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6" r:id="rId2"/>
  </p:sldMasterIdLst>
  <p:notesMasterIdLst>
    <p:notesMasterId r:id="rId18"/>
  </p:notesMasterIdLst>
  <p:handoutMasterIdLst>
    <p:handoutMasterId r:id="rId19"/>
  </p:handoutMasterIdLst>
  <p:sldIdLst>
    <p:sldId id="256" r:id="rId3"/>
    <p:sldId id="266" r:id="rId4"/>
    <p:sldId id="268" r:id="rId5"/>
    <p:sldId id="269" r:id="rId6"/>
    <p:sldId id="279" r:id="rId7"/>
    <p:sldId id="276" r:id="rId8"/>
    <p:sldId id="277" r:id="rId9"/>
    <p:sldId id="278" r:id="rId10"/>
    <p:sldId id="270" r:id="rId11"/>
    <p:sldId id="280" r:id="rId12"/>
    <p:sldId id="281" r:id="rId13"/>
    <p:sldId id="282" r:id="rId14"/>
    <p:sldId id="271" r:id="rId15"/>
    <p:sldId id="272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3" autoAdjust="0"/>
    <p:restoredTop sz="75607" autoAdjust="0"/>
  </p:normalViewPr>
  <p:slideViewPr>
    <p:cSldViewPr snapToGrid="0">
      <p:cViewPr>
        <p:scale>
          <a:sx n="72" d="100"/>
          <a:sy n="72" d="100"/>
        </p:scale>
        <p:origin x="-224" y="-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bvc:Desktop:Spring%202016:Basic%20Skills%20:BasicSkillsDataJan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bvc:Desktop:Spring%202016:Basic%20Skills%20:BasicSkillsDataJan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Remedial English State</c:v>
          </c:tx>
          <c:marker>
            <c:symbol val="none"/>
          </c:marker>
          <c:cat>
            <c:strRef>
              <c:f>Statewide!$A$2:$A$5</c:f>
              <c:strCache>
                <c:ptCount val="4"/>
                <c:pt idx="0">
                  <c:v>2005-2006</c:v>
                </c:pt>
                <c:pt idx="1">
                  <c:v>2006-2007</c:v>
                </c:pt>
                <c:pt idx="2">
                  <c:v>2007-2008</c:v>
                </c:pt>
                <c:pt idx="3">
                  <c:v>2008-2009</c:v>
                </c:pt>
              </c:strCache>
            </c:strRef>
          </c:cat>
          <c:val>
            <c:numRef>
              <c:f>Statewide!$B$2:$B$5</c:f>
              <c:numCache>
                <c:formatCode>0.0%</c:formatCode>
                <c:ptCount val="4"/>
                <c:pt idx="0">
                  <c:v>0.42</c:v>
                </c:pt>
                <c:pt idx="1">
                  <c:v>0.429</c:v>
                </c:pt>
                <c:pt idx="2">
                  <c:v>0.436</c:v>
                </c:pt>
                <c:pt idx="3">
                  <c:v>0.434</c:v>
                </c:pt>
              </c:numCache>
            </c:numRef>
          </c:val>
          <c:smooth val="0"/>
        </c:ser>
        <c:ser>
          <c:idx val="1"/>
          <c:order val="1"/>
          <c:tx>
            <c:v>Remedial English State African American</c:v>
          </c:tx>
          <c:marker>
            <c:symbol val="none"/>
          </c:marker>
          <c:cat>
            <c:strRef>
              <c:f>Statewide!$A$2:$A$5</c:f>
              <c:strCache>
                <c:ptCount val="4"/>
                <c:pt idx="0">
                  <c:v>2005-2006</c:v>
                </c:pt>
                <c:pt idx="1">
                  <c:v>2006-2007</c:v>
                </c:pt>
                <c:pt idx="2">
                  <c:v>2007-2008</c:v>
                </c:pt>
                <c:pt idx="3">
                  <c:v>2008-2009</c:v>
                </c:pt>
              </c:strCache>
            </c:strRef>
          </c:cat>
          <c:val>
            <c:numRef>
              <c:f>Statewide!$C$2:$C$5</c:f>
              <c:numCache>
                <c:formatCode>0.0%</c:formatCode>
                <c:ptCount val="4"/>
                <c:pt idx="0">
                  <c:v>0.281</c:v>
                </c:pt>
                <c:pt idx="1">
                  <c:v>0.284</c:v>
                </c:pt>
                <c:pt idx="2">
                  <c:v>0.288</c:v>
                </c:pt>
                <c:pt idx="3">
                  <c:v>0.284</c:v>
                </c:pt>
              </c:numCache>
            </c:numRef>
          </c:val>
          <c:smooth val="0"/>
        </c:ser>
        <c:ser>
          <c:idx val="2"/>
          <c:order val="2"/>
          <c:tx>
            <c:v>Remedial English State Hispanic</c:v>
          </c:tx>
          <c:marker>
            <c:symbol val="none"/>
          </c:marker>
          <c:cat>
            <c:strRef>
              <c:f>Statewide!$A$2:$A$5</c:f>
              <c:strCache>
                <c:ptCount val="4"/>
                <c:pt idx="0">
                  <c:v>2005-2006</c:v>
                </c:pt>
                <c:pt idx="1">
                  <c:v>2006-2007</c:v>
                </c:pt>
                <c:pt idx="2">
                  <c:v>2007-2008</c:v>
                </c:pt>
                <c:pt idx="3">
                  <c:v>2008-2009</c:v>
                </c:pt>
              </c:strCache>
            </c:strRef>
          </c:cat>
          <c:val>
            <c:numRef>
              <c:f>Statewide!$D$2:$D$5</c:f>
              <c:numCache>
                <c:formatCode>0.0%</c:formatCode>
                <c:ptCount val="4"/>
                <c:pt idx="0">
                  <c:v>0.372</c:v>
                </c:pt>
                <c:pt idx="1">
                  <c:v>0.39</c:v>
                </c:pt>
                <c:pt idx="2">
                  <c:v>0.399</c:v>
                </c:pt>
                <c:pt idx="3">
                  <c:v>0.402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6077176"/>
        <c:axId val="2066080152"/>
      </c:lineChart>
      <c:catAx>
        <c:axId val="2066077176"/>
        <c:scaling>
          <c:orientation val="minMax"/>
        </c:scaling>
        <c:delete val="0"/>
        <c:axPos val="b"/>
        <c:majorTickMark val="out"/>
        <c:minorTickMark val="none"/>
        <c:tickLblPos val="nextTo"/>
        <c:crossAx val="2066080152"/>
        <c:crosses val="autoZero"/>
        <c:auto val="1"/>
        <c:lblAlgn val="ctr"/>
        <c:lblOffset val="100"/>
        <c:noMultiLvlLbl val="0"/>
      </c:catAx>
      <c:valAx>
        <c:axId val="2066080152"/>
        <c:scaling>
          <c:orientation val="minMax"/>
          <c:max val="0.45"/>
          <c:min val="0.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066077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7186118401866"/>
          <c:y val="0.425870520676083"/>
          <c:w val="0.290962029746282"/>
          <c:h val="0.231925514676234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Remedial Math Completion State</c:v>
          </c:tx>
          <c:marker>
            <c:symbol val="none"/>
          </c:marker>
          <c:cat>
            <c:strRef>
              <c:f>Statewide!$A$2:$A$5</c:f>
              <c:strCache>
                <c:ptCount val="4"/>
                <c:pt idx="0">
                  <c:v>2005-2006</c:v>
                </c:pt>
                <c:pt idx="1">
                  <c:v>2006-2007</c:v>
                </c:pt>
                <c:pt idx="2">
                  <c:v>2007-2008</c:v>
                </c:pt>
                <c:pt idx="3">
                  <c:v>2008-2009</c:v>
                </c:pt>
              </c:strCache>
            </c:strRef>
          </c:cat>
          <c:val>
            <c:numRef>
              <c:f>Statewide!$E$2:$E$5</c:f>
              <c:numCache>
                <c:formatCode>0.0%</c:formatCode>
                <c:ptCount val="4"/>
                <c:pt idx="0">
                  <c:v>0.275</c:v>
                </c:pt>
                <c:pt idx="1">
                  <c:v>0.292</c:v>
                </c:pt>
                <c:pt idx="2">
                  <c:v>0.307</c:v>
                </c:pt>
                <c:pt idx="3">
                  <c:v>0.31</c:v>
                </c:pt>
              </c:numCache>
            </c:numRef>
          </c:val>
          <c:smooth val="0"/>
        </c:ser>
        <c:ser>
          <c:idx val="1"/>
          <c:order val="1"/>
          <c:tx>
            <c:v>Remedial Math Completion African American</c:v>
          </c:tx>
          <c:marker>
            <c:symbol val="none"/>
          </c:marker>
          <c:cat>
            <c:strRef>
              <c:f>Statewide!$A$2:$A$5</c:f>
              <c:strCache>
                <c:ptCount val="4"/>
                <c:pt idx="0">
                  <c:v>2005-2006</c:v>
                </c:pt>
                <c:pt idx="1">
                  <c:v>2006-2007</c:v>
                </c:pt>
                <c:pt idx="2">
                  <c:v>2007-2008</c:v>
                </c:pt>
                <c:pt idx="3">
                  <c:v>2008-2009</c:v>
                </c:pt>
              </c:strCache>
            </c:strRef>
          </c:cat>
          <c:val>
            <c:numRef>
              <c:f>Statewide!$F$2:$F$5</c:f>
              <c:numCache>
                <c:formatCode>0.0%</c:formatCode>
                <c:ptCount val="4"/>
                <c:pt idx="0">
                  <c:v>0.157</c:v>
                </c:pt>
                <c:pt idx="1">
                  <c:v>0.163</c:v>
                </c:pt>
                <c:pt idx="2">
                  <c:v>0.175</c:v>
                </c:pt>
                <c:pt idx="3">
                  <c:v>0.174</c:v>
                </c:pt>
              </c:numCache>
            </c:numRef>
          </c:val>
          <c:smooth val="0"/>
        </c:ser>
        <c:ser>
          <c:idx val="2"/>
          <c:order val="2"/>
          <c:tx>
            <c:v>Remedial Math Completion Hispanic</c:v>
          </c:tx>
          <c:marker>
            <c:symbol val="none"/>
          </c:marker>
          <c:cat>
            <c:strRef>
              <c:f>Statewide!$A$2:$A$5</c:f>
              <c:strCache>
                <c:ptCount val="4"/>
                <c:pt idx="0">
                  <c:v>2005-2006</c:v>
                </c:pt>
                <c:pt idx="1">
                  <c:v>2006-2007</c:v>
                </c:pt>
                <c:pt idx="2">
                  <c:v>2007-2008</c:v>
                </c:pt>
                <c:pt idx="3">
                  <c:v>2008-2009</c:v>
                </c:pt>
              </c:strCache>
            </c:strRef>
          </c:cat>
          <c:val>
            <c:numRef>
              <c:f>Statewide!$G$2:$G$5</c:f>
              <c:numCache>
                <c:formatCode>0.0%</c:formatCode>
                <c:ptCount val="4"/>
                <c:pt idx="0">
                  <c:v>0.251</c:v>
                </c:pt>
                <c:pt idx="1">
                  <c:v>0.269</c:v>
                </c:pt>
                <c:pt idx="2">
                  <c:v>0.285</c:v>
                </c:pt>
                <c:pt idx="3">
                  <c:v>0.294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862440"/>
        <c:axId val="2098865416"/>
      </c:lineChart>
      <c:catAx>
        <c:axId val="2098862440"/>
        <c:scaling>
          <c:orientation val="minMax"/>
        </c:scaling>
        <c:delete val="0"/>
        <c:axPos val="b"/>
        <c:majorTickMark val="out"/>
        <c:minorTickMark val="none"/>
        <c:tickLblPos val="nextTo"/>
        <c:crossAx val="2098865416"/>
        <c:crosses val="autoZero"/>
        <c:auto val="1"/>
        <c:lblAlgn val="ctr"/>
        <c:lblOffset val="100"/>
        <c:noMultiLvlLbl val="0"/>
      </c:catAx>
      <c:valAx>
        <c:axId val="2098865416"/>
        <c:scaling>
          <c:orientation val="minMax"/>
          <c:max val="0.35"/>
          <c:min val="0.1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0988624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DBBE9-0D9B-EF41-A34B-D9F32579456F}" type="datetimeFigureOut">
              <a:rPr lang="en-US" smtClean="0"/>
              <a:t>2/18/16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792CE-9C0E-C04A-BA57-1D94BB4C1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9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B517A-71EB-4509-BAE5-189BC8583ACC}" type="datetimeFigureOut">
              <a:rPr lang="en-US" smtClean="0"/>
              <a:t>2/18/16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EAC2-157E-434C-9995-73CD4FD35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8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5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sure of</a:t>
            </a:r>
            <a:r>
              <a:rPr lang="en-US" baseline="0" dirty="0" smtClean="0"/>
              <a:t> the thought behind this slide.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0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7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8C2CB3-B516-EE44-9605-73B81A064C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7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95359"/>
            <a:ext cx="10515600" cy="7953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20E40-E47B-D84F-BAFA-B758088C1F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4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94DF1-9BDA-7F4E-85AC-A274FE0859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4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F743-39C6-C54A-964D-56592E26C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78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35"/>
            <a:ext cx="3932237" cy="11937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87432"/>
            <a:ext cx="6172200" cy="5005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812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0F57-7562-1B49-AC13-6AA6438A79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64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99427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24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A15-1236-6346-8534-3E0F7842CE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09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D1576-879A-9F4B-BDC4-1D5F3A0392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39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923925"/>
            <a:ext cx="2628900" cy="5253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923925"/>
            <a:ext cx="7734300" cy="5253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C8BF-AC3E-9645-96E2-7BEB62649C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8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D0C5-6809-EB47-8A24-6F57687097AE}" type="datetime1">
              <a:rPr lang="en-US" smtClean="0"/>
              <a:t>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Accreditation Institute , February 19-20, 2016, San Diego,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4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691A-9B86-2A4A-BFEC-80C618A0AB86}" type="datetime1">
              <a:rPr lang="en-US" smtClean="0"/>
              <a:t>2/18/16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Accreditation Institute , February 19-20, 2016, San Diego, CA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1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67C39-6DD3-5546-B4F6-42F1249EE811}" type="datetime1">
              <a:rPr lang="en-US" smtClean="0"/>
              <a:t>2/18/16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Accreditation Institute , February 19-20, 2016, San Diego, CA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9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E7C5-637C-7D46-B32F-175663A0F11A}" type="datetime1">
              <a:rPr lang="en-US" smtClean="0"/>
              <a:t>2/18/16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Accreditation Institute , February 19-20, 2016, San Diego, 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C1D2A13-CDF3-0C46-BE3F-3F04B86F20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49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378F-E0D2-5D44-9E8F-F83CEA804C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8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18F5-030C-EF4D-B00C-4C2E421CF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3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EC9E-0C53-0D4E-867A-B45A0DC202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6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04884"/>
            <a:ext cx="105156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823B6-208C-6249-BAA6-74C0F6E55D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0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261300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1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04884"/>
            <a:ext cx="105156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5B20-90CF-2F4A-AACE-82338E7DF0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6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261300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1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morse@lbcc.edu" TargetMode="External"/><Relationship Id="rId4" Type="http://schemas.openxmlformats.org/officeDocument/2006/relationships/hyperlink" Target="mailto:jstanskas@valleycollege.edu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hyperlink" Target="mailto:fosteraa@wlac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search?q=define+fairness" TargetMode="External"/><Relationship Id="rId4" Type="http://schemas.openxmlformats.org/officeDocument/2006/relationships/hyperlink" Target="http://www.bing.com/search?q=define+justness" TargetMode="External"/><Relationship Id="rId5" Type="http://schemas.openxmlformats.org/officeDocument/2006/relationships/hyperlink" Target="http://www.bing.com/search?q=define+impartiality" TargetMode="External"/><Relationship Id="rId6" Type="http://schemas.openxmlformats.org/officeDocument/2006/relationships/hyperlink" Target="http://www.bing.com/search?q=define+egalitarianism" TargetMode="External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0" dirty="0" smtClean="0"/>
              <a:t>EQUITY AND ACCREDITATION</a:t>
            </a:r>
            <a:endParaRPr lang="en-US" i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i="0" dirty="0" smtClean="0"/>
              <a:t>David Morse, ASCCC President</a:t>
            </a:r>
          </a:p>
          <a:p>
            <a:r>
              <a:rPr lang="en-US" sz="1800" i="0" dirty="0" smtClean="0"/>
              <a:t>Adrienne Foster, ASCCC South Representative</a:t>
            </a:r>
          </a:p>
          <a:p>
            <a:r>
              <a:rPr lang="en-US" sz="1800" i="0" dirty="0" smtClean="0"/>
              <a:t>John </a:t>
            </a:r>
            <a:r>
              <a:rPr lang="en-US" sz="1800" i="0" dirty="0" err="1" smtClean="0"/>
              <a:t>Stanskas</a:t>
            </a:r>
            <a:r>
              <a:rPr lang="en-US" sz="1800" i="0" dirty="0" smtClean="0"/>
              <a:t>, ASCCC Secretary</a:t>
            </a:r>
          </a:p>
          <a:p>
            <a:r>
              <a:rPr lang="en-US" sz="1600" i="0" dirty="0" smtClean="0"/>
              <a:t>Accreditation Institute</a:t>
            </a:r>
          </a:p>
          <a:p>
            <a:r>
              <a:rPr lang="en-US" sz="1600" i="0" dirty="0" smtClean="0"/>
              <a:t>February 19, 2016</a:t>
            </a:r>
          </a:p>
          <a:p>
            <a:endParaRPr lang="en-US" sz="1800" i="0" dirty="0"/>
          </a:p>
          <a:p>
            <a:endParaRPr 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295859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 smtClean="0"/>
              <a:t>Equity – Reflection of National and Statewide Interest in the Accreditation Standards</a:t>
            </a:r>
            <a:endParaRPr lang="en-US" b="0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/>
          </a:p>
          <a:p>
            <a:pPr marL="0" indent="0">
              <a:buNone/>
            </a:pPr>
            <a:r>
              <a:rPr lang="en-US" b="0" i="0" dirty="0" smtClean="0"/>
              <a:t>	B.  Disaggregate Data regarding student achievement</a:t>
            </a:r>
          </a:p>
          <a:p>
            <a:pPr marL="0" indent="0">
              <a:buNone/>
            </a:pPr>
            <a:r>
              <a:rPr lang="en-US" b="0" i="0" dirty="0"/>
              <a:t>	</a:t>
            </a:r>
            <a:r>
              <a:rPr lang="en-US" b="0" i="0" dirty="0" smtClean="0"/>
              <a:t>	(IIB.2, II A.7, I.B.6, I.B.1)</a:t>
            </a:r>
          </a:p>
          <a:p>
            <a:pPr marL="0" indent="0">
              <a:buNone/>
            </a:pPr>
            <a:endParaRPr lang="en-US" b="0" i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idealightbul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61" y="3301163"/>
            <a:ext cx="7566536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64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 smtClean="0"/>
              <a:t>Equity – Reflection of National and Statewide Interest in the Accreditation Standards</a:t>
            </a:r>
            <a:endParaRPr lang="en-US" b="0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/>
          </a:p>
          <a:p>
            <a:pPr marL="0" indent="0">
              <a:buNone/>
            </a:pPr>
            <a:r>
              <a:rPr lang="en-US" b="0" i="0" dirty="0" smtClean="0"/>
              <a:t>	C.  Supports a diverse personnel (III.A.12)</a:t>
            </a:r>
            <a:endParaRPr lang="en-US" b="0" i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563" y="1834062"/>
            <a:ext cx="4237437" cy="423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8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 smtClean="0"/>
              <a:t>Equity – Reflection of National and Statewide Interest in the Accreditation Standards</a:t>
            </a:r>
            <a:endParaRPr lang="en-US" b="0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/>
          </a:p>
          <a:p>
            <a:pPr marL="0" indent="0">
              <a:buNone/>
            </a:pPr>
            <a:r>
              <a:rPr lang="en-US" b="0" i="0" dirty="0" smtClean="0"/>
              <a:t>	C.  Supports a diverse personnel (III.A.12)</a:t>
            </a:r>
            <a:endParaRPr lang="en-US" b="0" i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17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 smtClean="0"/>
              <a:t>Equity – How the Chancellor’s Office and ASCCC are responding to this issue</a:t>
            </a:r>
            <a:endParaRPr lang="en-US" b="0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853" y="1825625"/>
            <a:ext cx="10859947" cy="4351338"/>
          </a:xfrm>
        </p:spPr>
        <p:txBody>
          <a:bodyPr/>
          <a:lstStyle/>
          <a:p>
            <a:pPr marL="0" indent="0">
              <a:buNone/>
            </a:pPr>
            <a:endParaRPr lang="en-US" b="0" i="0" dirty="0" smtClean="0"/>
          </a:p>
          <a:p>
            <a:pPr marL="0" indent="0">
              <a:buNone/>
            </a:pPr>
            <a:endParaRPr lang="en-US" b="0" i="0" dirty="0" smtClean="0"/>
          </a:p>
          <a:p>
            <a:pPr marL="0" indent="0">
              <a:buNone/>
            </a:pPr>
            <a:r>
              <a:rPr lang="en-US" b="0" i="0" dirty="0" smtClean="0"/>
              <a:t>Equity and Diversity Action Committee (EDAC)</a:t>
            </a:r>
          </a:p>
          <a:p>
            <a:pPr marL="0" indent="0">
              <a:buNone/>
            </a:pPr>
            <a:r>
              <a:rPr lang="en-US" b="0" i="0" dirty="0" smtClean="0"/>
              <a:t>The Academic Academy is planned to focus on equity </a:t>
            </a:r>
          </a:p>
          <a:p>
            <a:pPr marL="0" indent="0">
              <a:buNone/>
            </a:pPr>
            <a:r>
              <a:rPr lang="en-US" b="0" i="0" dirty="0" smtClean="0"/>
              <a:t>issues beyond our focus of accreditation.  </a:t>
            </a:r>
          </a:p>
          <a:p>
            <a:pPr marL="0" indent="0">
              <a:buNone/>
            </a:pPr>
            <a:r>
              <a:rPr lang="en-US" b="0" i="0" dirty="0" smtClean="0"/>
              <a:t>Breakouts will focus on strategies that promote a </a:t>
            </a:r>
          </a:p>
          <a:p>
            <a:pPr marL="0" indent="0">
              <a:buNone/>
            </a:pPr>
            <a:r>
              <a:rPr lang="en-US" b="0" i="0" dirty="0"/>
              <a:t>d</a:t>
            </a:r>
            <a:r>
              <a:rPr lang="en-US" b="0" i="0" dirty="0" smtClean="0"/>
              <a:t>isciplined </a:t>
            </a:r>
            <a:r>
              <a:rPr lang="en-US" b="0" i="0" dirty="0" smtClean="0"/>
              <a:t>approach to seeing our colleges </a:t>
            </a:r>
            <a:r>
              <a:rPr lang="en-US" b="0" dirty="0" smtClean="0"/>
              <a:t>living </a:t>
            </a:r>
            <a:r>
              <a:rPr lang="en-US" b="0" i="0" dirty="0" smtClean="0"/>
              <a:t>and</a:t>
            </a:r>
          </a:p>
          <a:p>
            <a:pPr marL="0" indent="0">
              <a:buNone/>
            </a:pPr>
            <a:r>
              <a:rPr lang="en-US" b="0" dirty="0"/>
              <a:t>a</a:t>
            </a:r>
            <a:r>
              <a:rPr lang="en-US" b="0" dirty="0" smtClean="0"/>
              <a:t>cting </a:t>
            </a:r>
            <a:r>
              <a:rPr lang="en-US" b="0" i="0" dirty="0" smtClean="0"/>
              <a:t>on the </a:t>
            </a:r>
            <a:r>
              <a:rPr lang="en-US" b="0" i="0" dirty="0" smtClean="0"/>
              <a:t>hope </a:t>
            </a:r>
            <a:r>
              <a:rPr lang="en-US" b="0" i="0" dirty="0" smtClean="0"/>
              <a:t>expressed in our equity plans and </a:t>
            </a:r>
          </a:p>
          <a:p>
            <a:pPr marL="0" indent="0">
              <a:buNone/>
            </a:pPr>
            <a:r>
              <a:rPr lang="en-US" b="0" i="0" dirty="0" smtClean="0"/>
              <a:t>in our students’ continued arrival at our doors.</a:t>
            </a:r>
            <a:endParaRPr lang="en-US" b="0" dirty="0" smtClean="0"/>
          </a:p>
          <a:p>
            <a:pPr marL="0" indent="0">
              <a:buNone/>
            </a:pPr>
            <a:endParaRPr lang="en-US" i="0" dirty="0"/>
          </a:p>
          <a:p>
            <a:pPr marL="0" indent="0">
              <a:buNone/>
            </a:pPr>
            <a:endParaRPr lang="en-US" i="0" dirty="0" smtClean="0"/>
          </a:p>
          <a:p>
            <a:pPr marL="0" indent="0">
              <a:buNone/>
            </a:pPr>
            <a:endParaRPr lang="en-US" i="0" dirty="0"/>
          </a:p>
          <a:p>
            <a:pPr marL="0" indent="0">
              <a:buNone/>
            </a:pPr>
            <a:endParaRPr lang="en-US" i="0" dirty="0" smtClean="0"/>
          </a:p>
          <a:p>
            <a:pPr marL="0" indent="0">
              <a:buNone/>
            </a:pPr>
            <a:endParaRPr lang="en-US" i="0" dirty="0"/>
          </a:p>
          <a:p>
            <a:pPr marL="0" indent="0">
              <a:buNone/>
            </a:pPr>
            <a:endParaRPr lang="en-US" i="0" dirty="0" smtClean="0"/>
          </a:p>
          <a:p>
            <a:pPr marL="0" indent="0">
              <a:buNone/>
            </a:pPr>
            <a:endParaRPr lang="en-US" i="0" dirty="0"/>
          </a:p>
          <a:p>
            <a:pPr marL="0" indent="0">
              <a:buNone/>
            </a:pPr>
            <a:endParaRPr lang="en-US" i="0" dirty="0" smtClean="0"/>
          </a:p>
          <a:p>
            <a:pPr marL="0" indent="0">
              <a:buNone/>
            </a:pPr>
            <a:endParaRPr lang="en-US" i="0" dirty="0"/>
          </a:p>
          <a:p>
            <a:pPr marL="0" indent="0">
              <a:buNone/>
            </a:pPr>
            <a:endParaRPr lang="en-US" i="0" dirty="0" smtClean="0"/>
          </a:p>
          <a:p>
            <a:pPr marL="0" indent="0">
              <a:buNone/>
            </a:pPr>
            <a:endParaRPr lang="en-US" i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470" y="1905245"/>
            <a:ext cx="4275530" cy="42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23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 smtClean="0"/>
              <a:t>Equity – How Colleges can use the Chancellor’s Office Initiatives to help address Accreditation Standards</a:t>
            </a:r>
            <a:endParaRPr lang="en-US" b="0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89" y="1825625"/>
            <a:ext cx="11124511" cy="4351338"/>
          </a:xfrm>
        </p:spPr>
        <p:txBody>
          <a:bodyPr/>
          <a:lstStyle/>
          <a:p>
            <a:pPr marL="0" indent="0">
              <a:buNone/>
            </a:pPr>
            <a:endParaRPr lang="en-US" b="0" i="0" dirty="0" smtClean="0"/>
          </a:p>
          <a:p>
            <a:pPr lvl="1"/>
            <a:endParaRPr lang="en-US" b="0" i="0" dirty="0" smtClean="0"/>
          </a:p>
          <a:p>
            <a:pPr lvl="1">
              <a:buFont typeface="Wingdings" charset="2"/>
              <a:buChar char="§"/>
            </a:pPr>
            <a:r>
              <a:rPr lang="en-US" b="0" i="0" dirty="0"/>
              <a:t>	</a:t>
            </a:r>
            <a:r>
              <a:rPr lang="en-US" sz="3200" b="0" i="0" dirty="0" smtClean="0"/>
              <a:t>Student Equity Plans</a:t>
            </a:r>
          </a:p>
          <a:p>
            <a:pPr lvl="1">
              <a:buFont typeface="Wingdings" charset="2"/>
              <a:buChar char="§"/>
            </a:pPr>
            <a:r>
              <a:rPr lang="en-US" sz="3200" dirty="0"/>
              <a:t> </a:t>
            </a:r>
            <a:r>
              <a:rPr lang="en-US" sz="3200" dirty="0" smtClean="0"/>
              <a:t>  Student Support and Services Program</a:t>
            </a:r>
          </a:p>
          <a:p>
            <a:pPr lvl="1">
              <a:buFont typeface="Wingdings" charset="2"/>
              <a:buChar char="§"/>
            </a:pPr>
            <a:r>
              <a:rPr lang="en-US" sz="3200" b="0" i="0" dirty="0"/>
              <a:t> </a:t>
            </a:r>
            <a:r>
              <a:rPr lang="en-US" sz="3200" b="0" i="0" dirty="0" smtClean="0"/>
              <a:t>  EEO and Diversity Advisory Committee</a:t>
            </a:r>
          </a:p>
          <a:p>
            <a:pPr marL="457200" lvl="1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</a:t>
            </a:r>
            <a:endParaRPr lang="en-US" sz="3200" b="0" i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179" y="1869963"/>
            <a:ext cx="3523821" cy="42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7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329" y="5691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Accreditation Institute , February 19-20, 2016, San Diego, CA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t>15</a:t>
            </a:fld>
            <a:endParaRPr lang="en-US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38200" y="2028733"/>
            <a:ext cx="11102464" cy="3857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1" kern="1200">
                <a:solidFill>
                  <a:srgbClr val="1A0D0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A0D00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0D00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0D00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0D00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0" cap="all" dirty="0" smtClean="0"/>
              <a:t>Questions?</a:t>
            </a:r>
          </a:p>
          <a:p>
            <a:pPr marL="0" indent="0" algn="ctr">
              <a:buNone/>
            </a:pPr>
            <a:r>
              <a:rPr lang="en-US" cap="all" dirty="0" smtClean="0"/>
              <a:t> </a:t>
            </a:r>
          </a:p>
          <a:p>
            <a:pPr marL="0" indent="0" algn="ctr">
              <a:buNone/>
            </a:pPr>
            <a:endParaRPr lang="en-US" cap="all" dirty="0"/>
          </a:p>
          <a:p>
            <a:pPr marL="0" indent="0" algn="ctr">
              <a:buNone/>
            </a:pPr>
            <a:r>
              <a:rPr lang="en-US" cap="all" dirty="0" smtClean="0"/>
              <a:t>Thanks for coming!	</a:t>
            </a:r>
          </a:p>
          <a:p>
            <a:pPr marL="0" indent="0" algn="ctr">
              <a:buNone/>
            </a:pPr>
            <a:endParaRPr lang="en-US" cap="all" dirty="0"/>
          </a:p>
          <a:p>
            <a:pPr marL="0" indent="0" algn="ctr">
              <a:buNone/>
            </a:pPr>
            <a:r>
              <a:rPr lang="en-US" u="sng" dirty="0">
                <a:hlinkClick r:id="rId2"/>
              </a:rPr>
              <a:t>fosteraa@</a:t>
            </a:r>
            <a:r>
              <a:rPr lang="en-US" u="sng" dirty="0" smtClean="0">
                <a:hlinkClick r:id="rId2"/>
              </a:rPr>
              <a:t>wlac.edu</a:t>
            </a:r>
            <a:endParaRPr lang="en-US" u="sng" dirty="0" smtClean="0"/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dmorse@lbcc.edu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>
                <a:hlinkClick r:id="rId4"/>
              </a:rPr>
              <a:t>jstanskas@valleycollege.edu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2287"/>
            <a:ext cx="3898031" cy="3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4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/>
              <a:t>Equity and Accreditation</a:t>
            </a:r>
            <a:endParaRPr lang="en-US" i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0" i="0" dirty="0" smtClean="0"/>
          </a:p>
          <a:p>
            <a:pPr marL="0" indent="0">
              <a:buNone/>
            </a:pPr>
            <a:r>
              <a:rPr lang="en-US" sz="1900" b="0" i="0" dirty="0"/>
              <a:t>The term “</a:t>
            </a:r>
            <a:r>
              <a:rPr lang="en-US" sz="1900" i="0" dirty="0"/>
              <a:t>equity</a:t>
            </a:r>
            <a:r>
              <a:rPr lang="en-US" sz="1900" b="0" i="0" dirty="0"/>
              <a:t>” in the context of accreditation standards includes many areas:</a:t>
            </a:r>
          </a:p>
          <a:p>
            <a:pPr marL="0" indent="0">
              <a:buNone/>
            </a:pPr>
            <a:r>
              <a:rPr lang="en-US" sz="1900" b="0" i="0" dirty="0" smtClean="0"/>
              <a:t>	academic </a:t>
            </a:r>
            <a:r>
              <a:rPr lang="en-US" sz="1900" b="0" i="0" dirty="0"/>
              <a:t>quality, student services, institutional integrity, human resource practices,</a:t>
            </a:r>
          </a:p>
          <a:p>
            <a:pPr marL="0" indent="0">
              <a:buNone/>
            </a:pPr>
            <a:r>
              <a:rPr lang="en-US" sz="1900" b="0" i="0" dirty="0" smtClean="0"/>
              <a:t>	disaggregation </a:t>
            </a:r>
            <a:r>
              <a:rPr lang="en-US" sz="1900" b="0" i="0" dirty="0"/>
              <a:t>of student learning outcomes assessment data and other areas. This</a:t>
            </a:r>
          </a:p>
          <a:p>
            <a:pPr marL="457200" lvl="1" indent="0">
              <a:buNone/>
            </a:pPr>
            <a:r>
              <a:rPr lang="en-US" sz="1900" b="0" i="0" dirty="0" smtClean="0"/>
              <a:t>	breakout </a:t>
            </a:r>
            <a:r>
              <a:rPr lang="en-US" sz="1900" b="0" i="0" dirty="0"/>
              <a:t>with the ASCCC Equity and Diversity Action Committee will focus on</a:t>
            </a:r>
          </a:p>
          <a:p>
            <a:pPr marL="0" indent="0">
              <a:buNone/>
            </a:pPr>
            <a:r>
              <a:rPr lang="en-US" sz="1900" b="0" i="0" dirty="0" smtClean="0"/>
              <a:t>	institutional </a:t>
            </a:r>
            <a:r>
              <a:rPr lang="en-US" sz="1900" b="0" i="0" dirty="0"/>
              <a:t>practices intended to increase equity and how to leverage student</a:t>
            </a:r>
          </a:p>
          <a:p>
            <a:pPr marL="0" indent="0">
              <a:buNone/>
            </a:pPr>
            <a:r>
              <a:rPr lang="en-US" sz="1900" b="0" i="0" dirty="0" smtClean="0"/>
              <a:t>	equity </a:t>
            </a:r>
            <a:r>
              <a:rPr lang="en-US" sz="1900" b="0" i="0" dirty="0"/>
              <a:t>initiatives to meet accreditation standards, focusing on efforts to diversify</a:t>
            </a:r>
          </a:p>
          <a:p>
            <a:pPr marL="457200" lvl="1" indent="0">
              <a:buNone/>
            </a:pPr>
            <a:r>
              <a:rPr lang="en-US" sz="1900" b="0" i="0" dirty="0" smtClean="0"/>
              <a:t>	faculty </a:t>
            </a:r>
            <a:r>
              <a:rPr lang="en-US" sz="1900" b="0" i="0" dirty="0"/>
              <a:t>hiring</a:t>
            </a:r>
            <a:r>
              <a:rPr lang="en-US" sz="1900" b="0" i="0" dirty="0" smtClean="0"/>
              <a:t>.</a:t>
            </a:r>
          </a:p>
          <a:p>
            <a:pPr marL="457200" lvl="1" indent="0">
              <a:buNone/>
            </a:pPr>
            <a:endParaRPr lang="en-US" sz="1900" b="0" i="0" dirty="0"/>
          </a:p>
          <a:p>
            <a:pPr marL="0" indent="0">
              <a:buNone/>
            </a:pPr>
            <a:r>
              <a:rPr lang="en-US" sz="1900" i="0" dirty="0"/>
              <a:t>Outcomes</a:t>
            </a:r>
            <a:r>
              <a:rPr lang="en-US" sz="1900" b="0" i="0" dirty="0"/>
              <a:t>: Attendees will review standards related to equity and learn practices for</a:t>
            </a:r>
          </a:p>
          <a:p>
            <a:pPr marL="0" indent="0">
              <a:buNone/>
            </a:pPr>
            <a:r>
              <a:rPr lang="en-US" sz="1900" b="0" i="0" dirty="0" smtClean="0"/>
              <a:t>	     addressing </a:t>
            </a:r>
            <a:r>
              <a:rPr lang="en-US" sz="1900" b="0" i="0" dirty="0"/>
              <a:t>them, especially in light of the student equity initiates statewide.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9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/>
              <a:t>Equity, a definition?</a:t>
            </a:r>
            <a:endParaRPr lang="en-US" i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9127051" cy="4351338"/>
          </a:xfrm>
        </p:spPr>
        <p:txBody>
          <a:bodyPr/>
          <a:lstStyle/>
          <a:p>
            <a:endParaRPr lang="en-US" b="0" i="0" dirty="0" smtClean="0"/>
          </a:p>
          <a:p>
            <a:pPr algn="ctr"/>
            <a:endParaRPr lang="en-US" b="0" i="0" dirty="0"/>
          </a:p>
          <a:p>
            <a:pPr algn="ctr"/>
            <a:r>
              <a:rPr lang="en-US" dirty="0" err="1"/>
              <a:t>eq·ui·ty</a:t>
            </a:r>
            <a:endParaRPr lang="en-US" dirty="0"/>
          </a:p>
          <a:p>
            <a:pPr algn="ctr"/>
            <a:r>
              <a:rPr lang="pl-PL" dirty="0"/>
              <a:t>[ˈ</a:t>
            </a:r>
            <a:r>
              <a:rPr lang="pl-PL" dirty="0" err="1"/>
              <a:t>ekwədē</a:t>
            </a:r>
            <a:r>
              <a:rPr lang="pl-PL" dirty="0"/>
              <a:t>]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NOUN</a:t>
            </a:r>
          </a:p>
          <a:p>
            <a:pPr algn="ctr"/>
            <a:r>
              <a:rPr lang="pl-PL" b="0" dirty="0"/>
              <a:t>the </a:t>
            </a:r>
            <a:r>
              <a:rPr lang="pl-PL" b="0" dirty="0" err="1"/>
              <a:t>quality</a:t>
            </a:r>
            <a:r>
              <a:rPr lang="pl-PL" b="0" dirty="0"/>
              <a:t> of </a:t>
            </a:r>
            <a:r>
              <a:rPr lang="pl-PL" b="0" dirty="0" err="1"/>
              <a:t>being</a:t>
            </a:r>
            <a:r>
              <a:rPr lang="pl-PL" b="0" dirty="0"/>
              <a:t> fair and </a:t>
            </a:r>
            <a:r>
              <a:rPr lang="pl-PL" b="0" dirty="0" err="1"/>
              <a:t>impartial</a:t>
            </a:r>
            <a:r>
              <a:rPr lang="pl-PL" b="0" dirty="0"/>
              <a:t>:  "equity of </a:t>
            </a:r>
            <a:r>
              <a:rPr lang="pl-PL" b="0" dirty="0" err="1"/>
              <a:t>treatment"synonyms</a:t>
            </a:r>
            <a:r>
              <a:rPr lang="pl-PL" b="0" dirty="0"/>
              <a:t>:</a:t>
            </a:r>
            <a:r>
              <a:rPr lang="pl-PL" b="0" i="0" dirty="0"/>
              <a:t> </a:t>
            </a:r>
            <a:r>
              <a:rPr lang="pl-PL" b="0" i="0" dirty="0">
                <a:hlinkClick r:id="rId3"/>
              </a:rPr>
              <a:t>fairness · </a:t>
            </a:r>
            <a:r>
              <a:rPr lang="pl-PL" b="0" i="0" dirty="0">
                <a:hlinkClick r:id="rId4"/>
              </a:rPr>
              <a:t>justness · </a:t>
            </a:r>
            <a:r>
              <a:rPr lang="pl-PL" b="0" i="0" dirty="0">
                <a:hlinkClick r:id="rId5"/>
              </a:rPr>
              <a:t>impartiality · </a:t>
            </a:r>
            <a:r>
              <a:rPr lang="pl-PL" b="0" i="0" dirty="0">
                <a:hlinkClick r:id="rId6"/>
              </a:rPr>
              <a:t>egalitarianism </a:t>
            </a:r>
            <a:endParaRPr lang="en-US" b="0" i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Accreditation Institute , February 19-20, 2016, San Diego, 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47909"/>
            <a:ext cx="2905915" cy="26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0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 smtClean="0"/>
              <a:t>Equity – A National and Statewide Interest</a:t>
            </a:r>
            <a:endParaRPr lang="en-US" b="0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 smtClean="0"/>
          </a:p>
          <a:p>
            <a:pPr marL="0" indent="0">
              <a:buNone/>
            </a:pPr>
            <a:endParaRPr lang="en-US" b="0" i="0" dirty="0"/>
          </a:p>
          <a:p>
            <a:pPr marL="0" indent="0" algn="ctr">
              <a:buNone/>
            </a:pPr>
            <a:r>
              <a:rPr lang="en-US" sz="4000" b="0" i="0" dirty="0" smtClean="0"/>
              <a:t>Why focus on equity?</a:t>
            </a:r>
          </a:p>
          <a:p>
            <a:pPr marL="0" indent="0">
              <a:buNone/>
            </a:pPr>
            <a:endParaRPr lang="en-US" b="0" i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Accreditation Institute , February 19-20, 2016, San Diego, CA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3615"/>
            <a:ext cx="3163974" cy="31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tudents-want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6589"/>
          <a:stretch/>
        </p:blipFill>
        <p:spPr>
          <a:xfrm>
            <a:off x="-57077" y="0"/>
            <a:ext cx="12241639" cy="670364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Accreditation Institute , February 19-20, 2016, San Diego, CA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594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Statewide Remedial English Equity Completion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54785"/>
              </p:ext>
            </p:extLst>
          </p:nvPr>
        </p:nvGraphicFramePr>
        <p:xfrm>
          <a:off x="381000" y="1186594"/>
          <a:ext cx="11430000" cy="516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4211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594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Statewide Remedial Math Equity Completion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39680"/>
              </p:ext>
            </p:extLst>
          </p:nvPr>
        </p:nvGraphicFramePr>
        <p:xfrm>
          <a:off x="381000" y="1045741"/>
          <a:ext cx="11430000" cy="530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741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09091" y="49026"/>
            <a:ext cx="9698182" cy="1026739"/>
          </a:xfrm>
        </p:spPr>
        <p:txBody>
          <a:bodyPr>
            <a:norm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800" b="1" kern="1200" dirty="0" smtClean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+mn-cs"/>
              </a:rPr>
              <a:t>Under-Represented </a:t>
            </a:r>
            <a:r>
              <a:rPr lang="en-US" sz="1800" b="1" kern="1200" dirty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+mn-cs"/>
              </a:rPr>
              <a:t>Minority* Percentages </a:t>
            </a:r>
            <a:r>
              <a:rPr lang="en-US" sz="1800" b="1" kern="1200" dirty="0" smtClean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+mn-cs"/>
              </a:rPr>
              <a:t>by </a:t>
            </a:r>
            <a:r>
              <a:rPr lang="en-US" sz="1800" b="1" kern="1200" dirty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+mn-cs"/>
              </a:rPr>
              <a:t>Student and Employee Types</a:t>
            </a:r>
            <a:br>
              <a:rPr lang="en-US" sz="1800" b="1" kern="1200" dirty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+mn-cs"/>
              </a:rPr>
            </a:br>
            <a:r>
              <a:rPr lang="en-US" sz="1800" b="1" kern="1200" dirty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+mn-cs"/>
              </a:rPr>
              <a:t>Fall Terms 2005 - 2014</a:t>
            </a:r>
            <a:br>
              <a:rPr lang="en-US" sz="1800" b="1" kern="1200" dirty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+mn-cs"/>
              </a:rPr>
            </a:br>
            <a:r>
              <a:rPr lang="en-US" sz="1800" b="1" kern="1200" dirty="0" smtClean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+mn-cs"/>
              </a:rPr>
              <a:t>FIRST-TIME HIRES</a:t>
            </a:r>
            <a:endParaRPr lang="en-US" sz="1800" b="1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170" name="Content Placeholder 4"/>
          <p:cNvGraphicFramePr>
            <a:graphicFrameLocks noGrp="1"/>
          </p:cNvGraphicFramePr>
          <p:nvPr>
            <p:ph idx="1"/>
          </p:nvPr>
        </p:nvGraphicFramePr>
        <p:xfrm>
          <a:off x="2062788" y="896471"/>
          <a:ext cx="9852121" cy="5065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hart" r:id="rId4" imgW="8516850" imgH="5736833" progId="Excel.Chart.8">
                  <p:embed/>
                </p:oleObj>
              </mc:Choice>
              <mc:Fallback>
                <p:oleObj name="Chart" r:id="rId4" imgW="8516850" imgH="5736833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788" y="896471"/>
                        <a:ext cx="9852121" cy="5065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881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 smtClean="0"/>
              <a:t>Equity – Reflection of National and Statewide Interest in the Accreditation Standards</a:t>
            </a:r>
            <a:endParaRPr lang="en-US" b="0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 smtClean="0"/>
          </a:p>
          <a:p>
            <a:pPr marL="0" indent="0">
              <a:buNone/>
            </a:pPr>
            <a:r>
              <a:rPr lang="en-US" b="0" i="0" dirty="0"/>
              <a:t>	</a:t>
            </a:r>
            <a:r>
              <a:rPr lang="en-US" b="0" i="0" dirty="0" smtClean="0"/>
              <a:t>A.  Using Data to Determine Effectiveness (I.A.2)</a:t>
            </a:r>
          </a:p>
          <a:p>
            <a:pPr marL="0" indent="0">
              <a:buNone/>
            </a:pPr>
            <a:endParaRPr lang="en-US" b="0" i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Accreditation Institute , February 19-20, 2016, San Diego, CA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needsimprovemen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44" y="3395678"/>
            <a:ext cx="4851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970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100"/>
      </a:accent1>
      <a:accent2>
        <a:srgbClr val="ED7D31"/>
      </a:accent2>
      <a:accent3>
        <a:srgbClr val="C28446"/>
      </a:accent3>
      <a:accent4>
        <a:srgbClr val="FFC000"/>
      </a:accent4>
      <a:accent5>
        <a:srgbClr val="9F9F9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C6C0C59A-314C-476A-9EA5-9BC28D9283A5}" vid="{6A25FF00-F3F4-435C-AC82-54739F77B3A6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100"/>
      </a:accent1>
      <a:accent2>
        <a:srgbClr val="ED7D31"/>
      </a:accent2>
      <a:accent3>
        <a:srgbClr val="C28446"/>
      </a:accent3>
      <a:accent4>
        <a:srgbClr val="FFC000"/>
      </a:accent4>
      <a:accent5>
        <a:srgbClr val="9F9F9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E08B9877-1A5F-4C8C-AE8B-A393F1B2205C}" vid="{6C1C3204-970A-4D19-960B-0C81057B61D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430</Words>
  <Application>Microsoft Macintosh PowerPoint</Application>
  <PresentationFormat>Custom</PresentationFormat>
  <Paragraphs>107</Paragraphs>
  <Slides>15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1_Office Theme</vt:lpstr>
      <vt:lpstr>Office Theme</vt:lpstr>
      <vt:lpstr>Chart</vt:lpstr>
      <vt:lpstr>EQUITY AND ACCREDITATION</vt:lpstr>
      <vt:lpstr>Equity and Accreditation</vt:lpstr>
      <vt:lpstr>Equity, a definition?</vt:lpstr>
      <vt:lpstr>Equity – A National and Statewide Interest</vt:lpstr>
      <vt:lpstr>PowerPoint Presentation</vt:lpstr>
      <vt:lpstr>Statewide Remedial English Equity Completion</vt:lpstr>
      <vt:lpstr>Statewide Remedial Math Equity Completion</vt:lpstr>
      <vt:lpstr>Under-Represented Minority* Percentages by Student and Employee Types Fall Terms 2005 - 2014 FIRST-TIME HIRES</vt:lpstr>
      <vt:lpstr>Equity – Reflection of National and Statewide Interest in the Accreditation Standards</vt:lpstr>
      <vt:lpstr>Equity – Reflection of National and Statewide Interest in the Accreditation Standards</vt:lpstr>
      <vt:lpstr>Equity – Reflection of National and Statewide Interest in the Accreditation Standards</vt:lpstr>
      <vt:lpstr>Equity – Reflection of National and Statewide Interest in the Accreditation Standards</vt:lpstr>
      <vt:lpstr>Equity – How the Chancellor’s Office and ASCCC are responding to this issue</vt:lpstr>
      <vt:lpstr>Equity – How Colleges can use the Chancellor’s Office Initiatives to help address Accreditation Standards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Call to Action</dc:title>
  <dc:creator>Grant</dc:creator>
  <cp:lastModifiedBy>SBVC SBCCD</cp:lastModifiedBy>
  <cp:revision>45</cp:revision>
  <cp:lastPrinted>2016-02-16T18:18:44Z</cp:lastPrinted>
  <dcterms:created xsi:type="dcterms:W3CDTF">2015-05-02T02:46:00Z</dcterms:created>
  <dcterms:modified xsi:type="dcterms:W3CDTF">2016-02-18T18:13:55Z</dcterms:modified>
</cp:coreProperties>
</file>