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19"/>
  </p:notesMasterIdLst>
  <p:handoutMasterIdLst>
    <p:handoutMasterId r:id="rId20"/>
  </p:handoutMasterIdLst>
  <p:sldIdLst>
    <p:sldId id="256" r:id="rId2"/>
    <p:sldId id="274" r:id="rId3"/>
    <p:sldId id="258" r:id="rId4"/>
    <p:sldId id="279" r:id="rId5"/>
    <p:sldId id="273" r:id="rId6"/>
    <p:sldId id="260" r:id="rId7"/>
    <p:sldId id="272" r:id="rId8"/>
    <p:sldId id="269" r:id="rId9"/>
    <p:sldId id="259" r:id="rId10"/>
    <p:sldId id="264" r:id="rId11"/>
    <p:sldId id="263" r:id="rId12"/>
    <p:sldId id="281" r:id="rId13"/>
    <p:sldId id="282" r:id="rId14"/>
    <p:sldId id="257" r:id="rId15"/>
    <p:sldId id="277" r:id="rId16"/>
    <p:sldId id="280" r:id="rId17"/>
    <p:sldId id="27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9959" autoAdjust="0"/>
  </p:normalViewPr>
  <p:slideViewPr>
    <p:cSldViewPr snapToGrid="0" snapToObjects="1">
      <p:cViewPr>
        <p:scale>
          <a:sx n="75" d="100"/>
          <a:sy n="75" d="100"/>
        </p:scale>
        <p:origin x="-624" y="-1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69C9EC-5296-D44A-A7E3-9D50F2CBDD28}" type="datetimeFigureOut">
              <a:rPr lang="en-US" smtClean="0"/>
              <a:t>7/5/16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AE1346-2993-0F4D-AEB3-7C0F53CDDF6D}" type="slidenum">
              <a:rPr lang="en-US" smtClean="0"/>
              <a:t>‹#›</a:t>
            </a:fld>
            <a:endParaRPr lang="en-US"/>
          </a:p>
        </p:txBody>
      </p:sp>
    </p:spTree>
    <p:extLst>
      <p:ext uri="{BB962C8B-B14F-4D97-AF65-F5344CB8AC3E}">
        <p14:creationId xmlns:p14="http://schemas.microsoft.com/office/powerpoint/2010/main" val="109397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8C79D6-1503-7C47-8D3D-9B8B046E9A19}" type="datetimeFigureOut">
              <a:rPr lang="en-US" smtClean="0"/>
              <a:t>7/5/16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98C551-7708-9B49-90E3-D153F408E572}" type="slidenum">
              <a:rPr lang="en-US" smtClean="0"/>
              <a:t>‹#›</a:t>
            </a:fld>
            <a:endParaRPr lang="en-US"/>
          </a:p>
        </p:txBody>
      </p:sp>
    </p:spTree>
    <p:extLst>
      <p:ext uri="{BB962C8B-B14F-4D97-AF65-F5344CB8AC3E}">
        <p14:creationId xmlns:p14="http://schemas.microsoft.com/office/powerpoint/2010/main" val="5880962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do you want</a:t>
            </a:r>
            <a:r>
              <a:rPr lang="en-US" baseline="0" dirty="0" smtClean="0"/>
              <a:t> to have a picture of the real trophy? </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a:t>
            </a:fld>
            <a:endParaRPr lang="en-US"/>
          </a:p>
        </p:txBody>
      </p:sp>
    </p:spTree>
    <p:extLst>
      <p:ext uri="{BB962C8B-B14F-4D97-AF65-F5344CB8AC3E}">
        <p14:creationId xmlns:p14="http://schemas.microsoft.com/office/powerpoint/2010/main" val="57717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specific purposes of this corporation are to benefit, support, and enhance the excellence of California community colleges; to support, design and implement professional development for California community college faculty; to research, develop and communicate effective practices to promote effective teaching and learning in the California community colleges; and to promote a variety of activities and strategies to advance teaching and learning.</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4</a:t>
            </a:fld>
            <a:endParaRPr lang="en-US"/>
          </a:p>
        </p:txBody>
      </p:sp>
    </p:spTree>
    <p:extLst>
      <p:ext uri="{BB962C8B-B14F-4D97-AF65-F5344CB8AC3E}">
        <p14:creationId xmlns:p14="http://schemas.microsoft.com/office/powerpoint/2010/main" val="214747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5</a:t>
            </a:fld>
            <a:endParaRPr lang="en-US"/>
          </a:p>
        </p:txBody>
      </p:sp>
    </p:spTree>
    <p:extLst>
      <p:ext uri="{BB962C8B-B14F-4D97-AF65-F5344CB8AC3E}">
        <p14:creationId xmlns:p14="http://schemas.microsoft.com/office/powerpoint/2010/main" val="42473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a:cs typeface="Times New Roman"/>
              </a:rPr>
              <a:t>Conduct a research project to ascertain the usefulness of student learning outcomes assessment research for improving student success with a focus on the viability and value of reviewing outcomes data disaggregated by student subpopulations </a:t>
            </a:r>
          </a:p>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6</a:t>
            </a:fld>
            <a:endParaRPr lang="en-US"/>
          </a:p>
        </p:txBody>
      </p:sp>
    </p:spTree>
    <p:extLst>
      <p:ext uri="{BB962C8B-B14F-4D97-AF65-F5344CB8AC3E}">
        <p14:creationId xmlns:p14="http://schemas.microsoft.com/office/powerpoint/2010/main" val="1094569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Reformatted</a:t>
            </a:r>
            <a:r>
              <a:rPr lang="en-US" baseline="0" dirty="0" smtClean="0"/>
              <a:t> for larger font</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7</a:t>
            </a:fld>
            <a:endParaRPr lang="en-US"/>
          </a:p>
        </p:txBody>
      </p:sp>
    </p:spTree>
    <p:extLst>
      <p:ext uri="{BB962C8B-B14F-4D97-AF65-F5344CB8AC3E}">
        <p14:creationId xmlns:p14="http://schemas.microsoft.com/office/powerpoint/2010/main" val="999043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an “and”</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8</a:t>
            </a:fld>
            <a:endParaRPr lang="en-US"/>
          </a:p>
        </p:txBody>
      </p:sp>
    </p:spTree>
    <p:extLst>
      <p:ext uri="{BB962C8B-B14F-4D97-AF65-F5344CB8AC3E}">
        <p14:creationId xmlns:p14="http://schemas.microsoft.com/office/powerpoint/2010/main" val="599133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removed all</a:t>
            </a:r>
            <a:r>
              <a:rPr lang="en-US" baseline="0" dirty="0" smtClean="0"/>
              <a:t> the other merchandise because it seems to be selling – play up this campaign.  </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11</a:t>
            </a:fld>
            <a:endParaRPr lang="en-US"/>
          </a:p>
        </p:txBody>
      </p:sp>
    </p:spTree>
    <p:extLst>
      <p:ext uri="{BB962C8B-B14F-4D97-AF65-F5344CB8AC3E}">
        <p14:creationId xmlns:p14="http://schemas.microsoft.com/office/powerpoint/2010/main" val="1917898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don’t want to advertised this because we already ordered</a:t>
            </a:r>
            <a:r>
              <a:rPr lang="en-US" baseline="0" dirty="0" smtClean="0"/>
              <a:t> food and it’s closed.  </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14</a:t>
            </a:fld>
            <a:endParaRPr lang="en-US"/>
          </a:p>
        </p:txBody>
      </p:sp>
    </p:spTree>
    <p:extLst>
      <p:ext uri="{BB962C8B-B14F-4D97-AF65-F5344CB8AC3E}">
        <p14:creationId xmlns:p14="http://schemas.microsoft.com/office/powerpoint/2010/main" val="240050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16</a:t>
            </a:fld>
            <a:endParaRPr lang="en-US"/>
          </a:p>
        </p:txBody>
      </p:sp>
    </p:spTree>
    <p:extLst>
      <p:ext uri="{BB962C8B-B14F-4D97-AF65-F5344CB8AC3E}">
        <p14:creationId xmlns:p14="http://schemas.microsoft.com/office/powerpoint/2010/main" val="2689483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Tuesday, July 5, 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Tuesday, July 5, 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Tuesday, July 5, 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Tuesday, July 5, 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Tuesday, July 5, 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Tuesday, July 5, 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Tuesday, July 5, 16</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Tuesday, July 5, 16</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Tuesday, July 5, 16</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Tuesday, July 5, 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Tuesday, July 5, 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Tuesday, July 5, 16</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mailto:fosteraa@wlac.edu" TargetMode="External"/><Relationship Id="rId4" Type="http://schemas.openxmlformats.org/officeDocument/2006/relationships/hyperlink" Target="mailto:rutan_craig@sccollege.edu" TargetMode="External"/><Relationship Id="rId5" Type="http://schemas.openxmlformats.org/officeDocument/2006/relationships/hyperlink" Target="mailto:lfarrell@msjc.edu" TargetMode="External"/><Relationship Id="rId6" Type="http://schemas.openxmlformats.org/officeDocument/2006/relationships/hyperlink" Target="mailto:julie@asccc.org" TargetMode="External"/><Relationship Id="rId1" Type="http://schemas.openxmlformats.org/officeDocument/2006/relationships/slideLayout" Target="../slideLayouts/slideLayout2.xml"/><Relationship Id="rId2" Type="http://schemas.openxmlformats.org/officeDocument/2006/relationships/hyperlink" Target="mailto:mayv@scc.losrios.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mailto:info@asccc.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lstStyle/>
          <a:p>
            <a:pPr algn="ctr"/>
            <a:r>
              <a:rPr lang="en-US" sz="4000" cap="none" dirty="0" smtClean="0">
                <a:latin typeface="Times New Roman"/>
                <a:cs typeface="Times New Roman"/>
              </a:rPr>
              <a:t>Supporting the Work of the </a:t>
            </a:r>
            <a:br>
              <a:rPr lang="en-US" sz="4000" cap="none" dirty="0" smtClean="0">
                <a:latin typeface="Times New Roman"/>
                <a:cs typeface="Times New Roman"/>
              </a:rPr>
            </a:br>
            <a:r>
              <a:rPr lang="en-US" sz="4000" cap="none" dirty="0" smtClean="0">
                <a:latin typeface="Times New Roman"/>
                <a:cs typeface="Times New Roman"/>
              </a:rPr>
              <a:t>Academic Senate for California Community Colleges</a:t>
            </a:r>
            <a:endParaRPr lang="en-US" sz="2800" cap="none" dirty="0">
              <a:latin typeface="Times New Roman"/>
              <a:cs typeface="Times New Roman"/>
            </a:endParaRPr>
          </a:p>
        </p:txBody>
      </p:sp>
      <p:sp>
        <p:nvSpPr>
          <p:cNvPr id="3" name="Subtitle 2"/>
          <p:cNvSpPr>
            <a:spLocks noGrp="1"/>
          </p:cNvSpPr>
          <p:nvPr>
            <p:ph type="subTitle" idx="1"/>
          </p:nvPr>
        </p:nvSpPr>
        <p:spPr>
          <a:xfrm>
            <a:off x="685800" y="3810000"/>
            <a:ext cx="7848600" cy="2624667"/>
          </a:xfrm>
        </p:spPr>
        <p:txBody>
          <a:bodyPr>
            <a:normAutofit fontScale="92500" lnSpcReduction="10000"/>
          </a:bodyPr>
          <a:lstStyle/>
          <a:p>
            <a:r>
              <a:rPr lang="en-US" sz="3600" b="1" i="1" dirty="0" err="1" smtClean="0">
                <a:solidFill>
                  <a:srgbClr val="FF0000"/>
                </a:solidFill>
                <a:latin typeface="Times New Roman"/>
                <a:cs typeface="Times New Roman"/>
              </a:rPr>
              <a:t>Ginni</a:t>
            </a:r>
            <a:r>
              <a:rPr lang="en-US" sz="3600" b="1" i="1" dirty="0" smtClean="0">
                <a:solidFill>
                  <a:srgbClr val="FF0000"/>
                </a:solidFill>
                <a:latin typeface="Times New Roman"/>
                <a:cs typeface="Times New Roman"/>
              </a:rPr>
              <a:t> May </a:t>
            </a:r>
          </a:p>
          <a:p>
            <a:r>
              <a:rPr lang="en-US" sz="3600" i="1" dirty="0" smtClean="0">
                <a:solidFill>
                  <a:srgbClr val="FF0000"/>
                </a:solidFill>
                <a:latin typeface="Times New Roman"/>
                <a:cs typeface="Times New Roman"/>
              </a:rPr>
              <a:t>AS Foundation President</a:t>
            </a:r>
          </a:p>
          <a:p>
            <a:endParaRPr lang="en-US" sz="2800" dirty="0" smtClean="0">
              <a:latin typeface="Times New Roman"/>
              <a:cs typeface="Times New Roman"/>
            </a:endParaRPr>
          </a:p>
          <a:p>
            <a:endParaRPr lang="en-US" sz="2800" dirty="0" smtClean="0">
              <a:latin typeface="Times New Roman"/>
              <a:cs typeface="Times New Roman"/>
            </a:endParaRPr>
          </a:p>
          <a:p>
            <a:r>
              <a:rPr lang="en-US" sz="1800" dirty="0" smtClean="0">
                <a:solidFill>
                  <a:srgbClr val="FF0000"/>
                </a:solidFill>
                <a:latin typeface="Times New Roman"/>
                <a:cs typeface="Times New Roman"/>
              </a:rPr>
              <a:t>Curriculum </a:t>
            </a:r>
            <a:r>
              <a:rPr lang="en-US" sz="1800" dirty="0">
                <a:solidFill>
                  <a:srgbClr val="FF0000"/>
                </a:solidFill>
                <a:latin typeface="Times New Roman"/>
                <a:cs typeface="Times New Roman"/>
              </a:rPr>
              <a:t>Institute 2016</a:t>
            </a:r>
          </a:p>
          <a:p>
            <a:r>
              <a:rPr lang="en-US" sz="1800" dirty="0">
                <a:solidFill>
                  <a:srgbClr val="FF0000"/>
                </a:solidFill>
                <a:latin typeface="Times New Roman"/>
                <a:cs typeface="Times New Roman"/>
              </a:rPr>
              <a:t>Double Tree Hilton Anaheim, July 7-9</a:t>
            </a:r>
          </a:p>
          <a:p>
            <a:endParaRPr lang="en-US" sz="2800" dirty="0" smtClean="0">
              <a:latin typeface="Times New Roman"/>
              <a:cs typeface="Times New Roman"/>
            </a:endParaRPr>
          </a:p>
          <a:p>
            <a:endParaRPr lang="en-US" sz="2800" dirty="0"/>
          </a:p>
          <a:p>
            <a:endParaRPr lang="en-US" sz="2800" dirty="0">
              <a:latin typeface="Times New Roman"/>
              <a:cs typeface="Times New Roman"/>
            </a:endParaRPr>
          </a:p>
        </p:txBody>
      </p:sp>
      <p:pic>
        <p:nvPicPr>
          <p:cNvPr id="7" name="Picture 6"/>
          <p:cNvPicPr>
            <a:picLocks noChangeAspect="1"/>
          </p:cNvPicPr>
          <p:nvPr/>
        </p:nvPicPr>
        <p:blipFill>
          <a:blip r:embed="rId3"/>
          <a:stretch>
            <a:fillRect/>
          </a:stretch>
        </p:blipFill>
        <p:spPr>
          <a:xfrm>
            <a:off x="128059" y="448734"/>
            <a:ext cx="3568700" cy="1092200"/>
          </a:xfrm>
          <a:prstGeom prst="rect">
            <a:avLst/>
          </a:prstGeom>
        </p:spPr>
      </p:pic>
      <p:pic>
        <p:nvPicPr>
          <p:cNvPr id="4" name="Picture 3"/>
          <p:cNvPicPr>
            <a:picLocks noChangeAspect="1"/>
          </p:cNvPicPr>
          <p:nvPr/>
        </p:nvPicPr>
        <p:blipFill>
          <a:blip r:embed="rId4"/>
          <a:stretch>
            <a:fillRect/>
          </a:stretch>
        </p:blipFill>
        <p:spPr>
          <a:xfrm>
            <a:off x="6604000" y="4318001"/>
            <a:ext cx="1930400" cy="1930400"/>
          </a:xfrm>
          <a:prstGeom prst="rect">
            <a:avLst/>
          </a:prstGeom>
        </p:spPr>
      </p:pic>
    </p:spTree>
    <p:extLst>
      <p:ext uri="{BB962C8B-B14F-4D97-AF65-F5344CB8AC3E}">
        <p14:creationId xmlns:p14="http://schemas.microsoft.com/office/powerpoint/2010/main" val="2571385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Times New Roman"/>
              </a:rPr>
              <a:t>Support the AS Foundation</a:t>
            </a:r>
            <a:endParaRPr lang="en-US" dirty="0">
              <a:latin typeface="Times New Roman"/>
            </a:endParaRPr>
          </a:p>
        </p:txBody>
      </p:sp>
      <p:sp>
        <p:nvSpPr>
          <p:cNvPr id="3" name="Content Placeholder 2"/>
          <p:cNvSpPr>
            <a:spLocks noGrp="1"/>
          </p:cNvSpPr>
          <p:nvPr>
            <p:ph idx="1"/>
          </p:nvPr>
        </p:nvSpPr>
        <p:spPr>
          <a:xfrm>
            <a:off x="338667" y="1381377"/>
            <a:ext cx="4792133" cy="5122333"/>
          </a:xfrm>
        </p:spPr>
        <p:txBody>
          <a:bodyPr>
            <a:normAutofit/>
          </a:bodyPr>
          <a:lstStyle/>
          <a:p>
            <a:pPr marL="0" indent="0" algn="ctr">
              <a:buNone/>
            </a:pPr>
            <a:r>
              <a:rPr lang="en-US" dirty="0" smtClean="0">
                <a:latin typeface="Times New Roman"/>
                <a:cs typeface="Times New Roman"/>
              </a:rPr>
              <a:t>Your generosity empowers faculty voice, facilitates ongoing professional development, and supports the broad engagement of the Academic Senate on issues facing our colleges and students.</a:t>
            </a:r>
            <a:endParaRPr lang="en-US" dirty="0">
              <a:latin typeface="Times New Roman"/>
              <a:cs typeface="Times New Roman"/>
            </a:endParaRPr>
          </a:p>
        </p:txBody>
      </p:sp>
      <p:pic>
        <p:nvPicPr>
          <p:cNvPr id="4" name="Picture 3"/>
          <p:cNvPicPr>
            <a:picLocks noChangeAspect="1"/>
          </p:cNvPicPr>
          <p:nvPr/>
        </p:nvPicPr>
        <p:blipFill>
          <a:blip r:embed="rId2"/>
          <a:stretch>
            <a:fillRect/>
          </a:stretch>
        </p:blipFill>
        <p:spPr>
          <a:xfrm>
            <a:off x="457200" y="3778753"/>
            <a:ext cx="4546188" cy="2724957"/>
          </a:xfrm>
          <a:prstGeom prst="rect">
            <a:avLst/>
          </a:prstGeom>
        </p:spPr>
      </p:pic>
      <p:pic>
        <p:nvPicPr>
          <p:cNvPr id="6" name="Picture 5"/>
          <p:cNvPicPr>
            <a:picLocks noChangeAspect="1"/>
          </p:cNvPicPr>
          <p:nvPr/>
        </p:nvPicPr>
        <p:blipFill>
          <a:blip r:embed="rId3"/>
          <a:stretch>
            <a:fillRect/>
          </a:stretch>
        </p:blipFill>
        <p:spPr>
          <a:xfrm>
            <a:off x="5274045" y="1381377"/>
            <a:ext cx="3412755" cy="5122333"/>
          </a:xfrm>
          <a:prstGeom prst="rect">
            <a:avLst/>
          </a:prstGeom>
        </p:spPr>
      </p:pic>
    </p:spTree>
    <p:extLst>
      <p:ext uri="{BB962C8B-B14F-4D97-AF65-F5344CB8AC3E}">
        <p14:creationId xmlns:p14="http://schemas.microsoft.com/office/powerpoint/2010/main" val="2695151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rPr>
              <a:t>How Can You Support the Foundation?</a:t>
            </a:r>
            <a:endParaRPr lang="en-US" dirty="0">
              <a:latin typeface="Times New Roman"/>
            </a:endParaRPr>
          </a:p>
        </p:txBody>
      </p:sp>
      <p:sp>
        <p:nvSpPr>
          <p:cNvPr id="3" name="Content Placeholder 2"/>
          <p:cNvSpPr>
            <a:spLocks noGrp="1"/>
          </p:cNvSpPr>
          <p:nvPr>
            <p:ph idx="1"/>
          </p:nvPr>
        </p:nvSpPr>
        <p:spPr>
          <a:xfrm>
            <a:off x="457200" y="1524000"/>
            <a:ext cx="4859867" cy="4876800"/>
          </a:xfrm>
        </p:spPr>
        <p:txBody>
          <a:bodyPr>
            <a:normAutofit/>
          </a:bodyPr>
          <a:lstStyle/>
          <a:p>
            <a:r>
              <a:rPr lang="en-US" sz="2800" b="1" dirty="0" smtClean="0">
                <a:latin typeface="Times New Roman"/>
                <a:cs typeface="Times New Roman"/>
              </a:rPr>
              <a:t>Purchase Raffle </a:t>
            </a:r>
            <a:r>
              <a:rPr lang="en-US" sz="2800" b="1" dirty="0" smtClean="0">
                <a:latin typeface="Times New Roman"/>
                <a:cs typeface="Times New Roman"/>
              </a:rPr>
              <a:t>Tickets</a:t>
            </a:r>
            <a:r>
              <a:rPr lang="en-US" sz="2800" dirty="0" smtClean="0">
                <a:latin typeface="Times New Roman"/>
                <a:cs typeface="Times New Roman"/>
              </a:rPr>
              <a:t>.</a:t>
            </a:r>
            <a:endParaRPr lang="en-US" sz="2800" dirty="0" smtClean="0">
              <a:latin typeface="Times New Roman"/>
              <a:cs typeface="Times New Roman"/>
            </a:endParaRPr>
          </a:p>
          <a:p>
            <a:r>
              <a:rPr lang="en-US" sz="2800" dirty="0" smtClean="0">
                <a:latin typeface="Times New Roman"/>
                <a:cs typeface="Times New Roman"/>
              </a:rPr>
              <a:t>Sign up today to contribute $10 + $1 to our mission and purpose. </a:t>
            </a:r>
          </a:p>
          <a:p>
            <a:r>
              <a:rPr lang="en-US" sz="2800" dirty="0" smtClean="0">
                <a:latin typeface="Times New Roman"/>
                <a:cs typeface="Times New Roman"/>
              </a:rPr>
              <a:t>Donate one time and receive a t-shirt, lanyard, or ASCCC pin. </a:t>
            </a:r>
          </a:p>
          <a:p>
            <a:r>
              <a:rPr lang="en-US" sz="2800" dirty="0" smtClean="0">
                <a:latin typeface="Times New Roman"/>
                <a:cs typeface="Times New Roman"/>
              </a:rPr>
              <a:t>Remember, we can only continue to do good work with your support! </a:t>
            </a:r>
          </a:p>
          <a:p>
            <a:endParaRPr lang="en-US" dirty="0">
              <a:latin typeface="Times New Roman"/>
              <a:cs typeface="Times New Roman"/>
            </a:endParaRPr>
          </a:p>
        </p:txBody>
      </p:sp>
      <p:pic>
        <p:nvPicPr>
          <p:cNvPr id="7" name="Picture 6"/>
          <p:cNvPicPr>
            <a:picLocks noChangeAspect="1"/>
          </p:cNvPicPr>
          <p:nvPr/>
        </p:nvPicPr>
        <p:blipFill>
          <a:blip r:embed="rId3"/>
          <a:stretch>
            <a:fillRect/>
          </a:stretch>
        </p:blipFill>
        <p:spPr>
          <a:xfrm>
            <a:off x="5965152" y="1811866"/>
            <a:ext cx="2862164" cy="4301067"/>
          </a:xfrm>
          <a:prstGeom prst="rect">
            <a:avLst/>
          </a:prstGeom>
        </p:spPr>
      </p:pic>
    </p:spTree>
    <p:extLst>
      <p:ext uri="{BB962C8B-B14F-4D97-AF65-F5344CB8AC3E}">
        <p14:creationId xmlns:p14="http://schemas.microsoft.com/office/powerpoint/2010/main" val="3808020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cs typeface="Times New Roman"/>
              </a:rPr>
              <a:t>Raffle Tickets</a:t>
            </a:r>
            <a:endParaRPr lang="en-US" dirty="0">
              <a:latin typeface="Times New Roman"/>
              <a:cs typeface="Times New Roman"/>
            </a:endParaRPr>
          </a:p>
        </p:txBody>
      </p:sp>
      <p:sp>
        <p:nvSpPr>
          <p:cNvPr id="3" name="Content Placeholder 2"/>
          <p:cNvSpPr>
            <a:spLocks noGrp="1"/>
          </p:cNvSpPr>
          <p:nvPr>
            <p:ph idx="1"/>
          </p:nvPr>
        </p:nvSpPr>
        <p:spPr>
          <a:xfrm>
            <a:off x="457200" y="1371600"/>
            <a:ext cx="8229600" cy="5105400"/>
          </a:xfrm>
        </p:spPr>
        <p:txBody>
          <a:bodyPr>
            <a:normAutofit fontScale="92500" lnSpcReduction="10000"/>
          </a:bodyPr>
          <a:lstStyle/>
          <a:p>
            <a:pPr marL="0" indent="0">
              <a:buNone/>
            </a:pPr>
            <a:r>
              <a:rPr lang="en-US" dirty="0" smtClean="0">
                <a:latin typeface="Times New Roman"/>
                <a:cs typeface="Times New Roman"/>
              </a:rPr>
              <a:t>Prizes include:</a:t>
            </a:r>
          </a:p>
          <a:p>
            <a:r>
              <a:rPr lang="en-US" b="1" dirty="0">
                <a:latin typeface="Times New Roman"/>
                <a:cs typeface="Times New Roman"/>
              </a:rPr>
              <a:t>Grand Prize</a:t>
            </a:r>
            <a:r>
              <a:rPr lang="en-US" dirty="0">
                <a:latin typeface="Times New Roman"/>
                <a:cs typeface="Times New Roman"/>
              </a:rPr>
              <a:t>: One night stay at Wyndham Anaheim </a:t>
            </a:r>
            <a:r>
              <a:rPr lang="en-US" dirty="0" smtClean="0">
                <a:latin typeface="Times New Roman"/>
                <a:cs typeface="Times New Roman"/>
              </a:rPr>
              <a:t>Hotel</a:t>
            </a:r>
          </a:p>
          <a:p>
            <a:r>
              <a:rPr lang="en-US" dirty="0">
                <a:latin typeface="Times New Roman"/>
                <a:cs typeface="Times New Roman"/>
              </a:rPr>
              <a:t>Wine!!</a:t>
            </a:r>
          </a:p>
          <a:p>
            <a:r>
              <a:rPr lang="en-US" dirty="0" smtClean="0">
                <a:latin typeface="Times New Roman"/>
                <a:cs typeface="Times New Roman"/>
              </a:rPr>
              <a:t>Curriculum T-Shirt Bundles</a:t>
            </a:r>
          </a:p>
          <a:p>
            <a:r>
              <a:rPr lang="en-US" dirty="0" smtClean="0">
                <a:latin typeface="Times New Roman"/>
                <a:cs typeface="Times New Roman"/>
              </a:rPr>
              <a:t>Foundation bags</a:t>
            </a:r>
          </a:p>
          <a:p>
            <a:r>
              <a:rPr lang="en-US" dirty="0" err="1" smtClean="0">
                <a:latin typeface="Times New Roman"/>
                <a:cs typeface="Times New Roman"/>
              </a:rPr>
              <a:t>iPad</a:t>
            </a:r>
            <a:r>
              <a:rPr lang="en-US" dirty="0" smtClean="0">
                <a:latin typeface="Times New Roman"/>
                <a:cs typeface="Times New Roman"/>
              </a:rPr>
              <a:t> covers and ASCCC pins</a:t>
            </a:r>
          </a:p>
          <a:p>
            <a:r>
              <a:rPr lang="en-US" u="sng" dirty="0" smtClean="0">
                <a:latin typeface="Times New Roman"/>
                <a:cs typeface="Times New Roman"/>
              </a:rPr>
              <a:t>Problem Child</a:t>
            </a:r>
            <a:r>
              <a:rPr lang="en-US" dirty="0" smtClean="0">
                <a:latin typeface="Times New Roman"/>
                <a:cs typeface="Times New Roman"/>
              </a:rPr>
              <a:t>, a novel by Robb Lightfoot</a:t>
            </a:r>
          </a:p>
          <a:p>
            <a:r>
              <a:rPr lang="en-US" dirty="0" smtClean="0">
                <a:latin typeface="Times New Roman"/>
                <a:cs typeface="Times New Roman"/>
              </a:rPr>
              <a:t>Ceramic plates and cups</a:t>
            </a:r>
          </a:p>
          <a:p>
            <a:r>
              <a:rPr lang="en-US" dirty="0" smtClean="0">
                <a:latin typeface="Times New Roman"/>
                <a:cs typeface="Times New Roman"/>
              </a:rPr>
              <a:t>Free entry to Curriculum Institute 2017</a:t>
            </a:r>
          </a:p>
          <a:p>
            <a:r>
              <a:rPr lang="en-US" dirty="0" smtClean="0">
                <a:latin typeface="Times New Roman"/>
                <a:cs typeface="Times New Roman"/>
              </a:rPr>
              <a:t>Miscellaneous hotel goodies: slippers, blankets, bags</a:t>
            </a:r>
          </a:p>
          <a:p>
            <a:pPr marL="0" indent="0" algn="ctr">
              <a:buNone/>
            </a:pPr>
            <a:r>
              <a:rPr lang="en-US" b="1" dirty="0" smtClean="0">
                <a:solidFill>
                  <a:srgbClr val="FF0000"/>
                </a:solidFill>
                <a:latin typeface="Times New Roman"/>
                <a:cs typeface="Times New Roman"/>
              </a:rPr>
              <a:t>Tickets:</a:t>
            </a:r>
          </a:p>
          <a:p>
            <a:pPr algn="ctr"/>
            <a:r>
              <a:rPr lang="en-US" b="1" dirty="0" smtClean="0">
                <a:solidFill>
                  <a:srgbClr val="FF0000"/>
                </a:solidFill>
                <a:latin typeface="Times New Roman"/>
                <a:cs typeface="Times New Roman"/>
              </a:rPr>
              <a:t>1 for $5</a:t>
            </a:r>
          </a:p>
          <a:p>
            <a:pPr algn="ctr"/>
            <a:r>
              <a:rPr lang="en-US" b="1" dirty="0" smtClean="0">
                <a:solidFill>
                  <a:srgbClr val="FF0000"/>
                </a:solidFill>
                <a:latin typeface="Times New Roman"/>
                <a:cs typeface="Times New Roman"/>
              </a:rPr>
              <a:t>5 for $20			</a:t>
            </a:r>
            <a:endParaRPr lang="en-US" b="1" dirty="0">
              <a:solidFill>
                <a:srgbClr val="FF0000"/>
              </a:solidFill>
              <a:latin typeface="Times New Roman"/>
              <a:cs typeface="Times New Roman"/>
            </a:endParaRPr>
          </a:p>
          <a:p>
            <a:pPr marL="0" indent="0">
              <a:buNone/>
            </a:pPr>
            <a:endParaRPr lang="en-US" dirty="0">
              <a:latin typeface="Times New Roman"/>
              <a:cs typeface="Times New Roman"/>
            </a:endParaRPr>
          </a:p>
        </p:txBody>
      </p:sp>
      <p:pic>
        <p:nvPicPr>
          <p:cNvPr id="4" name="Picture 3"/>
          <p:cNvPicPr>
            <a:picLocks noChangeAspect="1"/>
          </p:cNvPicPr>
          <p:nvPr/>
        </p:nvPicPr>
        <p:blipFill>
          <a:blip r:embed="rId2"/>
          <a:stretch>
            <a:fillRect/>
          </a:stretch>
        </p:blipFill>
        <p:spPr>
          <a:xfrm>
            <a:off x="5846233" y="2463800"/>
            <a:ext cx="2362200" cy="1524000"/>
          </a:xfrm>
          <a:prstGeom prst="rect">
            <a:avLst/>
          </a:prstGeom>
        </p:spPr>
      </p:pic>
      <p:pic>
        <p:nvPicPr>
          <p:cNvPr id="5" name="Picture 4"/>
          <p:cNvPicPr>
            <a:picLocks noChangeAspect="1"/>
          </p:cNvPicPr>
          <p:nvPr/>
        </p:nvPicPr>
        <p:blipFill>
          <a:blip r:embed="rId3"/>
          <a:stretch>
            <a:fillRect/>
          </a:stretch>
        </p:blipFill>
        <p:spPr>
          <a:xfrm>
            <a:off x="999066" y="5212646"/>
            <a:ext cx="1782233" cy="1188155"/>
          </a:xfrm>
          <a:prstGeom prst="rect">
            <a:avLst/>
          </a:prstGeom>
        </p:spPr>
      </p:pic>
      <p:pic>
        <p:nvPicPr>
          <p:cNvPr id="6" name="Picture 5"/>
          <p:cNvPicPr>
            <a:picLocks noChangeAspect="1"/>
          </p:cNvPicPr>
          <p:nvPr/>
        </p:nvPicPr>
        <p:blipFill>
          <a:blip r:embed="rId4"/>
          <a:stretch>
            <a:fillRect/>
          </a:stretch>
        </p:blipFill>
        <p:spPr>
          <a:xfrm>
            <a:off x="6625167" y="5054601"/>
            <a:ext cx="1583266" cy="1583266"/>
          </a:xfrm>
          <a:prstGeom prst="rect">
            <a:avLst/>
          </a:prstGeom>
        </p:spPr>
      </p:pic>
    </p:spTree>
    <p:extLst>
      <p:ext uri="{BB962C8B-B14F-4D97-AF65-F5344CB8AC3E}">
        <p14:creationId xmlns:p14="http://schemas.microsoft.com/office/powerpoint/2010/main" val="1678238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latin typeface="Lucida Calligraphy"/>
                <a:cs typeface="Lucida Calligraphy"/>
              </a:rPr>
              <a:t>Foundation Reception</a:t>
            </a:r>
            <a:endParaRPr lang="en-US" b="1" i="1" dirty="0">
              <a:latin typeface="Lucida Calligraphy"/>
              <a:cs typeface="Lucida Calligraphy"/>
            </a:endParaRPr>
          </a:p>
        </p:txBody>
      </p:sp>
      <p:sp>
        <p:nvSpPr>
          <p:cNvPr id="3" name="Content Placeholder 2"/>
          <p:cNvSpPr>
            <a:spLocks noGrp="1"/>
          </p:cNvSpPr>
          <p:nvPr>
            <p:ph idx="1"/>
          </p:nvPr>
        </p:nvSpPr>
        <p:spPr>
          <a:xfrm>
            <a:off x="457200" y="2184400"/>
            <a:ext cx="7382933" cy="3623733"/>
          </a:xfrm>
        </p:spPr>
        <p:txBody>
          <a:bodyPr/>
          <a:lstStyle/>
          <a:p>
            <a:pPr marL="0" indent="0" algn="r">
              <a:buNone/>
            </a:pPr>
            <a:r>
              <a:rPr lang="en-US" sz="3200" i="1" dirty="0" smtClean="0">
                <a:latin typeface="Times New Roman"/>
                <a:cs typeface="Times New Roman"/>
              </a:rPr>
              <a:t>Light refreshments</a:t>
            </a:r>
          </a:p>
          <a:p>
            <a:pPr marL="0" indent="0" algn="r">
              <a:buNone/>
            </a:pPr>
            <a:r>
              <a:rPr lang="en-US" sz="3200" i="1" dirty="0" smtClean="0">
                <a:latin typeface="Times New Roman"/>
                <a:cs typeface="Times New Roman"/>
              </a:rPr>
              <a:t>No host bar</a:t>
            </a:r>
          </a:p>
          <a:p>
            <a:pPr marL="0" indent="0" algn="r">
              <a:buNone/>
            </a:pPr>
            <a:r>
              <a:rPr lang="en-US" sz="3200" i="1" dirty="0" smtClean="0">
                <a:latin typeface="Times New Roman"/>
                <a:cs typeface="Times New Roman"/>
              </a:rPr>
              <a:t>Thursday, July 7</a:t>
            </a:r>
          </a:p>
          <a:p>
            <a:pPr marL="0" indent="0" algn="r">
              <a:buNone/>
            </a:pPr>
            <a:r>
              <a:rPr lang="en-US" sz="3200" b="1" i="1" dirty="0" smtClean="0">
                <a:latin typeface="Times New Roman"/>
                <a:cs typeface="Times New Roman"/>
              </a:rPr>
              <a:t>5:30 pm – 7:00 pm</a:t>
            </a:r>
          </a:p>
          <a:p>
            <a:pPr marL="0" indent="0" algn="r">
              <a:buNone/>
            </a:pPr>
            <a:r>
              <a:rPr lang="en-US" sz="3200" i="1" dirty="0" smtClean="0">
                <a:latin typeface="Times New Roman"/>
                <a:cs typeface="Times New Roman"/>
              </a:rPr>
              <a:t>Veranda Room</a:t>
            </a:r>
          </a:p>
          <a:p>
            <a:pPr marL="0" indent="0">
              <a:buNone/>
            </a:pPr>
            <a:endParaRPr lang="en-US" dirty="0" smtClean="0">
              <a:latin typeface="Times New Roman"/>
              <a:cs typeface="Times New Roman"/>
            </a:endParaRPr>
          </a:p>
          <a:p>
            <a:pPr marL="0" indent="0">
              <a:buNone/>
            </a:pPr>
            <a:endParaRPr lang="en-US" dirty="0">
              <a:latin typeface="Times New Roman"/>
              <a:cs typeface="Times New Roman"/>
            </a:endParaRPr>
          </a:p>
        </p:txBody>
      </p:sp>
      <p:pic>
        <p:nvPicPr>
          <p:cNvPr id="7" name="Picture 6"/>
          <p:cNvPicPr>
            <a:picLocks noChangeAspect="1"/>
          </p:cNvPicPr>
          <p:nvPr/>
        </p:nvPicPr>
        <p:blipFill>
          <a:blip r:embed="rId2"/>
          <a:stretch>
            <a:fillRect/>
          </a:stretch>
        </p:blipFill>
        <p:spPr>
          <a:xfrm>
            <a:off x="1003300" y="2184400"/>
            <a:ext cx="2857500" cy="2857500"/>
          </a:xfrm>
          <a:prstGeom prst="rect">
            <a:avLst/>
          </a:prstGeom>
        </p:spPr>
      </p:pic>
      <p:pic>
        <p:nvPicPr>
          <p:cNvPr id="10" name="Picture 9"/>
          <p:cNvPicPr>
            <a:picLocks noChangeAspect="1"/>
          </p:cNvPicPr>
          <p:nvPr/>
        </p:nvPicPr>
        <p:blipFill>
          <a:blip r:embed="rId3"/>
          <a:stretch>
            <a:fillRect/>
          </a:stretch>
        </p:blipFill>
        <p:spPr>
          <a:xfrm>
            <a:off x="1827530" y="5554133"/>
            <a:ext cx="5398770" cy="990600"/>
          </a:xfrm>
          <a:prstGeom prst="rect">
            <a:avLst/>
          </a:prstGeom>
        </p:spPr>
      </p:pic>
    </p:spTree>
    <p:extLst>
      <p:ext uri="{BB962C8B-B14F-4D97-AF65-F5344CB8AC3E}">
        <p14:creationId xmlns:p14="http://schemas.microsoft.com/office/powerpoint/2010/main" val="110160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rPr>
              <a:t>Spring Fling 2016</a:t>
            </a:r>
            <a:endParaRPr lang="en-US" dirty="0">
              <a:latin typeface="Times New Roman"/>
            </a:endParaRPr>
          </a:p>
        </p:txBody>
      </p:sp>
      <p:pic>
        <p:nvPicPr>
          <p:cNvPr id="5" name="Content Placeholder 4" descr="Screen Shot 2016-04-18 at 7.27.29 AM.png"/>
          <p:cNvPicPr>
            <a:picLocks noGrp="1" noChangeAspect="1"/>
          </p:cNvPicPr>
          <p:nvPr>
            <p:ph idx="1"/>
          </p:nvPr>
        </p:nvPicPr>
        <p:blipFill>
          <a:blip r:embed="rId3">
            <a:extLst>
              <a:ext uri="{28A0092B-C50C-407E-A947-70E740481C1C}">
                <a14:useLocalDpi xmlns:a14="http://schemas.microsoft.com/office/drawing/2010/main" val="0"/>
              </a:ext>
            </a:extLst>
          </a:blip>
          <a:srcRect t="2385" b="2385"/>
          <a:stretch>
            <a:fillRect/>
          </a:stretch>
        </p:blipFill>
        <p:spPr/>
      </p:pic>
    </p:spTree>
    <p:extLst>
      <p:ext uri="{BB962C8B-B14F-4D97-AF65-F5344CB8AC3E}">
        <p14:creationId xmlns:p14="http://schemas.microsoft.com/office/powerpoint/2010/main" val="2762427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rPr>
              <a:t>Spring Fling 2015</a:t>
            </a:r>
            <a:endParaRPr lang="en-US" dirty="0">
              <a:latin typeface="Times New Roman"/>
            </a:endParaRPr>
          </a:p>
        </p:txBody>
      </p:sp>
      <p:pic>
        <p:nvPicPr>
          <p:cNvPr id="4" name="Content Placeholder 3"/>
          <p:cNvPicPr>
            <a:picLocks noGrp="1" noChangeAspect="1"/>
          </p:cNvPicPr>
          <p:nvPr>
            <p:ph idx="1"/>
          </p:nvPr>
        </p:nvPicPr>
        <p:blipFill>
          <a:blip r:embed="rId2"/>
          <a:srcRect t="5528" b="5528"/>
          <a:stretch>
            <a:fillRect/>
          </a:stretch>
        </p:blipFill>
        <p:spPr/>
      </p:pic>
    </p:spTree>
    <p:extLst>
      <p:ext uri="{BB962C8B-B14F-4D97-AF65-F5344CB8AC3E}">
        <p14:creationId xmlns:p14="http://schemas.microsoft.com/office/powerpoint/2010/main" val="3965430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rPr>
              <a:t>Spring Fling 2014</a:t>
            </a:r>
            <a:endParaRPr lang="en-US" dirty="0">
              <a:latin typeface="Times New Roman"/>
            </a:endParaRPr>
          </a:p>
        </p:txBody>
      </p:sp>
      <p:sp>
        <p:nvSpPr>
          <p:cNvPr id="3" name="Content Placeholder 2"/>
          <p:cNvSpPr>
            <a:spLocks noGrp="1"/>
          </p:cNvSpPr>
          <p:nvPr>
            <p:ph idx="1"/>
          </p:nvPr>
        </p:nvSpPr>
        <p:spPr>
          <a:xfrm>
            <a:off x="457199" y="2133600"/>
            <a:ext cx="8365067" cy="3522134"/>
          </a:xfrm>
        </p:spPr>
        <p:txBody>
          <a:bodyPr/>
          <a:lstStyle/>
          <a:p>
            <a:pPr marL="0" indent="0">
              <a:buNone/>
            </a:pPr>
            <a:endParaRPr lang="en-US" dirty="0"/>
          </a:p>
        </p:txBody>
      </p:sp>
      <p:pic>
        <p:nvPicPr>
          <p:cNvPr id="5" name="Content Placeholder 4" descr="Fling 3.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3000"/>
                    </a14:imgEffect>
                  </a14:imgLayer>
                </a14:imgProps>
              </a:ext>
              <a:ext uri="{28A0092B-C50C-407E-A947-70E740481C1C}">
                <a14:useLocalDpi xmlns:a14="http://schemas.microsoft.com/office/drawing/2010/main" val="0"/>
              </a:ext>
            </a:extLst>
          </a:blip>
          <a:srcRect l="-30624" r="-30624"/>
          <a:stretch>
            <a:fillRect/>
          </a:stretch>
        </p:blipFill>
        <p:spPr>
          <a:xfrm>
            <a:off x="-2196002" y="2133600"/>
            <a:ext cx="13580597" cy="3522134"/>
          </a:xfrm>
          <a:prstGeom prst="rect">
            <a:avLst/>
          </a:prstGeom>
        </p:spPr>
      </p:pic>
    </p:spTree>
    <p:extLst>
      <p:ext uri="{BB962C8B-B14F-4D97-AF65-F5344CB8AC3E}">
        <p14:creationId xmlns:p14="http://schemas.microsoft.com/office/powerpoint/2010/main" val="3077572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smtClean="0">
                <a:latin typeface="Times New Roman"/>
                <a:cs typeface="Times New Roman"/>
              </a:rPr>
              <a:t>Thank you!</a:t>
            </a:r>
            <a:endParaRPr lang="en-US" i="1" dirty="0">
              <a:latin typeface="Times New Roman"/>
              <a:cs typeface="Times New Roman"/>
            </a:endParaRPr>
          </a:p>
        </p:txBody>
      </p:sp>
      <p:sp>
        <p:nvSpPr>
          <p:cNvPr id="3" name="Content Placeholder 2"/>
          <p:cNvSpPr>
            <a:spLocks noGrp="1"/>
          </p:cNvSpPr>
          <p:nvPr>
            <p:ph idx="1"/>
          </p:nvPr>
        </p:nvSpPr>
        <p:spPr>
          <a:xfrm>
            <a:off x="457200" y="2065868"/>
            <a:ext cx="8229600" cy="3894666"/>
          </a:xfrm>
        </p:spPr>
        <p:txBody>
          <a:bodyPr>
            <a:normAutofit/>
          </a:bodyPr>
          <a:lstStyle/>
          <a:p>
            <a:pPr marL="0" indent="0" algn="ctr">
              <a:buNone/>
            </a:pPr>
            <a:endParaRPr lang="en-US" sz="3200" i="1" dirty="0" smtClean="0">
              <a:latin typeface="Times New Roman"/>
              <a:cs typeface="Times New Roman"/>
            </a:endParaRPr>
          </a:p>
          <a:p>
            <a:pPr marL="0" indent="0" algn="ctr">
              <a:buNone/>
            </a:pPr>
            <a:r>
              <a:rPr lang="en-US" sz="3200" i="1" dirty="0" smtClean="0">
                <a:latin typeface="Times New Roman"/>
                <a:cs typeface="Times New Roman"/>
              </a:rPr>
              <a:t>On behalf of the AS Foundation Board of Directors, thank you for your generous support and contributions!</a:t>
            </a:r>
            <a:endParaRPr lang="en-US" sz="3200" i="1" dirty="0">
              <a:latin typeface="Times New Roman"/>
              <a:cs typeface="Times New Roman"/>
            </a:endParaRPr>
          </a:p>
        </p:txBody>
      </p:sp>
      <p:pic>
        <p:nvPicPr>
          <p:cNvPr id="4" name="Picture 3"/>
          <p:cNvPicPr>
            <a:picLocks noChangeAspect="1"/>
          </p:cNvPicPr>
          <p:nvPr/>
        </p:nvPicPr>
        <p:blipFill>
          <a:blip r:embed="rId2"/>
          <a:stretch>
            <a:fillRect/>
          </a:stretch>
        </p:blipFill>
        <p:spPr>
          <a:xfrm>
            <a:off x="3069166" y="1701800"/>
            <a:ext cx="2768600" cy="508000"/>
          </a:xfrm>
          <a:prstGeom prst="rect">
            <a:avLst/>
          </a:prstGeom>
        </p:spPr>
      </p:pic>
      <p:pic>
        <p:nvPicPr>
          <p:cNvPr id="5" name="Picture 4"/>
          <p:cNvPicPr>
            <a:picLocks noChangeAspect="1"/>
          </p:cNvPicPr>
          <p:nvPr/>
        </p:nvPicPr>
        <p:blipFill>
          <a:blip r:embed="rId3"/>
          <a:stretch>
            <a:fillRect/>
          </a:stretch>
        </p:blipFill>
        <p:spPr>
          <a:xfrm>
            <a:off x="3268133" y="4446850"/>
            <a:ext cx="2569633" cy="2013216"/>
          </a:xfrm>
          <a:prstGeom prst="rect">
            <a:avLst/>
          </a:prstGeom>
        </p:spPr>
      </p:pic>
    </p:spTree>
    <p:extLst>
      <p:ext uri="{BB962C8B-B14F-4D97-AF65-F5344CB8AC3E}">
        <p14:creationId xmlns:p14="http://schemas.microsoft.com/office/powerpoint/2010/main" val="1389782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Times New Roman"/>
              </a:rPr>
              <a:t>Our Mission</a:t>
            </a:r>
            <a:endParaRPr lang="en-US" dirty="0">
              <a:latin typeface="Times New Roman"/>
            </a:endParaRPr>
          </a:p>
        </p:txBody>
      </p:sp>
      <p:sp>
        <p:nvSpPr>
          <p:cNvPr id="3" name="Content Placeholder 2"/>
          <p:cNvSpPr>
            <a:spLocks noGrp="1"/>
          </p:cNvSpPr>
          <p:nvPr>
            <p:ph idx="1"/>
          </p:nvPr>
        </p:nvSpPr>
        <p:spPr>
          <a:xfrm>
            <a:off x="4244730" y="1600200"/>
            <a:ext cx="4442070" cy="4876800"/>
          </a:xfrm>
        </p:spPr>
        <p:txBody>
          <a:bodyPr>
            <a:normAutofit/>
          </a:bodyPr>
          <a:lstStyle/>
          <a:p>
            <a:pPr marL="0" indent="0">
              <a:buNone/>
            </a:pPr>
            <a:r>
              <a:rPr lang="en-US" sz="2800" dirty="0">
                <a:latin typeface="Times New Roman"/>
                <a:cs typeface="Times New Roman"/>
              </a:rPr>
              <a:t>The mission of the Academic Senate Foundation for California Community Colleges is to enhance the excellence of the California community colleges by sustained support for professional development of the faculty in the furtherance of effective teaching and learning practices.</a:t>
            </a:r>
          </a:p>
        </p:txBody>
      </p:sp>
      <p:pic>
        <p:nvPicPr>
          <p:cNvPr id="5" name="Picture 4"/>
          <p:cNvPicPr>
            <a:picLocks noChangeAspect="1"/>
          </p:cNvPicPr>
          <p:nvPr/>
        </p:nvPicPr>
        <p:blipFill>
          <a:blip r:embed="rId2"/>
          <a:stretch>
            <a:fillRect/>
          </a:stretch>
        </p:blipFill>
        <p:spPr>
          <a:xfrm>
            <a:off x="457200" y="2345111"/>
            <a:ext cx="3547526" cy="3377862"/>
          </a:xfrm>
          <a:prstGeom prst="rect">
            <a:avLst/>
          </a:prstGeom>
        </p:spPr>
      </p:pic>
    </p:spTree>
    <p:extLst>
      <p:ext uri="{BB962C8B-B14F-4D97-AF65-F5344CB8AC3E}">
        <p14:creationId xmlns:p14="http://schemas.microsoft.com/office/powerpoint/2010/main" val="1010662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rPr>
              <a:t>Board of Directors</a:t>
            </a:r>
            <a:endParaRPr lang="en-US" dirty="0">
              <a:latin typeface="Times New Roman"/>
            </a:endParaRPr>
          </a:p>
        </p:txBody>
      </p:sp>
      <p:sp>
        <p:nvSpPr>
          <p:cNvPr id="3" name="Content Placeholder 2"/>
          <p:cNvSpPr>
            <a:spLocks noGrp="1"/>
          </p:cNvSpPr>
          <p:nvPr>
            <p:ph idx="1"/>
          </p:nvPr>
        </p:nvSpPr>
        <p:spPr>
          <a:xfrm>
            <a:off x="457200" y="1600199"/>
            <a:ext cx="8229600" cy="4651591"/>
          </a:xfrm>
        </p:spPr>
        <p:txBody>
          <a:bodyPr numCol="2">
            <a:normAutofit/>
          </a:bodyPr>
          <a:lstStyle/>
          <a:p>
            <a:pPr marL="0" indent="0">
              <a:buNone/>
            </a:pPr>
            <a:r>
              <a:rPr lang="en-US" sz="1800" i="1" dirty="0">
                <a:latin typeface="Times New Roman"/>
                <a:cs typeface="Times New Roman"/>
              </a:rPr>
              <a:t>President</a:t>
            </a:r>
            <a:r>
              <a:rPr lang="en-US" sz="1800" dirty="0" smtClean="0">
                <a:latin typeface="Times New Roman"/>
                <a:cs typeface="Times New Roman"/>
              </a:rPr>
              <a:t>:</a:t>
            </a:r>
            <a:endParaRPr lang="en-US" sz="1800" dirty="0">
              <a:latin typeface="Times New Roman"/>
              <a:cs typeface="Times New Roman"/>
            </a:endParaRPr>
          </a:p>
          <a:p>
            <a:pPr marL="0" indent="0">
              <a:buNone/>
            </a:pPr>
            <a:r>
              <a:rPr lang="en-US" sz="1800" dirty="0" err="1">
                <a:latin typeface="Times New Roman"/>
                <a:cs typeface="Times New Roman"/>
              </a:rPr>
              <a:t>Ginni</a:t>
            </a:r>
            <a:r>
              <a:rPr lang="en-US" sz="1800" dirty="0">
                <a:latin typeface="Times New Roman"/>
                <a:cs typeface="Times New Roman"/>
              </a:rPr>
              <a:t> </a:t>
            </a:r>
            <a:r>
              <a:rPr lang="en-US" sz="1800" dirty="0" smtClean="0">
                <a:latin typeface="Times New Roman"/>
                <a:cs typeface="Times New Roman"/>
              </a:rPr>
              <a:t>May</a:t>
            </a:r>
          </a:p>
          <a:p>
            <a:pPr marL="0" indent="0">
              <a:buNone/>
            </a:pPr>
            <a:r>
              <a:rPr lang="en-US" sz="1800" dirty="0" smtClean="0">
                <a:latin typeface="Times New Roman"/>
                <a:cs typeface="Times New Roman"/>
                <a:hlinkClick r:id="rId2"/>
              </a:rPr>
              <a:t>mayv@scc.losrios.edu</a:t>
            </a:r>
            <a:endParaRPr lang="en-US" sz="1800" dirty="0" smtClean="0">
              <a:latin typeface="Times New Roman"/>
              <a:cs typeface="Times New Roman"/>
            </a:endParaRPr>
          </a:p>
          <a:p>
            <a:pPr marL="0" indent="0">
              <a:buNone/>
            </a:pPr>
            <a:r>
              <a:rPr lang="en-US" sz="1800" dirty="0" smtClean="0">
                <a:latin typeface="Times New Roman"/>
                <a:cs typeface="Times New Roman"/>
              </a:rPr>
              <a:t>ASCCC </a:t>
            </a:r>
            <a:r>
              <a:rPr lang="en-US" sz="1800" dirty="0">
                <a:latin typeface="Times New Roman"/>
                <a:cs typeface="Times New Roman"/>
              </a:rPr>
              <a:t>North Representative</a:t>
            </a:r>
          </a:p>
          <a:p>
            <a:pPr marL="0" indent="0">
              <a:buNone/>
            </a:pPr>
            <a:r>
              <a:rPr lang="en-US" sz="1800" dirty="0">
                <a:latin typeface="Times New Roman"/>
                <a:cs typeface="Times New Roman"/>
              </a:rPr>
              <a:t> </a:t>
            </a:r>
          </a:p>
          <a:p>
            <a:pPr marL="0" indent="0">
              <a:buNone/>
            </a:pPr>
            <a:r>
              <a:rPr lang="en-US" sz="1800" i="1" dirty="0">
                <a:latin typeface="Times New Roman"/>
                <a:cs typeface="Times New Roman"/>
              </a:rPr>
              <a:t>Secretary</a:t>
            </a:r>
            <a:r>
              <a:rPr lang="en-US" sz="1800" dirty="0">
                <a:latin typeface="Times New Roman"/>
                <a:cs typeface="Times New Roman"/>
              </a:rPr>
              <a:t>: </a:t>
            </a:r>
          </a:p>
          <a:p>
            <a:pPr marL="0" indent="0">
              <a:buNone/>
            </a:pPr>
            <a:r>
              <a:rPr lang="en-US" sz="1800" dirty="0">
                <a:latin typeface="Times New Roman"/>
                <a:cs typeface="Times New Roman"/>
              </a:rPr>
              <a:t>Adrienne </a:t>
            </a:r>
            <a:r>
              <a:rPr lang="en-US" sz="1800" dirty="0" smtClean="0">
                <a:latin typeface="Times New Roman"/>
                <a:cs typeface="Times New Roman"/>
              </a:rPr>
              <a:t>Foster</a:t>
            </a:r>
          </a:p>
          <a:p>
            <a:pPr marL="0" indent="0">
              <a:buNone/>
            </a:pPr>
            <a:r>
              <a:rPr lang="en-US" sz="1800" dirty="0">
                <a:latin typeface="Times New Roman"/>
                <a:cs typeface="Times New Roman"/>
                <a:hlinkClick r:id="rId3"/>
              </a:rPr>
              <a:t>fosteraa@</a:t>
            </a:r>
            <a:r>
              <a:rPr lang="en-US" sz="1800" dirty="0" smtClean="0">
                <a:latin typeface="Times New Roman"/>
                <a:cs typeface="Times New Roman"/>
                <a:hlinkClick r:id="rId3"/>
              </a:rPr>
              <a:t>wlac.edu</a:t>
            </a:r>
            <a:endParaRPr lang="en-US" sz="1800" dirty="0" smtClean="0">
              <a:latin typeface="Times New Roman"/>
              <a:cs typeface="Times New Roman"/>
            </a:endParaRPr>
          </a:p>
          <a:p>
            <a:pPr marL="0" indent="0">
              <a:buNone/>
            </a:pPr>
            <a:r>
              <a:rPr lang="en-US" sz="1800" dirty="0" smtClean="0">
                <a:latin typeface="Times New Roman"/>
                <a:cs typeface="Times New Roman"/>
              </a:rPr>
              <a:t>ASCCC </a:t>
            </a:r>
            <a:r>
              <a:rPr lang="en-US" sz="1800" dirty="0">
                <a:latin typeface="Times New Roman"/>
                <a:cs typeface="Times New Roman"/>
              </a:rPr>
              <a:t>South Representative</a:t>
            </a:r>
          </a:p>
          <a:p>
            <a:pPr marL="0" indent="0">
              <a:buNone/>
            </a:pPr>
            <a:r>
              <a:rPr lang="en-US" sz="1800" dirty="0">
                <a:latin typeface="Times New Roman"/>
                <a:cs typeface="Times New Roman"/>
              </a:rPr>
              <a:t> </a:t>
            </a:r>
          </a:p>
          <a:p>
            <a:pPr marL="0" indent="0">
              <a:buNone/>
            </a:pPr>
            <a:r>
              <a:rPr lang="en-US" sz="1800" i="1" dirty="0" smtClean="0">
                <a:latin typeface="Times New Roman"/>
                <a:cs typeface="Times New Roman"/>
              </a:rPr>
              <a:t>Treasurer</a:t>
            </a:r>
            <a:r>
              <a:rPr lang="en-US" sz="1800" dirty="0" smtClean="0">
                <a:latin typeface="Times New Roman"/>
                <a:cs typeface="Times New Roman"/>
              </a:rPr>
              <a:t>: </a:t>
            </a:r>
            <a:endParaRPr lang="en-US" sz="1800" dirty="0">
              <a:latin typeface="Times New Roman"/>
              <a:cs typeface="Times New Roman"/>
            </a:endParaRPr>
          </a:p>
          <a:p>
            <a:pPr marL="0" indent="0">
              <a:buNone/>
            </a:pPr>
            <a:r>
              <a:rPr lang="en-US" sz="1800" dirty="0">
                <a:latin typeface="Times New Roman"/>
                <a:cs typeface="Times New Roman"/>
              </a:rPr>
              <a:t>Craig </a:t>
            </a:r>
            <a:r>
              <a:rPr lang="en-US" sz="1800" dirty="0" err="1" smtClean="0">
                <a:latin typeface="Times New Roman"/>
                <a:cs typeface="Times New Roman"/>
              </a:rPr>
              <a:t>Rutan</a:t>
            </a:r>
            <a:endParaRPr lang="en-US" sz="1800" dirty="0" smtClean="0">
              <a:latin typeface="Times New Roman"/>
              <a:cs typeface="Times New Roman"/>
            </a:endParaRPr>
          </a:p>
          <a:p>
            <a:pPr marL="0" indent="0">
              <a:buNone/>
            </a:pPr>
            <a:r>
              <a:rPr lang="en-US" sz="1800" dirty="0">
                <a:latin typeface="Times New Roman"/>
                <a:cs typeface="Times New Roman"/>
                <a:hlinkClick r:id="rId4"/>
              </a:rPr>
              <a:t>rutan_craig@</a:t>
            </a:r>
            <a:r>
              <a:rPr lang="en-US" sz="1800" dirty="0" smtClean="0">
                <a:latin typeface="Times New Roman"/>
                <a:cs typeface="Times New Roman"/>
                <a:hlinkClick r:id="rId4"/>
              </a:rPr>
              <a:t>sccollege.edu</a:t>
            </a:r>
            <a:endParaRPr lang="en-US" sz="1800" dirty="0" smtClean="0">
              <a:latin typeface="Times New Roman"/>
              <a:cs typeface="Times New Roman"/>
            </a:endParaRPr>
          </a:p>
          <a:p>
            <a:pPr marL="0" indent="0">
              <a:buNone/>
            </a:pPr>
            <a:r>
              <a:rPr lang="en-US" sz="1800" dirty="0" smtClean="0">
                <a:latin typeface="Times New Roman"/>
                <a:cs typeface="Times New Roman"/>
              </a:rPr>
              <a:t>ASCCC </a:t>
            </a:r>
            <a:r>
              <a:rPr lang="en-US" sz="1800" dirty="0">
                <a:latin typeface="Times New Roman"/>
                <a:cs typeface="Times New Roman"/>
              </a:rPr>
              <a:t>Area D </a:t>
            </a:r>
            <a:r>
              <a:rPr lang="en-US" sz="1800" dirty="0" smtClean="0">
                <a:latin typeface="Times New Roman"/>
                <a:cs typeface="Times New Roman"/>
              </a:rPr>
              <a:t>Representative</a:t>
            </a:r>
            <a:endParaRPr lang="en-US" sz="1800" dirty="0">
              <a:latin typeface="Times New Roman"/>
              <a:cs typeface="Times New Roman"/>
            </a:endParaRPr>
          </a:p>
          <a:p>
            <a:pPr marL="0" indent="0">
              <a:buNone/>
            </a:pPr>
            <a:r>
              <a:rPr lang="en-US" sz="1800" i="1" dirty="0">
                <a:latin typeface="Times New Roman"/>
                <a:cs typeface="Times New Roman"/>
              </a:rPr>
              <a:t>Director</a:t>
            </a:r>
            <a:r>
              <a:rPr lang="en-US" sz="1800" dirty="0">
                <a:latin typeface="Times New Roman"/>
                <a:cs typeface="Times New Roman"/>
              </a:rPr>
              <a:t>: </a:t>
            </a:r>
          </a:p>
          <a:p>
            <a:pPr marL="0" indent="0">
              <a:buNone/>
            </a:pPr>
            <a:r>
              <a:rPr lang="en-US" sz="1800" dirty="0">
                <a:latin typeface="Times New Roman"/>
                <a:cs typeface="Times New Roman"/>
              </a:rPr>
              <a:t>Lorraine Slattery-</a:t>
            </a:r>
            <a:r>
              <a:rPr lang="en-US" sz="1800" dirty="0" smtClean="0">
                <a:latin typeface="Times New Roman"/>
                <a:cs typeface="Times New Roman"/>
              </a:rPr>
              <a:t>Farrell</a:t>
            </a:r>
          </a:p>
          <a:p>
            <a:pPr marL="0" indent="0">
              <a:buNone/>
            </a:pPr>
            <a:r>
              <a:rPr lang="en-US" sz="1800" dirty="0">
                <a:latin typeface="Times New Roman"/>
                <a:cs typeface="Times New Roman"/>
                <a:hlinkClick r:id="rId5"/>
              </a:rPr>
              <a:t>lfarrell@</a:t>
            </a:r>
            <a:r>
              <a:rPr lang="en-US" sz="1800" dirty="0" smtClean="0">
                <a:latin typeface="Times New Roman"/>
                <a:cs typeface="Times New Roman"/>
                <a:hlinkClick r:id="rId5"/>
              </a:rPr>
              <a:t>msjc.edu</a:t>
            </a:r>
            <a:endParaRPr lang="en-US" sz="1800" dirty="0">
              <a:latin typeface="Times New Roman"/>
              <a:cs typeface="Times New Roman"/>
            </a:endParaRPr>
          </a:p>
          <a:p>
            <a:pPr marL="0" indent="0">
              <a:buNone/>
            </a:pPr>
            <a:r>
              <a:rPr lang="en-US" sz="1800" dirty="0">
                <a:latin typeface="Times New Roman"/>
                <a:cs typeface="Times New Roman"/>
              </a:rPr>
              <a:t> </a:t>
            </a:r>
            <a:r>
              <a:rPr lang="en-US" sz="1800" dirty="0" smtClean="0">
                <a:latin typeface="Times New Roman"/>
                <a:cs typeface="Times New Roman"/>
              </a:rPr>
              <a:t>Mt</a:t>
            </a:r>
            <a:r>
              <a:rPr lang="en-US" sz="1800" dirty="0">
                <a:latin typeface="Times New Roman"/>
                <a:cs typeface="Times New Roman"/>
              </a:rPr>
              <a:t>. San Jacinto College</a:t>
            </a:r>
          </a:p>
          <a:p>
            <a:pPr marL="0" indent="0">
              <a:buNone/>
            </a:pPr>
            <a:r>
              <a:rPr lang="en-US" sz="1800" dirty="0">
                <a:latin typeface="Times New Roman"/>
                <a:cs typeface="Times New Roman"/>
              </a:rPr>
              <a:t> </a:t>
            </a:r>
          </a:p>
          <a:p>
            <a:pPr marL="0" indent="0">
              <a:buNone/>
            </a:pPr>
            <a:r>
              <a:rPr lang="en-US" sz="1800" i="1" dirty="0">
                <a:latin typeface="Times New Roman"/>
                <a:cs typeface="Times New Roman"/>
              </a:rPr>
              <a:t>Executive Director</a:t>
            </a:r>
            <a:r>
              <a:rPr lang="en-US" sz="1800" dirty="0">
                <a:latin typeface="Times New Roman"/>
                <a:cs typeface="Times New Roman"/>
              </a:rPr>
              <a:t>: </a:t>
            </a:r>
          </a:p>
          <a:p>
            <a:pPr marL="0" indent="0">
              <a:buNone/>
            </a:pPr>
            <a:r>
              <a:rPr lang="en-US" sz="1800" dirty="0">
                <a:latin typeface="Times New Roman"/>
                <a:cs typeface="Times New Roman"/>
              </a:rPr>
              <a:t>Julie </a:t>
            </a:r>
            <a:r>
              <a:rPr lang="en-US" sz="1800" dirty="0" smtClean="0">
                <a:latin typeface="Times New Roman"/>
                <a:cs typeface="Times New Roman"/>
              </a:rPr>
              <a:t>Adams</a:t>
            </a:r>
          </a:p>
          <a:p>
            <a:pPr marL="0" indent="0">
              <a:buNone/>
            </a:pPr>
            <a:r>
              <a:rPr lang="en-US" sz="1800" dirty="0">
                <a:latin typeface="Times New Roman"/>
                <a:cs typeface="Times New Roman"/>
                <a:hlinkClick r:id="rId6"/>
              </a:rPr>
              <a:t>julie@</a:t>
            </a:r>
            <a:r>
              <a:rPr lang="en-US" sz="1800" dirty="0" smtClean="0">
                <a:latin typeface="Times New Roman"/>
                <a:cs typeface="Times New Roman"/>
                <a:hlinkClick r:id="rId6"/>
              </a:rPr>
              <a:t>asccc.org</a:t>
            </a:r>
            <a:endParaRPr lang="en-US" sz="1800" dirty="0" smtClean="0">
              <a:latin typeface="Times New Roman"/>
              <a:cs typeface="Times New Roman"/>
            </a:endParaRPr>
          </a:p>
          <a:p>
            <a:pPr marL="0" indent="0">
              <a:buNone/>
            </a:pPr>
            <a:r>
              <a:rPr lang="en-US" sz="1800" dirty="0" smtClean="0">
                <a:latin typeface="Times New Roman"/>
                <a:cs typeface="Times New Roman"/>
              </a:rPr>
              <a:t>ASCCC </a:t>
            </a:r>
            <a:r>
              <a:rPr lang="en-US" sz="1800" dirty="0">
                <a:latin typeface="Times New Roman"/>
                <a:cs typeface="Times New Roman"/>
              </a:rPr>
              <a:t>Executive Director </a:t>
            </a:r>
            <a:endParaRPr lang="en-US" sz="1800" dirty="0" smtClean="0">
              <a:latin typeface="Times New Roman"/>
              <a:cs typeface="Times New Roman"/>
            </a:endParaRPr>
          </a:p>
          <a:p>
            <a:pPr marL="0" indent="0">
              <a:buNone/>
            </a:pPr>
            <a:endParaRPr lang="en-US" sz="1800" dirty="0">
              <a:latin typeface="Times New Roman"/>
              <a:cs typeface="Times New Roman"/>
            </a:endParaRPr>
          </a:p>
          <a:p>
            <a:pPr marL="0" indent="0">
              <a:buNone/>
            </a:pPr>
            <a:r>
              <a:rPr lang="en-US" sz="1800" i="1" dirty="0" smtClean="0">
                <a:latin typeface="Times New Roman"/>
                <a:cs typeface="Times New Roman"/>
              </a:rPr>
              <a:t>Director Seats Vacant:</a:t>
            </a:r>
          </a:p>
          <a:p>
            <a:pPr marL="0" indent="0">
              <a:buNone/>
            </a:pPr>
            <a:r>
              <a:rPr lang="en-US" sz="1800" dirty="0" smtClean="0">
                <a:latin typeface="Times New Roman"/>
                <a:cs typeface="Times New Roman"/>
              </a:rPr>
              <a:t>3 – Information </a:t>
            </a:r>
            <a:r>
              <a:rPr lang="en-US" sz="1800" dirty="0" smtClean="0">
                <a:latin typeface="Times New Roman"/>
                <a:cs typeface="Times New Roman"/>
              </a:rPr>
              <a:t>will follow</a:t>
            </a:r>
            <a:endParaRPr lang="en-US" sz="1800" dirty="0">
              <a:latin typeface="Times New Roman"/>
              <a:cs typeface="Times New Roman"/>
            </a:endParaRPr>
          </a:p>
          <a:p>
            <a:pPr marL="0" indent="0">
              <a:buNone/>
            </a:pPr>
            <a:endParaRPr lang="en-US" sz="1800" dirty="0" smtClean="0">
              <a:latin typeface="Times New Roman"/>
              <a:cs typeface="Times New Roman"/>
            </a:endParaRPr>
          </a:p>
          <a:p>
            <a:pPr marL="0" indent="0">
              <a:buNone/>
            </a:pPr>
            <a:endParaRPr lang="en-US" sz="1800" dirty="0">
              <a:latin typeface="Times New Roman"/>
              <a:cs typeface="Times New Roman"/>
            </a:endParaRPr>
          </a:p>
        </p:txBody>
      </p:sp>
    </p:spTree>
    <p:extLst>
      <p:ext uri="{BB962C8B-B14F-4D97-AF65-F5344CB8AC3E}">
        <p14:creationId xmlns:p14="http://schemas.microsoft.com/office/powerpoint/2010/main" val="1097397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a:rPr>
              <a:t>What </a:t>
            </a:r>
            <a:r>
              <a:rPr lang="en-US" dirty="0" smtClean="0">
                <a:latin typeface="Times New Roman"/>
              </a:rPr>
              <a:t>Do We Do?</a:t>
            </a:r>
            <a:endParaRPr lang="en-US" dirty="0"/>
          </a:p>
        </p:txBody>
      </p:sp>
      <p:sp>
        <p:nvSpPr>
          <p:cNvPr id="3" name="Content Placeholder 2"/>
          <p:cNvSpPr>
            <a:spLocks noGrp="1"/>
          </p:cNvSpPr>
          <p:nvPr>
            <p:ph idx="1"/>
          </p:nvPr>
        </p:nvSpPr>
        <p:spPr>
          <a:xfrm>
            <a:off x="457200" y="1600200"/>
            <a:ext cx="4605867" cy="4876800"/>
          </a:xfrm>
        </p:spPr>
        <p:txBody>
          <a:bodyPr>
            <a:normAutofit lnSpcReduction="10000"/>
          </a:bodyPr>
          <a:lstStyle/>
          <a:p>
            <a:pPr marL="0" indent="0">
              <a:buNone/>
            </a:pPr>
            <a:r>
              <a:rPr lang="en-US" sz="2800" dirty="0" smtClean="0">
                <a:latin typeface="Times New Roman" charset="0"/>
                <a:ea typeface="Times New Roman" charset="0"/>
                <a:cs typeface="Times New Roman" charset="0"/>
              </a:rPr>
              <a:t>Within our Mission, we:</a:t>
            </a:r>
          </a:p>
          <a:p>
            <a:pPr marL="0" indent="0">
              <a:buNone/>
            </a:pPr>
            <a:endParaRPr lang="en-US" sz="1800" dirty="0" smtClean="0">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Conduct research;</a:t>
            </a:r>
          </a:p>
          <a:p>
            <a:pPr marL="0" indent="0">
              <a:buNone/>
            </a:pPr>
            <a:endParaRPr lang="en-US" sz="1800" dirty="0" smtClean="0">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Develop and communicate effective practices to promote effective teaching and learning in CCC;</a:t>
            </a:r>
          </a:p>
          <a:p>
            <a:pPr marL="0" indent="0">
              <a:buNone/>
            </a:pPr>
            <a:endParaRPr lang="en-US" sz="1800" dirty="0" smtClean="0">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Provide a variety of activities to advance teaching and learning. </a:t>
            </a:r>
          </a:p>
          <a:p>
            <a:endParaRPr lang="en-US" dirty="0"/>
          </a:p>
        </p:txBody>
      </p:sp>
      <p:pic>
        <p:nvPicPr>
          <p:cNvPr id="6" name="Picture 5"/>
          <p:cNvPicPr>
            <a:picLocks noChangeAspect="1"/>
          </p:cNvPicPr>
          <p:nvPr/>
        </p:nvPicPr>
        <p:blipFill>
          <a:blip r:embed="rId3"/>
          <a:stretch>
            <a:fillRect/>
          </a:stretch>
        </p:blipFill>
        <p:spPr>
          <a:xfrm>
            <a:off x="5063067" y="1964267"/>
            <a:ext cx="3458633" cy="3798032"/>
          </a:xfrm>
          <a:prstGeom prst="rect">
            <a:avLst/>
          </a:prstGeom>
        </p:spPr>
      </p:pic>
    </p:spTree>
    <p:extLst>
      <p:ext uri="{BB962C8B-B14F-4D97-AF65-F5344CB8AC3E}">
        <p14:creationId xmlns:p14="http://schemas.microsoft.com/office/powerpoint/2010/main" val="1033302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Times New Roman"/>
              </a:rPr>
              <a:t>How Do We Do It? </a:t>
            </a:r>
            <a:endParaRPr lang="en-US" dirty="0">
              <a:latin typeface="Times New Roman"/>
            </a:endParaRPr>
          </a:p>
        </p:txBody>
      </p:sp>
      <p:sp>
        <p:nvSpPr>
          <p:cNvPr id="3" name="Content Placeholder 2"/>
          <p:cNvSpPr>
            <a:spLocks noGrp="1"/>
          </p:cNvSpPr>
          <p:nvPr>
            <p:ph idx="1"/>
          </p:nvPr>
        </p:nvSpPr>
        <p:spPr/>
        <p:txBody>
          <a:bodyPr>
            <a:normAutofit/>
          </a:bodyPr>
          <a:lstStyle/>
          <a:p>
            <a:r>
              <a:rPr lang="en-US" sz="2800" b="1" dirty="0" smtClean="0">
                <a:latin typeface="Times New Roman"/>
                <a:cs typeface="Times New Roman"/>
              </a:rPr>
              <a:t>Advance Teaching and Learning</a:t>
            </a:r>
            <a:endParaRPr lang="en-US" sz="2800" b="1" dirty="0">
              <a:latin typeface="Times New Roman"/>
              <a:cs typeface="Times New Roman"/>
            </a:endParaRPr>
          </a:p>
          <a:p>
            <a:pPr lvl="1"/>
            <a:r>
              <a:rPr lang="en-US" sz="2400" dirty="0" smtClean="0">
                <a:latin typeface="Times New Roman"/>
                <a:cs typeface="Times New Roman"/>
              </a:rPr>
              <a:t>Literature Review and Grant funded Research</a:t>
            </a:r>
          </a:p>
          <a:p>
            <a:pPr lvl="1"/>
            <a:r>
              <a:rPr lang="en-US" sz="2400" dirty="0" smtClean="0">
                <a:latin typeface="Times New Roman"/>
                <a:cs typeface="Times New Roman"/>
              </a:rPr>
              <a:t>Professional Development College (PDC)</a:t>
            </a:r>
          </a:p>
          <a:p>
            <a:pPr lvl="1"/>
            <a:r>
              <a:rPr lang="en-US" sz="2400" dirty="0" smtClean="0">
                <a:latin typeface="Times New Roman"/>
                <a:cs typeface="Times New Roman"/>
              </a:rPr>
              <a:t>Scholarships</a:t>
            </a:r>
            <a:endParaRPr lang="en-US" sz="2800" dirty="0">
              <a:latin typeface="Times New Roman"/>
              <a:cs typeface="Times New Roman"/>
            </a:endParaRPr>
          </a:p>
          <a:p>
            <a:r>
              <a:rPr lang="en-US" sz="2800" b="1" dirty="0" smtClean="0">
                <a:latin typeface="Times New Roman"/>
                <a:cs typeface="Times New Roman"/>
              </a:rPr>
              <a:t>Fundraising</a:t>
            </a:r>
            <a:endParaRPr lang="en-US" sz="2800" b="1" dirty="0">
              <a:latin typeface="Times New Roman"/>
              <a:cs typeface="Times New Roman"/>
            </a:endParaRPr>
          </a:p>
          <a:p>
            <a:pPr lvl="1"/>
            <a:r>
              <a:rPr lang="en-US" sz="2400" dirty="0" smtClean="0">
                <a:latin typeface="Times New Roman"/>
                <a:cs typeface="Times New Roman"/>
              </a:rPr>
              <a:t>Receptions</a:t>
            </a:r>
          </a:p>
          <a:p>
            <a:pPr lvl="1"/>
            <a:r>
              <a:rPr lang="en-US" sz="2400" dirty="0" smtClean="0">
                <a:latin typeface="Times New Roman"/>
                <a:cs typeface="Times New Roman"/>
              </a:rPr>
              <a:t>Area Competition</a:t>
            </a:r>
          </a:p>
          <a:p>
            <a:pPr lvl="1"/>
            <a:r>
              <a:rPr lang="en-US" sz="2400" dirty="0" smtClean="0">
                <a:latin typeface="Times New Roman"/>
                <a:cs typeface="Times New Roman"/>
              </a:rPr>
              <a:t>Spring Fling</a:t>
            </a:r>
          </a:p>
          <a:p>
            <a:pPr lvl="1"/>
            <a:r>
              <a:rPr lang="en-US" sz="2400" dirty="0" smtClean="0">
                <a:latin typeface="Times New Roman"/>
                <a:cs typeface="Times New Roman"/>
              </a:rPr>
              <a:t>Donations (10 +1 Campaign)</a:t>
            </a:r>
            <a:endParaRPr lang="en-US" sz="2400" dirty="0">
              <a:latin typeface="Times New Roman"/>
              <a:cs typeface="Times New Roman"/>
            </a:endParaRPr>
          </a:p>
        </p:txBody>
      </p:sp>
      <p:pic>
        <p:nvPicPr>
          <p:cNvPr id="4" name="Picture 3"/>
          <p:cNvPicPr>
            <a:picLocks noChangeAspect="1"/>
          </p:cNvPicPr>
          <p:nvPr/>
        </p:nvPicPr>
        <p:blipFill>
          <a:blip r:embed="rId3"/>
          <a:stretch>
            <a:fillRect/>
          </a:stretch>
        </p:blipFill>
        <p:spPr>
          <a:xfrm>
            <a:off x="5822707" y="3101700"/>
            <a:ext cx="3321293" cy="3078967"/>
          </a:xfrm>
          <a:prstGeom prst="rect">
            <a:avLst/>
          </a:prstGeom>
        </p:spPr>
      </p:pic>
    </p:spTree>
    <p:extLst>
      <p:ext uri="{BB962C8B-B14F-4D97-AF65-F5344CB8AC3E}">
        <p14:creationId xmlns:p14="http://schemas.microsoft.com/office/powerpoint/2010/main" val="35122789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066" y="245544"/>
            <a:ext cx="8229600" cy="990600"/>
          </a:xfrm>
        </p:spPr>
        <p:txBody>
          <a:bodyPr/>
          <a:lstStyle/>
          <a:p>
            <a:pPr algn="ctr"/>
            <a:r>
              <a:rPr lang="en-US" dirty="0" smtClean="0">
                <a:latin typeface="Times New Roman"/>
              </a:rPr>
              <a:t>Research</a:t>
            </a:r>
            <a:endParaRPr lang="en-US" dirty="0">
              <a:latin typeface="Times New Roman"/>
            </a:endParaRPr>
          </a:p>
        </p:txBody>
      </p:sp>
      <p:sp>
        <p:nvSpPr>
          <p:cNvPr id="3" name="Content Placeholder 2"/>
          <p:cNvSpPr>
            <a:spLocks noGrp="1"/>
          </p:cNvSpPr>
          <p:nvPr>
            <p:ph idx="1"/>
          </p:nvPr>
        </p:nvSpPr>
        <p:spPr>
          <a:xfrm>
            <a:off x="457200" y="1227670"/>
            <a:ext cx="8263466" cy="5325530"/>
          </a:xfrm>
        </p:spPr>
        <p:txBody>
          <a:bodyPr>
            <a:normAutofit lnSpcReduction="10000"/>
          </a:bodyPr>
          <a:lstStyle/>
          <a:p>
            <a:r>
              <a:rPr lang="en-US" u="sng" dirty="0">
                <a:latin typeface="Times New Roman"/>
                <a:cs typeface="Times New Roman"/>
              </a:rPr>
              <a:t>Impact of Full-time Faculty on Student Success</a:t>
            </a:r>
            <a:r>
              <a:rPr lang="en-US" u="sng" dirty="0" smtClean="0">
                <a:latin typeface="Times New Roman"/>
                <a:cs typeface="Times New Roman"/>
              </a:rPr>
              <a:t>:</a:t>
            </a:r>
            <a:r>
              <a:rPr lang="en-US" dirty="0">
                <a:latin typeface="Times New Roman"/>
                <a:cs typeface="Times New Roman"/>
              </a:rPr>
              <a:t> </a:t>
            </a:r>
            <a:endParaRPr lang="en-US" dirty="0" smtClean="0">
              <a:latin typeface="Times New Roman"/>
              <a:cs typeface="Times New Roman"/>
            </a:endParaRPr>
          </a:p>
          <a:p>
            <a:pPr lvl="1"/>
            <a:r>
              <a:rPr lang="en-US" sz="2200" dirty="0" smtClean="0">
                <a:latin typeface="Times New Roman"/>
                <a:cs typeface="Times New Roman"/>
              </a:rPr>
              <a:t>In </a:t>
            </a:r>
            <a:r>
              <a:rPr lang="en-US" sz="2200" dirty="0">
                <a:latin typeface="Times New Roman"/>
                <a:cs typeface="Times New Roman"/>
              </a:rPr>
              <a:t>partnership with </a:t>
            </a:r>
            <a:r>
              <a:rPr lang="en-US" sz="2200" dirty="0" smtClean="0">
                <a:latin typeface="Times New Roman"/>
                <a:cs typeface="Times New Roman"/>
              </a:rPr>
              <a:t>the Faculty Association for California </a:t>
            </a:r>
            <a:r>
              <a:rPr lang="en-US" sz="2200" dirty="0">
                <a:latin typeface="Times New Roman"/>
                <a:cs typeface="Times New Roman"/>
              </a:rPr>
              <a:t>Community Colleges (</a:t>
            </a:r>
            <a:r>
              <a:rPr lang="en-US" sz="2200" dirty="0" smtClean="0">
                <a:latin typeface="Times New Roman"/>
                <a:cs typeface="Times New Roman"/>
              </a:rPr>
              <a:t>FACCC).</a:t>
            </a:r>
          </a:p>
          <a:p>
            <a:pPr marL="274320" lvl="1" indent="0">
              <a:buNone/>
            </a:pPr>
            <a:endParaRPr lang="en-US" sz="2200" dirty="0" smtClean="0">
              <a:latin typeface="Times New Roman"/>
              <a:cs typeface="Times New Roman"/>
            </a:endParaRPr>
          </a:p>
          <a:p>
            <a:r>
              <a:rPr lang="en-US" u="sng" dirty="0" smtClean="0">
                <a:latin typeface="Times New Roman"/>
                <a:cs typeface="Times New Roman"/>
              </a:rPr>
              <a:t>Effective </a:t>
            </a:r>
            <a:r>
              <a:rPr lang="en-US" u="sng" dirty="0">
                <a:latin typeface="Times New Roman"/>
                <a:cs typeface="Times New Roman"/>
              </a:rPr>
              <a:t>Practices for Hiring Diverse Faculty:</a:t>
            </a:r>
            <a:r>
              <a:rPr lang="en-US" b="1" dirty="0">
                <a:latin typeface="Times New Roman"/>
                <a:cs typeface="Times New Roman"/>
              </a:rPr>
              <a:t>  </a:t>
            </a:r>
            <a:endParaRPr lang="en-US" b="1" dirty="0" smtClean="0">
              <a:latin typeface="Times New Roman"/>
              <a:cs typeface="Times New Roman"/>
            </a:endParaRPr>
          </a:p>
          <a:p>
            <a:pPr lvl="1"/>
            <a:r>
              <a:rPr lang="en-US" sz="2200" dirty="0" smtClean="0">
                <a:latin typeface="Times New Roman"/>
                <a:cs typeface="Times New Roman"/>
              </a:rPr>
              <a:t>Initiated by ASCCC’s </a:t>
            </a:r>
            <a:r>
              <a:rPr lang="en-US" sz="2200" dirty="0">
                <a:latin typeface="Times New Roman"/>
                <a:cs typeface="Times New Roman"/>
              </a:rPr>
              <a:t>Equity and Diversity Action Committee (EDAC). </a:t>
            </a:r>
            <a:endParaRPr lang="en-US" sz="2200" dirty="0" smtClean="0">
              <a:latin typeface="Times New Roman"/>
              <a:cs typeface="Times New Roman"/>
            </a:endParaRPr>
          </a:p>
          <a:p>
            <a:pPr marL="274320" lvl="1" indent="0">
              <a:buNone/>
            </a:pPr>
            <a:endParaRPr lang="en-US" sz="2200" dirty="0" smtClean="0">
              <a:latin typeface="Times New Roman"/>
              <a:cs typeface="Times New Roman"/>
            </a:endParaRPr>
          </a:p>
          <a:p>
            <a:r>
              <a:rPr lang="en-US" u="sng" dirty="0" smtClean="0">
                <a:latin typeface="Times New Roman"/>
                <a:cs typeface="Times New Roman"/>
              </a:rPr>
              <a:t>Efficacy </a:t>
            </a:r>
            <a:r>
              <a:rPr lang="en-US" u="sng" dirty="0">
                <a:latin typeface="Times New Roman"/>
                <a:cs typeface="Times New Roman"/>
              </a:rPr>
              <a:t>of Student Learning Outcomes </a:t>
            </a:r>
            <a:r>
              <a:rPr lang="en-US" u="sng" dirty="0" smtClean="0">
                <a:latin typeface="Times New Roman"/>
                <a:cs typeface="Times New Roman"/>
              </a:rPr>
              <a:t>Research</a:t>
            </a:r>
            <a:r>
              <a:rPr lang="en-US" dirty="0" smtClean="0">
                <a:latin typeface="Times New Roman"/>
                <a:cs typeface="Times New Roman"/>
              </a:rPr>
              <a:t>:</a:t>
            </a:r>
          </a:p>
          <a:p>
            <a:pPr lvl="1"/>
            <a:r>
              <a:rPr lang="en-US" sz="2200" dirty="0" smtClean="0">
                <a:latin typeface="Times New Roman"/>
                <a:cs typeface="Times New Roman"/>
              </a:rPr>
              <a:t>Initiated by ASCCC </a:t>
            </a:r>
            <a:r>
              <a:rPr lang="en-US" sz="2200" dirty="0">
                <a:latin typeface="Times New Roman"/>
                <a:cs typeface="Times New Roman"/>
              </a:rPr>
              <a:t>Accreditation and Assessment Committee in partnership with The Research and Planning Group for California Community </a:t>
            </a:r>
            <a:r>
              <a:rPr lang="en-US" sz="2200" dirty="0" smtClean="0">
                <a:latin typeface="Times New Roman"/>
                <a:cs typeface="Times New Roman"/>
              </a:rPr>
              <a:t>Colleges (The RP Group)</a:t>
            </a:r>
          </a:p>
          <a:p>
            <a:pPr lvl="1"/>
            <a:endParaRPr lang="en-US" sz="2200" dirty="0" smtClean="0">
              <a:latin typeface="Times New Roman"/>
              <a:cs typeface="Times New Roman"/>
            </a:endParaRPr>
          </a:p>
          <a:p>
            <a:pPr marL="274320" lvl="1" indent="0" algn="ctr">
              <a:buNone/>
            </a:pPr>
            <a:r>
              <a:rPr lang="en-US" sz="2200" dirty="0" smtClean="0">
                <a:latin typeface="Times New Roman"/>
                <a:cs typeface="Times New Roman"/>
              </a:rPr>
              <a:t>Interested… email </a:t>
            </a:r>
            <a:r>
              <a:rPr lang="en-US" sz="2200" dirty="0">
                <a:latin typeface="Times New Roman"/>
                <a:cs typeface="Times New Roman"/>
                <a:hlinkClick r:id="rId3"/>
              </a:rPr>
              <a:t>info@</a:t>
            </a:r>
            <a:r>
              <a:rPr lang="en-US" sz="2200" dirty="0" smtClean="0">
                <a:latin typeface="Times New Roman"/>
                <a:cs typeface="Times New Roman"/>
                <a:hlinkClick r:id="rId3"/>
              </a:rPr>
              <a:t>asccc.org</a:t>
            </a:r>
            <a:r>
              <a:rPr lang="en-US" sz="2200" dirty="0">
                <a:latin typeface="Times New Roman"/>
                <a:cs typeface="Times New Roman"/>
              </a:rPr>
              <a:t>.</a:t>
            </a:r>
          </a:p>
        </p:txBody>
      </p:sp>
    </p:spTree>
    <p:extLst>
      <p:ext uri="{BB962C8B-B14F-4D97-AF65-F5344CB8AC3E}">
        <p14:creationId xmlns:p14="http://schemas.microsoft.com/office/powerpoint/2010/main" val="37766703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a:rPr>
              <a:t>Professional Development College (PDC)</a:t>
            </a:r>
            <a:endParaRPr lang="en-US" dirty="0">
              <a:latin typeface="Times New Roman"/>
            </a:endParaRPr>
          </a:p>
        </p:txBody>
      </p:sp>
      <p:sp>
        <p:nvSpPr>
          <p:cNvPr id="3" name="Content Placeholder 2"/>
          <p:cNvSpPr>
            <a:spLocks noGrp="1"/>
          </p:cNvSpPr>
          <p:nvPr>
            <p:ph idx="1"/>
          </p:nvPr>
        </p:nvSpPr>
        <p:spPr>
          <a:xfrm>
            <a:off x="457200" y="1430869"/>
            <a:ext cx="8229600" cy="5105397"/>
          </a:xfrm>
        </p:spPr>
        <p:txBody>
          <a:bodyPr>
            <a:normAutofit lnSpcReduction="10000"/>
          </a:bodyPr>
          <a:lstStyle/>
          <a:p>
            <a:pPr marL="0" indent="0">
              <a:buNone/>
            </a:pPr>
            <a:r>
              <a:rPr lang="en-US" sz="2800" b="1" dirty="0" smtClean="0">
                <a:latin typeface="Times New Roman"/>
                <a:cs typeface="Times New Roman"/>
              </a:rPr>
              <a:t>What is it?</a:t>
            </a:r>
          </a:p>
          <a:p>
            <a:pPr marL="0" indent="0">
              <a:buNone/>
            </a:pPr>
            <a:r>
              <a:rPr lang="en-US" dirty="0" smtClean="0">
                <a:latin typeface="Times New Roman"/>
                <a:cs typeface="Times New Roman"/>
              </a:rPr>
              <a:t>A resource to assist </a:t>
            </a:r>
            <a:r>
              <a:rPr lang="en-US" dirty="0">
                <a:latin typeface="Times New Roman"/>
                <a:cs typeface="Times New Roman"/>
              </a:rPr>
              <a:t>faculty in developing the knowledge and skills necessary to become strong academic leaders for their colleges and districts as well as for the California Community College </a:t>
            </a:r>
            <a:r>
              <a:rPr lang="en-US" dirty="0" smtClean="0">
                <a:latin typeface="Times New Roman"/>
                <a:cs typeface="Times New Roman"/>
              </a:rPr>
              <a:t>system</a:t>
            </a:r>
          </a:p>
          <a:p>
            <a:endParaRPr lang="en-US" dirty="0">
              <a:latin typeface="Times New Roman"/>
              <a:cs typeface="Times New Roman"/>
            </a:endParaRPr>
          </a:p>
          <a:p>
            <a:pPr marL="0" indent="0">
              <a:buNone/>
            </a:pPr>
            <a:r>
              <a:rPr lang="en-US" sz="2600" b="1" dirty="0" smtClean="0">
                <a:latin typeface="Times New Roman"/>
                <a:cs typeface="Times New Roman"/>
              </a:rPr>
              <a:t>What does it do?</a:t>
            </a:r>
          </a:p>
          <a:p>
            <a:pPr marL="0" indent="0">
              <a:buNone/>
            </a:pPr>
            <a:r>
              <a:rPr lang="en-US" dirty="0">
                <a:latin typeface="Times New Roman"/>
                <a:cs typeface="Times New Roman"/>
              </a:rPr>
              <a:t>P</a:t>
            </a:r>
            <a:r>
              <a:rPr lang="en-US" dirty="0" smtClean="0">
                <a:latin typeface="Times New Roman"/>
                <a:cs typeface="Times New Roman"/>
              </a:rPr>
              <a:t>rovides </a:t>
            </a:r>
            <a:r>
              <a:rPr lang="en-US" dirty="0">
                <a:latin typeface="Times New Roman"/>
                <a:cs typeface="Times New Roman"/>
              </a:rPr>
              <a:t>opportunities for faculty </a:t>
            </a:r>
            <a:r>
              <a:rPr lang="en-US" dirty="0" smtClean="0">
                <a:latin typeface="Times New Roman"/>
                <a:cs typeface="Times New Roman"/>
              </a:rPr>
              <a:t>to:</a:t>
            </a:r>
          </a:p>
          <a:p>
            <a:pPr lvl="1"/>
            <a:r>
              <a:rPr lang="en-US" sz="2200" dirty="0" smtClean="0">
                <a:latin typeface="Times New Roman"/>
                <a:cs typeface="Times New Roman"/>
              </a:rPr>
              <a:t>expand </a:t>
            </a:r>
            <a:r>
              <a:rPr lang="en-US" sz="2200" dirty="0">
                <a:latin typeface="Times New Roman"/>
                <a:cs typeface="Times New Roman"/>
              </a:rPr>
              <a:t>and improve their </a:t>
            </a:r>
            <a:r>
              <a:rPr lang="en-US" sz="2200" dirty="0" smtClean="0">
                <a:latin typeface="Times New Roman"/>
                <a:cs typeface="Times New Roman"/>
              </a:rPr>
              <a:t>skills; </a:t>
            </a:r>
          </a:p>
          <a:p>
            <a:pPr lvl="1"/>
            <a:r>
              <a:rPr lang="en-US" sz="2200" dirty="0" smtClean="0">
                <a:latin typeface="Times New Roman"/>
                <a:cs typeface="Times New Roman"/>
              </a:rPr>
              <a:t>gain </a:t>
            </a:r>
            <a:r>
              <a:rPr lang="en-US" sz="2200" dirty="0">
                <a:latin typeface="Times New Roman"/>
                <a:cs typeface="Times New Roman"/>
              </a:rPr>
              <a:t>valuable insight into their chosen position on their own </a:t>
            </a:r>
            <a:r>
              <a:rPr lang="en-US" sz="2200" dirty="0" smtClean="0">
                <a:latin typeface="Times New Roman"/>
                <a:cs typeface="Times New Roman"/>
              </a:rPr>
              <a:t>campuses; </a:t>
            </a:r>
          </a:p>
          <a:p>
            <a:pPr lvl="1"/>
            <a:r>
              <a:rPr lang="en-US" sz="2200" dirty="0" smtClean="0">
                <a:latin typeface="Times New Roman"/>
                <a:cs typeface="Times New Roman"/>
              </a:rPr>
              <a:t>receive </a:t>
            </a:r>
            <a:r>
              <a:rPr lang="en-US" sz="2200" dirty="0">
                <a:latin typeface="Times New Roman"/>
                <a:cs typeface="Times New Roman"/>
              </a:rPr>
              <a:t>certification and/or continuing education </a:t>
            </a:r>
            <a:r>
              <a:rPr lang="en-US" sz="2200" dirty="0" smtClean="0">
                <a:latin typeface="Times New Roman"/>
                <a:cs typeface="Times New Roman"/>
              </a:rPr>
              <a:t>units; and</a:t>
            </a:r>
          </a:p>
          <a:p>
            <a:pPr lvl="1"/>
            <a:r>
              <a:rPr lang="en-US" sz="2200" dirty="0" smtClean="0">
                <a:latin typeface="Times New Roman"/>
                <a:cs typeface="Times New Roman"/>
              </a:rPr>
              <a:t>develop </a:t>
            </a:r>
            <a:r>
              <a:rPr lang="en-US" sz="2200" dirty="0">
                <a:latin typeface="Times New Roman"/>
                <a:cs typeface="Times New Roman"/>
              </a:rPr>
              <a:t>a</a:t>
            </a:r>
            <a:r>
              <a:rPr lang="en-US" sz="2200" dirty="0" smtClean="0">
                <a:latin typeface="Times New Roman"/>
                <a:cs typeface="Times New Roman"/>
              </a:rPr>
              <a:t> </a:t>
            </a:r>
            <a:r>
              <a:rPr lang="en-US" sz="2200" dirty="0">
                <a:latin typeface="Times New Roman"/>
                <a:cs typeface="Times New Roman"/>
              </a:rPr>
              <a:t>cohort of fellow learners and </a:t>
            </a:r>
            <a:r>
              <a:rPr lang="en-US" sz="2200" dirty="0" smtClean="0">
                <a:latin typeface="Times New Roman"/>
                <a:cs typeface="Times New Roman"/>
              </a:rPr>
              <a:t>leaders. </a:t>
            </a:r>
            <a:endParaRPr lang="en-US" sz="2200" dirty="0">
              <a:latin typeface="Times New Roman"/>
              <a:cs typeface="Times New Roman"/>
            </a:endParaRPr>
          </a:p>
        </p:txBody>
      </p:sp>
      <p:pic>
        <p:nvPicPr>
          <p:cNvPr id="4" name="Picture 3"/>
          <p:cNvPicPr>
            <a:picLocks noChangeAspect="1"/>
          </p:cNvPicPr>
          <p:nvPr/>
        </p:nvPicPr>
        <p:blipFill>
          <a:blip r:embed="rId3"/>
          <a:stretch>
            <a:fillRect/>
          </a:stretch>
        </p:blipFill>
        <p:spPr>
          <a:xfrm>
            <a:off x="5994400" y="3234272"/>
            <a:ext cx="2057400" cy="1443251"/>
          </a:xfrm>
          <a:prstGeom prst="rect">
            <a:avLst/>
          </a:prstGeom>
        </p:spPr>
      </p:pic>
    </p:spTree>
    <p:extLst>
      <p:ext uri="{BB962C8B-B14F-4D97-AF65-F5344CB8AC3E}">
        <p14:creationId xmlns:p14="http://schemas.microsoft.com/office/powerpoint/2010/main" val="15326738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a:rPr>
              <a:t>Professional Development College (PDC)</a:t>
            </a:r>
            <a:endParaRPr lang="en-US" dirty="0">
              <a:latin typeface="Times New Roman"/>
            </a:endParaRPr>
          </a:p>
        </p:txBody>
      </p:sp>
      <p:sp>
        <p:nvSpPr>
          <p:cNvPr id="3" name="Content Placeholder 2"/>
          <p:cNvSpPr>
            <a:spLocks noGrp="1"/>
          </p:cNvSpPr>
          <p:nvPr>
            <p:ph idx="1"/>
          </p:nvPr>
        </p:nvSpPr>
        <p:spPr/>
        <p:txBody>
          <a:bodyPr>
            <a:normAutofit/>
          </a:bodyPr>
          <a:lstStyle/>
          <a:p>
            <a:r>
              <a:rPr lang="en-US" sz="2800" dirty="0" smtClean="0">
                <a:latin typeface="Times New Roman"/>
                <a:cs typeface="Times New Roman"/>
              </a:rPr>
              <a:t>Leadership Academy</a:t>
            </a:r>
          </a:p>
          <a:p>
            <a:r>
              <a:rPr lang="en-US" sz="2800" dirty="0" smtClean="0">
                <a:latin typeface="Times New Roman"/>
                <a:cs typeface="Times New Roman"/>
              </a:rPr>
              <a:t>Curriculum 101 </a:t>
            </a:r>
          </a:p>
          <a:p>
            <a:r>
              <a:rPr lang="en-US" sz="2800" dirty="0" smtClean="0">
                <a:latin typeface="Times New Roman"/>
                <a:cs typeface="Times New Roman"/>
              </a:rPr>
              <a:t>In the works: </a:t>
            </a:r>
          </a:p>
          <a:p>
            <a:pPr lvl="1"/>
            <a:r>
              <a:rPr lang="en-US" sz="2400" dirty="0" smtClean="0">
                <a:latin typeface="Times New Roman"/>
                <a:cs typeface="Times New Roman"/>
              </a:rPr>
              <a:t>New Faculty Orientation </a:t>
            </a:r>
          </a:p>
          <a:p>
            <a:pPr lvl="1"/>
            <a:r>
              <a:rPr lang="en-US" sz="2400" dirty="0" smtClean="0">
                <a:latin typeface="Times New Roman"/>
                <a:cs typeface="Times New Roman"/>
              </a:rPr>
              <a:t>Governance 101</a:t>
            </a:r>
          </a:p>
          <a:p>
            <a:pPr lvl="1"/>
            <a:r>
              <a:rPr lang="en-US" sz="2400" dirty="0" smtClean="0">
                <a:latin typeface="Times New Roman"/>
                <a:cs typeface="Times New Roman"/>
              </a:rPr>
              <a:t>Teaching in Prisons</a:t>
            </a:r>
          </a:p>
          <a:p>
            <a:pPr lvl="1"/>
            <a:r>
              <a:rPr lang="en-US" sz="2400" dirty="0" smtClean="0">
                <a:latin typeface="Times New Roman"/>
                <a:cs typeface="Times New Roman"/>
              </a:rPr>
              <a:t>Effective Evaluations</a:t>
            </a:r>
          </a:p>
          <a:p>
            <a:pPr lvl="1"/>
            <a:r>
              <a:rPr lang="en-US" sz="2400" dirty="0" smtClean="0">
                <a:latin typeface="Times New Roman"/>
                <a:cs typeface="Times New Roman"/>
              </a:rPr>
              <a:t>10 + 1 </a:t>
            </a:r>
          </a:p>
          <a:p>
            <a:pPr lvl="1"/>
            <a:r>
              <a:rPr lang="en-US" sz="2400" dirty="0" smtClean="0">
                <a:latin typeface="Times New Roman"/>
                <a:cs typeface="Times New Roman"/>
              </a:rPr>
              <a:t>And more</a:t>
            </a:r>
            <a:r>
              <a:rPr lang="is-IS" sz="2400" dirty="0" smtClean="0">
                <a:latin typeface="Times New Roman"/>
                <a:cs typeface="Times New Roman"/>
              </a:rPr>
              <a:t>….</a:t>
            </a:r>
            <a:endParaRPr lang="en-US" sz="2400" dirty="0" smtClean="0">
              <a:latin typeface="Times New Roman"/>
              <a:cs typeface="Times New Roman"/>
            </a:endParaRPr>
          </a:p>
          <a:p>
            <a:pPr lvl="1"/>
            <a:endParaRPr lang="en-US" dirty="0" smtClean="0">
              <a:latin typeface="Times New Roman"/>
              <a:cs typeface="Times New Roman"/>
            </a:endParaRPr>
          </a:p>
        </p:txBody>
      </p:sp>
      <p:pic>
        <p:nvPicPr>
          <p:cNvPr id="5" name="Picture 4"/>
          <p:cNvPicPr>
            <a:picLocks noChangeAspect="1"/>
          </p:cNvPicPr>
          <p:nvPr/>
        </p:nvPicPr>
        <p:blipFill>
          <a:blip r:embed="rId3"/>
          <a:stretch>
            <a:fillRect/>
          </a:stretch>
        </p:blipFill>
        <p:spPr>
          <a:xfrm>
            <a:off x="4724400" y="2518833"/>
            <a:ext cx="4199467" cy="2632060"/>
          </a:xfrm>
          <a:prstGeom prst="rect">
            <a:avLst/>
          </a:prstGeom>
        </p:spPr>
      </p:pic>
    </p:spTree>
    <p:extLst>
      <p:ext uri="{BB962C8B-B14F-4D97-AF65-F5344CB8AC3E}">
        <p14:creationId xmlns:p14="http://schemas.microsoft.com/office/powerpoint/2010/main" val="16860237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rPr>
              <a:t>Scholarships</a:t>
            </a:r>
            <a:endParaRPr lang="en-US" dirty="0">
              <a:latin typeface="Times New Roman"/>
            </a:endParaRPr>
          </a:p>
        </p:txBody>
      </p:sp>
      <p:sp>
        <p:nvSpPr>
          <p:cNvPr id="3" name="Content Placeholder 2"/>
          <p:cNvSpPr>
            <a:spLocks noGrp="1"/>
          </p:cNvSpPr>
          <p:nvPr>
            <p:ph idx="1"/>
          </p:nvPr>
        </p:nvSpPr>
        <p:spPr/>
        <p:txBody>
          <a:bodyPr>
            <a:normAutofit/>
          </a:bodyPr>
          <a:lstStyle/>
          <a:p>
            <a:r>
              <a:rPr lang="en-US" sz="2800" dirty="0" smtClean="0">
                <a:latin typeface="Times New Roman"/>
                <a:cs typeface="Times New Roman"/>
              </a:rPr>
              <a:t>Scholarships </a:t>
            </a:r>
            <a:r>
              <a:rPr lang="en-US" sz="2800" dirty="0">
                <a:latin typeface="Times New Roman"/>
                <a:cs typeface="Times New Roman"/>
              </a:rPr>
              <a:t>are available for part time faculty members to Senate Institutes and Plenary Sessions. </a:t>
            </a:r>
          </a:p>
          <a:p>
            <a:pPr marL="0" indent="0">
              <a:buNone/>
            </a:pPr>
            <a:endParaRPr lang="en-US" sz="2800" dirty="0">
              <a:latin typeface="Times New Roman"/>
              <a:cs typeface="Times New Roman"/>
            </a:endParaRPr>
          </a:p>
          <a:p>
            <a:r>
              <a:rPr lang="en-US" sz="2800" dirty="0">
                <a:latin typeface="Times New Roman"/>
                <a:cs typeface="Times New Roman"/>
              </a:rPr>
              <a:t>Each local senate may nominate one part time faculty who has shown an interest in college governance and participated locally in professional activities.</a:t>
            </a:r>
          </a:p>
          <a:p>
            <a:pPr marL="0" indent="0">
              <a:buNone/>
            </a:pPr>
            <a:endParaRPr lang="en-US" dirty="0">
              <a:latin typeface="Times New Roman"/>
              <a:cs typeface="Times New Roman"/>
            </a:endParaRPr>
          </a:p>
          <a:p>
            <a:pPr marL="0" indent="0">
              <a:buNone/>
            </a:pPr>
            <a:endParaRPr lang="en-US" dirty="0">
              <a:latin typeface="Times New Roman"/>
              <a:cs typeface="Times New Roman"/>
            </a:endParaRPr>
          </a:p>
        </p:txBody>
      </p:sp>
      <p:pic>
        <p:nvPicPr>
          <p:cNvPr id="8" name="Picture 7"/>
          <p:cNvPicPr>
            <a:picLocks noChangeAspect="1"/>
          </p:cNvPicPr>
          <p:nvPr/>
        </p:nvPicPr>
        <p:blipFill>
          <a:blip r:embed="rId2"/>
          <a:stretch>
            <a:fillRect/>
          </a:stretch>
        </p:blipFill>
        <p:spPr>
          <a:xfrm>
            <a:off x="2794000" y="4572000"/>
            <a:ext cx="3556000" cy="2286000"/>
          </a:xfrm>
          <a:prstGeom prst="rect">
            <a:avLst/>
          </a:prstGeom>
        </p:spPr>
      </p:pic>
    </p:spTree>
    <p:extLst>
      <p:ext uri="{BB962C8B-B14F-4D97-AF65-F5344CB8AC3E}">
        <p14:creationId xmlns:p14="http://schemas.microsoft.com/office/powerpoint/2010/main" val="10211134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2">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2F52D2"/>
      </a:hlink>
      <a:folHlink>
        <a:srgbClr val="D89243"/>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717</TotalTime>
  <Words>700</Words>
  <Application>Microsoft Macintosh PowerPoint</Application>
  <PresentationFormat>On-screen Show (4:3)</PresentationFormat>
  <Paragraphs>139</Paragraphs>
  <Slides>17</Slides>
  <Notes>9</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Clarity</vt:lpstr>
      <vt:lpstr>Supporting the Work of the  Academic Senate for California Community Colleges</vt:lpstr>
      <vt:lpstr>Our Mission</vt:lpstr>
      <vt:lpstr>Board of Directors</vt:lpstr>
      <vt:lpstr>What Do We Do?</vt:lpstr>
      <vt:lpstr>How Do We Do It? </vt:lpstr>
      <vt:lpstr>Research</vt:lpstr>
      <vt:lpstr>Professional Development College (PDC)</vt:lpstr>
      <vt:lpstr>Professional Development College (PDC)</vt:lpstr>
      <vt:lpstr>Scholarships</vt:lpstr>
      <vt:lpstr>Support the AS Foundation</vt:lpstr>
      <vt:lpstr>How Can You Support the Foundation?</vt:lpstr>
      <vt:lpstr>Raffle Tickets</vt:lpstr>
      <vt:lpstr>Foundation Reception</vt:lpstr>
      <vt:lpstr>Spring Fling 2016</vt:lpstr>
      <vt:lpstr>Spring Fling 2015</vt:lpstr>
      <vt:lpstr>Spring Fling 2014</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May</dc:creator>
  <cp:lastModifiedBy>Virginia May</cp:lastModifiedBy>
  <cp:revision>138</cp:revision>
  <dcterms:created xsi:type="dcterms:W3CDTF">2015-10-21T19:14:41Z</dcterms:created>
  <dcterms:modified xsi:type="dcterms:W3CDTF">2016-07-06T01:21:34Z</dcterms:modified>
</cp:coreProperties>
</file>