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2"/>
  </p:notesMasterIdLst>
  <p:handoutMasterIdLst>
    <p:handoutMasterId r:id="rId43"/>
  </p:handoutMasterIdLst>
  <p:sldIdLst>
    <p:sldId id="256" r:id="rId2"/>
    <p:sldId id="257" r:id="rId3"/>
    <p:sldId id="274" r:id="rId4"/>
    <p:sldId id="352" r:id="rId5"/>
    <p:sldId id="279" r:id="rId6"/>
    <p:sldId id="280" r:id="rId7"/>
    <p:sldId id="281" r:id="rId8"/>
    <p:sldId id="283" r:id="rId9"/>
    <p:sldId id="286" r:id="rId10"/>
    <p:sldId id="287" r:id="rId11"/>
    <p:sldId id="288" r:id="rId12"/>
    <p:sldId id="302" r:id="rId13"/>
    <p:sldId id="291" r:id="rId14"/>
    <p:sldId id="292" r:id="rId15"/>
    <p:sldId id="294" r:id="rId16"/>
    <p:sldId id="295" r:id="rId17"/>
    <p:sldId id="298" r:id="rId18"/>
    <p:sldId id="371"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260" r:id="rId37"/>
    <p:sldId id="332" r:id="rId38"/>
    <p:sldId id="333" r:id="rId39"/>
    <p:sldId id="334" r:id="rId40"/>
    <p:sldId id="35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7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3/17/17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3/17/17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7880" indent="-307557">
              <a:buClr>
                <a:srgbClr val="000000"/>
              </a:buClr>
              <a:buFont typeface="Arial"/>
              <a:buChar char="•"/>
            </a:pPr>
            <a:r>
              <a:rPr lang="en-US" sz="1100" spc="-1" dirty="0">
                <a:solidFill>
                  <a:srgbClr val="000000"/>
                </a:solidFill>
                <a:uFill>
                  <a:solidFill>
                    <a:srgbClr val="FFFFFF"/>
                  </a:solidFill>
                </a:uFill>
              </a:rPr>
              <a:t>In Spring 2016, the QRTF was formed to review CSU policies and practices related to quantitative reasoning</a:t>
            </a:r>
          </a:p>
          <a:p>
            <a:pPr marL="307880" indent="-307557">
              <a:buClr>
                <a:srgbClr val="000000"/>
              </a:buClr>
              <a:buFont typeface="Arial"/>
              <a:buChar char="•"/>
            </a:pPr>
            <a:r>
              <a:rPr lang="en-US" sz="1100" spc="-1" dirty="0">
                <a:solidFill>
                  <a:srgbClr val="000000"/>
                </a:solidFill>
                <a:uFill>
                  <a:solidFill>
                    <a:srgbClr val="FFFFFF"/>
                  </a:solidFill>
                </a:uFill>
              </a:rPr>
              <a:t>QRTF membership was representative of CSU faculty from several disciplines and external partners including K-12 teachers, UC, CCC, and CDE</a:t>
            </a:r>
          </a:p>
          <a:p>
            <a:pPr marL="307880" indent="-307557">
              <a:buClr>
                <a:srgbClr val="000000"/>
              </a:buClr>
              <a:buFont typeface="Arial"/>
              <a:buChar char="•"/>
            </a:pPr>
            <a:r>
              <a:rPr lang="en-US" sz="1100" spc="-1" dirty="0">
                <a:solidFill>
                  <a:srgbClr val="000000"/>
                </a:solidFill>
                <a:uFill>
                  <a:solidFill>
                    <a:srgbClr val="FFFFFF"/>
                  </a:solidFill>
                </a:uFill>
              </a:rPr>
              <a:t>The QRTF submitted a final report to the ASCSU in Fall 2016 with four recommendations on the future direction of CSU quantitative reasoning</a:t>
            </a:r>
          </a:p>
          <a:p>
            <a:pPr>
              <a:lnSpc>
                <a:spcPct val="100000"/>
              </a:lnSpc>
            </a:pPr>
            <a:endParaRPr lang="en-US" sz="1100" spc="-1" dirty="0">
              <a:solidFill>
                <a:srgbClr val="000000"/>
              </a:solidFill>
              <a:uFill>
                <a:solidFill>
                  <a:srgbClr val="FFFFFF"/>
                </a:solidFill>
              </a:uFill>
            </a:endParaRPr>
          </a:p>
          <a:p>
            <a:endParaRPr lang="en-US" dirty="0"/>
          </a:p>
        </p:txBody>
      </p:sp>
      <p:sp>
        <p:nvSpPr>
          <p:cNvPr id="4" name="Slide Number Placeholder 3"/>
          <p:cNvSpPr>
            <a:spLocks noGrp="1"/>
          </p:cNvSpPr>
          <p:nvPr>
            <p:ph type="sldNum" sz="quarter" idx="10"/>
          </p:nvPr>
        </p:nvSpPr>
        <p:spPr/>
        <p:txBody>
          <a:bodyPr/>
          <a:lstStyle/>
          <a:p>
            <a:fld id="{F8C50FA5-C4CA-EE48-9BDA-9FB8BFF45E6E}" type="slidenum">
              <a:rPr lang="en-US" smtClean="0"/>
              <a:t>20</a:t>
            </a:fld>
            <a:endParaRPr lang="en-US"/>
          </a:p>
        </p:txBody>
      </p:sp>
    </p:spTree>
    <p:extLst>
      <p:ext uri="{BB962C8B-B14F-4D97-AF65-F5344CB8AC3E}">
        <p14:creationId xmlns:p14="http://schemas.microsoft.com/office/powerpoint/2010/main" val="311978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March 17,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March 17,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March 17,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March 17,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March 17,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March 17,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March 17,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March 17,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March 17,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March 17,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March 17,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March 17,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lstate.edu/eo/EO-1065.html" TargetMode="External"/><Relationship Id="rId4" Type="http://schemas.openxmlformats.org/officeDocument/2006/relationships/hyperlink" Target="https://www.calstate.edu/eo/EO-1100.html" TargetMode="External"/><Relationship Id="rId1" Type="http://schemas.openxmlformats.org/officeDocument/2006/relationships/slideLayout" Target="../slideLayouts/slideLayout2.xml"/><Relationship Id="rId2" Type="http://schemas.openxmlformats.org/officeDocument/2006/relationships/hyperlink" Target="http://www.calstate.edu/app/GEAC/documents/2015/sept-2015/06-Statway-presentation.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cadsen/Records/Resolutions/2015-2016/documents/3230_Attachment_1.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pp/geac/documents/statistics-pathways-in-csu-quantitative-reasoning-fall2015.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cadsen/Records/Resolutions/2015-2016/documents/3230.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sccc.org/sites/default/files/CSU%20QRTF%20Recommendations%20September%202016.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state.edu/app/documents/EO-595/Area_B.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b="1" cap="none" dirty="0">
                <a:latin typeface="Times New Roman"/>
                <a:cs typeface="Times New Roman"/>
              </a:rPr>
              <a:t>Quantitative Reasoning Instruction</a:t>
            </a:r>
            <a:r>
              <a:rPr lang="en-US" sz="3600" cap="none" dirty="0">
                <a:latin typeface="Times New Roman"/>
                <a:cs typeface="Times New Roman"/>
              </a:rPr>
              <a:t>—Serving Students with Innovation and </a:t>
            </a:r>
            <a:r>
              <a:rPr lang="en-US" sz="3600" cap="none" dirty="0" smtClean="0">
                <a:latin typeface="Times New Roman"/>
                <a:cs typeface="Times New Roman"/>
              </a:rPr>
              <a:t/>
            </a:r>
            <a:br>
              <a:rPr lang="en-US" sz="3600" cap="none" dirty="0" smtClean="0">
                <a:latin typeface="Times New Roman"/>
                <a:cs typeface="Times New Roman"/>
              </a:rPr>
            </a:br>
            <a:r>
              <a:rPr lang="en-US" sz="3600" cap="none" dirty="0" smtClean="0">
                <a:latin typeface="Times New Roman"/>
                <a:cs typeface="Times New Roman"/>
              </a:rPr>
              <a:t>Inter</a:t>
            </a:r>
            <a:r>
              <a:rPr lang="en-US" sz="3600" cap="none" dirty="0">
                <a:latin typeface="Times New Roman"/>
                <a:cs typeface="Times New Roman"/>
              </a:rPr>
              <a:t>-Segmental Collaboration</a:t>
            </a:r>
          </a:p>
        </p:txBody>
      </p:sp>
      <p:sp>
        <p:nvSpPr>
          <p:cNvPr id="3" name="Subtitle 2"/>
          <p:cNvSpPr>
            <a:spLocks noGrp="1"/>
          </p:cNvSpPr>
          <p:nvPr>
            <p:ph type="subTitle" idx="1"/>
          </p:nvPr>
        </p:nvSpPr>
        <p:spPr>
          <a:xfrm>
            <a:off x="685800" y="3505200"/>
            <a:ext cx="7848600" cy="3059876"/>
          </a:xfrm>
        </p:spPr>
        <p:txBody>
          <a:bodyPr>
            <a:normAutofit fontScale="92500" lnSpcReduction="20000"/>
          </a:bodyPr>
          <a:lstStyle/>
          <a:p>
            <a:pPr>
              <a:lnSpc>
                <a:spcPct val="150000"/>
              </a:lnSpc>
            </a:pPr>
            <a:r>
              <a:rPr lang="en-US" b="1" dirty="0">
                <a:solidFill>
                  <a:schemeClr val="tx1"/>
                </a:solidFill>
                <a:latin typeface="Times New Roman"/>
                <a:cs typeface="Times New Roman"/>
              </a:rPr>
              <a:t>Cheryl </a:t>
            </a:r>
            <a:r>
              <a:rPr lang="en-US" b="1" dirty="0" err="1">
                <a:solidFill>
                  <a:schemeClr val="tx1"/>
                </a:solidFill>
                <a:latin typeface="Times New Roman"/>
                <a:cs typeface="Times New Roman"/>
              </a:rPr>
              <a:t>Aschenbach</a:t>
            </a:r>
            <a:r>
              <a:rPr lang="en-US" dirty="0">
                <a:solidFill>
                  <a:schemeClr val="tx1"/>
                </a:solidFill>
                <a:latin typeface="Times New Roman"/>
                <a:cs typeface="Times New Roman"/>
              </a:rPr>
              <a:t>, Basic Skills Committee Chair, ASCCC</a:t>
            </a:r>
          </a:p>
          <a:p>
            <a:pPr>
              <a:lnSpc>
                <a:spcPct val="150000"/>
              </a:lnSpc>
            </a:pPr>
            <a:r>
              <a:rPr lang="en-US" b="1" dirty="0" smtClean="0">
                <a:solidFill>
                  <a:schemeClr val="tx1"/>
                </a:solidFill>
                <a:latin typeface="Times New Roman"/>
                <a:cs typeface="Times New Roman"/>
              </a:rPr>
              <a:t>Virginia </a:t>
            </a:r>
            <a:r>
              <a:rPr lang="en-US" b="1" dirty="0">
                <a:solidFill>
                  <a:schemeClr val="tx1"/>
                </a:solidFill>
                <a:latin typeface="Times New Roman"/>
                <a:cs typeface="Times New Roman"/>
              </a:rPr>
              <a:t>May</a:t>
            </a:r>
            <a:r>
              <a:rPr lang="en-US" dirty="0">
                <a:solidFill>
                  <a:schemeClr val="tx1"/>
                </a:solidFill>
                <a:latin typeface="Times New Roman"/>
                <a:cs typeface="Times New Roman"/>
              </a:rPr>
              <a:t>, Educational Policies Committee Chair, ASCCC</a:t>
            </a:r>
          </a:p>
          <a:p>
            <a:pPr>
              <a:lnSpc>
                <a:spcPct val="150000"/>
              </a:lnSpc>
            </a:pPr>
            <a:r>
              <a:rPr lang="en-US" b="1" dirty="0" smtClean="0">
                <a:solidFill>
                  <a:schemeClr val="tx1"/>
                </a:solidFill>
                <a:latin typeface="Times New Roman"/>
                <a:cs typeface="Times New Roman"/>
              </a:rPr>
              <a:t>Katherine </a:t>
            </a:r>
            <a:r>
              <a:rPr lang="en-US" b="1" dirty="0">
                <a:solidFill>
                  <a:schemeClr val="tx1"/>
                </a:solidFill>
                <a:latin typeface="Times New Roman"/>
                <a:cs typeface="Times New Roman"/>
              </a:rPr>
              <a:t>Stevenson</a:t>
            </a:r>
            <a:r>
              <a:rPr lang="en-US" dirty="0">
                <a:solidFill>
                  <a:schemeClr val="tx1"/>
                </a:solidFill>
                <a:latin typeface="Times New Roman"/>
                <a:cs typeface="Times New Roman"/>
              </a:rPr>
              <a:t>, Director of Developmental Mathematics, CSU </a:t>
            </a:r>
            <a:r>
              <a:rPr lang="en-US" dirty="0" smtClean="0">
                <a:solidFill>
                  <a:schemeClr val="tx1"/>
                </a:solidFill>
                <a:latin typeface="Times New Roman"/>
                <a:cs typeface="Times New Roman"/>
              </a:rPr>
              <a:t>Northridge</a:t>
            </a:r>
          </a:p>
          <a:p>
            <a:endParaRPr lang="en-US" dirty="0">
              <a:solidFill>
                <a:schemeClr val="tx1"/>
              </a:solidFill>
              <a:latin typeface="Times New Roman"/>
              <a:cs typeface="Times New Roman"/>
            </a:endParaRPr>
          </a:p>
          <a:p>
            <a:pPr algn="ctr"/>
            <a:r>
              <a:rPr lang="en-US" sz="2000" dirty="0" smtClean="0">
                <a:solidFill>
                  <a:schemeClr val="accent1">
                    <a:lumMod val="60000"/>
                    <a:lumOff val="40000"/>
                  </a:schemeClr>
                </a:solidFill>
                <a:latin typeface="Times New Roman"/>
                <a:cs typeface="Times New Roman"/>
              </a:rPr>
              <a:t>Instructional Design and Innovation Institute</a:t>
            </a:r>
          </a:p>
          <a:p>
            <a:pPr algn="ctr"/>
            <a:r>
              <a:rPr lang="en-US" sz="2000" dirty="0" smtClean="0">
                <a:solidFill>
                  <a:schemeClr val="accent1">
                    <a:lumMod val="60000"/>
                    <a:lumOff val="40000"/>
                  </a:schemeClr>
                </a:solidFill>
                <a:latin typeface="Times New Roman"/>
                <a:cs typeface="Times New Roman"/>
              </a:rPr>
              <a:t>San Jose Marriott, March 17, 2017</a:t>
            </a:r>
            <a:endParaRPr lang="en-US" sz="2000" dirty="0">
              <a:solidFill>
                <a:schemeClr val="accent1">
                  <a:lumMod val="60000"/>
                  <a:lumOff val="40000"/>
                </a:schemeClr>
              </a:solidFill>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a:cs typeface="Times New Roman"/>
              </a:rPr>
              <a:t>Attempts at meeting</a:t>
            </a:r>
            <a:br>
              <a:rPr lang="en-US" dirty="0">
                <a:latin typeface="Times New Roman"/>
                <a:cs typeface="Times New Roman"/>
              </a:rPr>
            </a:br>
            <a:r>
              <a:rPr lang="en-US" dirty="0">
                <a:latin typeface="Times New Roman"/>
                <a:cs typeface="Times New Roman"/>
              </a:rPr>
              <a:t>Math and QR requirements</a:t>
            </a:r>
            <a:endParaRPr lang="en-US" dirty="0"/>
          </a:p>
        </p:txBody>
      </p:sp>
      <p:sp>
        <p:nvSpPr>
          <p:cNvPr id="3" name="Content Placeholder 2"/>
          <p:cNvSpPr>
            <a:spLocks noGrp="1"/>
          </p:cNvSpPr>
          <p:nvPr>
            <p:ph idx="1"/>
          </p:nvPr>
        </p:nvSpPr>
        <p:spPr>
          <a:xfrm>
            <a:off x="457200" y="1828800"/>
            <a:ext cx="8229600" cy="4648200"/>
          </a:xfrm>
        </p:spPr>
        <p:txBody>
          <a:bodyPr>
            <a:normAutofit/>
          </a:bodyPr>
          <a:lstStyle/>
          <a:p>
            <a:pPr marL="0" indent="0">
              <a:spcAft>
                <a:spcPts val="600"/>
              </a:spcAft>
              <a:buNone/>
            </a:pPr>
            <a:r>
              <a:rPr lang="en-US" dirty="0" smtClean="0">
                <a:latin typeface="Times New Roman"/>
                <a:cs typeface="Times New Roman"/>
              </a:rPr>
              <a:t>A number of pathways have been designed and implemented throughout and beyond the state of California:</a:t>
            </a:r>
          </a:p>
          <a:p>
            <a:pPr>
              <a:spcAft>
                <a:spcPts val="600"/>
              </a:spcAft>
            </a:pPr>
            <a:r>
              <a:rPr lang="en-US" dirty="0" err="1" smtClean="0">
                <a:latin typeface="Times New Roman"/>
                <a:cs typeface="Times New Roman"/>
              </a:rPr>
              <a:t>Statway</a:t>
            </a:r>
            <a:r>
              <a:rPr lang="en-US" dirty="0" smtClean="0">
                <a:latin typeface="Times New Roman"/>
                <a:cs typeface="Times New Roman"/>
              </a:rPr>
              <a:t>/</a:t>
            </a:r>
            <a:r>
              <a:rPr lang="en-US" dirty="0" err="1" smtClean="0">
                <a:latin typeface="Times New Roman"/>
                <a:cs typeface="Times New Roman"/>
              </a:rPr>
              <a:t>Quantway</a:t>
            </a:r>
            <a:r>
              <a:rPr lang="en-US" dirty="0" smtClean="0">
                <a:latin typeface="Times New Roman"/>
                <a:cs typeface="Times New Roman"/>
              </a:rPr>
              <a:t>—Carnegie Foundation</a:t>
            </a:r>
          </a:p>
          <a:p>
            <a:pPr>
              <a:spcAft>
                <a:spcPts val="600"/>
              </a:spcAft>
            </a:pPr>
            <a:r>
              <a:rPr lang="en-US" dirty="0" smtClean="0">
                <a:latin typeface="Times New Roman"/>
                <a:cs typeface="Times New Roman"/>
              </a:rPr>
              <a:t>New </a:t>
            </a:r>
            <a:r>
              <a:rPr lang="en-US" dirty="0" err="1" smtClean="0">
                <a:latin typeface="Times New Roman"/>
                <a:cs typeface="Times New Roman"/>
              </a:rPr>
              <a:t>Mathways</a:t>
            </a:r>
            <a:r>
              <a:rPr lang="en-US" dirty="0" smtClean="0">
                <a:latin typeface="Times New Roman"/>
                <a:cs typeface="Times New Roman"/>
              </a:rPr>
              <a:t> Project—Charles A. Dana Center, University of Texas at Austin</a:t>
            </a:r>
          </a:p>
          <a:p>
            <a:pPr>
              <a:spcAft>
                <a:spcPts val="600"/>
              </a:spcAft>
            </a:pPr>
            <a:r>
              <a:rPr lang="en-US" dirty="0" smtClean="0">
                <a:latin typeface="Times New Roman"/>
                <a:cs typeface="Times New Roman"/>
              </a:rPr>
              <a:t>California Acceleration Project (CAP)—California Community Colleges Success Network (3CSN), an initiative of the CCCCO</a:t>
            </a:r>
          </a:p>
          <a:p>
            <a:pPr>
              <a:spcAft>
                <a:spcPts val="600"/>
              </a:spcAft>
            </a:pPr>
            <a:r>
              <a:rPr lang="en-US" dirty="0" smtClean="0">
                <a:latin typeface="Times New Roman"/>
                <a:cs typeface="Times New Roman"/>
              </a:rPr>
              <a:t>Home grown pathways at many institutions</a:t>
            </a:r>
            <a:r>
              <a:rPr lang="mr-IN" dirty="0" smtClean="0">
                <a:latin typeface="Times New Roman"/>
                <a:cs typeface="Times New Roman"/>
              </a:rPr>
              <a:t>…</a:t>
            </a:r>
            <a:endParaRPr lang="en-US" dirty="0" smtClean="0">
              <a:latin typeface="Times New Roman"/>
              <a:cs typeface="Times New Roman"/>
            </a:endParaRPr>
          </a:p>
          <a:p>
            <a:pPr>
              <a:spcAft>
                <a:spcPts val="600"/>
              </a:spcAft>
            </a:pPr>
            <a:endParaRPr lang="en-US" dirty="0">
              <a:latin typeface="Times New Roman"/>
              <a:cs typeface="Times New Roman"/>
            </a:endParaRPr>
          </a:p>
        </p:txBody>
      </p:sp>
    </p:spTree>
    <p:extLst>
      <p:ext uri="{BB962C8B-B14F-4D97-AF65-F5344CB8AC3E}">
        <p14:creationId xmlns:p14="http://schemas.microsoft.com/office/powerpoint/2010/main" val="4743745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Situation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a:cs typeface="Times New Roman"/>
              </a:rPr>
              <a:t>CSU and UC require that all transfer level math courses have at least a prerequisite of Intermediate Algebra;</a:t>
            </a:r>
          </a:p>
          <a:p>
            <a:pPr marL="0" indent="0">
              <a:buNone/>
            </a:pPr>
            <a:endParaRPr lang="en-US" dirty="0" smtClean="0">
              <a:latin typeface="Times New Roman"/>
              <a:cs typeface="Times New Roman"/>
            </a:endParaRPr>
          </a:p>
          <a:p>
            <a:r>
              <a:rPr lang="en-US" dirty="0" smtClean="0">
                <a:latin typeface="Times New Roman"/>
                <a:cs typeface="Times New Roman"/>
              </a:rPr>
              <a:t>Title 5 requires that courses that meet math competency have Elementary Algebra as a prerequisite;</a:t>
            </a:r>
          </a:p>
          <a:p>
            <a:endParaRPr lang="en-US" dirty="0">
              <a:latin typeface="Times New Roman"/>
              <a:cs typeface="Times New Roman"/>
            </a:endParaRPr>
          </a:p>
          <a:p>
            <a:r>
              <a:rPr lang="en-US" dirty="0" smtClean="0">
                <a:latin typeface="Times New Roman"/>
                <a:cs typeface="Times New Roman"/>
              </a:rPr>
              <a:t>Many of the pathways do not have an Intermediate Algebra course as a prerequisite, some do not have Elementary Algebra as a prerequisite, and some have no prerequisite at all;</a:t>
            </a:r>
          </a:p>
          <a:p>
            <a:endParaRPr lang="en-US" dirty="0">
              <a:latin typeface="Times New Roman"/>
              <a:cs typeface="Times New Roman"/>
            </a:endParaRPr>
          </a:p>
          <a:p>
            <a:r>
              <a:rPr lang="en-US" dirty="0" smtClean="0">
                <a:latin typeface="Times New Roman"/>
                <a:cs typeface="Times New Roman"/>
              </a:rPr>
              <a:t>There is not agreement among discipline experts as to what prerequisites should be required.</a:t>
            </a:r>
            <a:endParaRPr lang="en-US" dirty="0">
              <a:latin typeface="Times New Roman"/>
              <a:cs typeface="Times New Roman"/>
            </a:endParaRPr>
          </a:p>
        </p:txBody>
      </p:sp>
    </p:spTree>
    <p:extLst>
      <p:ext uri="{BB962C8B-B14F-4D97-AF65-F5344CB8AC3E}">
        <p14:creationId xmlns:p14="http://schemas.microsoft.com/office/powerpoint/2010/main" val="2323707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Situation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a:cs typeface="Times New Roman"/>
              </a:rPr>
              <a:t>Students entering CSU as Freshmen:</a:t>
            </a:r>
          </a:p>
          <a:p>
            <a:pPr lvl="1"/>
            <a:r>
              <a:rPr lang="en-US" dirty="0" smtClean="0">
                <a:latin typeface="Times New Roman"/>
                <a:cs typeface="Times New Roman"/>
              </a:rPr>
              <a:t>Pass intermediate algebra with grade C or better in high school</a:t>
            </a:r>
          </a:p>
          <a:p>
            <a:pPr lvl="1"/>
            <a:r>
              <a:rPr lang="en-US" dirty="0" smtClean="0">
                <a:latin typeface="Times New Roman"/>
                <a:cs typeface="Times New Roman"/>
              </a:rPr>
              <a:t>Pass ELM (or test proficient) in order to take a GE Area B4 course (some campuses also require an intermediate algebra diagnostic test, but not all) </a:t>
            </a:r>
          </a:p>
          <a:p>
            <a:r>
              <a:rPr lang="en-US" dirty="0" smtClean="0">
                <a:latin typeface="Times New Roman"/>
                <a:cs typeface="Times New Roman"/>
              </a:rPr>
              <a:t>Students entering CSU as transfer student:</a:t>
            </a:r>
          </a:p>
          <a:p>
            <a:pPr lvl="1"/>
            <a:r>
              <a:rPr lang="en-US" dirty="0" smtClean="0">
                <a:latin typeface="Times New Roman"/>
                <a:cs typeface="Times New Roman"/>
              </a:rPr>
              <a:t>Pass a GE Area B4 course (all GE Area B4 courses must have intermediate algebra as prerequisite)</a:t>
            </a:r>
          </a:p>
          <a:p>
            <a:r>
              <a:rPr lang="en-US" dirty="0" smtClean="0">
                <a:latin typeface="Times New Roman"/>
                <a:cs typeface="Times New Roman"/>
              </a:rPr>
              <a:t>ELM: arithmetic, elementary algebra, geometry, very little intermediate algebra </a:t>
            </a:r>
            <a:r>
              <a:rPr lang="mr-IN" dirty="0" smtClean="0">
                <a:latin typeface="Times New Roman"/>
                <a:cs typeface="Times New Roman"/>
              </a:rPr>
              <a:t>–</a:t>
            </a:r>
            <a:r>
              <a:rPr lang="en-US" dirty="0" smtClean="0">
                <a:latin typeface="Times New Roman"/>
                <a:cs typeface="Times New Roman"/>
              </a:rPr>
              <a:t> does not test for intermediate algebra proficiency</a:t>
            </a:r>
          </a:p>
          <a:p>
            <a:r>
              <a:rPr lang="en-US" dirty="0" smtClean="0">
                <a:latin typeface="Times New Roman"/>
                <a:cs typeface="Times New Roman"/>
              </a:rPr>
              <a:t>CCC Transfer students held to a higher standard than those CSU students that passed ELM (did not test proficient) and were not necessarily required to take an intermediate algebra diagnostic test</a:t>
            </a:r>
            <a:endParaRPr lang="en-US" dirty="0">
              <a:latin typeface="Times New Roman"/>
              <a:cs typeface="Times New Roman"/>
            </a:endParaRPr>
          </a:p>
        </p:txBody>
      </p:sp>
    </p:spTree>
    <p:extLst>
      <p:ext uri="{BB962C8B-B14F-4D97-AF65-F5344CB8AC3E}">
        <p14:creationId xmlns:p14="http://schemas.microsoft.com/office/powerpoint/2010/main" val="14288801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The Response in a nutshell</a:t>
            </a:r>
            <a:r>
              <a:rPr lang="is-IS" dirty="0" smtClean="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sz="2800" dirty="0" smtClean="0">
                <a:latin typeface="Times New Roman"/>
                <a:cs typeface="Times New Roman"/>
              </a:rPr>
              <a:t>Exemption </a:t>
            </a:r>
            <a:r>
              <a:rPr lang="en-US" sz="2800" dirty="0">
                <a:latin typeface="Times New Roman"/>
                <a:cs typeface="Times New Roman"/>
              </a:rPr>
              <a:t>to Executive Order 1065</a:t>
            </a:r>
          </a:p>
          <a:p>
            <a:pPr lvl="1"/>
            <a:r>
              <a:rPr lang="en-US" sz="2400" dirty="0">
                <a:latin typeface="Times New Roman"/>
                <a:cs typeface="Times New Roman"/>
              </a:rPr>
              <a:t>Waiver for </a:t>
            </a:r>
            <a:r>
              <a:rPr lang="en-US" sz="2400" dirty="0" smtClean="0">
                <a:latin typeface="Times New Roman"/>
                <a:cs typeface="Times New Roman"/>
              </a:rPr>
              <a:t>6 </a:t>
            </a:r>
            <a:r>
              <a:rPr lang="en-US" sz="2400" dirty="0">
                <a:latin typeface="Times New Roman"/>
                <a:cs typeface="Times New Roman"/>
              </a:rPr>
              <a:t>districts to offer a </a:t>
            </a:r>
            <a:r>
              <a:rPr lang="en-US" sz="2400" dirty="0" err="1">
                <a:latin typeface="Times New Roman"/>
                <a:cs typeface="Times New Roman"/>
              </a:rPr>
              <a:t>Statway</a:t>
            </a:r>
            <a:r>
              <a:rPr lang="en-US" sz="2400" dirty="0">
                <a:latin typeface="Times New Roman"/>
                <a:cs typeface="Times New Roman"/>
              </a:rPr>
              <a:t> model to transfer granted in 2010, a </a:t>
            </a:r>
            <a:r>
              <a:rPr lang="en-US" sz="2400" dirty="0" smtClean="0">
                <a:latin typeface="Times New Roman"/>
                <a:cs typeface="Times New Roman"/>
              </a:rPr>
              <a:t>7</a:t>
            </a:r>
            <a:r>
              <a:rPr lang="en-US" sz="2400" baseline="30000" dirty="0" smtClean="0">
                <a:latin typeface="Times New Roman"/>
                <a:cs typeface="Times New Roman"/>
              </a:rPr>
              <a:t>th</a:t>
            </a:r>
            <a:r>
              <a:rPr lang="en-US" sz="2400" dirty="0" smtClean="0">
                <a:latin typeface="Times New Roman"/>
                <a:cs typeface="Times New Roman"/>
              </a:rPr>
              <a:t> </a:t>
            </a:r>
            <a:r>
              <a:rPr lang="en-US" sz="2400" dirty="0">
                <a:latin typeface="Times New Roman"/>
                <a:cs typeface="Times New Roman"/>
              </a:rPr>
              <a:t>district was added later </a:t>
            </a:r>
          </a:p>
          <a:p>
            <a:pPr lvl="1"/>
            <a:r>
              <a:rPr lang="en-US" sz="2400" dirty="0">
                <a:latin typeface="Times New Roman"/>
                <a:cs typeface="Times New Roman"/>
              </a:rPr>
              <a:t>Track students through transfer and baccalaureate graduation</a:t>
            </a:r>
          </a:p>
          <a:p>
            <a:pPr lvl="1"/>
            <a:r>
              <a:rPr lang="en-US" sz="2400" dirty="0">
                <a:latin typeface="Times New Roman"/>
                <a:cs typeface="Times New Roman"/>
                <a:hlinkClick r:id="rId2"/>
              </a:rPr>
              <a:t>http://www.calstate.edu/app/GEAC/documents/2015/sept-2015/06-Statway-presentation.pdf</a:t>
            </a:r>
            <a:endParaRPr lang="en-US" sz="2400"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smtClean="0">
              <a:latin typeface="Times New Roman"/>
              <a:cs typeface="Times New Roman"/>
            </a:endParaRPr>
          </a:p>
          <a:p>
            <a:r>
              <a:rPr lang="en-US" sz="2000" dirty="0">
                <a:latin typeface="Times New Roman"/>
                <a:cs typeface="Times New Roman"/>
              </a:rPr>
              <a:t>CSU Executive Order 1065 and 1100 – Explicit Prerequisite Requirement of Intermediate Algebra for Transfer level Mathematics</a:t>
            </a:r>
          </a:p>
          <a:p>
            <a:pPr marL="0" indent="0">
              <a:buNone/>
            </a:pPr>
            <a:r>
              <a:rPr lang="en-US" sz="2000" dirty="0">
                <a:latin typeface="Times New Roman"/>
                <a:cs typeface="Times New Roman"/>
                <a:hlinkClick r:id="rId3"/>
              </a:rPr>
              <a:t>Executive Order 1065</a:t>
            </a:r>
            <a:r>
              <a:rPr lang="en-US" sz="2000" dirty="0">
                <a:latin typeface="Times New Roman"/>
                <a:cs typeface="Times New Roman"/>
              </a:rPr>
              <a:t>- September 2011</a:t>
            </a:r>
          </a:p>
          <a:p>
            <a:pPr marL="0" indent="0">
              <a:buNone/>
            </a:pPr>
            <a:r>
              <a:rPr lang="en-US" sz="2000" dirty="0">
                <a:latin typeface="Times New Roman"/>
                <a:cs typeface="Times New Roman"/>
                <a:hlinkClick r:id="rId4"/>
              </a:rPr>
              <a:t>Executive Order 1100</a:t>
            </a:r>
            <a:r>
              <a:rPr lang="en-US" sz="2000" dirty="0">
                <a:latin typeface="Times New Roman"/>
                <a:cs typeface="Times New Roman"/>
              </a:rPr>
              <a:t>- February 2015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8387967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200" dirty="0" smtClean="0">
                <a:latin typeface="Times New Roman"/>
                <a:cs typeface="Times New Roman"/>
              </a:rPr>
              <a:t>The CSU Council of Math Chairs reported to GEAC</a:t>
            </a:r>
          </a:p>
          <a:p>
            <a:pPr lvl="1"/>
            <a:r>
              <a:rPr lang="en-US" sz="2200" dirty="0" err="1" smtClean="0">
                <a:latin typeface="Times New Roman"/>
                <a:cs typeface="Times New Roman"/>
              </a:rPr>
              <a:t>Statway</a:t>
            </a:r>
            <a:r>
              <a:rPr lang="en-US" sz="2200" dirty="0" smtClean="0">
                <a:latin typeface="Times New Roman"/>
                <a:cs typeface="Times New Roman"/>
              </a:rPr>
              <a:t> at the CSU does not prepare students for college level courses</a:t>
            </a:r>
          </a:p>
          <a:p>
            <a:pPr lvl="2"/>
            <a:r>
              <a:rPr lang="en-US" sz="2200" dirty="0" smtClean="0">
                <a:latin typeface="Times New Roman"/>
                <a:cs typeface="Times New Roman"/>
              </a:rPr>
              <a:t>Not scalable</a:t>
            </a:r>
          </a:p>
          <a:p>
            <a:pPr lvl="2"/>
            <a:r>
              <a:rPr lang="en-US" sz="2200" dirty="0" smtClean="0">
                <a:latin typeface="Times New Roman"/>
                <a:cs typeface="Times New Roman"/>
              </a:rPr>
              <a:t>Poor outcomes</a:t>
            </a:r>
          </a:p>
          <a:p>
            <a:pPr lvl="1"/>
            <a:r>
              <a:rPr lang="en-US" sz="2200" dirty="0" smtClean="0">
                <a:latin typeface="Times New Roman"/>
                <a:cs typeface="Times New Roman"/>
              </a:rPr>
              <a:t>ELM – Entry Level Mathematics Test for all Freshmen at CSU</a:t>
            </a:r>
          </a:p>
          <a:p>
            <a:pPr lvl="2"/>
            <a:r>
              <a:rPr lang="en-US" sz="2200" dirty="0" smtClean="0">
                <a:latin typeface="Times New Roman"/>
                <a:cs typeface="Times New Roman"/>
              </a:rPr>
              <a:t>Arithmetic, geometry (area and volume), and beginning algebra skills</a:t>
            </a:r>
          </a:p>
          <a:p>
            <a:pPr marL="0" lvl="2" indent="0">
              <a:spcBef>
                <a:spcPts val="0"/>
              </a:spcBef>
              <a:buNone/>
            </a:pPr>
            <a:endParaRPr lang="en-US" sz="2200" dirty="0" smtClean="0">
              <a:latin typeface="Times New Roman"/>
              <a:cs typeface="Times New Roman"/>
            </a:endParaRPr>
          </a:p>
          <a:p>
            <a:pPr marL="0" lvl="2" indent="0">
              <a:spcBef>
                <a:spcPts val="0"/>
              </a:spcBef>
              <a:buNone/>
            </a:pPr>
            <a:r>
              <a:rPr lang="en-US" sz="2200" dirty="0" smtClean="0">
                <a:latin typeface="Times New Roman"/>
                <a:cs typeface="Times New Roman"/>
                <a:hlinkClick r:id="rId2"/>
              </a:rPr>
              <a:t>CSU Council of Math Chairs’ Statement on Entry Level Mathematics and Statway 30 April 2015 </a:t>
            </a:r>
            <a:endParaRPr lang="en-US" sz="2200" dirty="0" smtClean="0">
              <a:latin typeface="Times New Roman"/>
              <a:cs typeface="Times New Roman"/>
            </a:endParaRPr>
          </a:p>
          <a:p>
            <a:pPr marL="0" indent="0">
              <a:buNone/>
            </a:pPr>
            <a:endParaRPr lang="en-US" sz="2200" dirty="0">
              <a:latin typeface="Times New Roman"/>
              <a:cs typeface="Times New Roman"/>
            </a:endParaRPr>
          </a:p>
        </p:txBody>
      </p:sp>
    </p:spTree>
    <p:extLst>
      <p:ext uri="{BB962C8B-B14F-4D97-AF65-F5344CB8AC3E}">
        <p14:creationId xmlns:p14="http://schemas.microsoft.com/office/powerpoint/2010/main" val="9355737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a:cs typeface="Times New Roman"/>
              </a:rPr>
              <a:t>On the recommendation of GEAC, the CSU authorizes temporary recognition of statistics pathways curriculum in satisfaction of the Quantitative Reasoning requirement for transfer admission and completion of lower-division coursework in general education. </a:t>
            </a:r>
          </a:p>
          <a:p>
            <a:pPr marL="0" indent="0">
              <a:buNone/>
            </a:pPr>
            <a:r>
              <a:rPr lang="en-US" dirty="0">
                <a:latin typeface="Times New Roman"/>
                <a:cs typeface="Times New Roman"/>
                <a:hlinkClick r:id="rId2"/>
              </a:rPr>
              <a:t>http://www.calstate.edu/app/geac/documents/statistics-pathways-in-csu-quantitative-reasoning-fall2015.pdf</a:t>
            </a:r>
            <a:endParaRPr lang="en-US" dirty="0">
              <a:latin typeface="Times New Roman"/>
              <a:cs typeface="Times New Roman"/>
            </a:endParaRPr>
          </a:p>
          <a:p>
            <a:pPr marL="0" indent="0">
              <a:buNone/>
            </a:pPr>
            <a:endParaRPr lang="en-US" dirty="0">
              <a:latin typeface="Times New Roman"/>
              <a:cs typeface="Times New Roman"/>
            </a:endParaRPr>
          </a:p>
          <a:p>
            <a:r>
              <a:rPr lang="en-US" dirty="0">
                <a:latin typeface="Times New Roman"/>
                <a:cs typeface="Times New Roman"/>
              </a:rPr>
              <a:t>Expires at the beginning of fall term 2019</a:t>
            </a:r>
          </a:p>
          <a:p>
            <a:r>
              <a:rPr lang="en-US" dirty="0">
                <a:latin typeface="Times New Roman"/>
                <a:cs typeface="Times New Roman"/>
              </a:rPr>
              <a:t>Monitor efficacy of statistics pathways</a:t>
            </a:r>
          </a:p>
          <a:p>
            <a:r>
              <a:rPr lang="en-US" dirty="0">
                <a:latin typeface="Times New Roman"/>
                <a:cs typeface="Times New Roman"/>
              </a:rPr>
              <a:t>Inform subsequent revision of permanent </a:t>
            </a:r>
            <a:r>
              <a:rPr lang="en-US" dirty="0" smtClean="0">
                <a:latin typeface="Times New Roman"/>
                <a:cs typeface="Times New Roman"/>
              </a:rPr>
              <a:t>policy</a:t>
            </a:r>
          </a:p>
          <a:p>
            <a:r>
              <a:rPr lang="en-US" dirty="0" smtClean="0">
                <a:latin typeface="Times New Roman"/>
                <a:cs typeface="Times New Roman"/>
              </a:rPr>
              <a:t>Note </a:t>
            </a:r>
            <a:r>
              <a:rPr lang="mr-IN" dirty="0" smtClean="0">
                <a:latin typeface="Times New Roman"/>
                <a:cs typeface="Times New Roman"/>
              </a:rPr>
              <a:t>–</a:t>
            </a:r>
            <a:r>
              <a:rPr lang="en-US" dirty="0" smtClean="0">
                <a:latin typeface="Times New Roman"/>
                <a:cs typeface="Times New Roman"/>
              </a:rPr>
              <a:t> as of January 24, 2017, no new pilots accepted until more data analysis takes place</a:t>
            </a:r>
            <a:r>
              <a:rPr lang="mr-IN" dirty="0" smtClean="0">
                <a:latin typeface="Times New Roman"/>
                <a:cs typeface="Times New Roman"/>
              </a:rPr>
              <a:t>…</a:t>
            </a: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5163095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The Response in a nutshell</a:t>
            </a:r>
            <a:r>
              <a:rPr lang="is-IS" dirty="0">
                <a:latin typeface="Times New Roman"/>
                <a:cs typeface="Times New Roman"/>
              </a:rPr>
              <a:t>…</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At the request of GEAC, the CSU-AS passed Resolution AS-3230-15 </a:t>
            </a:r>
            <a:r>
              <a:rPr lang="en-US" dirty="0">
                <a:latin typeface="Times New Roman"/>
                <a:cs typeface="Times New Roman"/>
                <a:hlinkClick r:id="rId2"/>
              </a:rPr>
              <a:t>http://www.calstate.edu/acadsen/Records/Resolutions/2015-2016/documents/3230.shtml</a:t>
            </a:r>
            <a:endParaRPr lang="en-US" dirty="0">
              <a:latin typeface="Times New Roman"/>
              <a:cs typeface="Times New Roman"/>
            </a:endParaRPr>
          </a:p>
          <a:p>
            <a:pPr marL="0" indent="0">
              <a:buNone/>
            </a:pPr>
            <a:endParaRPr lang="en-US" dirty="0">
              <a:latin typeface="Times New Roman"/>
              <a:cs typeface="Times New Roman"/>
            </a:endParaRPr>
          </a:p>
          <a:p>
            <a:r>
              <a:rPr lang="en-US" i="1" dirty="0">
                <a:latin typeface="Times New Roman"/>
                <a:cs typeface="Times New Roman"/>
              </a:rPr>
              <a:t>Establishing a Task Force on the Requirements of CSU General Education Mathematics/Quantitative Reasoning (B4) Credit</a:t>
            </a:r>
          </a:p>
          <a:p>
            <a:endParaRPr lang="en-US" dirty="0">
              <a:latin typeface="Times New Roman"/>
              <a:cs typeface="Times New Roman"/>
            </a:endParaRPr>
          </a:p>
          <a:p>
            <a:r>
              <a:rPr lang="en-US" dirty="0">
                <a:latin typeface="Times New Roman"/>
                <a:cs typeface="Times New Roman"/>
              </a:rPr>
              <a:t>Recommends including UC, CCC, K-12, discipline experts in math, and a representative from CAP</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2567461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General Education—Quantitative Reasoning	</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Quantitative Reasoning as part of the General Education pattern is the purview of </a:t>
            </a:r>
            <a:r>
              <a:rPr lang="en-US" b="1" dirty="0" smtClean="0">
                <a:latin typeface="Times New Roman"/>
                <a:cs typeface="Times New Roman"/>
              </a:rPr>
              <a:t>all</a:t>
            </a:r>
            <a:r>
              <a:rPr lang="en-US" dirty="0" smtClean="0">
                <a:latin typeface="Times New Roman"/>
                <a:cs typeface="Times New Roman"/>
              </a:rPr>
              <a:t> faculty,</a:t>
            </a:r>
          </a:p>
          <a:p>
            <a:r>
              <a:rPr lang="en-US" dirty="0" smtClean="0">
                <a:latin typeface="Times New Roman"/>
                <a:cs typeface="Times New Roman"/>
              </a:rPr>
              <a:t>We must engage in the </a:t>
            </a:r>
            <a:r>
              <a:rPr lang="en-US" dirty="0" err="1" smtClean="0">
                <a:latin typeface="Times New Roman"/>
                <a:cs typeface="Times New Roman"/>
              </a:rPr>
              <a:t>intersegmental</a:t>
            </a:r>
            <a:r>
              <a:rPr lang="en-US" dirty="0" smtClean="0">
                <a:latin typeface="Times New Roman"/>
                <a:cs typeface="Times New Roman"/>
              </a:rPr>
              <a:t> dialog – What are the expectations (in Quantitative Reasoning) for citizens holding a baccalaureate degree?</a:t>
            </a:r>
          </a:p>
          <a:p>
            <a:r>
              <a:rPr lang="en-US" dirty="0" smtClean="0">
                <a:latin typeface="Times New Roman"/>
                <a:cs typeface="Times New Roman"/>
              </a:rPr>
              <a:t>CSU Council of Math Chairs’ concern is that these pathways do not prepare students for college level courses. </a:t>
            </a:r>
          </a:p>
        </p:txBody>
      </p:sp>
      <p:pic>
        <p:nvPicPr>
          <p:cNvPr id="4" name="Picture 3" descr="images-1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4756149"/>
            <a:ext cx="5562600" cy="1460500"/>
          </a:xfrm>
          <a:prstGeom prst="rect">
            <a:avLst/>
          </a:prstGeom>
        </p:spPr>
      </p:pic>
    </p:spTree>
    <p:extLst>
      <p:ext uri="{BB962C8B-B14F-4D97-AF65-F5344CB8AC3E}">
        <p14:creationId xmlns:p14="http://schemas.microsoft.com/office/powerpoint/2010/main" val="868847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148"/>
            <a:ext cx="8229600" cy="2626654"/>
          </a:xfrm>
        </p:spPr>
        <p:txBody>
          <a:bodyPr/>
          <a:lstStyle/>
          <a:p>
            <a:pPr algn="ctr"/>
            <a:r>
              <a:rPr lang="en-US" dirty="0" smtClean="0">
                <a:latin typeface="Times New Roman"/>
                <a:cs typeface="Times New Roman"/>
              </a:rPr>
              <a:t>Academic Senate of the </a:t>
            </a:r>
            <a:r>
              <a:rPr lang="en-US" dirty="0">
                <a:latin typeface="Times New Roman"/>
                <a:cs typeface="Times New Roman"/>
              </a:rPr>
              <a:t/>
            </a:r>
            <a:br>
              <a:rPr lang="en-US" dirty="0">
                <a:latin typeface="Times New Roman"/>
                <a:cs typeface="Times New Roman"/>
              </a:rPr>
            </a:br>
            <a:r>
              <a:rPr lang="en-US" dirty="0" smtClean="0">
                <a:latin typeface="Times New Roman"/>
                <a:cs typeface="Times New Roman"/>
              </a:rPr>
              <a:t>California State University</a:t>
            </a:r>
            <a:br>
              <a:rPr lang="en-US" dirty="0" smtClean="0">
                <a:latin typeface="Times New Roman"/>
                <a:cs typeface="Times New Roman"/>
              </a:rPr>
            </a:br>
            <a:r>
              <a:rPr lang="en-US" dirty="0" smtClean="0">
                <a:latin typeface="Times New Roman"/>
                <a:cs typeface="Times New Roman"/>
              </a:rPr>
              <a:t>Quantitative Reasoning Task Force: Report and Recommendations</a:t>
            </a:r>
            <a:endParaRPr lang="en-US" dirty="0">
              <a:latin typeface="Times New Roman"/>
              <a:cs typeface="Times New Roman"/>
            </a:endParaRPr>
          </a:p>
        </p:txBody>
      </p:sp>
      <p:sp>
        <p:nvSpPr>
          <p:cNvPr id="3" name="Content Placeholder 2"/>
          <p:cNvSpPr>
            <a:spLocks noGrp="1"/>
          </p:cNvSpPr>
          <p:nvPr>
            <p:ph idx="1"/>
          </p:nvPr>
        </p:nvSpPr>
        <p:spPr>
          <a:xfrm>
            <a:off x="457200" y="4783640"/>
            <a:ext cx="8229600" cy="1693359"/>
          </a:xfrm>
        </p:spPr>
        <p:txBody>
          <a:bodyPr>
            <a:normAutofit/>
          </a:bodyPr>
          <a:lstStyle/>
          <a:p>
            <a:pPr marL="0" indent="0" algn="ctr">
              <a:buNone/>
            </a:pPr>
            <a:r>
              <a:rPr lang="en-US" sz="2800" dirty="0" smtClean="0">
                <a:latin typeface="Times New Roman"/>
                <a:cs typeface="Times New Roman"/>
              </a:rPr>
              <a:t>Co-Chair: Dr. Katherine Stevenson, CSU Northridge</a:t>
            </a:r>
            <a:endParaRPr lang="en-US" sz="2800" dirty="0">
              <a:latin typeface="Times New Roman"/>
              <a:cs typeface="Times New Roman"/>
            </a:endParaRPr>
          </a:p>
        </p:txBody>
      </p:sp>
    </p:spTree>
    <p:extLst>
      <p:ext uri="{BB962C8B-B14F-4D97-AF65-F5344CB8AC3E}">
        <p14:creationId xmlns:p14="http://schemas.microsoft.com/office/powerpoint/2010/main" val="324771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685800" y="1260727"/>
            <a:ext cx="7772040" cy="146952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Quantitative Reasoning
Task Force</a:t>
            </a:r>
            <a:endParaRPr lang="en-US" sz="4400" b="0" strike="noStrike" spc="-1">
              <a:solidFill>
                <a:srgbClr val="000000"/>
              </a:solidFill>
              <a:uFill>
                <a:solidFill>
                  <a:srgbClr val="FFFFFF"/>
                </a:solidFill>
              </a:uFill>
              <a:latin typeface="Times New Roman"/>
            </a:endParaRPr>
          </a:p>
        </p:txBody>
      </p:sp>
      <p:sp>
        <p:nvSpPr>
          <p:cNvPr id="79" name="TextShape 2"/>
          <p:cNvSpPr txBox="1"/>
          <p:nvPr/>
        </p:nvSpPr>
        <p:spPr>
          <a:xfrm>
            <a:off x="914400" y="3886200"/>
            <a:ext cx="6983580" cy="2689130"/>
          </a:xfrm>
          <a:prstGeom prst="rect">
            <a:avLst/>
          </a:prstGeom>
          <a:noFill/>
          <a:ln>
            <a:noFill/>
          </a:ln>
        </p:spPr>
        <p:txBody>
          <a:bodyPr/>
          <a:lstStyle/>
          <a:p>
            <a:pPr algn="ctr">
              <a:lnSpc>
                <a:spcPct val="100000"/>
              </a:lnSpc>
            </a:pPr>
            <a:r>
              <a:rPr lang="en-US" sz="3200" b="0" strike="noStrike" spc="-1" dirty="0">
                <a:solidFill>
                  <a:srgbClr val="8B8B8B"/>
                </a:solidFill>
                <a:uFill>
                  <a:solidFill>
                    <a:srgbClr val="FFFFFF"/>
                  </a:solidFill>
                </a:uFill>
                <a:latin typeface="Calibri"/>
              </a:rPr>
              <a:t>Final Report</a:t>
            </a:r>
            <a:endParaRPr lang="en-US" sz="3200" b="0" strike="noStrike" spc="-1" dirty="0">
              <a:solidFill>
                <a:srgbClr val="000000"/>
              </a:solidFill>
              <a:uFill>
                <a:solidFill>
                  <a:srgbClr val="FFFFFF"/>
                </a:solidFill>
              </a:uFill>
              <a:latin typeface="Arial"/>
            </a:endParaRPr>
          </a:p>
          <a:p>
            <a:pPr algn="ctr">
              <a:lnSpc>
                <a:spcPct val="100000"/>
              </a:lnSpc>
            </a:pPr>
            <a:r>
              <a:rPr lang="en-US" sz="2400" b="0" strike="noStrike" spc="-1" dirty="0">
                <a:solidFill>
                  <a:srgbClr val="8B8B8B"/>
                </a:solidFill>
                <a:uFill>
                  <a:solidFill>
                    <a:srgbClr val="FFFFFF"/>
                  </a:solidFill>
                </a:uFill>
                <a:latin typeface="Calibri"/>
              </a:rPr>
              <a:t>20 October2016</a:t>
            </a:r>
            <a:endParaRPr lang="en-US" sz="3200" b="0" strike="noStrike" spc="-1" dirty="0">
              <a:solidFill>
                <a:srgbClr val="000000"/>
              </a:solidFill>
              <a:uFill>
                <a:solidFill>
                  <a:srgbClr val="FFFFFF"/>
                </a:solidFill>
              </a:uFill>
              <a:latin typeface="Arial"/>
            </a:endParaRPr>
          </a:p>
          <a:p>
            <a:pPr>
              <a:lnSpc>
                <a:spcPct val="100000"/>
              </a:lnSpc>
            </a:pPr>
            <a:r>
              <a:rPr lang="en-US" sz="2000" b="0" strike="noStrike" spc="-1" dirty="0">
                <a:solidFill>
                  <a:srgbClr val="8B8B8B"/>
                </a:solidFill>
                <a:uFill>
                  <a:solidFill>
                    <a:srgbClr val="FFFFFF"/>
                  </a:solidFill>
                </a:uFill>
                <a:latin typeface="Calibri"/>
              </a:rPr>
              <a:t>Guiding Principle: </a:t>
            </a:r>
            <a:endParaRPr lang="en-US" sz="3200" b="0" strike="noStrike" spc="-1" dirty="0">
              <a:solidFill>
                <a:srgbClr val="000000"/>
              </a:solidFill>
              <a:uFill>
                <a:solidFill>
                  <a:srgbClr val="FFFFFF"/>
                </a:solidFill>
              </a:uFill>
              <a:latin typeface="Arial"/>
            </a:endParaRPr>
          </a:p>
          <a:p>
            <a:pPr>
              <a:lnSpc>
                <a:spcPct val="100000"/>
              </a:lnSpc>
            </a:pPr>
            <a:r>
              <a:rPr lang="en-US" sz="2000" b="0" i="1" strike="noStrike" spc="-1" dirty="0">
                <a:solidFill>
                  <a:srgbClr val="8B8B8B"/>
                </a:solidFill>
                <a:uFill>
                  <a:solidFill>
                    <a:srgbClr val="FFFFFF"/>
                  </a:solidFill>
                </a:uFill>
                <a:latin typeface="Calibri"/>
              </a:rPr>
              <a:t>Educational Policy must balance access and opportunity to achieve equity. (Page 1</a:t>
            </a:r>
            <a:r>
              <a:rPr lang="en-US" sz="2000" b="0" i="1" strike="noStrike" spc="-1" dirty="0" smtClean="0">
                <a:solidFill>
                  <a:srgbClr val="8B8B8B"/>
                </a:solidFill>
                <a:uFill>
                  <a:solidFill>
                    <a:srgbClr val="FFFFFF"/>
                  </a:solidFill>
                </a:uFill>
                <a:latin typeface="Calibri"/>
              </a:rPr>
              <a:t>)</a:t>
            </a:r>
          </a:p>
          <a:p>
            <a:pPr>
              <a:lnSpc>
                <a:spcPct val="100000"/>
              </a:lnSpc>
            </a:pPr>
            <a:endParaRPr lang="en-US" sz="2000" b="0" i="1" strike="noStrike" spc="-1" dirty="0" smtClean="0">
              <a:solidFill>
                <a:srgbClr val="8B8B8B"/>
              </a:solidFill>
              <a:uFill>
                <a:solidFill>
                  <a:srgbClr val="FFFFFF"/>
                </a:solidFill>
              </a:uFill>
              <a:latin typeface="Calibri"/>
            </a:endParaRPr>
          </a:p>
          <a:p>
            <a:pPr>
              <a:lnSpc>
                <a:spcPct val="100000"/>
              </a:lnSpc>
            </a:pPr>
            <a:endParaRPr lang="en-US" sz="2000" b="0" i="1" strike="noStrike" spc="-1" dirty="0" smtClean="0">
              <a:solidFill>
                <a:srgbClr val="8B8B8B"/>
              </a:solidFill>
              <a:uFill>
                <a:solidFill>
                  <a:srgbClr val="FFFFFF"/>
                </a:solidFill>
              </a:uFill>
              <a:latin typeface="Calibri"/>
            </a:endParaRPr>
          </a:p>
          <a:p>
            <a:pPr algn="ctr">
              <a:lnSpc>
                <a:spcPct val="100000"/>
              </a:lnSpc>
            </a:pPr>
            <a:r>
              <a:rPr lang="en-US" b="0" strike="noStrike" spc="-1" dirty="0" smtClean="0">
                <a:uFill>
                  <a:solidFill>
                    <a:srgbClr val="FFFFFF"/>
                  </a:solidFill>
                </a:uFill>
                <a:latin typeface="Arial"/>
                <a:hlinkClick r:id="rId2"/>
              </a:rPr>
              <a:t>Web Link: </a:t>
            </a:r>
            <a:r>
              <a:rPr lang="en-US" b="0" strike="noStrike" spc="-1" dirty="0" smtClean="0">
                <a:solidFill>
                  <a:srgbClr val="000000"/>
                </a:solidFill>
                <a:uFill>
                  <a:solidFill>
                    <a:srgbClr val="FFFFFF"/>
                  </a:solidFill>
                </a:uFill>
                <a:latin typeface="Arial"/>
                <a:hlinkClick r:id="rId2"/>
              </a:rPr>
              <a:t>Quantitative Reasoning Task Force Report</a:t>
            </a:r>
            <a:endParaRPr lang="en-US"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61584415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Overview</a:t>
            </a:r>
            <a:endParaRPr lang="en-US" dirty="0">
              <a:latin typeface="Times New Roman"/>
              <a:cs typeface="Times New Roman"/>
            </a:endParaRPr>
          </a:p>
        </p:txBody>
      </p:sp>
      <p:sp>
        <p:nvSpPr>
          <p:cNvPr id="3" name="Content Placeholder 2"/>
          <p:cNvSpPr>
            <a:spLocks noGrp="1"/>
          </p:cNvSpPr>
          <p:nvPr>
            <p:ph idx="1"/>
          </p:nvPr>
        </p:nvSpPr>
        <p:spPr/>
        <p:txBody>
          <a:bodyPr/>
          <a:lstStyle/>
          <a:p>
            <a:pPr>
              <a:spcAft>
                <a:spcPts val="1200"/>
              </a:spcAft>
            </a:pPr>
            <a:r>
              <a:rPr lang="en-US" dirty="0">
                <a:latin typeface="Times New Roman"/>
                <a:cs typeface="Times New Roman"/>
              </a:rPr>
              <a:t>H</a:t>
            </a:r>
            <a:r>
              <a:rPr lang="en-US" dirty="0" smtClean="0">
                <a:latin typeface="Times New Roman"/>
                <a:cs typeface="Times New Roman"/>
              </a:rPr>
              <a:t>istory and requirements for transfer from the California Community College to the California State University in regard to Quantitative Reasoning and mathematics</a:t>
            </a:r>
          </a:p>
          <a:p>
            <a:pPr>
              <a:spcAft>
                <a:spcPts val="1200"/>
              </a:spcAft>
            </a:pPr>
            <a:r>
              <a:rPr lang="en-US" dirty="0" smtClean="0">
                <a:latin typeface="Times New Roman"/>
                <a:cs typeface="Times New Roman"/>
              </a:rPr>
              <a:t>The Academic Senate of the California State University Quantitative Reasoning Task Force: Report and Recommendations</a:t>
            </a:r>
          </a:p>
          <a:p>
            <a:pPr>
              <a:spcAft>
                <a:spcPts val="1200"/>
              </a:spcAft>
            </a:pPr>
            <a:r>
              <a:rPr lang="en-US" dirty="0" smtClean="0">
                <a:latin typeface="Times New Roman"/>
                <a:cs typeface="Times New Roman"/>
              </a:rPr>
              <a:t>Quantitative Reasoning Task Force Recommendations— opportunities in Basic Skills: reinforcing and applying Quantitative Reasoning skills in disciplines other than math</a:t>
            </a:r>
          </a:p>
          <a:p>
            <a:pPr>
              <a:spcAft>
                <a:spcPts val="1200"/>
              </a:spcAft>
            </a:pPr>
            <a:r>
              <a:rPr lang="en-US" dirty="0" smtClean="0">
                <a:latin typeface="Times New Roman"/>
                <a:cs typeface="Times New Roman"/>
              </a:rPr>
              <a:t>Questions</a:t>
            </a:r>
            <a:r>
              <a:rPr lang="mr-IN" dirty="0" smtClean="0">
                <a:latin typeface="Times New Roman"/>
                <a:cs typeface="Times New Roman"/>
              </a:rPr>
              <a:t>…</a:t>
            </a:r>
            <a:endParaRPr lang="en-US" dirty="0" smtClean="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3366" y="3972349"/>
            <a:ext cx="2041346" cy="2041346"/>
          </a:xfrm>
          <a:prstGeom prst="rect">
            <a:avLst/>
          </a:prstGeom>
        </p:spPr>
      </p:pic>
      <p:sp>
        <p:nvSpPr>
          <p:cNvPr id="80"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Calibri"/>
              </a:rPr>
              <a:t>Quantitative Reasoning
Task Force (QRTF)</a:t>
            </a:r>
            <a:endParaRPr lang="en-US" sz="4400" b="0" strike="noStrike" spc="-1" dirty="0">
              <a:solidFill>
                <a:srgbClr val="000000"/>
              </a:solidFill>
              <a:uFill>
                <a:solidFill>
                  <a:srgbClr val="FFFFFF"/>
                </a:solidFill>
              </a:uFill>
              <a:latin typeface="Times New Roman"/>
            </a:endParaRPr>
          </a:p>
        </p:txBody>
      </p:sp>
      <p:pic>
        <p:nvPicPr>
          <p:cNvPr id="4" name="Picture 3"/>
          <p:cNvPicPr>
            <a:picLocks noChangeAspect="1"/>
          </p:cNvPicPr>
          <p:nvPr/>
        </p:nvPicPr>
        <p:blipFill>
          <a:blip r:embed="rId4"/>
          <a:stretch>
            <a:fillRect/>
          </a:stretch>
        </p:blipFill>
        <p:spPr>
          <a:xfrm>
            <a:off x="4705303" y="1820246"/>
            <a:ext cx="2005860" cy="2005860"/>
          </a:xfrm>
          <a:prstGeom prst="rect">
            <a:avLst/>
          </a:prstGeom>
        </p:spPr>
      </p:pic>
      <p:pic>
        <p:nvPicPr>
          <p:cNvPr id="5" name="Picture 4"/>
          <p:cNvPicPr>
            <a:picLocks noChangeAspect="1"/>
          </p:cNvPicPr>
          <p:nvPr/>
        </p:nvPicPr>
        <p:blipFill>
          <a:blip r:embed="rId5"/>
          <a:stretch>
            <a:fillRect/>
          </a:stretch>
        </p:blipFill>
        <p:spPr>
          <a:xfrm>
            <a:off x="2366365" y="1820245"/>
            <a:ext cx="2002604" cy="2002604"/>
          </a:xfrm>
          <a:prstGeom prst="rect">
            <a:avLst/>
          </a:prstGeom>
        </p:spPr>
      </p:pic>
      <p:pic>
        <p:nvPicPr>
          <p:cNvPr id="6" name="Picture 5"/>
          <p:cNvPicPr>
            <a:picLocks noChangeAspect="1"/>
          </p:cNvPicPr>
          <p:nvPr/>
        </p:nvPicPr>
        <p:blipFill>
          <a:blip r:embed="rId6"/>
          <a:stretch>
            <a:fillRect/>
          </a:stretch>
        </p:blipFill>
        <p:spPr>
          <a:xfrm>
            <a:off x="7055603" y="1820245"/>
            <a:ext cx="1923901" cy="1777891"/>
          </a:xfrm>
          <a:prstGeom prst="rect">
            <a:avLst/>
          </a:prstGeom>
        </p:spPr>
      </p:pic>
      <p:pic>
        <p:nvPicPr>
          <p:cNvPr id="2" name="Picture 1"/>
          <p:cNvPicPr>
            <a:picLocks noChangeAspect="1"/>
          </p:cNvPicPr>
          <p:nvPr/>
        </p:nvPicPr>
        <p:blipFill>
          <a:blip r:embed="rId7"/>
          <a:stretch>
            <a:fillRect/>
          </a:stretch>
        </p:blipFill>
        <p:spPr>
          <a:xfrm>
            <a:off x="3092306" y="3972349"/>
            <a:ext cx="2799002" cy="2543769"/>
          </a:xfrm>
          <a:prstGeom prst="rect">
            <a:avLst/>
          </a:prstGeom>
        </p:spPr>
      </p:pic>
      <p:pic>
        <p:nvPicPr>
          <p:cNvPr id="3" name="Picture 2"/>
          <p:cNvPicPr>
            <a:picLocks noChangeAspect="1"/>
          </p:cNvPicPr>
          <p:nvPr/>
        </p:nvPicPr>
        <p:blipFill>
          <a:blip r:embed="rId8"/>
          <a:stretch>
            <a:fillRect/>
          </a:stretch>
        </p:blipFill>
        <p:spPr>
          <a:xfrm>
            <a:off x="-6750" y="1661387"/>
            <a:ext cx="2161462" cy="2161462"/>
          </a:xfrm>
          <a:prstGeom prst="rect">
            <a:avLst/>
          </a:prstGeom>
        </p:spPr>
      </p:pic>
      <p:pic>
        <p:nvPicPr>
          <p:cNvPr id="7" name="Picture 6"/>
          <p:cNvPicPr>
            <a:picLocks noChangeAspect="1"/>
          </p:cNvPicPr>
          <p:nvPr/>
        </p:nvPicPr>
        <p:blipFill>
          <a:blip r:embed="rId9"/>
          <a:stretch>
            <a:fillRect/>
          </a:stretch>
        </p:blipFill>
        <p:spPr>
          <a:xfrm>
            <a:off x="2154712" y="4250315"/>
            <a:ext cx="1284961" cy="1284961"/>
          </a:xfrm>
          <a:prstGeom prst="rect">
            <a:avLst/>
          </a:prstGeom>
        </p:spPr>
      </p:pic>
      <p:pic>
        <p:nvPicPr>
          <p:cNvPr id="9" name="Picture 8"/>
          <p:cNvPicPr>
            <a:picLocks noChangeAspect="1"/>
          </p:cNvPicPr>
          <p:nvPr/>
        </p:nvPicPr>
        <p:blipFill>
          <a:blip r:embed="rId10"/>
          <a:stretch>
            <a:fillRect/>
          </a:stretch>
        </p:blipFill>
        <p:spPr>
          <a:xfrm>
            <a:off x="6146440" y="3867130"/>
            <a:ext cx="2271006" cy="2271006"/>
          </a:xfrm>
          <a:prstGeom prst="rect">
            <a:avLst/>
          </a:prstGeom>
        </p:spPr>
      </p:pic>
      <p:sp>
        <p:nvSpPr>
          <p:cNvPr id="10" name="TextBox 9"/>
          <p:cNvSpPr txBox="1"/>
          <p:nvPr/>
        </p:nvSpPr>
        <p:spPr>
          <a:xfrm>
            <a:off x="2624562" y="6463207"/>
            <a:ext cx="4040289" cy="369332"/>
          </a:xfrm>
          <a:prstGeom prst="rect">
            <a:avLst/>
          </a:prstGeom>
          <a:noFill/>
        </p:spPr>
        <p:txBody>
          <a:bodyPr wrap="none" rtlCol="0">
            <a:spAutoFit/>
          </a:bodyPr>
          <a:lstStyle/>
          <a:p>
            <a:r>
              <a:rPr lang="en-US" dirty="0" smtClean="0"/>
              <a:t>21 members, 16 advisors, 10+ guests</a:t>
            </a:r>
            <a:endParaRPr lang="en-US" dirty="0"/>
          </a:p>
        </p:txBody>
      </p:sp>
    </p:spTree>
    <p:extLst>
      <p:ext uri="{BB962C8B-B14F-4D97-AF65-F5344CB8AC3E}">
        <p14:creationId xmlns:p14="http://schemas.microsoft.com/office/powerpoint/2010/main" val="375452882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Quantitative Reasoning
Task Force (QRTF)</a:t>
            </a:r>
            <a:endParaRPr lang="en-US" sz="4400" b="0" strike="noStrike" spc="-1">
              <a:solidFill>
                <a:srgbClr val="000000"/>
              </a:solidFill>
              <a:uFill>
                <a:solidFill>
                  <a:srgbClr val="FFFFFF"/>
                </a:solidFill>
              </a:uFill>
              <a:latin typeface="Times New Roman"/>
            </a:endParaRPr>
          </a:p>
        </p:txBody>
      </p:sp>
      <p:sp>
        <p:nvSpPr>
          <p:cNvPr id="81" name="TextShape 2"/>
          <p:cNvSpPr txBox="1"/>
          <p:nvPr/>
        </p:nvSpPr>
        <p:spPr>
          <a:xfrm>
            <a:off x="457200" y="1600200"/>
            <a:ext cx="8229240" cy="4525560"/>
          </a:xfrm>
          <a:prstGeom prst="rect">
            <a:avLst/>
          </a:prstGeom>
          <a:noFill/>
          <a:ln>
            <a:noFill/>
          </a:ln>
        </p:spPr>
        <p:txBody>
          <a:bodyPr/>
          <a:lstStyle/>
          <a:p>
            <a:endParaRPr lang="en-US" sz="2800" dirty="0" smtClean="0"/>
          </a:p>
          <a:p>
            <a:r>
              <a:rPr lang="en-US" sz="2800" dirty="0" smtClean="0"/>
              <a:t>Balancing Access (who gets in) and Opportunity (what they get out).</a:t>
            </a:r>
          </a:p>
          <a:p>
            <a:pPr marL="457200" indent="-457200">
              <a:buFont typeface="Arial"/>
              <a:buChar char="•"/>
            </a:pPr>
            <a:r>
              <a:rPr lang="en-US" sz="2800" dirty="0" smtClean="0"/>
              <a:t>K-12 preparation and readiness at entry</a:t>
            </a:r>
          </a:p>
          <a:p>
            <a:pPr marL="457200" lvl="0" indent="-457200">
              <a:buFont typeface="Arial"/>
              <a:buChar char="•"/>
            </a:pPr>
            <a:r>
              <a:rPr lang="en-US" sz="2800" dirty="0" smtClean="0"/>
              <a:t>Relevance of the education we provide</a:t>
            </a:r>
            <a:endParaRPr lang="en-US" sz="2800" dirty="0"/>
          </a:p>
          <a:p>
            <a:pPr marL="457200" indent="-457200">
              <a:buFont typeface="Arial"/>
              <a:buChar char="•"/>
            </a:pPr>
            <a:r>
              <a:rPr lang="en-US" sz="2800" dirty="0" smtClean="0"/>
              <a:t>Time to Degree</a:t>
            </a:r>
          </a:p>
          <a:p>
            <a:pPr marL="457200" lvl="0" indent="-457200">
              <a:buFont typeface="Arial"/>
              <a:buChar char="•"/>
            </a:pPr>
            <a:r>
              <a:rPr lang="en-US" sz="2800" dirty="0" smtClean="0"/>
              <a:t>Equal treatment for both freshmen and transfer students and how that’s related to intermediate algebra requirements</a:t>
            </a:r>
          </a:p>
          <a:p>
            <a:pPr lvl="0"/>
            <a:endParaRPr lang="en-US" sz="2800" dirty="0"/>
          </a:p>
        </p:txBody>
      </p:sp>
    </p:spTree>
    <p:extLst>
      <p:ext uri="{BB962C8B-B14F-4D97-AF65-F5344CB8AC3E}">
        <p14:creationId xmlns:p14="http://schemas.microsoft.com/office/powerpoint/2010/main" val="409095937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
Define Quantitative Reasoning</a:t>
            </a:r>
            <a:endParaRPr lang="en-US" sz="4400" b="0" strike="noStrike" spc="-1">
              <a:solidFill>
                <a:srgbClr val="000000"/>
              </a:solidFill>
              <a:uFill>
                <a:solidFill>
                  <a:srgbClr val="FFFFFF"/>
                </a:solidFill>
              </a:uFill>
              <a:latin typeface="Times New Roman"/>
            </a:endParaRPr>
          </a:p>
        </p:txBody>
      </p:sp>
      <p:sp>
        <p:nvSpPr>
          <p:cNvPr id="83" name="TextShape 2"/>
          <p:cNvSpPr txBox="1"/>
          <p:nvPr/>
        </p:nvSpPr>
        <p:spPr>
          <a:xfrm>
            <a:off x="685800" y="1752480"/>
            <a:ext cx="7772040" cy="4114440"/>
          </a:xfrm>
          <a:prstGeom prst="rect">
            <a:avLst/>
          </a:prstGeom>
          <a:noFill/>
          <a:ln>
            <a:noFill/>
          </a:ln>
        </p:spPr>
        <p:txBody>
          <a:bodyPr/>
          <a:lstStyle/>
          <a:p>
            <a:pPr>
              <a:lnSpc>
                <a:spcPct val="100000"/>
              </a:lnSpc>
            </a:pPr>
            <a:r>
              <a:rPr lang="en-US" sz="2000" b="0" strike="noStrike" spc="-1" dirty="0" smtClean="0">
                <a:solidFill>
                  <a:srgbClr val="000000"/>
                </a:solidFill>
                <a:uFill>
                  <a:solidFill>
                    <a:srgbClr val="FFFFFF"/>
                  </a:solidFill>
                </a:uFill>
                <a:latin typeface="Calibri"/>
              </a:rPr>
              <a:t>The </a:t>
            </a:r>
            <a:r>
              <a:rPr lang="en-US" sz="2000" b="0" strike="noStrike" spc="-1" dirty="0">
                <a:solidFill>
                  <a:srgbClr val="000000"/>
                </a:solidFill>
                <a:uFill>
                  <a:solidFill>
                    <a:srgbClr val="FFFFFF"/>
                  </a:solidFill>
                </a:uFill>
                <a:latin typeface="Calibri"/>
              </a:rPr>
              <a:t>ability to reason quantitatively is a stable combination of skills and practices involving:</a:t>
            </a:r>
            <a:endParaRPr lang="en-US" sz="3200" b="0" strike="noStrike" spc="-1" dirty="0">
              <a:solidFill>
                <a:srgbClr val="000000"/>
              </a:solidFill>
              <a:uFill>
                <a:solidFill>
                  <a:srgbClr val="FFFFFF"/>
                </a:solidFill>
              </a:uFill>
              <a:latin typeface="Calibri"/>
            </a:endParaRPr>
          </a:p>
          <a:p>
            <a:pPr>
              <a:lnSpc>
                <a:spcPct val="100000"/>
              </a:lnSpc>
            </a:pPr>
            <a:r>
              <a:rPr lang="en-US" sz="2000" b="1" strike="noStrike" spc="-1" dirty="0">
                <a:solidFill>
                  <a:srgbClr val="000000"/>
                </a:solidFill>
                <a:uFill>
                  <a:solidFill>
                    <a:srgbClr val="FFFFFF"/>
                  </a:solidFill>
                </a:uFill>
                <a:latin typeface="Calibri"/>
              </a:rPr>
              <a:t>(</a:t>
            </a:r>
            <a:r>
              <a:rPr lang="en-US" sz="2000" b="1" strike="noStrike" spc="-1" dirty="0" err="1">
                <a:solidFill>
                  <a:srgbClr val="000000"/>
                </a:solidFill>
                <a:uFill>
                  <a:solidFill>
                    <a:srgbClr val="FFFFFF"/>
                  </a:solidFill>
                </a:uFill>
                <a:latin typeface="Calibri"/>
              </a:rPr>
              <a:t>i</a:t>
            </a:r>
            <a:r>
              <a:rPr lang="en-US" sz="2000" b="1" strike="noStrike" spc="-1" dirty="0">
                <a:solidFill>
                  <a:srgbClr val="000000"/>
                </a:solidFill>
                <a:uFill>
                  <a:solidFill>
                    <a:srgbClr val="FFFFFF"/>
                  </a:solidFill>
                </a:uFill>
                <a:latin typeface="Calibri"/>
              </a:rPr>
              <a:t>) </a:t>
            </a:r>
            <a:r>
              <a:rPr lang="en-US" sz="2000" b="0" strike="noStrike" spc="-1" dirty="0">
                <a:solidFill>
                  <a:srgbClr val="000000"/>
                </a:solidFill>
                <a:uFill>
                  <a:solidFill>
                    <a:srgbClr val="FFFFFF"/>
                  </a:solidFill>
                </a:uFill>
                <a:latin typeface="Calibri"/>
              </a:rPr>
              <a:t>the ability to read, comprehend, interpret, and communicate quantitative information in various contexts in a variety of formats;</a:t>
            </a:r>
            <a:endParaRPr lang="en-US" sz="3200" b="0" strike="noStrike" spc="-1" dirty="0">
              <a:solidFill>
                <a:srgbClr val="000000"/>
              </a:solidFill>
              <a:uFill>
                <a:solidFill>
                  <a:srgbClr val="FFFFFF"/>
                </a:solidFill>
              </a:uFill>
              <a:latin typeface="Calibri"/>
            </a:endParaRPr>
          </a:p>
          <a:p>
            <a:pPr>
              <a:lnSpc>
                <a:spcPct val="100000"/>
              </a:lnSpc>
            </a:pPr>
            <a:r>
              <a:rPr lang="en-US" sz="2000" b="1" strike="noStrike" spc="-1" dirty="0">
                <a:solidFill>
                  <a:srgbClr val="000000"/>
                </a:solidFill>
                <a:uFill>
                  <a:solidFill>
                    <a:srgbClr val="FFFFFF"/>
                  </a:solidFill>
                </a:uFill>
                <a:latin typeface="Calibri"/>
              </a:rPr>
              <a:t>(ii) </a:t>
            </a:r>
            <a:r>
              <a:rPr lang="en-US" sz="2000" b="0" strike="noStrike" spc="-1" dirty="0">
                <a:solidFill>
                  <a:srgbClr val="000000"/>
                </a:solidFill>
                <a:uFill>
                  <a:solidFill>
                    <a:srgbClr val="FFFFFF"/>
                  </a:solidFill>
                </a:uFill>
                <a:latin typeface="Calibri"/>
              </a:rPr>
              <a:t>the ability to reason with and make inferences from quantitative information in order to solve problems arising in personal, civic, and professional contexts;</a:t>
            </a:r>
            <a:endParaRPr lang="en-US" sz="3200" b="0" strike="noStrike" spc="-1" dirty="0">
              <a:solidFill>
                <a:srgbClr val="000000"/>
              </a:solidFill>
              <a:uFill>
                <a:solidFill>
                  <a:srgbClr val="FFFFFF"/>
                </a:solidFill>
              </a:uFill>
              <a:latin typeface="Calibri"/>
            </a:endParaRPr>
          </a:p>
          <a:p>
            <a:pPr>
              <a:lnSpc>
                <a:spcPct val="100000"/>
              </a:lnSpc>
            </a:pPr>
            <a:r>
              <a:rPr lang="en-US" sz="2000" b="1" strike="noStrike" spc="-1" dirty="0">
                <a:solidFill>
                  <a:srgbClr val="000000"/>
                </a:solidFill>
                <a:uFill>
                  <a:solidFill>
                    <a:srgbClr val="FFFFFF"/>
                  </a:solidFill>
                </a:uFill>
                <a:latin typeface="Calibri"/>
              </a:rPr>
              <a:t>(iii) </a:t>
            </a:r>
            <a:r>
              <a:rPr lang="en-US" sz="2000" b="0" strike="noStrike" spc="-1" dirty="0">
                <a:solidFill>
                  <a:srgbClr val="000000"/>
                </a:solidFill>
                <a:uFill>
                  <a:solidFill>
                    <a:srgbClr val="FFFFFF"/>
                  </a:solidFill>
                </a:uFill>
                <a:latin typeface="Calibri"/>
              </a:rPr>
              <a:t>the ability to use quantitative methods to assess the reasonableness of proposed solutions to quantitative problems; and</a:t>
            </a:r>
            <a:endParaRPr lang="en-US" sz="3200" b="0" strike="noStrike" spc="-1" dirty="0">
              <a:solidFill>
                <a:srgbClr val="000000"/>
              </a:solidFill>
              <a:uFill>
                <a:solidFill>
                  <a:srgbClr val="FFFFFF"/>
                </a:solidFill>
              </a:uFill>
              <a:latin typeface="Calibri"/>
            </a:endParaRPr>
          </a:p>
          <a:p>
            <a:pPr>
              <a:lnSpc>
                <a:spcPct val="100000"/>
              </a:lnSpc>
            </a:pPr>
            <a:r>
              <a:rPr lang="en-US" sz="2000" b="1" strike="noStrike" spc="-1" dirty="0">
                <a:solidFill>
                  <a:srgbClr val="000000"/>
                </a:solidFill>
                <a:uFill>
                  <a:solidFill>
                    <a:srgbClr val="FFFFFF"/>
                  </a:solidFill>
                </a:uFill>
                <a:latin typeface="Calibri"/>
              </a:rPr>
              <a:t>(iv) </a:t>
            </a:r>
            <a:r>
              <a:rPr lang="en-US" sz="2000" b="0" strike="noStrike" spc="-1" dirty="0">
                <a:solidFill>
                  <a:srgbClr val="000000"/>
                </a:solidFill>
                <a:uFill>
                  <a:solidFill>
                    <a:srgbClr val="FFFFFF"/>
                  </a:solidFill>
                </a:uFill>
                <a:latin typeface="Calibri"/>
              </a:rPr>
              <a:t>the ability to recognize the limits of quantitative methods.</a:t>
            </a:r>
            <a:endParaRPr lang="en-US" sz="3200" b="0" strike="noStrike" spc="-1" dirty="0">
              <a:solidFill>
                <a:srgbClr val="000000"/>
              </a:solidFill>
              <a:uFill>
                <a:solidFill>
                  <a:srgbClr val="FFFFFF"/>
                </a:solidFill>
              </a:uFill>
              <a:latin typeface="Calibri"/>
            </a:endParaRPr>
          </a:p>
          <a:p>
            <a:pPr>
              <a:lnSpc>
                <a:spcPct val="100000"/>
              </a:lnSpc>
            </a:pPr>
            <a:r>
              <a:rPr lang="en-US" sz="2000" b="0" strike="noStrike" spc="-1" dirty="0">
                <a:solidFill>
                  <a:srgbClr val="000000"/>
                </a:solidFill>
                <a:uFill>
                  <a:solidFill>
                    <a:srgbClr val="FFFFFF"/>
                  </a:solidFill>
                </a:uFill>
                <a:latin typeface="Calibri"/>
              </a:rPr>
              <a:t>Quantitative reasoning depends on the methods of computation, logic, mathematics, and statistics.</a:t>
            </a:r>
            <a:endParaRPr lang="en-US" sz="3200" b="0" strike="noStrike" spc="-1" dirty="0">
              <a:solidFill>
                <a:srgbClr val="000000"/>
              </a:solidFill>
              <a:uFill>
                <a:solidFill>
                  <a:srgbClr val="FFFFFF"/>
                </a:solidFill>
              </a:uFill>
              <a:latin typeface="Calibri"/>
            </a:endParaRPr>
          </a:p>
          <a:p>
            <a:pPr>
              <a:lnSpc>
                <a:spcPct val="100000"/>
              </a:lnSpc>
            </a:pPr>
            <a:r>
              <a:rPr lang="en-US" sz="2000" b="0" strike="noStrike" spc="-1" dirty="0">
                <a:solidFill>
                  <a:srgbClr val="000000"/>
                </a:solidFill>
                <a:uFill>
                  <a:solidFill>
                    <a:srgbClr val="FFFFFF"/>
                  </a:solidFill>
                </a:uFill>
                <a:latin typeface="Calibri"/>
              </a:rPr>
              <a:t>(Page 9)</a:t>
            </a:r>
            <a:endParaRPr lang="en-US" sz="3200" b="0" strike="noStrike"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57029821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57200" y="70073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Calibri"/>
              </a:rPr>
              <a:t>Recommendation II
Revise quantitative reasoning requirements</a:t>
            </a:r>
            <a:endParaRPr lang="en-US" sz="4400" b="0" strike="noStrike" spc="-1" dirty="0">
              <a:solidFill>
                <a:srgbClr val="000000"/>
              </a:solidFill>
              <a:uFill>
                <a:solidFill>
                  <a:srgbClr val="FFFFFF"/>
                </a:solidFill>
              </a:uFill>
              <a:latin typeface="Times New Roman"/>
            </a:endParaRPr>
          </a:p>
        </p:txBody>
      </p:sp>
      <p:sp>
        <p:nvSpPr>
          <p:cNvPr id="85" name="TextShape 2"/>
          <p:cNvSpPr txBox="1"/>
          <p:nvPr/>
        </p:nvSpPr>
        <p:spPr>
          <a:xfrm>
            <a:off x="457200" y="1905120"/>
            <a:ext cx="8229240" cy="4525560"/>
          </a:xfrm>
          <a:prstGeom prst="rect">
            <a:avLst/>
          </a:prstGeom>
          <a:noFill/>
          <a:ln>
            <a:noFill/>
          </a:ln>
        </p:spPr>
        <p:txBody>
          <a:bodyPr/>
          <a:lstStyle/>
          <a:p>
            <a:pPr>
              <a:lnSpc>
                <a:spcPct val="100000"/>
              </a:lnSpc>
            </a:pPr>
            <a:r>
              <a:rPr lang="en-US" sz="3200" b="0" strike="noStrike" spc="-1">
                <a:solidFill>
                  <a:srgbClr val="000000"/>
                </a:solidFill>
                <a:uFill>
                  <a:solidFill>
                    <a:srgbClr val="FFFFFF"/>
                  </a:solidFill>
                </a:uFill>
                <a:latin typeface="Calibri"/>
              </a:rPr>
              <a:t> </a:t>
            </a:r>
          </a:p>
        </p:txBody>
      </p:sp>
      <p:sp>
        <p:nvSpPr>
          <p:cNvPr id="86" name="CustomShape 3"/>
          <p:cNvSpPr/>
          <p:nvPr/>
        </p:nvSpPr>
        <p:spPr>
          <a:xfrm>
            <a:off x="457200" y="2209680"/>
            <a:ext cx="8229240" cy="452556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3200" b="0" strike="noStrike" spc="-1" dirty="0">
                <a:solidFill>
                  <a:srgbClr val="000000"/>
                </a:solidFill>
                <a:uFill>
                  <a:solidFill>
                    <a:srgbClr val="FFFFFF"/>
                  </a:solidFill>
                </a:uFill>
                <a:latin typeface="Calibri"/>
              </a:rPr>
              <a:t>“ The Task Force took the view that quantitative reasoning is more than just a single course taken to satisfy a general education requirement</a:t>
            </a:r>
            <a:r>
              <a:rPr lang="en-US" sz="3200" b="0" strike="noStrike" spc="-1" dirty="0">
                <a:solidFill>
                  <a:srgbClr val="FF6600"/>
                </a:solidFill>
                <a:uFill>
                  <a:solidFill>
                    <a:srgbClr val="FFFFFF"/>
                  </a:solidFill>
                </a:uFill>
                <a:latin typeface="Calibri"/>
              </a:rPr>
              <a:t>. </a:t>
            </a:r>
            <a:r>
              <a:rPr lang="en-US" sz="3200" b="1" i="1" strike="noStrike" spc="-1" dirty="0">
                <a:solidFill>
                  <a:srgbClr val="FF6600"/>
                </a:solidFill>
                <a:uFill>
                  <a:solidFill>
                    <a:srgbClr val="FFFFFF"/>
                  </a:solidFill>
                </a:uFill>
                <a:latin typeface="Calibri"/>
              </a:rPr>
              <a:t>It is the sum total of quantitative work necessary to support a student’s major, interests, career and civic responsibilities</a:t>
            </a:r>
            <a:r>
              <a:rPr lang="en-US" sz="3200" b="1" strike="noStrike" spc="-1" dirty="0">
                <a:solidFill>
                  <a:srgbClr val="FF6600"/>
                </a:solidFill>
                <a:uFill>
                  <a:solidFill>
                    <a:srgbClr val="FFFFFF"/>
                  </a:solidFill>
                </a:uFill>
                <a:latin typeface="Calibri"/>
              </a:rPr>
              <a:t>.</a:t>
            </a:r>
            <a:r>
              <a:rPr lang="en-US" sz="3200" b="0" strike="noStrike" spc="-1" dirty="0">
                <a:solidFill>
                  <a:srgbClr val="000000"/>
                </a:solidFill>
                <a:uFill>
                  <a:solidFill>
                    <a:srgbClr val="FFFFFF"/>
                  </a:solidFill>
                </a:uFill>
                <a:latin typeface="Calibri"/>
              </a:rPr>
              <a:t>”  (Page 8)</a:t>
            </a:r>
            <a:endParaRPr lang="en-US" sz="3200" b="0" strike="noStrike" spc="-1" dirty="0">
              <a:solidFill>
                <a:srgbClr val="000000"/>
              </a:solidFill>
              <a:uFill>
                <a:solidFill>
                  <a:srgbClr val="FFFFFF"/>
                </a:solidFill>
              </a:uFill>
              <a:latin typeface="Arial"/>
            </a:endParaRPr>
          </a:p>
          <a:p>
            <a:pPr>
              <a:lnSpc>
                <a:spcPct val="100000"/>
              </a:lnSpc>
            </a:pP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89864242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88634" y="3744427"/>
            <a:ext cx="4884398" cy="30810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accent6">
                    <a:lumMod val="75000"/>
                  </a:schemeClr>
                </a:solidFill>
              </a:rPr>
              <a:t>BQR</a:t>
            </a:r>
            <a:endParaRPr lang="en-US" dirty="0">
              <a:solidFill>
                <a:schemeClr val="accent6">
                  <a:lumMod val="75000"/>
                </a:schemeClr>
              </a:solidFill>
            </a:endParaRPr>
          </a:p>
        </p:txBody>
      </p:sp>
      <p:sp>
        <p:nvSpPr>
          <p:cNvPr id="8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IIA</a:t>
            </a:r>
            <a:endParaRPr lang="en-US" sz="4400" b="0" strike="noStrike" spc="-1">
              <a:solidFill>
                <a:srgbClr val="000000"/>
              </a:solidFill>
              <a:uFill>
                <a:solidFill>
                  <a:srgbClr val="FFFFFF"/>
                </a:solidFill>
              </a:uFill>
              <a:latin typeface="Times New Roman"/>
            </a:endParaRPr>
          </a:p>
        </p:txBody>
      </p:sp>
      <p:sp>
        <p:nvSpPr>
          <p:cNvPr id="88" name="TextShape 2"/>
          <p:cNvSpPr txBox="1"/>
          <p:nvPr/>
        </p:nvSpPr>
        <p:spPr>
          <a:xfrm>
            <a:off x="457200" y="1421120"/>
            <a:ext cx="8229240" cy="4525560"/>
          </a:xfrm>
          <a:prstGeom prst="rect">
            <a:avLst/>
          </a:prstGeom>
          <a:noFill/>
          <a:ln>
            <a:noFill/>
          </a:ln>
        </p:spPr>
        <p:txBody>
          <a:bodyPr/>
          <a:lstStyle/>
          <a:p>
            <a:pPr>
              <a:lnSpc>
                <a:spcPct val="100000"/>
              </a:lnSpc>
            </a:pPr>
            <a:r>
              <a:rPr lang="en-US" sz="2400" b="0" strike="noStrike" spc="-1" dirty="0">
                <a:solidFill>
                  <a:srgbClr val="000000"/>
                </a:solidFill>
                <a:uFill>
                  <a:solidFill>
                    <a:srgbClr val="FFFFFF"/>
                  </a:solidFill>
                </a:uFill>
                <a:latin typeface="Calibri"/>
              </a:rPr>
              <a:t>Separate foundational and baccalaureate quantitative reasoning requirements. The Task Force recommends ending the use of prerequisite language to impose a de facto foundational quantitative reasoning requirement.  Instead it recommends defining separate foundational and baccalaureate requirements that are reasonable and equitable. (Page 11)</a:t>
            </a:r>
            <a:endParaRPr lang="en-US" sz="3200" b="0" strike="noStrike" spc="-1" dirty="0">
              <a:solidFill>
                <a:srgbClr val="000000"/>
              </a:solidFill>
              <a:uFill>
                <a:solidFill>
                  <a:srgbClr val="FFFFFF"/>
                </a:solidFill>
              </a:uFill>
              <a:latin typeface="Calibri"/>
            </a:endParaRPr>
          </a:p>
        </p:txBody>
      </p:sp>
      <p:sp>
        <p:nvSpPr>
          <p:cNvPr id="2" name="Sun 1"/>
          <p:cNvSpPr/>
          <p:nvPr/>
        </p:nvSpPr>
        <p:spPr>
          <a:xfrm>
            <a:off x="2832953" y="4297952"/>
            <a:ext cx="3028327" cy="2051295"/>
          </a:xfrm>
          <a:prstGeom prst="su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50000"/>
                  </a:schemeClr>
                </a:solidFill>
              </a:rPr>
              <a:t>FAQ</a:t>
            </a:r>
            <a:endParaRPr lang="en-US" dirty="0">
              <a:solidFill>
                <a:schemeClr val="accent6">
                  <a:lumMod val="50000"/>
                </a:schemeClr>
              </a:solidFill>
            </a:endParaRPr>
          </a:p>
        </p:txBody>
      </p:sp>
    </p:spTree>
    <p:extLst>
      <p:ext uri="{BB962C8B-B14F-4D97-AF65-F5344CB8AC3E}">
        <p14:creationId xmlns:p14="http://schemas.microsoft.com/office/powerpoint/2010/main" val="351824711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16476" y="1417320"/>
            <a:ext cx="6479968" cy="540812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accent6">
                    <a:lumMod val="75000"/>
                  </a:schemeClr>
                </a:solidFill>
              </a:rPr>
              <a:t>Heath Care</a:t>
            </a:r>
            <a:endParaRPr lang="en-US" dirty="0">
              <a:solidFill>
                <a:schemeClr val="accent6">
                  <a:lumMod val="75000"/>
                </a:schemeClr>
              </a:solidFill>
            </a:endParaRPr>
          </a:p>
        </p:txBody>
      </p:sp>
      <p:sp>
        <p:nvSpPr>
          <p:cNvPr id="8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IIA</a:t>
            </a:r>
            <a:endParaRPr lang="en-US" sz="4400" b="0" strike="noStrike" spc="-1">
              <a:solidFill>
                <a:srgbClr val="000000"/>
              </a:solidFill>
              <a:uFill>
                <a:solidFill>
                  <a:srgbClr val="FFFFFF"/>
                </a:solidFill>
              </a:uFill>
              <a:latin typeface="Times New Roman"/>
            </a:endParaRPr>
          </a:p>
        </p:txBody>
      </p:sp>
      <p:sp>
        <p:nvSpPr>
          <p:cNvPr id="2" name="Sun 1"/>
          <p:cNvSpPr/>
          <p:nvPr/>
        </p:nvSpPr>
        <p:spPr>
          <a:xfrm>
            <a:off x="2690330" y="2178793"/>
            <a:ext cx="4017580" cy="3600650"/>
          </a:xfrm>
          <a:prstGeom prst="su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50000"/>
                  </a:schemeClr>
                </a:solidFill>
              </a:rPr>
              <a:t>FAQ</a:t>
            </a:r>
            <a:endParaRPr lang="en-US" dirty="0">
              <a:solidFill>
                <a:schemeClr val="accent6">
                  <a:lumMod val="50000"/>
                </a:schemeClr>
              </a:solidFill>
            </a:endParaRPr>
          </a:p>
        </p:txBody>
      </p:sp>
      <p:sp>
        <p:nvSpPr>
          <p:cNvPr id="4" name="Rectangle 3"/>
          <p:cNvSpPr/>
          <p:nvPr/>
        </p:nvSpPr>
        <p:spPr>
          <a:xfrm>
            <a:off x="4101113" y="1551202"/>
            <a:ext cx="1211352" cy="646331"/>
          </a:xfrm>
          <a:prstGeom prst="rect">
            <a:avLst/>
          </a:prstGeom>
        </p:spPr>
        <p:txBody>
          <a:bodyPr wrap="none">
            <a:spAutoFit/>
          </a:bodyPr>
          <a:lstStyle/>
          <a:p>
            <a:pPr algn="ctr"/>
            <a:r>
              <a:rPr lang="en-US" dirty="0" smtClean="0">
                <a:solidFill>
                  <a:schemeClr val="accent6">
                    <a:lumMod val="75000"/>
                  </a:schemeClr>
                </a:solidFill>
              </a:rPr>
              <a:t>Teaching,</a:t>
            </a:r>
          </a:p>
          <a:p>
            <a:pPr algn="ctr"/>
            <a:r>
              <a:rPr lang="en-US" dirty="0" smtClean="0">
                <a:solidFill>
                  <a:schemeClr val="accent6">
                    <a:lumMod val="75000"/>
                  </a:schemeClr>
                </a:solidFill>
              </a:rPr>
              <a:t>Education</a:t>
            </a:r>
            <a:endParaRPr lang="en-US" dirty="0">
              <a:solidFill>
                <a:schemeClr val="accent6">
                  <a:lumMod val="75000"/>
                </a:schemeClr>
              </a:solidFill>
            </a:endParaRPr>
          </a:p>
        </p:txBody>
      </p:sp>
      <p:sp>
        <p:nvSpPr>
          <p:cNvPr id="7" name="Rectangle 6"/>
          <p:cNvSpPr/>
          <p:nvPr/>
        </p:nvSpPr>
        <p:spPr>
          <a:xfrm>
            <a:off x="3111215" y="5967004"/>
            <a:ext cx="3071649" cy="923330"/>
          </a:xfrm>
          <a:prstGeom prst="rect">
            <a:avLst/>
          </a:prstGeom>
        </p:spPr>
        <p:txBody>
          <a:bodyPr wrap="none">
            <a:spAutoFit/>
          </a:bodyPr>
          <a:lstStyle/>
          <a:p>
            <a:pPr algn="ctr"/>
            <a:r>
              <a:rPr lang="en-US" dirty="0" smtClean="0">
                <a:solidFill>
                  <a:schemeClr val="accent6">
                    <a:lumMod val="75000"/>
                  </a:schemeClr>
                </a:solidFill>
              </a:rPr>
              <a:t>Social &amp; Behavioral Science</a:t>
            </a:r>
          </a:p>
          <a:p>
            <a:pPr algn="ctr"/>
            <a:r>
              <a:rPr lang="en-US" dirty="0" smtClean="0">
                <a:solidFill>
                  <a:schemeClr val="accent6">
                    <a:lumMod val="75000"/>
                  </a:schemeClr>
                </a:solidFill>
              </a:rPr>
              <a:t>Law Enforcement</a:t>
            </a:r>
          </a:p>
          <a:p>
            <a:pPr algn="ctr"/>
            <a:endParaRPr lang="en-US" dirty="0">
              <a:solidFill>
                <a:schemeClr val="accent6">
                  <a:lumMod val="75000"/>
                </a:schemeClr>
              </a:solidFill>
            </a:endParaRPr>
          </a:p>
        </p:txBody>
      </p:sp>
      <p:sp>
        <p:nvSpPr>
          <p:cNvPr id="8" name="Rectangle 7"/>
          <p:cNvSpPr/>
          <p:nvPr/>
        </p:nvSpPr>
        <p:spPr>
          <a:xfrm>
            <a:off x="2152732" y="5231573"/>
            <a:ext cx="1121296" cy="369332"/>
          </a:xfrm>
          <a:prstGeom prst="rect">
            <a:avLst/>
          </a:prstGeom>
        </p:spPr>
        <p:txBody>
          <a:bodyPr wrap="none">
            <a:spAutoFit/>
          </a:bodyPr>
          <a:lstStyle/>
          <a:p>
            <a:r>
              <a:rPr lang="en-US" dirty="0" smtClean="0">
                <a:solidFill>
                  <a:schemeClr val="accent6">
                    <a:lumMod val="75000"/>
                  </a:schemeClr>
                </a:solidFill>
              </a:rPr>
              <a:t>Business</a:t>
            </a:r>
            <a:endParaRPr lang="en-US" dirty="0">
              <a:solidFill>
                <a:schemeClr val="accent6">
                  <a:lumMod val="75000"/>
                </a:schemeClr>
              </a:solidFill>
            </a:endParaRPr>
          </a:p>
        </p:txBody>
      </p:sp>
      <p:sp>
        <p:nvSpPr>
          <p:cNvPr id="9" name="Rectangle 8"/>
          <p:cNvSpPr/>
          <p:nvPr/>
        </p:nvSpPr>
        <p:spPr>
          <a:xfrm>
            <a:off x="6774517" y="3788520"/>
            <a:ext cx="825880" cy="369332"/>
          </a:xfrm>
          <a:prstGeom prst="rect">
            <a:avLst/>
          </a:prstGeom>
        </p:spPr>
        <p:txBody>
          <a:bodyPr wrap="none">
            <a:spAutoFit/>
          </a:bodyPr>
          <a:lstStyle/>
          <a:p>
            <a:r>
              <a:rPr lang="en-US" dirty="0" smtClean="0">
                <a:solidFill>
                  <a:schemeClr val="accent6">
                    <a:lumMod val="75000"/>
                  </a:schemeClr>
                </a:solidFill>
              </a:rPr>
              <a:t>STEM</a:t>
            </a:r>
            <a:endParaRPr lang="en-US" dirty="0">
              <a:solidFill>
                <a:schemeClr val="accent6">
                  <a:lumMod val="75000"/>
                </a:schemeClr>
              </a:solidFill>
            </a:endParaRPr>
          </a:p>
        </p:txBody>
      </p:sp>
      <p:sp>
        <p:nvSpPr>
          <p:cNvPr id="10" name="Rectangle 9"/>
          <p:cNvSpPr/>
          <p:nvPr/>
        </p:nvSpPr>
        <p:spPr>
          <a:xfrm>
            <a:off x="5790259" y="5177147"/>
            <a:ext cx="1601474" cy="923330"/>
          </a:xfrm>
          <a:prstGeom prst="rect">
            <a:avLst/>
          </a:prstGeom>
        </p:spPr>
        <p:txBody>
          <a:bodyPr wrap="square">
            <a:spAutoFit/>
          </a:bodyPr>
          <a:lstStyle/>
          <a:p>
            <a:r>
              <a:rPr lang="en-US" dirty="0" smtClean="0">
                <a:solidFill>
                  <a:schemeClr val="accent6">
                    <a:lumMod val="75000"/>
                  </a:schemeClr>
                </a:solidFill>
              </a:rPr>
              <a:t>Arts, Performance, Design</a:t>
            </a:r>
            <a:endParaRPr lang="en-US" dirty="0">
              <a:solidFill>
                <a:schemeClr val="accent6">
                  <a:lumMod val="75000"/>
                </a:schemeClr>
              </a:solidFill>
            </a:endParaRPr>
          </a:p>
        </p:txBody>
      </p:sp>
      <p:sp>
        <p:nvSpPr>
          <p:cNvPr id="11" name="Rectangle 10"/>
          <p:cNvSpPr/>
          <p:nvPr/>
        </p:nvSpPr>
        <p:spPr>
          <a:xfrm>
            <a:off x="1414172" y="3794174"/>
            <a:ext cx="1339279" cy="369332"/>
          </a:xfrm>
          <a:prstGeom prst="rect">
            <a:avLst/>
          </a:prstGeom>
        </p:spPr>
        <p:txBody>
          <a:bodyPr wrap="none">
            <a:spAutoFit/>
          </a:bodyPr>
          <a:lstStyle/>
          <a:p>
            <a:r>
              <a:rPr lang="en-US" dirty="0" smtClean="0">
                <a:solidFill>
                  <a:schemeClr val="accent6">
                    <a:lumMod val="75000"/>
                  </a:schemeClr>
                </a:solidFill>
              </a:rPr>
              <a:t>Humanities</a:t>
            </a:r>
            <a:endParaRPr lang="en-US" dirty="0">
              <a:solidFill>
                <a:schemeClr val="accent6">
                  <a:lumMod val="75000"/>
                </a:schemeClr>
              </a:solidFill>
            </a:endParaRPr>
          </a:p>
        </p:txBody>
      </p:sp>
    </p:spTree>
    <p:extLst>
      <p:ext uri="{BB962C8B-B14F-4D97-AF65-F5344CB8AC3E}">
        <p14:creationId xmlns:p14="http://schemas.microsoft.com/office/powerpoint/2010/main" val="1912709323"/>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IIB</a:t>
            </a:r>
            <a:endParaRPr lang="en-US" sz="4400" b="0" strike="noStrike" spc="-1">
              <a:solidFill>
                <a:srgbClr val="000000"/>
              </a:solidFill>
              <a:uFill>
                <a:solidFill>
                  <a:srgbClr val="FFFFFF"/>
                </a:solidFill>
              </a:uFill>
              <a:latin typeface="Times New Roman"/>
            </a:endParaRPr>
          </a:p>
        </p:txBody>
      </p:sp>
      <p:sp>
        <p:nvSpPr>
          <p:cNvPr id="90" name="TextShape 2"/>
          <p:cNvSpPr txBox="1"/>
          <p:nvPr/>
        </p:nvSpPr>
        <p:spPr>
          <a:xfrm>
            <a:off x="457200" y="1600200"/>
            <a:ext cx="8229240" cy="4525560"/>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Calibri"/>
              </a:rPr>
              <a:t>Define baccalaureate quantitative reasoning. To earn a baccalaureate degree from the California State University, students shall:</a:t>
            </a:r>
            <a:endParaRPr lang="en-US" sz="3200" b="0" strike="noStrike" spc="-1" dirty="0">
              <a:solidFill>
                <a:srgbClr val="000000"/>
              </a:solidFill>
              <a:uFill>
                <a:solidFill>
                  <a:srgbClr val="FFFFFF"/>
                </a:solidFill>
              </a:uFill>
              <a:latin typeface="Calibri"/>
            </a:endParaRPr>
          </a:p>
          <a:p>
            <a:pPr>
              <a:lnSpc>
                <a:spcPct val="100000"/>
              </a:lnSpc>
            </a:pPr>
            <a:r>
              <a:rPr lang="en-US" sz="2000" b="1" strike="noStrike" spc="-1" dirty="0">
                <a:solidFill>
                  <a:srgbClr val="000000"/>
                </a:solidFill>
                <a:uFill>
                  <a:solidFill>
                    <a:srgbClr val="FFFFFF"/>
                  </a:solidFill>
                </a:uFill>
                <a:latin typeface="Calibri"/>
              </a:rPr>
              <a:t>(</a:t>
            </a:r>
            <a:r>
              <a:rPr lang="en-US" sz="2000" b="1" strike="noStrike" spc="-1" dirty="0" err="1">
                <a:solidFill>
                  <a:srgbClr val="000000"/>
                </a:solidFill>
                <a:uFill>
                  <a:solidFill>
                    <a:srgbClr val="FFFFFF"/>
                  </a:solidFill>
                </a:uFill>
                <a:latin typeface="Calibri"/>
              </a:rPr>
              <a:t>i</a:t>
            </a:r>
            <a:r>
              <a:rPr lang="en-US" sz="2000" b="1" strike="noStrike" spc="-1" dirty="0">
                <a:solidFill>
                  <a:srgbClr val="000000"/>
                </a:solidFill>
                <a:uFill>
                  <a:solidFill>
                    <a:srgbClr val="FFFFFF"/>
                  </a:solidFill>
                </a:uFill>
                <a:latin typeface="Calibri"/>
              </a:rPr>
              <a:t>)</a:t>
            </a:r>
            <a:r>
              <a:rPr lang="en-US" sz="2000" b="0" strike="noStrike" spc="-1" dirty="0">
                <a:solidFill>
                  <a:srgbClr val="000000"/>
                </a:solidFill>
                <a:uFill>
                  <a:solidFill>
                    <a:srgbClr val="FFFFFF"/>
                  </a:solidFill>
                </a:uFill>
                <a:latin typeface="Calibri"/>
              </a:rPr>
              <a:t> develop and demonstrate </a:t>
            </a:r>
            <a:r>
              <a:rPr lang="en-US" sz="2000" b="1" strike="noStrike" spc="-1" dirty="0">
                <a:solidFill>
                  <a:srgbClr val="000000"/>
                </a:solidFill>
                <a:uFill>
                  <a:solidFill>
                    <a:srgbClr val="FFFFFF"/>
                  </a:solidFill>
                </a:uFill>
                <a:latin typeface="Calibri"/>
              </a:rPr>
              <a:t>a proficient and fluent </a:t>
            </a:r>
            <a:r>
              <a:rPr lang="en-US" sz="2000" b="0" strike="noStrike" spc="-1" dirty="0">
                <a:solidFill>
                  <a:srgbClr val="000000"/>
                </a:solidFill>
                <a:uFill>
                  <a:solidFill>
                    <a:srgbClr val="FFFFFF"/>
                  </a:solidFill>
                </a:uFill>
                <a:latin typeface="Calibri"/>
              </a:rPr>
              <a:t>ability to reason quantitatively in a broad spectrum of the contexts defined by California State Standards for High School;</a:t>
            </a:r>
            <a:endParaRPr lang="en-US" sz="3200" b="0" strike="noStrike" spc="-1" dirty="0">
              <a:solidFill>
                <a:srgbClr val="000000"/>
              </a:solidFill>
              <a:uFill>
                <a:solidFill>
                  <a:srgbClr val="FFFFFF"/>
                </a:solidFill>
              </a:uFill>
              <a:latin typeface="Calibri"/>
            </a:endParaRPr>
          </a:p>
          <a:p>
            <a:pPr>
              <a:lnSpc>
                <a:spcPct val="100000"/>
              </a:lnSpc>
            </a:pPr>
            <a:r>
              <a:rPr lang="en-US" sz="2000" b="1" strike="noStrike" spc="-1" dirty="0">
                <a:solidFill>
                  <a:srgbClr val="000000"/>
                </a:solidFill>
                <a:uFill>
                  <a:solidFill>
                    <a:srgbClr val="FFFFFF"/>
                  </a:solidFill>
                </a:uFill>
                <a:latin typeface="Calibri"/>
              </a:rPr>
              <a:t>(ii) </a:t>
            </a:r>
            <a:r>
              <a:rPr lang="en-US" sz="2000" b="0" strike="noStrike" spc="-1" dirty="0">
                <a:solidFill>
                  <a:srgbClr val="000000"/>
                </a:solidFill>
                <a:uFill>
                  <a:solidFill>
                    <a:srgbClr val="FFFFFF"/>
                  </a:solidFill>
                </a:uFill>
                <a:latin typeface="Calibri"/>
              </a:rPr>
              <a:t>develop and demonstrate a </a:t>
            </a:r>
            <a:r>
              <a:rPr lang="en-US" sz="2000" b="1" strike="noStrike" spc="-1" dirty="0">
                <a:solidFill>
                  <a:srgbClr val="000000"/>
                </a:solidFill>
                <a:uFill>
                  <a:solidFill>
                    <a:srgbClr val="FFFFFF"/>
                  </a:solidFill>
                </a:uFill>
                <a:latin typeface="Calibri"/>
              </a:rPr>
              <a:t>general understanding </a:t>
            </a:r>
            <a:r>
              <a:rPr lang="en-US" sz="2000" b="0" strike="noStrike" spc="-1" dirty="0">
                <a:solidFill>
                  <a:srgbClr val="000000"/>
                </a:solidFill>
                <a:uFill>
                  <a:solidFill>
                    <a:srgbClr val="FFFFFF"/>
                  </a:solidFill>
                </a:uFill>
                <a:latin typeface="Calibri"/>
              </a:rPr>
              <a:t>of how practitioners and scholars solve problems quantitatively in a </a:t>
            </a:r>
            <a:r>
              <a:rPr lang="en-US" sz="2000" b="1" strike="noStrike" spc="-1" dirty="0">
                <a:solidFill>
                  <a:srgbClr val="000000"/>
                </a:solidFill>
                <a:uFill>
                  <a:solidFill>
                    <a:srgbClr val="FFFFFF"/>
                  </a:solidFill>
                </a:uFill>
                <a:latin typeface="Calibri"/>
              </a:rPr>
              <a:t>range of disciplines</a:t>
            </a:r>
            <a:r>
              <a:rPr lang="en-US" sz="2000" b="0" strike="noStrike" spc="-1" dirty="0">
                <a:solidFill>
                  <a:srgbClr val="000000"/>
                </a:solidFill>
                <a:uFill>
                  <a:solidFill>
                    <a:srgbClr val="FFFFFF"/>
                  </a:solidFill>
                </a:uFill>
                <a:latin typeface="Calibri"/>
              </a:rPr>
              <a:t>;</a:t>
            </a:r>
            <a:endParaRPr lang="en-US" sz="3200" b="0" strike="noStrike" spc="-1" dirty="0">
              <a:solidFill>
                <a:srgbClr val="000000"/>
              </a:solidFill>
              <a:uFill>
                <a:solidFill>
                  <a:srgbClr val="FFFFFF"/>
                </a:solidFill>
              </a:uFill>
              <a:latin typeface="Calibri"/>
            </a:endParaRPr>
          </a:p>
          <a:p>
            <a:pPr>
              <a:lnSpc>
                <a:spcPct val="100000"/>
              </a:lnSpc>
            </a:pPr>
            <a:r>
              <a:rPr lang="en-US" sz="2000" b="1" strike="noStrike" spc="-1" dirty="0">
                <a:solidFill>
                  <a:srgbClr val="000000"/>
                </a:solidFill>
                <a:uFill>
                  <a:solidFill>
                    <a:srgbClr val="FFFFFF"/>
                  </a:solidFill>
                </a:uFill>
                <a:latin typeface="Calibri"/>
              </a:rPr>
              <a:t>(iii) </a:t>
            </a:r>
            <a:r>
              <a:rPr lang="en-US" sz="2000" b="0" strike="noStrike" spc="-1" dirty="0">
                <a:solidFill>
                  <a:srgbClr val="000000"/>
                </a:solidFill>
                <a:uFill>
                  <a:solidFill>
                    <a:srgbClr val="FFFFFF"/>
                  </a:solidFill>
                </a:uFill>
                <a:latin typeface="Calibri"/>
              </a:rPr>
              <a:t>develop and demonstrate an </a:t>
            </a:r>
            <a:r>
              <a:rPr lang="en-US" sz="2000" b="1" strike="noStrike" spc="-1" dirty="0">
                <a:solidFill>
                  <a:srgbClr val="000000"/>
                </a:solidFill>
                <a:uFill>
                  <a:solidFill>
                    <a:srgbClr val="FFFFFF"/>
                  </a:solidFill>
                </a:uFill>
                <a:latin typeface="Calibri"/>
              </a:rPr>
              <a:t>in-depth understanding </a:t>
            </a:r>
            <a:r>
              <a:rPr lang="en-US" sz="2000" b="0" strike="noStrike" spc="-1" dirty="0">
                <a:solidFill>
                  <a:srgbClr val="000000"/>
                </a:solidFill>
                <a:uFill>
                  <a:solidFill>
                    <a:srgbClr val="FFFFFF"/>
                  </a:solidFill>
                </a:uFill>
                <a:latin typeface="Calibri"/>
              </a:rPr>
              <a:t>of how practitioners and scholars solve problems quantitatively in </a:t>
            </a:r>
            <a:r>
              <a:rPr lang="en-US" sz="2000" b="1" strike="noStrike" spc="-1" dirty="0">
                <a:solidFill>
                  <a:srgbClr val="000000"/>
                </a:solidFill>
                <a:uFill>
                  <a:solidFill>
                    <a:srgbClr val="FFFFFF"/>
                  </a:solidFill>
                </a:uFill>
                <a:latin typeface="Calibri"/>
              </a:rPr>
              <a:t>a specialized area </a:t>
            </a:r>
            <a:r>
              <a:rPr lang="en-US" sz="2000" b="0" strike="noStrike" spc="-1" dirty="0">
                <a:solidFill>
                  <a:srgbClr val="000000"/>
                </a:solidFill>
                <a:uFill>
                  <a:solidFill>
                    <a:srgbClr val="FFFFFF"/>
                  </a:solidFill>
                </a:uFill>
                <a:latin typeface="Calibri"/>
              </a:rPr>
              <a:t>(e.g., the major); and</a:t>
            </a:r>
            <a:endParaRPr lang="en-US" sz="3200" b="0" strike="noStrike" spc="-1" dirty="0">
              <a:solidFill>
                <a:srgbClr val="000000"/>
              </a:solidFill>
              <a:uFill>
                <a:solidFill>
                  <a:srgbClr val="FFFFFF"/>
                </a:solidFill>
              </a:uFill>
              <a:latin typeface="Calibri"/>
            </a:endParaRPr>
          </a:p>
          <a:p>
            <a:pPr>
              <a:lnSpc>
                <a:spcPct val="100000"/>
              </a:lnSpc>
            </a:pPr>
            <a:r>
              <a:rPr lang="en-US" sz="2000" b="1" strike="noStrike" spc="-1" dirty="0">
                <a:solidFill>
                  <a:srgbClr val="000000"/>
                </a:solidFill>
                <a:uFill>
                  <a:solidFill>
                    <a:srgbClr val="FFFFFF"/>
                  </a:solidFill>
                </a:uFill>
                <a:latin typeface="Calibri"/>
              </a:rPr>
              <a:t>(iv) </a:t>
            </a:r>
            <a:r>
              <a:rPr lang="en-US" sz="2000" b="0" strike="noStrike" spc="-1" dirty="0">
                <a:solidFill>
                  <a:srgbClr val="000000"/>
                </a:solidFill>
                <a:uFill>
                  <a:solidFill>
                    <a:srgbClr val="FFFFFF"/>
                  </a:solidFill>
                </a:uFill>
                <a:latin typeface="Calibri"/>
              </a:rPr>
              <a:t>be prepared to develop their ability </a:t>
            </a:r>
            <a:r>
              <a:rPr lang="en-US" sz="2000" b="1" strike="noStrike" spc="-1" dirty="0">
                <a:solidFill>
                  <a:srgbClr val="000000"/>
                </a:solidFill>
                <a:uFill>
                  <a:solidFill>
                    <a:srgbClr val="FFFFFF"/>
                  </a:solidFill>
                </a:uFill>
                <a:latin typeface="Calibri"/>
              </a:rPr>
              <a:t>to reason quantitatively after graduation </a:t>
            </a:r>
            <a:r>
              <a:rPr lang="en-US" sz="2000" b="0" strike="noStrike" spc="-1" dirty="0">
                <a:solidFill>
                  <a:srgbClr val="000000"/>
                </a:solidFill>
                <a:uFill>
                  <a:solidFill>
                    <a:srgbClr val="FFFFFF"/>
                  </a:solidFill>
                </a:uFill>
                <a:latin typeface="Calibri"/>
              </a:rPr>
              <a:t>in the various contexts defined by personal, civic, and professional responsibilities.</a:t>
            </a:r>
            <a:endParaRPr lang="en-US" sz="3200" b="0" strike="noStrike" spc="-1" dirty="0">
              <a:solidFill>
                <a:srgbClr val="000000"/>
              </a:solidFill>
              <a:uFill>
                <a:solidFill>
                  <a:srgbClr val="FFFFFF"/>
                </a:solidFill>
              </a:uFill>
              <a:latin typeface="Calibri"/>
            </a:endParaRPr>
          </a:p>
          <a:p>
            <a:pPr>
              <a:lnSpc>
                <a:spcPct val="100000"/>
              </a:lnSpc>
            </a:pPr>
            <a:r>
              <a:rPr lang="en-US" sz="2000" b="0" strike="noStrike" spc="-1" dirty="0">
                <a:solidFill>
                  <a:srgbClr val="000000"/>
                </a:solidFill>
                <a:uFill>
                  <a:solidFill>
                    <a:srgbClr val="FFFFFF"/>
                  </a:solidFill>
                </a:uFill>
                <a:latin typeface="Calibri"/>
              </a:rPr>
              <a:t>(Page 12-13)</a:t>
            </a:r>
            <a:endParaRPr lang="en-US" sz="3200" b="0" strike="noStrike" spc="-1" dirty="0">
              <a:solidFill>
                <a:srgbClr val="000000"/>
              </a:solidFill>
              <a:uFill>
                <a:solidFill>
                  <a:srgbClr val="FFFFFF"/>
                </a:solidFill>
              </a:uFill>
              <a:latin typeface="Calibri"/>
            </a:endParaRPr>
          </a:p>
        </p:txBody>
      </p:sp>
      <p:pic>
        <p:nvPicPr>
          <p:cNvPr id="5" name="Picture 4"/>
          <p:cNvPicPr>
            <a:picLocks noChangeAspect="1"/>
          </p:cNvPicPr>
          <p:nvPr/>
        </p:nvPicPr>
        <p:blipFill>
          <a:blip r:embed="rId2"/>
          <a:stretch>
            <a:fillRect/>
          </a:stretch>
        </p:blipFill>
        <p:spPr>
          <a:xfrm>
            <a:off x="7590176" y="5372439"/>
            <a:ext cx="1335248" cy="1335248"/>
          </a:xfrm>
          <a:prstGeom prst="rect">
            <a:avLst/>
          </a:prstGeom>
        </p:spPr>
      </p:pic>
    </p:spTree>
    <p:extLst>
      <p:ext uri="{BB962C8B-B14F-4D97-AF65-F5344CB8AC3E}">
        <p14:creationId xmlns:p14="http://schemas.microsoft.com/office/powerpoint/2010/main" val="193083144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16476" y="1417320"/>
            <a:ext cx="6479968" cy="540812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rgbClr val="FF0000"/>
                </a:solidFill>
              </a:rPr>
              <a:t>Heath Care</a:t>
            </a:r>
            <a:endParaRPr lang="en-US" b="1" dirty="0">
              <a:solidFill>
                <a:srgbClr val="FF0000"/>
              </a:solidFill>
            </a:endParaRPr>
          </a:p>
        </p:txBody>
      </p:sp>
      <p:sp>
        <p:nvSpPr>
          <p:cNvPr id="8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IIA</a:t>
            </a:r>
            <a:endParaRPr lang="en-US" sz="4400" b="0" strike="noStrike" spc="-1">
              <a:solidFill>
                <a:srgbClr val="000000"/>
              </a:solidFill>
              <a:uFill>
                <a:solidFill>
                  <a:srgbClr val="FFFFFF"/>
                </a:solidFill>
              </a:uFill>
              <a:latin typeface="Times New Roman"/>
            </a:endParaRPr>
          </a:p>
        </p:txBody>
      </p:sp>
      <p:sp>
        <p:nvSpPr>
          <p:cNvPr id="2" name="Sun 1"/>
          <p:cNvSpPr/>
          <p:nvPr/>
        </p:nvSpPr>
        <p:spPr>
          <a:xfrm>
            <a:off x="2690330" y="2178793"/>
            <a:ext cx="4017580" cy="3600650"/>
          </a:xfrm>
          <a:prstGeom prst="su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50000"/>
                  </a:schemeClr>
                </a:solidFill>
              </a:rPr>
              <a:t>FAQ</a:t>
            </a:r>
            <a:endParaRPr lang="en-US" dirty="0">
              <a:solidFill>
                <a:schemeClr val="accent6">
                  <a:lumMod val="50000"/>
                </a:schemeClr>
              </a:solidFill>
            </a:endParaRPr>
          </a:p>
        </p:txBody>
      </p:sp>
      <p:sp>
        <p:nvSpPr>
          <p:cNvPr id="4" name="Rectangle 3"/>
          <p:cNvSpPr/>
          <p:nvPr/>
        </p:nvSpPr>
        <p:spPr>
          <a:xfrm>
            <a:off x="4056592" y="1551202"/>
            <a:ext cx="1300394" cy="646331"/>
          </a:xfrm>
          <a:prstGeom prst="rect">
            <a:avLst/>
          </a:prstGeom>
        </p:spPr>
        <p:txBody>
          <a:bodyPr wrap="none">
            <a:spAutoFit/>
          </a:bodyPr>
          <a:lstStyle/>
          <a:p>
            <a:pPr algn="ctr"/>
            <a:r>
              <a:rPr lang="en-US" b="1" dirty="0" smtClean="0">
                <a:solidFill>
                  <a:srgbClr val="FF0000"/>
                </a:solidFill>
              </a:rPr>
              <a:t>Teaching,</a:t>
            </a:r>
          </a:p>
          <a:p>
            <a:pPr algn="ctr"/>
            <a:r>
              <a:rPr lang="en-US" b="1" dirty="0" smtClean="0">
                <a:solidFill>
                  <a:srgbClr val="FF0000"/>
                </a:solidFill>
              </a:rPr>
              <a:t>Education</a:t>
            </a:r>
            <a:endParaRPr lang="en-US" b="1" dirty="0">
              <a:solidFill>
                <a:srgbClr val="FF0000"/>
              </a:solidFill>
            </a:endParaRPr>
          </a:p>
        </p:txBody>
      </p:sp>
      <p:sp>
        <p:nvSpPr>
          <p:cNvPr id="7" name="Rectangle 6"/>
          <p:cNvSpPr/>
          <p:nvPr/>
        </p:nvSpPr>
        <p:spPr>
          <a:xfrm>
            <a:off x="3111215" y="5967004"/>
            <a:ext cx="3071649" cy="923330"/>
          </a:xfrm>
          <a:prstGeom prst="rect">
            <a:avLst/>
          </a:prstGeom>
        </p:spPr>
        <p:txBody>
          <a:bodyPr wrap="none">
            <a:spAutoFit/>
          </a:bodyPr>
          <a:lstStyle/>
          <a:p>
            <a:pPr algn="ctr"/>
            <a:r>
              <a:rPr lang="en-US" dirty="0" smtClean="0">
                <a:solidFill>
                  <a:schemeClr val="accent6">
                    <a:lumMod val="75000"/>
                  </a:schemeClr>
                </a:solidFill>
              </a:rPr>
              <a:t>Social &amp; Behavioral Science</a:t>
            </a:r>
          </a:p>
          <a:p>
            <a:pPr algn="ctr"/>
            <a:r>
              <a:rPr lang="en-US" b="1" dirty="0" smtClean="0">
                <a:solidFill>
                  <a:srgbClr val="FF0000"/>
                </a:solidFill>
              </a:rPr>
              <a:t>Law Enforcement</a:t>
            </a:r>
          </a:p>
          <a:p>
            <a:pPr algn="ctr"/>
            <a:endParaRPr lang="en-US" dirty="0">
              <a:solidFill>
                <a:schemeClr val="accent6">
                  <a:lumMod val="75000"/>
                </a:schemeClr>
              </a:solidFill>
            </a:endParaRPr>
          </a:p>
        </p:txBody>
      </p:sp>
      <p:sp>
        <p:nvSpPr>
          <p:cNvPr id="8" name="Rectangle 7"/>
          <p:cNvSpPr/>
          <p:nvPr/>
        </p:nvSpPr>
        <p:spPr>
          <a:xfrm>
            <a:off x="2152732" y="5231573"/>
            <a:ext cx="1211014" cy="369332"/>
          </a:xfrm>
          <a:prstGeom prst="rect">
            <a:avLst/>
          </a:prstGeom>
        </p:spPr>
        <p:txBody>
          <a:bodyPr wrap="none">
            <a:spAutoFit/>
          </a:bodyPr>
          <a:lstStyle/>
          <a:p>
            <a:r>
              <a:rPr lang="en-US" b="1" dirty="0" smtClean="0">
                <a:solidFill>
                  <a:srgbClr val="FF0000"/>
                </a:solidFill>
              </a:rPr>
              <a:t>Business</a:t>
            </a:r>
            <a:endParaRPr lang="en-US" b="1" dirty="0">
              <a:solidFill>
                <a:srgbClr val="FF0000"/>
              </a:solidFill>
            </a:endParaRPr>
          </a:p>
        </p:txBody>
      </p:sp>
      <p:sp>
        <p:nvSpPr>
          <p:cNvPr id="9" name="Rectangle 8"/>
          <p:cNvSpPr/>
          <p:nvPr/>
        </p:nvSpPr>
        <p:spPr>
          <a:xfrm>
            <a:off x="6774517" y="3788520"/>
            <a:ext cx="825880" cy="369332"/>
          </a:xfrm>
          <a:prstGeom prst="rect">
            <a:avLst/>
          </a:prstGeom>
        </p:spPr>
        <p:txBody>
          <a:bodyPr wrap="none">
            <a:spAutoFit/>
          </a:bodyPr>
          <a:lstStyle/>
          <a:p>
            <a:r>
              <a:rPr lang="en-US" dirty="0" smtClean="0">
                <a:solidFill>
                  <a:schemeClr val="accent2">
                    <a:lumMod val="50000"/>
                  </a:schemeClr>
                </a:solidFill>
              </a:rPr>
              <a:t>STEM</a:t>
            </a:r>
            <a:endParaRPr lang="en-US" dirty="0">
              <a:solidFill>
                <a:schemeClr val="accent2">
                  <a:lumMod val="50000"/>
                </a:schemeClr>
              </a:solidFill>
            </a:endParaRPr>
          </a:p>
        </p:txBody>
      </p:sp>
      <p:sp>
        <p:nvSpPr>
          <p:cNvPr id="10" name="Rectangle 9"/>
          <p:cNvSpPr/>
          <p:nvPr/>
        </p:nvSpPr>
        <p:spPr>
          <a:xfrm>
            <a:off x="5790259" y="5177147"/>
            <a:ext cx="1601474" cy="923330"/>
          </a:xfrm>
          <a:prstGeom prst="rect">
            <a:avLst/>
          </a:prstGeom>
        </p:spPr>
        <p:txBody>
          <a:bodyPr wrap="square">
            <a:spAutoFit/>
          </a:bodyPr>
          <a:lstStyle/>
          <a:p>
            <a:r>
              <a:rPr lang="en-US" dirty="0" smtClean="0">
                <a:solidFill>
                  <a:srgbClr val="984807"/>
                </a:solidFill>
              </a:rPr>
              <a:t>Arts, Performance, Design</a:t>
            </a:r>
            <a:endParaRPr lang="en-US" dirty="0">
              <a:solidFill>
                <a:srgbClr val="984807"/>
              </a:solidFill>
            </a:endParaRPr>
          </a:p>
        </p:txBody>
      </p:sp>
      <p:sp>
        <p:nvSpPr>
          <p:cNvPr id="11" name="Rectangle 10"/>
          <p:cNvSpPr/>
          <p:nvPr/>
        </p:nvSpPr>
        <p:spPr>
          <a:xfrm>
            <a:off x="1414172" y="3794174"/>
            <a:ext cx="1339279" cy="369332"/>
          </a:xfrm>
          <a:prstGeom prst="rect">
            <a:avLst/>
          </a:prstGeom>
        </p:spPr>
        <p:txBody>
          <a:bodyPr wrap="none">
            <a:spAutoFit/>
          </a:bodyPr>
          <a:lstStyle/>
          <a:p>
            <a:r>
              <a:rPr lang="en-US" dirty="0" smtClean="0">
                <a:solidFill>
                  <a:schemeClr val="accent6">
                    <a:lumMod val="75000"/>
                  </a:schemeClr>
                </a:solidFill>
              </a:rPr>
              <a:t>Humanities</a:t>
            </a:r>
            <a:endParaRPr lang="en-US" dirty="0">
              <a:solidFill>
                <a:schemeClr val="accent6">
                  <a:lumMod val="75000"/>
                </a:schemeClr>
              </a:solidFill>
            </a:endParaRPr>
          </a:p>
        </p:txBody>
      </p:sp>
    </p:spTree>
    <p:extLst>
      <p:ext uri="{BB962C8B-B14F-4D97-AF65-F5344CB8AC3E}">
        <p14:creationId xmlns:p14="http://schemas.microsoft.com/office/powerpoint/2010/main" val="3737069033"/>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IIC</a:t>
            </a:r>
            <a:endParaRPr lang="en-US" sz="4400" b="0" strike="noStrike" spc="-1">
              <a:solidFill>
                <a:srgbClr val="000000"/>
              </a:solidFill>
              <a:uFill>
                <a:solidFill>
                  <a:srgbClr val="FFFFFF"/>
                </a:solidFill>
              </a:uFill>
              <a:latin typeface="Times New Roman"/>
            </a:endParaRPr>
          </a:p>
        </p:txBody>
      </p:sp>
      <p:sp>
        <p:nvSpPr>
          <p:cNvPr id="92" name="TextShape 2"/>
          <p:cNvSpPr txBox="1"/>
          <p:nvPr/>
        </p:nvSpPr>
        <p:spPr>
          <a:xfrm>
            <a:off x="685800" y="1981080"/>
            <a:ext cx="7772040" cy="4723920"/>
          </a:xfrm>
          <a:prstGeom prst="rect">
            <a:avLst/>
          </a:prstGeom>
          <a:noFill/>
          <a:ln>
            <a:noFill/>
          </a:ln>
        </p:spPr>
        <p:txBody>
          <a:bodyPr/>
          <a:lstStyle/>
          <a:p>
            <a:pPr>
              <a:lnSpc>
                <a:spcPct val="100000"/>
              </a:lnSpc>
            </a:pPr>
            <a:r>
              <a:rPr lang="en-US" sz="2000" b="0" strike="noStrike" spc="-1">
                <a:solidFill>
                  <a:srgbClr val="000000"/>
                </a:solidFill>
                <a:uFill>
                  <a:solidFill>
                    <a:srgbClr val="FFFFFF"/>
                  </a:solidFill>
                </a:uFill>
                <a:latin typeface="Calibri"/>
              </a:rPr>
              <a:t>Upon entering the California State University in pursuit of a baccalaureate degree, students will be prepared to develop their ability to reason quantitatively in the broad spectrum of courses involving quantitative reasoning offered within the CSU (including, but not limited to, B4 courses). In particular, a student who has satisfied the foundational quantitative reasoning requirement shall have:</a:t>
            </a:r>
            <a:endParaRPr lang="en-US"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Demonstrated  proficiency and fluency in the combined skills found in the California State Standards for K– 8, Algebra 1, and Integrated Math 1;</a:t>
            </a:r>
            <a:endParaRPr lang="en-US"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Practiced  the skills in the K-12 California State Standards for Mathematics in a variety of contexts that broaden, deepen or extend K-8, Algebra 1 and Integrated Math 1 skills,</a:t>
            </a:r>
            <a:endParaRPr lang="en-US" sz="3200" b="0" strike="noStrike" spc="-1">
              <a:solidFill>
                <a:srgbClr val="000000"/>
              </a:solidFill>
              <a:uFill>
                <a:solidFill>
                  <a:srgbClr val="FFFFFF"/>
                </a:solidFill>
              </a:uFill>
              <a:latin typeface="Calibri"/>
            </a:endParaRPr>
          </a:p>
          <a:p>
            <a:pPr algn="ctr">
              <a:lnSpc>
                <a:spcPct val="100000"/>
              </a:lnSpc>
            </a:pPr>
            <a:r>
              <a:rPr lang="en-US" sz="2000" b="0" strike="noStrike" spc="-1">
                <a:solidFill>
                  <a:srgbClr val="FF0000"/>
                </a:solidFill>
                <a:uFill>
                  <a:solidFill>
                    <a:srgbClr val="FFFFFF"/>
                  </a:solidFill>
                </a:uFill>
                <a:latin typeface="Calibri"/>
              </a:rPr>
              <a:t>Continued</a:t>
            </a:r>
            <a:endParaRPr lang="en-US" sz="3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231653009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IIC </a:t>
            </a:r>
            <a:r>
              <a:rPr lang="en-US" sz="2000" b="0" strike="noStrike" spc="-1">
                <a:solidFill>
                  <a:srgbClr val="FF0000"/>
                </a:solidFill>
                <a:uFill>
                  <a:solidFill>
                    <a:srgbClr val="FFFFFF"/>
                  </a:solidFill>
                </a:uFill>
                <a:latin typeface="Calibri"/>
              </a:rPr>
              <a:t>continued</a:t>
            </a:r>
            <a:endParaRPr lang="en-US" sz="4400" b="0" strike="noStrike" spc="-1">
              <a:solidFill>
                <a:srgbClr val="000000"/>
              </a:solidFill>
              <a:uFill>
                <a:solidFill>
                  <a:srgbClr val="FFFFFF"/>
                </a:solidFill>
              </a:uFill>
              <a:latin typeface="Times New Roman"/>
            </a:endParaRPr>
          </a:p>
        </p:txBody>
      </p:sp>
      <p:sp>
        <p:nvSpPr>
          <p:cNvPr id="94"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 Developed the eight Common Core mathematical practices, which are the abilities to:</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Calibri"/>
              </a:rPr>
              <a:t>  Make sense of problems and persevere in solving them</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Calibri"/>
              </a:rPr>
              <a:t>  Reason abstractly and quantitatively</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Calibri"/>
              </a:rPr>
              <a:t>  Construct viable arguments and critique the reasoning of others</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Calibri"/>
              </a:rPr>
              <a:t>  Model with mathematics</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Calibri"/>
              </a:rPr>
              <a:t>  Use appropriate tools strategically</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Calibri"/>
              </a:rPr>
              <a:t>  Attend to precision</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Calibri"/>
              </a:rPr>
              <a:t>  Look for and make use of structure</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lang="en-US" sz="2000" b="0" strike="noStrike" spc="-1" dirty="0">
                <a:solidFill>
                  <a:srgbClr val="000000"/>
                </a:solidFill>
                <a:uFill>
                  <a:solidFill>
                    <a:srgbClr val="FFFFFF"/>
                  </a:solidFill>
                </a:uFill>
                <a:latin typeface="Calibri"/>
              </a:rPr>
              <a:t>  Look for and express regularity in repeated reasoning.</a:t>
            </a:r>
            <a:endParaRPr lang="en-US" sz="3200" b="0" strike="noStrike" spc="-1" dirty="0">
              <a:solidFill>
                <a:srgbClr val="000000"/>
              </a:solidFill>
              <a:uFill>
                <a:solidFill>
                  <a:srgbClr val="FFFFFF"/>
                </a:solidFill>
              </a:uFill>
              <a:latin typeface="Calibri"/>
            </a:endParaRPr>
          </a:p>
          <a:p>
            <a:pPr>
              <a:lnSpc>
                <a:spcPct val="100000"/>
              </a:lnSpc>
            </a:pPr>
            <a:r>
              <a:rPr lang="en-US" sz="2000" b="0" strike="noStrike" spc="-1" dirty="0">
                <a:solidFill>
                  <a:srgbClr val="000000"/>
                </a:solidFill>
                <a:uFill>
                  <a:solidFill>
                    <a:srgbClr val="FFFFFF"/>
                  </a:solidFill>
                </a:uFill>
                <a:latin typeface="Calibri"/>
              </a:rPr>
              <a:t>(Page 14)</a:t>
            </a:r>
            <a:endParaRPr lang="en-US" sz="3200" b="0" strike="noStrike" spc="-1" dirty="0">
              <a:solidFill>
                <a:srgbClr val="000000"/>
              </a:solidFill>
              <a:uFill>
                <a:solidFill>
                  <a:srgbClr val="FFFFFF"/>
                </a:solidFill>
              </a:uFill>
              <a:latin typeface="Calibri"/>
            </a:endParaRPr>
          </a:p>
          <a:p>
            <a:pPr>
              <a:lnSpc>
                <a:spcPct val="100000"/>
              </a:lnSpc>
            </a:pPr>
            <a:endParaRPr lang="en-US" sz="3200" b="0" strike="noStrike" spc="-1" dirty="0">
              <a:solidFill>
                <a:srgbClr val="000000"/>
              </a:solidFill>
              <a:uFill>
                <a:solidFill>
                  <a:srgbClr val="FFFFFF"/>
                </a:solidFill>
              </a:uFill>
              <a:latin typeface="Calibri"/>
            </a:endParaRPr>
          </a:p>
        </p:txBody>
      </p:sp>
      <p:pic>
        <p:nvPicPr>
          <p:cNvPr id="4" name="Picture 3"/>
          <p:cNvPicPr>
            <a:picLocks noChangeAspect="1"/>
          </p:cNvPicPr>
          <p:nvPr/>
        </p:nvPicPr>
        <p:blipFill>
          <a:blip r:embed="rId2"/>
          <a:stretch>
            <a:fillRect/>
          </a:stretch>
        </p:blipFill>
        <p:spPr>
          <a:xfrm>
            <a:off x="2207507" y="4696538"/>
            <a:ext cx="2161462" cy="2161462"/>
          </a:xfrm>
          <a:prstGeom prst="rect">
            <a:avLst/>
          </a:prstGeom>
        </p:spPr>
      </p:pic>
      <p:pic>
        <p:nvPicPr>
          <p:cNvPr id="5" name="Picture 4"/>
          <p:cNvPicPr>
            <a:picLocks noChangeAspect="1"/>
          </p:cNvPicPr>
          <p:nvPr/>
        </p:nvPicPr>
        <p:blipFill>
          <a:blip r:embed="rId3"/>
          <a:stretch>
            <a:fillRect/>
          </a:stretch>
        </p:blipFill>
        <p:spPr>
          <a:xfrm>
            <a:off x="4721584" y="4853778"/>
            <a:ext cx="1845363" cy="1845363"/>
          </a:xfrm>
          <a:prstGeom prst="rect">
            <a:avLst/>
          </a:prstGeom>
        </p:spPr>
      </p:pic>
    </p:spTree>
    <p:extLst>
      <p:ext uri="{BB962C8B-B14F-4D97-AF65-F5344CB8AC3E}">
        <p14:creationId xmlns:p14="http://schemas.microsoft.com/office/powerpoint/2010/main" val="4191432871"/>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dirty="0" smtClean="0">
                <a:latin typeface="Times New Roman"/>
                <a:cs typeface="Times New Roman"/>
              </a:rPr>
              <a:t>Acronym Tutorial</a:t>
            </a:r>
            <a:endParaRPr lang="en-US" dirty="0">
              <a:latin typeface="Times New Roman"/>
              <a:cs typeface="Times New Roman"/>
            </a:endParaRPr>
          </a:p>
        </p:txBody>
      </p:sp>
      <p:sp>
        <p:nvSpPr>
          <p:cNvPr id="3" name="Content Placeholder 2"/>
          <p:cNvSpPr>
            <a:spLocks noGrp="1"/>
          </p:cNvSpPr>
          <p:nvPr>
            <p:ph idx="1"/>
          </p:nvPr>
        </p:nvSpPr>
        <p:spPr>
          <a:xfrm>
            <a:off x="457199" y="2048932"/>
            <a:ext cx="7992533" cy="4428067"/>
          </a:xfrm>
        </p:spPr>
        <p:txBody>
          <a:bodyPr>
            <a:normAutofit/>
          </a:bodyPr>
          <a:lstStyle/>
          <a:p>
            <a:pPr marL="0" indent="0">
              <a:buNone/>
            </a:pPr>
            <a:r>
              <a:rPr lang="en-US" b="1" dirty="0" smtClean="0">
                <a:latin typeface="Times New Roman"/>
                <a:cs typeface="Times New Roman"/>
              </a:rPr>
              <a:t>FYI</a:t>
            </a:r>
            <a:r>
              <a:rPr lang="en-US" sz="2200" dirty="0" smtClean="0">
                <a:latin typeface="Times New Roman"/>
                <a:cs typeface="Times New Roman"/>
              </a:rPr>
              <a:t>:</a:t>
            </a:r>
          </a:p>
          <a:p>
            <a:r>
              <a:rPr lang="en-US" sz="2200" dirty="0" smtClean="0">
                <a:latin typeface="Times New Roman"/>
                <a:cs typeface="Times New Roman"/>
              </a:rPr>
              <a:t>ASCCC – Academic Senate for California Community Colleges</a:t>
            </a:r>
          </a:p>
          <a:p>
            <a:r>
              <a:rPr lang="en-US" sz="2200" dirty="0" smtClean="0">
                <a:latin typeface="Times New Roman"/>
                <a:cs typeface="Times New Roman"/>
              </a:rPr>
              <a:t>CCC – California Community </a:t>
            </a:r>
            <a:r>
              <a:rPr lang="en-US" sz="2200" dirty="0">
                <a:latin typeface="Times New Roman"/>
                <a:cs typeface="Times New Roman"/>
              </a:rPr>
              <a:t>C</a:t>
            </a:r>
            <a:r>
              <a:rPr lang="en-US" sz="2200" dirty="0" smtClean="0">
                <a:latin typeface="Times New Roman"/>
                <a:cs typeface="Times New Roman"/>
              </a:rPr>
              <a:t>olleges</a:t>
            </a:r>
          </a:p>
          <a:p>
            <a:r>
              <a:rPr lang="en-US" sz="2200" dirty="0" smtClean="0">
                <a:latin typeface="Times New Roman"/>
                <a:cs typeface="Times New Roman"/>
              </a:rPr>
              <a:t>CSU – California State University</a:t>
            </a:r>
          </a:p>
          <a:p>
            <a:r>
              <a:rPr lang="en-US" sz="2200" dirty="0" smtClean="0">
                <a:latin typeface="Times New Roman"/>
                <a:cs typeface="Times New Roman"/>
              </a:rPr>
              <a:t>UC – University of California</a:t>
            </a:r>
          </a:p>
          <a:p>
            <a:r>
              <a:rPr lang="en-US" sz="2200" dirty="0" smtClean="0">
                <a:latin typeface="Times New Roman"/>
                <a:cs typeface="Times New Roman"/>
              </a:rPr>
              <a:t>CCCCO – California Community Colleges Chancellor’s Office</a:t>
            </a:r>
          </a:p>
          <a:p>
            <a:r>
              <a:rPr lang="en-US" sz="2200" dirty="0" smtClean="0">
                <a:latin typeface="Times New Roman"/>
                <a:cs typeface="Times New Roman"/>
              </a:rPr>
              <a:t>BOG – Board of Governors</a:t>
            </a:r>
          </a:p>
          <a:p>
            <a:r>
              <a:rPr lang="en-US" sz="2200" dirty="0" smtClean="0">
                <a:latin typeface="Times New Roman"/>
                <a:cs typeface="Times New Roman"/>
              </a:rPr>
              <a:t>GEAC – General Education Advisory Committee (to CSU Chancellor)</a:t>
            </a:r>
          </a:p>
          <a:p>
            <a:r>
              <a:rPr lang="en-US" sz="2200" dirty="0" smtClean="0">
                <a:latin typeface="Times New Roman"/>
                <a:cs typeface="Times New Roman"/>
              </a:rPr>
              <a:t>IGETC – </a:t>
            </a:r>
            <a:r>
              <a:rPr lang="en-US" sz="2200" dirty="0" err="1" smtClean="0">
                <a:latin typeface="Times New Roman"/>
                <a:cs typeface="Times New Roman"/>
              </a:rPr>
              <a:t>Intersegemental</a:t>
            </a:r>
            <a:r>
              <a:rPr lang="en-US" sz="2200" dirty="0" smtClean="0">
                <a:latin typeface="Times New Roman"/>
                <a:cs typeface="Times New Roman"/>
              </a:rPr>
              <a:t> General Education Transfer Curriculum</a:t>
            </a:r>
          </a:p>
          <a:p>
            <a:r>
              <a:rPr lang="en-US" sz="2200" dirty="0" smtClean="0">
                <a:latin typeface="Times New Roman"/>
                <a:cs typeface="Times New Roman"/>
              </a:rPr>
              <a:t>QR – Quantitative Reasoning</a:t>
            </a:r>
          </a:p>
          <a:p>
            <a:endParaRPr lang="en-US" sz="2200" dirty="0" smtClean="0">
              <a:latin typeface="Times New Roman"/>
              <a:cs typeface="Times New Roman"/>
            </a:endParaRPr>
          </a:p>
          <a:p>
            <a:endParaRPr lang="en-US" sz="2200" dirty="0">
              <a:latin typeface="Times New Roman"/>
              <a:cs typeface="Times New Roman"/>
            </a:endParaRPr>
          </a:p>
          <a:p>
            <a:pPr marL="0" indent="0">
              <a:buNone/>
            </a:pPr>
            <a:endParaRPr lang="en-US" sz="2200" dirty="0">
              <a:latin typeface="Times New Roman"/>
              <a:cs typeface="Times New Roman"/>
            </a:endParaRPr>
          </a:p>
        </p:txBody>
      </p:sp>
      <p:pic>
        <p:nvPicPr>
          <p:cNvPr id="4" name="Picture 3"/>
          <p:cNvPicPr>
            <a:picLocks noChangeAspect="1"/>
          </p:cNvPicPr>
          <p:nvPr/>
        </p:nvPicPr>
        <p:blipFill>
          <a:blip r:embed="rId2"/>
          <a:stretch>
            <a:fillRect/>
          </a:stretch>
        </p:blipFill>
        <p:spPr>
          <a:xfrm>
            <a:off x="6066366" y="685800"/>
            <a:ext cx="2146300" cy="1625600"/>
          </a:xfrm>
          <a:prstGeom prst="rect">
            <a:avLst/>
          </a:prstGeom>
        </p:spPr>
      </p:pic>
    </p:spTree>
    <p:extLst>
      <p:ext uri="{BB962C8B-B14F-4D97-AF65-F5344CB8AC3E}">
        <p14:creationId xmlns:p14="http://schemas.microsoft.com/office/powerpoint/2010/main" val="8635401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380880" y="970860"/>
            <a:ext cx="8229240" cy="1142640"/>
          </a:xfrm>
          <a:prstGeom prst="rect">
            <a:avLst/>
          </a:prstGeom>
          <a:noFill/>
          <a:ln>
            <a:noFill/>
          </a:ln>
        </p:spPr>
        <p:txBody>
          <a:bodyPr anchor="ctr"/>
          <a:lstStyle/>
          <a:p>
            <a:pPr algn="ctr">
              <a:lnSpc>
                <a:spcPct val="100000"/>
              </a:lnSpc>
            </a:pPr>
            <a:r>
              <a:rPr lang="en-US" sz="4400" b="0" strike="noStrike" spc="-1" dirty="0">
                <a:solidFill>
                  <a:srgbClr val="000000"/>
                </a:solidFill>
                <a:uFill>
                  <a:solidFill>
                    <a:srgbClr val="FFFFFF"/>
                  </a:solidFill>
                </a:uFill>
                <a:latin typeface="Calibri"/>
              </a:rPr>
              <a:t>Recommendation III
Ensure equitable access and opportunity to all CSU students
</a:t>
            </a:r>
            <a:endParaRPr lang="en-US" sz="4400" b="0" strike="noStrike" spc="-1" dirty="0">
              <a:solidFill>
                <a:srgbClr val="000000"/>
              </a:solidFill>
              <a:uFill>
                <a:solidFill>
                  <a:srgbClr val="FFFFFF"/>
                </a:solidFill>
              </a:uFill>
              <a:latin typeface="Times New Roman"/>
            </a:endParaRPr>
          </a:p>
        </p:txBody>
      </p:sp>
      <p:sp>
        <p:nvSpPr>
          <p:cNvPr id="96" name="TextShape 2"/>
          <p:cNvSpPr txBox="1"/>
          <p:nvPr/>
        </p:nvSpPr>
        <p:spPr>
          <a:xfrm>
            <a:off x="457200" y="2209680"/>
            <a:ext cx="8229240" cy="3916080"/>
          </a:xfrm>
          <a:prstGeom prst="rect">
            <a:avLst/>
          </a:prstGeom>
          <a:noFill/>
          <a:ln>
            <a:noFill/>
          </a:ln>
        </p:spPr>
        <p:txBody>
          <a:bodyPr/>
          <a:lstStyle/>
          <a:p>
            <a:pPr>
              <a:lnSpc>
                <a:spcPct val="100000"/>
              </a:lnSpc>
            </a:pPr>
            <a:r>
              <a:rPr lang="en-US" sz="2800" b="0" strike="noStrike" spc="-1" dirty="0">
                <a:solidFill>
                  <a:srgbClr val="000000"/>
                </a:solidFill>
                <a:uFill>
                  <a:solidFill>
                    <a:srgbClr val="FFFFFF"/>
                  </a:solidFill>
                </a:uFill>
                <a:latin typeface="Calibri"/>
              </a:rPr>
              <a:t>Recommendation IIIA:</a:t>
            </a:r>
            <a:endParaRPr lang="en-US" sz="3200" b="0" strike="noStrike" spc="-1" dirty="0">
              <a:solidFill>
                <a:srgbClr val="000000"/>
              </a:solidFill>
              <a:uFill>
                <a:solidFill>
                  <a:srgbClr val="FFFFFF"/>
                </a:solidFill>
              </a:uFill>
              <a:latin typeface="Calibri"/>
            </a:endParaRPr>
          </a:p>
          <a:p>
            <a:pPr>
              <a:lnSpc>
                <a:spcPct val="100000"/>
              </a:lnSpc>
            </a:pPr>
            <a:r>
              <a:rPr lang="en-US" sz="2800" b="0" strike="noStrike" spc="-1" dirty="0">
                <a:solidFill>
                  <a:srgbClr val="000000"/>
                </a:solidFill>
                <a:uFill>
                  <a:solidFill>
                    <a:srgbClr val="FFFFFF"/>
                  </a:solidFill>
                </a:uFill>
                <a:latin typeface="Calibri"/>
              </a:rPr>
              <a:t>The Task Force recommends that equitable policies be established to provide transfer and developmental math students with increased access to quantitative reasoning courses that can open up opportunities in these students’ majors, interests, careers, and civic lives.</a:t>
            </a:r>
            <a:endParaRPr lang="en-US" sz="3200" b="0" strike="noStrike" spc="-1" dirty="0">
              <a:solidFill>
                <a:srgbClr val="000000"/>
              </a:solidFill>
              <a:uFill>
                <a:solidFill>
                  <a:srgbClr val="FFFFFF"/>
                </a:solidFill>
              </a:uFill>
              <a:latin typeface="Calibri"/>
            </a:endParaRPr>
          </a:p>
          <a:p>
            <a:pPr>
              <a:lnSpc>
                <a:spcPct val="100000"/>
              </a:lnSpc>
            </a:pPr>
            <a:r>
              <a:rPr lang="en-US" sz="2800" b="0" strike="noStrike" spc="-1" dirty="0">
                <a:solidFill>
                  <a:srgbClr val="000000"/>
                </a:solidFill>
                <a:uFill>
                  <a:solidFill>
                    <a:srgbClr val="FFFFFF"/>
                  </a:solidFill>
                </a:uFill>
                <a:latin typeface="Calibri"/>
              </a:rPr>
              <a:t>(Page 17)</a:t>
            </a:r>
            <a:endParaRPr lang="en-US" sz="3200" b="0" strike="noStrike" spc="-1" dirty="0">
              <a:solidFill>
                <a:srgbClr val="000000"/>
              </a:solidFill>
              <a:uFill>
                <a:solidFill>
                  <a:srgbClr val="FFFFFF"/>
                </a:solidFill>
              </a:uFill>
              <a:latin typeface="Calibri"/>
            </a:endParaRPr>
          </a:p>
          <a:p>
            <a:pPr>
              <a:lnSpc>
                <a:spcPct val="100000"/>
              </a:lnSpc>
            </a:pPr>
            <a:endParaRPr lang="en-US" sz="3200" b="0" strike="noStrike" spc="-1" dirty="0">
              <a:solidFill>
                <a:srgbClr val="000000"/>
              </a:solidFill>
              <a:uFill>
                <a:solidFill>
                  <a:srgbClr val="FFFFFF"/>
                </a:solidFill>
              </a:uFill>
              <a:latin typeface="Calibri"/>
            </a:endParaRPr>
          </a:p>
        </p:txBody>
      </p:sp>
      <p:pic>
        <p:nvPicPr>
          <p:cNvPr id="4" name="Picture 3"/>
          <p:cNvPicPr>
            <a:picLocks noChangeAspect="1"/>
          </p:cNvPicPr>
          <p:nvPr/>
        </p:nvPicPr>
        <p:blipFill>
          <a:blip r:embed="rId2"/>
          <a:stretch>
            <a:fillRect/>
          </a:stretch>
        </p:blipFill>
        <p:spPr>
          <a:xfrm>
            <a:off x="6968408" y="4734388"/>
            <a:ext cx="2005860" cy="2005860"/>
          </a:xfrm>
          <a:prstGeom prst="rect">
            <a:avLst/>
          </a:prstGeom>
        </p:spPr>
      </p:pic>
    </p:spTree>
    <p:extLst>
      <p:ext uri="{BB962C8B-B14F-4D97-AF65-F5344CB8AC3E}">
        <p14:creationId xmlns:p14="http://schemas.microsoft.com/office/powerpoint/2010/main" val="3223789599"/>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IIIB</a:t>
            </a:r>
            <a:endParaRPr lang="en-US" sz="4400" b="0" strike="noStrike" spc="-1">
              <a:solidFill>
                <a:srgbClr val="000000"/>
              </a:solidFill>
              <a:uFill>
                <a:solidFill>
                  <a:srgbClr val="FFFFFF"/>
                </a:solidFill>
              </a:uFill>
              <a:latin typeface="Times New Roman"/>
            </a:endParaRPr>
          </a:p>
        </p:txBody>
      </p:sp>
      <p:sp>
        <p:nvSpPr>
          <p:cNvPr id="98" name="TextShape 2"/>
          <p:cNvSpPr txBox="1"/>
          <p:nvPr/>
        </p:nvSpPr>
        <p:spPr>
          <a:xfrm>
            <a:off x="457200" y="1600200"/>
            <a:ext cx="8229240" cy="4525560"/>
          </a:xfrm>
          <a:prstGeom prst="rect">
            <a:avLst/>
          </a:prstGeom>
          <a:noFill/>
          <a:ln>
            <a:noFill/>
          </a:ln>
        </p:spPr>
        <p:txBody>
          <a:bodyPr/>
          <a:lstStyle/>
          <a:p>
            <a:pPr>
              <a:lnSpc>
                <a:spcPct val="100000"/>
              </a:lnSpc>
            </a:pPr>
            <a:r>
              <a:rPr lang="en-US" sz="2800" b="0" strike="noStrike" spc="-1">
                <a:solidFill>
                  <a:srgbClr val="000000"/>
                </a:solidFill>
                <a:uFill>
                  <a:solidFill>
                    <a:srgbClr val="FFFFFF"/>
                  </a:solidFill>
                </a:uFill>
                <a:latin typeface="Calibri"/>
              </a:rPr>
              <a:t>Require four years of high school quantitative reasoning. The Quantitative Reasoning Task Force recommends that four years of high school quantitative reasoning coursework be required as part of the CSU admissions criteria (per ASCSU Resolution AS-3244-16/APEP). </a:t>
            </a:r>
            <a:endParaRPr lang="en-US" sz="3200" b="0" strike="noStrike" spc="-1">
              <a:solidFill>
                <a:srgbClr val="000000"/>
              </a:solidFill>
              <a:uFill>
                <a:solidFill>
                  <a:srgbClr val="FFFFFF"/>
                </a:solidFill>
              </a:uFill>
              <a:latin typeface="Calibri"/>
            </a:endParaRPr>
          </a:p>
          <a:p>
            <a:pPr>
              <a:lnSpc>
                <a:spcPct val="100000"/>
              </a:lnSpc>
            </a:pPr>
            <a:r>
              <a:rPr lang="en-US" sz="2800" b="0" strike="noStrike" spc="-1">
                <a:solidFill>
                  <a:srgbClr val="000000"/>
                </a:solidFill>
                <a:uFill>
                  <a:solidFill>
                    <a:srgbClr val="FFFFFF"/>
                  </a:solidFill>
                </a:uFill>
                <a:latin typeface="Calibri"/>
              </a:rPr>
              <a:t>(Page 18)</a:t>
            </a:r>
            <a:endParaRPr lang="en-US" sz="3200" b="0" strike="noStrike" spc="-1">
              <a:solidFill>
                <a:srgbClr val="000000"/>
              </a:solidFill>
              <a:uFill>
                <a:solidFill>
                  <a:srgbClr val="FFFFFF"/>
                </a:solidFill>
              </a:uFill>
              <a:latin typeface="Calibri"/>
            </a:endParaRPr>
          </a:p>
        </p:txBody>
      </p:sp>
      <p:pic>
        <p:nvPicPr>
          <p:cNvPr id="4" name="Picture 3"/>
          <p:cNvPicPr>
            <a:picLocks noChangeAspect="1"/>
          </p:cNvPicPr>
          <p:nvPr/>
        </p:nvPicPr>
        <p:blipFill>
          <a:blip r:embed="rId2"/>
          <a:stretch>
            <a:fillRect/>
          </a:stretch>
        </p:blipFill>
        <p:spPr>
          <a:xfrm>
            <a:off x="6847688" y="4696538"/>
            <a:ext cx="2161462" cy="2161462"/>
          </a:xfrm>
          <a:prstGeom prst="rect">
            <a:avLst/>
          </a:prstGeom>
        </p:spPr>
      </p:pic>
    </p:spTree>
    <p:extLst>
      <p:ext uri="{BB962C8B-B14F-4D97-AF65-F5344CB8AC3E}">
        <p14:creationId xmlns:p14="http://schemas.microsoft.com/office/powerpoint/2010/main" val="118332912"/>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IIIC</a:t>
            </a:r>
            <a:endParaRPr lang="en-US" sz="4400" b="0" strike="noStrike" spc="-1">
              <a:solidFill>
                <a:srgbClr val="000000"/>
              </a:solidFill>
              <a:uFill>
                <a:solidFill>
                  <a:srgbClr val="FFFFFF"/>
                </a:solidFill>
              </a:uFill>
              <a:latin typeface="Times New Roman"/>
            </a:endParaRPr>
          </a:p>
        </p:txBody>
      </p:sp>
      <p:sp>
        <p:nvSpPr>
          <p:cNvPr id="100" name="TextShape 2"/>
          <p:cNvSpPr txBox="1"/>
          <p:nvPr/>
        </p:nvSpPr>
        <p:spPr>
          <a:xfrm>
            <a:off x="228600" y="1447920"/>
            <a:ext cx="8610120" cy="5181120"/>
          </a:xfrm>
          <a:prstGeom prst="rect">
            <a:avLst/>
          </a:prstGeom>
          <a:noFill/>
          <a:ln>
            <a:noFill/>
          </a:ln>
        </p:spPr>
        <p:txBody>
          <a:bodyPr/>
          <a:lstStyle/>
          <a:p>
            <a:pPr>
              <a:lnSpc>
                <a:spcPct val="100000"/>
              </a:lnSpc>
            </a:pPr>
            <a:r>
              <a:rPr lang="en-US" sz="2000" b="0" strike="noStrike" spc="-1" dirty="0">
                <a:solidFill>
                  <a:srgbClr val="000000"/>
                </a:solidFill>
                <a:uFill>
                  <a:solidFill>
                    <a:srgbClr val="FFFFFF"/>
                  </a:solidFill>
                </a:uFill>
                <a:latin typeface="Calibri"/>
              </a:rPr>
              <a:t>Ensure early and appropriate quantitative reasoning courses for CSU first-time freshmen. The Task Force recommends reevaluating quantitative reasoning requirements in the context of the student’s educational goals and proficiency at entry. For first-time freshmen in the CSU, it therefore recommends:</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Foundational quantitative reasoning proficient students shall take a baccalaureate quantitative reasoning class within the first two terms at the CSU. Options shall exist in the context of the student’s major and interests.</a:t>
            </a:r>
            <a:endParaRPr lang="en-US"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0" strike="noStrike" spc="-1" dirty="0">
                <a:solidFill>
                  <a:srgbClr val="000000"/>
                </a:solidFill>
                <a:uFill>
                  <a:solidFill>
                    <a:srgbClr val="FFFFFF"/>
                  </a:solidFill>
                </a:uFill>
                <a:latin typeface="Calibri"/>
              </a:rPr>
              <a:t>Foundational quantitative reasoning not proficient students shall demonstrate proficiency within two terms of enrollment via a CSU-approved method. They shall take a baccalaureate quantitative reasoning class within two semesters of demonstrating proficiency. Options shall exist in the context of the student’s major and interests. This recommendation is intended to accommodate </a:t>
            </a:r>
            <a:r>
              <a:rPr lang="en-US" sz="2000" b="0" strike="noStrike" spc="-1" dirty="0" err="1">
                <a:solidFill>
                  <a:srgbClr val="000000"/>
                </a:solidFill>
                <a:uFill>
                  <a:solidFill>
                    <a:srgbClr val="FFFFFF"/>
                  </a:solidFill>
                </a:uFill>
                <a:latin typeface="Calibri"/>
              </a:rPr>
              <a:t>corequisite</a:t>
            </a:r>
            <a:r>
              <a:rPr lang="en-US" sz="2000" b="0" strike="noStrike" spc="-1" dirty="0">
                <a:solidFill>
                  <a:srgbClr val="000000"/>
                </a:solidFill>
                <a:uFill>
                  <a:solidFill>
                    <a:srgbClr val="FFFFFF"/>
                  </a:solidFill>
                </a:uFill>
                <a:latin typeface="Calibri"/>
              </a:rPr>
              <a:t> remediation, at the option of the institution providing the instruction.</a:t>
            </a:r>
            <a:endParaRPr lang="en-US" sz="3200" b="0" strike="noStrike" spc="-1" dirty="0">
              <a:solidFill>
                <a:srgbClr val="000000"/>
              </a:solidFill>
              <a:uFill>
                <a:solidFill>
                  <a:srgbClr val="FFFFFF"/>
                </a:solidFill>
              </a:uFill>
              <a:latin typeface="Calibri"/>
            </a:endParaRPr>
          </a:p>
          <a:p>
            <a:pPr>
              <a:lnSpc>
                <a:spcPct val="100000"/>
              </a:lnSpc>
            </a:pPr>
            <a:r>
              <a:rPr lang="en-US" sz="2000" b="0" strike="noStrike" spc="-1" dirty="0">
                <a:solidFill>
                  <a:srgbClr val="000000"/>
                </a:solidFill>
                <a:uFill>
                  <a:solidFill>
                    <a:srgbClr val="FFFFFF"/>
                  </a:solidFill>
                </a:uFill>
                <a:latin typeface="Calibri"/>
              </a:rPr>
              <a:t>(Page 21)</a:t>
            </a:r>
            <a:endParaRPr lang="en-US" sz="3200" b="0" strike="noStrike" spc="-1" dirty="0">
              <a:solidFill>
                <a:srgbClr val="000000"/>
              </a:solidFill>
              <a:uFill>
                <a:solidFill>
                  <a:srgbClr val="FFFFFF"/>
                </a:solidFill>
              </a:uFill>
              <a:latin typeface="Calibri"/>
            </a:endParaRPr>
          </a:p>
        </p:txBody>
      </p:sp>
      <p:pic>
        <p:nvPicPr>
          <p:cNvPr id="4" name="Picture 3"/>
          <p:cNvPicPr>
            <a:picLocks noChangeAspect="1"/>
          </p:cNvPicPr>
          <p:nvPr/>
        </p:nvPicPr>
        <p:blipFill>
          <a:blip r:embed="rId2"/>
          <a:stretch>
            <a:fillRect/>
          </a:stretch>
        </p:blipFill>
        <p:spPr>
          <a:xfrm>
            <a:off x="7815036" y="5529036"/>
            <a:ext cx="1328963" cy="1328963"/>
          </a:xfrm>
          <a:prstGeom prst="rect">
            <a:avLst/>
          </a:prstGeom>
        </p:spPr>
      </p:pic>
    </p:spTree>
    <p:extLst>
      <p:ext uri="{BB962C8B-B14F-4D97-AF65-F5344CB8AC3E}">
        <p14:creationId xmlns:p14="http://schemas.microsoft.com/office/powerpoint/2010/main" val="279196106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IIID</a:t>
            </a:r>
            <a:endParaRPr lang="en-US" sz="4400" b="0" strike="noStrike" spc="-1">
              <a:solidFill>
                <a:srgbClr val="000000"/>
              </a:solidFill>
              <a:uFill>
                <a:solidFill>
                  <a:srgbClr val="FFFFFF"/>
                </a:solidFill>
              </a:uFill>
              <a:latin typeface="Times New Roman"/>
            </a:endParaRPr>
          </a:p>
        </p:txBody>
      </p:sp>
      <p:sp>
        <p:nvSpPr>
          <p:cNvPr id="102" name="TextShape 2"/>
          <p:cNvSpPr txBox="1"/>
          <p:nvPr/>
        </p:nvSpPr>
        <p:spPr>
          <a:xfrm>
            <a:off x="228600" y="1295280"/>
            <a:ext cx="8686440" cy="5028840"/>
          </a:xfrm>
          <a:prstGeom prst="rect">
            <a:avLst/>
          </a:prstGeom>
          <a:noFill/>
          <a:ln>
            <a:noFill/>
          </a:ln>
        </p:spPr>
        <p:txBody>
          <a:bodyPr/>
          <a:lstStyle/>
          <a:p>
            <a:pPr>
              <a:lnSpc>
                <a:spcPct val="100000"/>
              </a:lnSpc>
            </a:pPr>
            <a:r>
              <a:rPr lang="en-US" sz="2000" b="0" strike="noStrike" spc="-1">
                <a:solidFill>
                  <a:srgbClr val="000000"/>
                </a:solidFill>
                <a:uFill>
                  <a:solidFill>
                    <a:srgbClr val="FFFFFF"/>
                  </a:solidFill>
                </a:uFill>
                <a:latin typeface="Calibri"/>
              </a:rPr>
              <a:t>Establish equitable articulation of quantitative reasoning credit for </a:t>
            </a:r>
            <a:r>
              <a:rPr lang="en-US" sz="2000" b="1" strike="noStrike" spc="-1">
                <a:solidFill>
                  <a:srgbClr val="0000FF"/>
                </a:solidFill>
                <a:uFill>
                  <a:solidFill>
                    <a:srgbClr val="FFFFFF"/>
                  </a:solidFill>
                </a:uFill>
                <a:latin typeface="Calibri"/>
              </a:rPr>
              <a:t>transfer students</a:t>
            </a:r>
            <a:r>
              <a:rPr lang="en-US" sz="2000" b="0" strike="noStrike" spc="-1">
                <a:solidFill>
                  <a:srgbClr val="000000"/>
                </a:solidFill>
                <a:uFill>
                  <a:solidFill>
                    <a:srgbClr val="FFFFFF"/>
                  </a:solidFill>
                </a:uFill>
                <a:latin typeface="Calibri"/>
              </a:rPr>
              <a:t>. Community college students should be assessed by the community colleges as </a:t>
            </a:r>
            <a:r>
              <a:rPr lang="en-US" sz="2000" b="1" strike="noStrike" spc="-1">
                <a:solidFill>
                  <a:srgbClr val="0000FF"/>
                </a:solidFill>
                <a:uFill>
                  <a:solidFill>
                    <a:srgbClr val="FFFFFF"/>
                  </a:solidFill>
                </a:uFill>
                <a:latin typeface="Calibri"/>
              </a:rPr>
              <a:t>proficient or not proficient in foundational quantitative</a:t>
            </a:r>
            <a:r>
              <a:rPr lang="en-US" sz="2000" b="0" strike="noStrike" spc="-1">
                <a:solidFill>
                  <a:srgbClr val="0000FF"/>
                </a:solidFill>
                <a:uFill>
                  <a:solidFill>
                    <a:srgbClr val="FFFFFF"/>
                  </a:solidFill>
                </a:uFill>
                <a:latin typeface="Calibri"/>
              </a:rPr>
              <a:t> </a:t>
            </a:r>
            <a:r>
              <a:rPr lang="en-US" sz="2000" b="0" strike="noStrike" spc="-1">
                <a:solidFill>
                  <a:srgbClr val="000000"/>
                </a:solidFill>
                <a:uFill>
                  <a:solidFill>
                    <a:srgbClr val="FFFFFF"/>
                  </a:solidFill>
                </a:uFill>
                <a:latin typeface="Calibri"/>
              </a:rPr>
              <a:t>reasoning in alignment with the standards above. Prior to transfer, they should demonstrate foundational quantitative reasoning proficiency and earn the </a:t>
            </a:r>
            <a:r>
              <a:rPr lang="en-US" sz="2000" b="1" strike="noStrike" spc="-1">
                <a:solidFill>
                  <a:srgbClr val="0000FF"/>
                </a:solidFill>
                <a:uFill>
                  <a:solidFill>
                    <a:srgbClr val="FFFFFF"/>
                  </a:solidFill>
                </a:uFill>
                <a:latin typeface="Calibri"/>
              </a:rPr>
              <a:t>appropriate minimum grade in a course that transfers for B4 credit</a:t>
            </a:r>
            <a:r>
              <a:rPr lang="en-US" sz="2000" b="0" strike="noStrike" spc="-1">
                <a:solidFill>
                  <a:srgbClr val="0000FF"/>
                </a:solidFill>
                <a:uFill>
                  <a:solidFill>
                    <a:srgbClr val="FFFFFF"/>
                  </a:solidFill>
                </a:uFill>
                <a:latin typeface="Calibri"/>
              </a:rPr>
              <a:t>.</a:t>
            </a:r>
            <a:endParaRPr lang="en-US" sz="3200" b="0" strike="noStrike" spc="-1">
              <a:solidFill>
                <a:srgbClr val="000000"/>
              </a:solidFill>
              <a:uFill>
                <a:solidFill>
                  <a:srgbClr val="FFFFFF"/>
                </a:solidFill>
              </a:uFill>
              <a:latin typeface="Calibri"/>
            </a:endParaRPr>
          </a:p>
          <a:p>
            <a:pPr>
              <a:lnSpc>
                <a:spcPct val="100000"/>
              </a:lnSpc>
            </a:pPr>
            <a:r>
              <a:rPr lang="en-US" sz="2000" b="0" strike="noStrike" spc="-1">
                <a:solidFill>
                  <a:srgbClr val="000000"/>
                </a:solidFill>
                <a:uFill>
                  <a:solidFill>
                    <a:srgbClr val="FFFFFF"/>
                  </a:solidFill>
                </a:uFill>
                <a:latin typeface="Calibri"/>
              </a:rPr>
              <a:t>Such students will not necessarily be considered proficient in baccalaureate quantitative reasoning, as certain campuses may require upper division work for this designation.  Articulation for foundational quantitative reasoning proficiency will follow the existing approval process for B4 transfer approval. The Task Force supports the creation of options for both foundational and baccalaureate quantitative reasoning that teach skills and practices in the context of the student’s major and interests.</a:t>
            </a:r>
            <a:endParaRPr lang="en-US" sz="3200" b="0" strike="noStrike" spc="-1">
              <a:solidFill>
                <a:srgbClr val="000000"/>
              </a:solidFill>
              <a:uFill>
                <a:solidFill>
                  <a:srgbClr val="FFFFFF"/>
                </a:solidFill>
              </a:uFill>
              <a:latin typeface="Calibri"/>
            </a:endParaRPr>
          </a:p>
          <a:p>
            <a:pPr>
              <a:lnSpc>
                <a:spcPct val="100000"/>
              </a:lnSpc>
            </a:pPr>
            <a:r>
              <a:rPr lang="en-US" sz="2000" b="0" strike="noStrike" spc="-1">
                <a:solidFill>
                  <a:srgbClr val="000000"/>
                </a:solidFill>
                <a:uFill>
                  <a:solidFill>
                    <a:srgbClr val="FFFFFF"/>
                  </a:solidFill>
                </a:uFill>
                <a:latin typeface="Calibri"/>
              </a:rPr>
              <a:t>(Page 22)</a:t>
            </a:r>
            <a:endParaRPr lang="en-US" sz="3200" b="0" strike="noStrike" spc="-1">
              <a:solidFill>
                <a:srgbClr val="000000"/>
              </a:solidFill>
              <a:uFill>
                <a:solidFill>
                  <a:srgbClr val="FFFFFF"/>
                </a:solidFill>
              </a:uFill>
              <a:latin typeface="Calibri"/>
            </a:endParaRPr>
          </a:p>
        </p:txBody>
      </p:sp>
      <p:pic>
        <p:nvPicPr>
          <p:cNvPr id="4" name="Picture 3"/>
          <p:cNvPicPr>
            <a:picLocks noChangeAspect="1"/>
          </p:cNvPicPr>
          <p:nvPr/>
        </p:nvPicPr>
        <p:blipFill>
          <a:blip r:embed="rId2"/>
          <a:stretch>
            <a:fillRect/>
          </a:stretch>
        </p:blipFill>
        <p:spPr>
          <a:xfrm>
            <a:off x="7600368" y="5177078"/>
            <a:ext cx="1543632" cy="1543632"/>
          </a:xfrm>
          <a:prstGeom prst="rect">
            <a:avLst/>
          </a:prstGeom>
        </p:spPr>
      </p:pic>
    </p:spTree>
    <p:extLst>
      <p:ext uri="{BB962C8B-B14F-4D97-AF65-F5344CB8AC3E}">
        <p14:creationId xmlns:p14="http://schemas.microsoft.com/office/powerpoint/2010/main" val="297643620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Recommendation IV</a:t>
            </a:r>
            <a:endParaRPr lang="en-US" sz="4400" b="0" strike="noStrike" spc="-1">
              <a:solidFill>
                <a:srgbClr val="000000"/>
              </a:solidFill>
              <a:uFill>
                <a:solidFill>
                  <a:srgbClr val="FFFFFF"/>
                </a:solidFill>
              </a:uFill>
              <a:latin typeface="Times New Roman"/>
            </a:endParaRPr>
          </a:p>
        </p:txBody>
      </p:sp>
      <p:sp>
        <p:nvSpPr>
          <p:cNvPr id="104" name="TextShape 2"/>
          <p:cNvSpPr txBox="1"/>
          <p:nvPr/>
        </p:nvSpPr>
        <p:spPr>
          <a:xfrm>
            <a:off x="457200" y="1600200"/>
            <a:ext cx="8229240" cy="4525560"/>
          </a:xfrm>
          <a:prstGeom prst="rect">
            <a:avLst/>
          </a:prstGeom>
          <a:noFill/>
          <a:ln>
            <a:noFill/>
          </a:ln>
        </p:spPr>
        <p:txBody>
          <a:bodyPr/>
          <a:lstStyle/>
          <a:p>
            <a:pPr>
              <a:lnSpc>
                <a:spcPct val="100000"/>
              </a:lnSpc>
            </a:pPr>
            <a:r>
              <a:rPr lang="en-US" sz="3200" b="0" strike="noStrike" spc="-1">
                <a:solidFill>
                  <a:srgbClr val="000000"/>
                </a:solidFill>
                <a:uFill>
                  <a:solidFill>
                    <a:srgbClr val="FFFFFF"/>
                  </a:solidFill>
                </a:uFill>
                <a:latin typeface="Calibri"/>
              </a:rPr>
              <a:t>Create a CSU “Center for the advancement of instruction in quantitative reasoning”.</a:t>
            </a:r>
          </a:p>
          <a:p>
            <a:pPr>
              <a:lnSpc>
                <a:spcPct val="100000"/>
              </a:lnSpc>
            </a:pPr>
            <a:endParaRPr lang="en-US" sz="3200" b="0" strike="noStrike" spc="-1">
              <a:solidFill>
                <a:srgbClr val="000000"/>
              </a:solidFill>
              <a:uFill>
                <a:solidFill>
                  <a:srgbClr val="FFFFFF"/>
                </a:solidFill>
              </a:uFill>
              <a:latin typeface="Calibri"/>
            </a:endParaRPr>
          </a:p>
          <a:p>
            <a:pPr>
              <a:lnSpc>
                <a:spcPct val="100000"/>
              </a:lnSpc>
            </a:pPr>
            <a:r>
              <a:rPr lang="en-US" sz="2400" b="0" strike="noStrike" spc="-1">
                <a:solidFill>
                  <a:srgbClr val="000000"/>
                </a:solidFill>
                <a:uFill>
                  <a:solidFill>
                    <a:srgbClr val="FFFFFF"/>
                  </a:solidFill>
                </a:uFill>
                <a:latin typeface="Calibri"/>
              </a:rPr>
              <a:t>As soon as possible, the CSU should create a Center for Advancement of Instruction in Quantitative Reasoning to act on the Task Force’s current and subsequent findings, and to support the high-quality instruction in high schools, community colleges, and public universities that will better serve the state.</a:t>
            </a:r>
            <a:endParaRPr lang="en-US" sz="3200" b="0" strike="noStrike" spc="-1">
              <a:solidFill>
                <a:srgbClr val="000000"/>
              </a:solidFill>
              <a:uFill>
                <a:solidFill>
                  <a:srgbClr val="FFFFFF"/>
                </a:solidFill>
              </a:uFill>
              <a:latin typeface="Calibri"/>
            </a:endParaRPr>
          </a:p>
          <a:p>
            <a:pPr>
              <a:lnSpc>
                <a:spcPct val="100000"/>
              </a:lnSpc>
            </a:pPr>
            <a:endParaRPr lang="en-US" sz="3200" b="0" strike="noStrike" spc="-1">
              <a:solidFill>
                <a:srgbClr val="000000"/>
              </a:solidFill>
              <a:uFill>
                <a:solidFill>
                  <a:srgbClr val="FFFFFF"/>
                </a:solidFill>
              </a:uFill>
              <a:latin typeface="Calibri"/>
            </a:endParaRPr>
          </a:p>
        </p:txBody>
      </p:sp>
      <p:pic>
        <p:nvPicPr>
          <p:cNvPr id="4" name="Picture 3"/>
          <p:cNvPicPr>
            <a:picLocks noChangeAspect="1"/>
          </p:cNvPicPr>
          <p:nvPr/>
        </p:nvPicPr>
        <p:blipFill>
          <a:blip r:embed="rId2"/>
          <a:stretch>
            <a:fillRect/>
          </a:stretch>
        </p:blipFill>
        <p:spPr>
          <a:xfrm>
            <a:off x="7505692" y="5219692"/>
            <a:ext cx="1638308" cy="1638308"/>
          </a:xfrm>
          <a:prstGeom prst="rect">
            <a:avLst/>
          </a:prstGeom>
        </p:spPr>
      </p:pic>
      <p:pic>
        <p:nvPicPr>
          <p:cNvPr id="5" name="Picture 4"/>
          <p:cNvPicPr>
            <a:picLocks noChangeAspect="1"/>
          </p:cNvPicPr>
          <p:nvPr/>
        </p:nvPicPr>
        <p:blipFill>
          <a:blip r:embed="rId3"/>
          <a:stretch>
            <a:fillRect/>
          </a:stretch>
        </p:blipFill>
        <p:spPr>
          <a:xfrm>
            <a:off x="172345" y="5046836"/>
            <a:ext cx="1811163" cy="1811163"/>
          </a:xfrm>
          <a:prstGeom prst="rect">
            <a:avLst/>
          </a:prstGeom>
        </p:spPr>
      </p:pic>
      <p:pic>
        <p:nvPicPr>
          <p:cNvPr id="6" name="Picture 5"/>
          <p:cNvPicPr>
            <a:picLocks noChangeAspect="1"/>
          </p:cNvPicPr>
          <p:nvPr/>
        </p:nvPicPr>
        <p:blipFill>
          <a:blip r:embed="rId4"/>
          <a:stretch>
            <a:fillRect/>
          </a:stretch>
        </p:blipFill>
        <p:spPr>
          <a:xfrm>
            <a:off x="3883611" y="5219692"/>
            <a:ext cx="1445953" cy="1445953"/>
          </a:xfrm>
          <a:prstGeom prst="rect">
            <a:avLst/>
          </a:prstGeom>
        </p:spPr>
      </p:pic>
    </p:spTree>
    <p:extLst>
      <p:ext uri="{BB962C8B-B14F-4D97-AF65-F5344CB8AC3E}">
        <p14:creationId xmlns:p14="http://schemas.microsoft.com/office/powerpoint/2010/main" val="105655709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uFill>
                  <a:solidFill>
                    <a:srgbClr val="FFFFFF"/>
                  </a:solidFill>
                </a:uFill>
                <a:latin typeface="Calibri"/>
              </a:rPr>
              <a:t>Where Things Are At Now</a:t>
            </a:r>
            <a:endParaRPr lang="en-US" sz="4400" b="0" strike="noStrike" spc="-1">
              <a:solidFill>
                <a:srgbClr val="000000"/>
              </a:solidFill>
              <a:uFill>
                <a:solidFill>
                  <a:srgbClr val="FFFFFF"/>
                </a:solidFill>
              </a:uFill>
              <a:latin typeface="Times New Roman"/>
            </a:endParaRPr>
          </a:p>
        </p:txBody>
      </p:sp>
      <p:sp>
        <p:nvSpPr>
          <p:cNvPr id="106" name="TextShape 2"/>
          <p:cNvSpPr txBox="1"/>
          <p:nvPr/>
        </p:nvSpPr>
        <p:spPr>
          <a:xfrm>
            <a:off x="457200" y="1417320"/>
            <a:ext cx="8229240" cy="5279776"/>
          </a:xfrm>
          <a:prstGeom prst="rect">
            <a:avLst/>
          </a:prstGeom>
          <a:noFill/>
          <a:ln>
            <a:noFill/>
          </a:ln>
        </p:spPr>
        <p:txBody>
          <a:bodyPr/>
          <a:lstStyle/>
          <a:p>
            <a:pPr>
              <a:lnSpc>
                <a:spcPct val="100000"/>
              </a:lnSpc>
            </a:pPr>
            <a:r>
              <a:rPr lang="en-US" sz="2800" b="0" strike="noStrike" spc="-1" dirty="0">
                <a:solidFill>
                  <a:srgbClr val="000000"/>
                </a:solidFill>
                <a:uFill>
                  <a:solidFill>
                    <a:srgbClr val="FFFFFF"/>
                  </a:solidFill>
                </a:uFill>
                <a:latin typeface="Calibri"/>
              </a:rPr>
              <a:t>ASCSU formally received the report and requested that recommendations be implemented.</a:t>
            </a:r>
          </a:p>
          <a:p>
            <a:pPr>
              <a:lnSpc>
                <a:spcPct val="100000"/>
              </a:lnSpc>
            </a:pPr>
            <a:endParaRPr lang="en-US" sz="2800" b="0" strike="noStrike" spc="-1" dirty="0">
              <a:solidFill>
                <a:srgbClr val="000000"/>
              </a:solidFill>
              <a:uFill>
                <a:solidFill>
                  <a:srgbClr val="FFFFFF"/>
                </a:solidFill>
              </a:uFill>
              <a:latin typeface="Calibri"/>
            </a:endParaRPr>
          </a:p>
          <a:p>
            <a:pPr>
              <a:lnSpc>
                <a:spcPct val="100000"/>
              </a:lnSpc>
            </a:pPr>
            <a:r>
              <a:rPr lang="en-US" sz="2800" b="0" strike="noStrike" spc="-1" dirty="0">
                <a:solidFill>
                  <a:srgbClr val="000000"/>
                </a:solidFill>
                <a:uFill>
                  <a:solidFill>
                    <a:srgbClr val="FFFFFF"/>
                  </a:solidFill>
                </a:uFill>
                <a:latin typeface="Calibri"/>
              </a:rPr>
              <a:t>CSU ELM test development committee has endorsed and recommended implementation of recommendations</a:t>
            </a:r>
          </a:p>
          <a:p>
            <a:pPr>
              <a:lnSpc>
                <a:spcPct val="100000"/>
              </a:lnSpc>
            </a:pPr>
            <a:endParaRPr lang="en-US" sz="2800" b="0" strike="noStrike" spc="-1" dirty="0">
              <a:solidFill>
                <a:srgbClr val="000000"/>
              </a:solidFill>
              <a:uFill>
                <a:solidFill>
                  <a:srgbClr val="FFFFFF"/>
                </a:solidFill>
              </a:uFill>
              <a:latin typeface="Calibri"/>
            </a:endParaRPr>
          </a:p>
          <a:p>
            <a:pPr>
              <a:lnSpc>
                <a:spcPct val="100000"/>
              </a:lnSpc>
            </a:pPr>
            <a:r>
              <a:rPr lang="en-US" sz="2800" b="0" strike="noStrike" spc="-1" dirty="0">
                <a:solidFill>
                  <a:srgbClr val="000000"/>
                </a:solidFill>
                <a:uFill>
                  <a:solidFill>
                    <a:srgbClr val="FFFFFF"/>
                  </a:solidFill>
                </a:uFill>
                <a:latin typeface="Calibri"/>
              </a:rPr>
              <a:t>CSU Math Council has endorsed the report and </a:t>
            </a:r>
            <a:r>
              <a:rPr lang="en-US" sz="2800" b="0" strike="noStrike" spc="-1" dirty="0" smtClean="0">
                <a:solidFill>
                  <a:srgbClr val="000000"/>
                </a:solidFill>
                <a:uFill>
                  <a:solidFill>
                    <a:srgbClr val="FFFFFF"/>
                  </a:solidFill>
                </a:uFill>
                <a:latin typeface="Calibri"/>
              </a:rPr>
              <a:t>recommendations</a:t>
            </a:r>
          </a:p>
          <a:p>
            <a:pPr>
              <a:lnSpc>
                <a:spcPct val="100000"/>
              </a:lnSpc>
            </a:pPr>
            <a:endParaRPr lang="en-US" sz="2800" b="0" strike="noStrike" spc="-1" dirty="0">
              <a:solidFill>
                <a:srgbClr val="000000"/>
              </a:solidFill>
              <a:uFill>
                <a:solidFill>
                  <a:srgbClr val="FFFFFF"/>
                </a:solidFill>
              </a:uFill>
              <a:latin typeface="Calibri"/>
            </a:endParaRPr>
          </a:p>
          <a:p>
            <a:pPr>
              <a:lnSpc>
                <a:spcPct val="100000"/>
              </a:lnSpc>
            </a:pPr>
            <a:r>
              <a:rPr lang="en-US" sz="2800" b="0" strike="noStrike" spc="-1" dirty="0" smtClean="0">
                <a:solidFill>
                  <a:srgbClr val="000000"/>
                </a:solidFill>
                <a:uFill>
                  <a:solidFill>
                    <a:srgbClr val="FFFFFF"/>
                  </a:solidFill>
                </a:uFill>
                <a:latin typeface="Calibri"/>
              </a:rPr>
              <a:t>Campuses provided </a:t>
            </a:r>
            <a:r>
              <a:rPr lang="en-US" sz="2800" b="0" strike="noStrike" spc="-1" dirty="0">
                <a:solidFill>
                  <a:srgbClr val="000000"/>
                </a:solidFill>
                <a:uFill>
                  <a:solidFill>
                    <a:srgbClr val="FFFFFF"/>
                  </a:solidFill>
                </a:uFill>
                <a:latin typeface="Calibri"/>
              </a:rPr>
              <a:t>their thoughts  and concerns to the CO by 6 </a:t>
            </a:r>
            <a:r>
              <a:rPr lang="en-US" sz="2800" b="0" strike="noStrike" spc="-1" dirty="0" smtClean="0">
                <a:solidFill>
                  <a:srgbClr val="000000"/>
                </a:solidFill>
                <a:uFill>
                  <a:solidFill>
                    <a:srgbClr val="FFFFFF"/>
                  </a:solidFill>
                </a:uFill>
                <a:latin typeface="Calibri"/>
              </a:rPr>
              <a:t>February CSU Responded recently.</a:t>
            </a:r>
            <a:endParaRPr lang="en-US" sz="2800" b="0" strike="noStrike" spc="-1" dirty="0">
              <a:solidFill>
                <a:srgbClr val="000000"/>
              </a:solidFill>
              <a:uFill>
                <a:solidFill>
                  <a:srgbClr val="FFFFFF"/>
                </a:solidFill>
              </a:uFill>
              <a:latin typeface="Calibri"/>
            </a:endParaRPr>
          </a:p>
          <a:p>
            <a:pPr>
              <a:lnSpc>
                <a:spcPct val="100000"/>
              </a:lnSpc>
            </a:pPr>
            <a:endParaRPr lang="en-US" sz="2800" b="0" strike="noStrike" spc="-1" dirty="0">
              <a:solidFill>
                <a:srgbClr val="000000"/>
              </a:solidFill>
              <a:uFill>
                <a:solidFill>
                  <a:srgbClr val="FFFFFF"/>
                </a:solidFill>
              </a:uFill>
              <a:latin typeface="Calibri"/>
            </a:endParaRPr>
          </a:p>
          <a:p>
            <a:pPr>
              <a:lnSpc>
                <a:spcPct val="100000"/>
              </a:lnSpc>
            </a:pPr>
            <a:r>
              <a:rPr lang="en-US" sz="2800" b="0" strike="noStrike" spc="-1" dirty="0">
                <a:solidFill>
                  <a:srgbClr val="000000"/>
                </a:solidFill>
                <a:uFill>
                  <a:solidFill>
                    <a:srgbClr val="FFFFFF"/>
                  </a:solidFill>
                </a:uFill>
                <a:latin typeface="Calibri"/>
              </a:rPr>
              <a:t>CO has begun implementation of the Center for Improvement of Mathematics Instruction</a:t>
            </a:r>
          </a:p>
          <a:p>
            <a:pPr>
              <a:lnSpc>
                <a:spcPct val="100000"/>
              </a:lnSpc>
            </a:pPr>
            <a:endParaRPr lang="en-US" sz="2800" b="0" strike="noStrike" spc="-1" dirty="0">
              <a:solidFill>
                <a:srgbClr val="000000"/>
              </a:solidFill>
              <a:uFill>
                <a:solidFill>
                  <a:srgbClr val="FFFFFF"/>
                </a:solidFill>
              </a:uFill>
              <a:latin typeface="Calibri"/>
            </a:endParaRPr>
          </a:p>
          <a:p>
            <a:pPr>
              <a:lnSpc>
                <a:spcPct val="100000"/>
              </a:lnSpc>
            </a:pPr>
            <a:r>
              <a:rPr lang="en-US" sz="2800" b="0" strike="noStrike" spc="-1" dirty="0">
                <a:solidFill>
                  <a:srgbClr val="000000"/>
                </a:solidFill>
                <a:uFill>
                  <a:solidFill>
                    <a:srgbClr val="FFFFFF"/>
                  </a:solidFill>
                </a:uFill>
                <a:latin typeface="Calibri"/>
              </a:rPr>
              <a:t>Conversations are ongoing with a wide array of stakeholders</a:t>
            </a:r>
          </a:p>
          <a:p>
            <a:pPr>
              <a:lnSpc>
                <a:spcPct val="100000"/>
              </a:lnSpc>
            </a:pPr>
            <a:endParaRPr lang="en-US" sz="2800" b="0" strike="noStrike" spc="-1" dirty="0">
              <a:solidFill>
                <a:srgbClr val="000000"/>
              </a:solidFill>
              <a:uFill>
                <a:solidFill>
                  <a:srgbClr val="FFFFFF"/>
                </a:solidFill>
              </a:uFill>
              <a:latin typeface="Calibri"/>
            </a:endParaRPr>
          </a:p>
          <a:p>
            <a:pPr>
              <a:lnSpc>
                <a:spcPct val="100000"/>
              </a:lnSpc>
            </a:pPr>
            <a:endParaRPr lang="en-US" sz="2800" b="0" strike="noStrike" spc="-1" dirty="0">
              <a:solidFill>
                <a:srgbClr val="000000"/>
              </a:solidFill>
              <a:uFill>
                <a:solidFill>
                  <a:srgbClr val="FFFFFF"/>
                </a:solidFill>
              </a:uFill>
              <a:latin typeface="Calibri"/>
            </a:endParaRPr>
          </a:p>
          <a:p>
            <a:pPr>
              <a:lnSpc>
                <a:spcPct val="100000"/>
              </a:lnSpc>
            </a:pPr>
            <a:endParaRPr lang="en-US" sz="2800" b="0" strike="noStrike" spc="-1" dirty="0">
              <a:solidFill>
                <a:srgbClr val="000000"/>
              </a:solidFill>
              <a:uFill>
                <a:solidFill>
                  <a:srgbClr val="FFFFFF"/>
                </a:solidFill>
              </a:uFill>
              <a:latin typeface="Calibri"/>
            </a:endParaRPr>
          </a:p>
          <a:p>
            <a:pPr>
              <a:lnSpc>
                <a:spcPct val="100000"/>
              </a:lnSpc>
            </a:pPr>
            <a:endParaRPr lang="en-US" sz="2800" b="0" strike="noStrike"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337590059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997796"/>
          </a:xfrm>
        </p:spPr>
        <p:txBody>
          <a:bodyPr>
            <a:normAutofit/>
          </a:bodyPr>
          <a:lstStyle/>
          <a:p>
            <a:pPr algn="ctr"/>
            <a:r>
              <a:rPr lang="en-US" dirty="0" smtClean="0">
                <a:latin typeface="Times New Roman"/>
                <a:cs typeface="Times New Roman"/>
              </a:rPr>
              <a:t>Opportunities </a:t>
            </a:r>
            <a:r>
              <a:rPr lang="en-US" dirty="0">
                <a:latin typeface="Times New Roman"/>
                <a:cs typeface="Times New Roman"/>
              </a:rPr>
              <a:t>in Basic Skills: reinforcing and applying Quantitative Reasoning skills in disciplines other than math</a:t>
            </a:r>
          </a:p>
        </p:txBody>
      </p:sp>
      <p:sp>
        <p:nvSpPr>
          <p:cNvPr id="3" name="Content Placeholder 2"/>
          <p:cNvSpPr>
            <a:spLocks noGrp="1"/>
          </p:cNvSpPr>
          <p:nvPr>
            <p:ph idx="1"/>
          </p:nvPr>
        </p:nvSpPr>
        <p:spPr>
          <a:xfrm>
            <a:off x="457200" y="4540108"/>
            <a:ext cx="8229600" cy="1936891"/>
          </a:xfrm>
        </p:spPr>
        <p:txBody>
          <a:bodyPr>
            <a:normAutofit/>
          </a:bodyPr>
          <a:lstStyle/>
          <a:p>
            <a:pPr marL="0" indent="0" algn="ctr">
              <a:buNone/>
            </a:pPr>
            <a:r>
              <a:rPr lang="en-US" sz="2800" dirty="0" smtClean="0">
                <a:latin typeface="Times New Roman"/>
                <a:cs typeface="Times New Roman"/>
              </a:rPr>
              <a:t>Basic Skills Committee, Chair: Cheryl </a:t>
            </a:r>
            <a:r>
              <a:rPr lang="en-US" sz="2800" dirty="0" err="1" smtClean="0">
                <a:latin typeface="Times New Roman"/>
                <a:cs typeface="Times New Roman"/>
              </a:rPr>
              <a:t>Aschenbach</a:t>
            </a:r>
            <a:endParaRPr lang="en-US" sz="2800" dirty="0">
              <a:latin typeface="Times New Roman"/>
              <a:cs typeface="Times New Roman"/>
            </a:endParaRPr>
          </a:p>
        </p:txBody>
      </p:sp>
    </p:spTree>
    <p:extLst>
      <p:ext uri="{BB962C8B-B14F-4D97-AF65-F5344CB8AC3E}">
        <p14:creationId xmlns:p14="http://schemas.microsoft.com/office/powerpoint/2010/main" val="3015169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 </a:t>
            </a:r>
            <a:r>
              <a:rPr lang="is-IS" dirty="0" smtClean="0"/>
              <a:t>Opportunity</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1200"/>
              </a:spcAft>
            </a:pPr>
            <a:r>
              <a:rPr lang="en-US" dirty="0" smtClean="0"/>
              <a:t>The proposed changes in definition and application, including replacing intermediate algebra requirements with a foundational quantitative reasoning requirement, means that CCCs have an opportunity to reconsider how to best provide more experiences with quantitative reasoning in more contexts. </a:t>
            </a:r>
          </a:p>
          <a:p>
            <a:pPr marL="0" indent="0">
              <a:lnSpc>
                <a:spcPct val="100000"/>
              </a:lnSpc>
              <a:spcBef>
                <a:spcPts val="0"/>
              </a:spcBef>
              <a:spcAft>
                <a:spcPts val="1200"/>
              </a:spcAft>
              <a:buNone/>
            </a:pPr>
            <a:endParaRPr lang="en-US" dirty="0" smtClean="0"/>
          </a:p>
          <a:p>
            <a:pPr>
              <a:lnSpc>
                <a:spcPct val="100000"/>
              </a:lnSpc>
              <a:spcBef>
                <a:spcPts val="0"/>
              </a:spcBef>
              <a:spcAft>
                <a:spcPts val="1200"/>
              </a:spcAft>
            </a:pPr>
            <a:r>
              <a:rPr lang="en-US" dirty="0" smtClean="0"/>
              <a:t>“To meet the needs of all community college students who plan to transfer to the CSU, these new standards may require new approaches” (CSU QRTFR 23).</a:t>
            </a:r>
          </a:p>
        </p:txBody>
      </p:sp>
    </p:spTree>
    <p:extLst>
      <p:ext uri="{BB962C8B-B14F-4D97-AF65-F5344CB8AC3E}">
        <p14:creationId xmlns:p14="http://schemas.microsoft.com/office/powerpoint/2010/main" val="1763912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Recommendation 1: </a:t>
            </a:r>
            <a:br>
              <a:rPr lang="en-US" dirty="0" smtClean="0"/>
            </a:br>
            <a:r>
              <a:rPr lang="en-US" dirty="0" smtClean="0"/>
              <a:t>Define Quantitative Reasoning</a:t>
            </a:r>
            <a:endParaRPr lang="en-US" dirty="0"/>
          </a:p>
        </p:txBody>
      </p:sp>
      <p:sp>
        <p:nvSpPr>
          <p:cNvPr id="3" name="Content Placeholder 2"/>
          <p:cNvSpPr>
            <a:spLocks noGrp="1"/>
          </p:cNvSpPr>
          <p:nvPr>
            <p:ph idx="1"/>
          </p:nvPr>
        </p:nvSpPr>
        <p:spPr>
          <a:xfrm>
            <a:off x="457200" y="1861270"/>
            <a:ext cx="8229600" cy="4615729"/>
          </a:xfrm>
        </p:spPr>
        <p:txBody>
          <a:bodyPr>
            <a:normAutofit lnSpcReduction="10000"/>
          </a:bodyPr>
          <a:lstStyle/>
          <a:p>
            <a:r>
              <a:rPr lang="en-US" dirty="0" smtClean="0"/>
              <a:t>”The ability to reason quantitatively is a stable combination of skills and practices involving:</a:t>
            </a:r>
          </a:p>
          <a:p>
            <a:pPr lvl="1"/>
            <a:r>
              <a:rPr lang="en-US" dirty="0" smtClean="0"/>
              <a:t>the ability to read, comprehend, interpret, and communicate quantitative information in various contexts in a variety of formats;</a:t>
            </a:r>
          </a:p>
          <a:p>
            <a:pPr lvl="1"/>
            <a:r>
              <a:rPr lang="en-US" dirty="0" smtClean="0"/>
              <a:t>the ability to reason with and make inferences from quantitative information in order to solve problems arising in personal, civic, and professional contexts;</a:t>
            </a:r>
          </a:p>
          <a:p>
            <a:pPr lvl="1"/>
            <a:r>
              <a:rPr lang="en-US" dirty="0" smtClean="0"/>
              <a:t>the ability to use quantitative methods to assess the reasonableness of proposed solutions to quantitative problems; and</a:t>
            </a:r>
          </a:p>
          <a:p>
            <a:pPr lvl="1"/>
            <a:r>
              <a:rPr lang="en-US" dirty="0" smtClean="0"/>
              <a:t>the ability to recognize the limits of quantitative methods” (9).</a:t>
            </a:r>
          </a:p>
          <a:p>
            <a:pPr lvl="1"/>
            <a:endParaRPr lang="en-US" dirty="0"/>
          </a:p>
          <a:p>
            <a:r>
              <a:rPr lang="en-US" dirty="0" smtClean="0"/>
              <a:t>These skills and practices can be reinforced in many disciplines</a:t>
            </a:r>
            <a:endParaRPr lang="en-US" dirty="0"/>
          </a:p>
        </p:txBody>
      </p:sp>
    </p:spTree>
    <p:extLst>
      <p:ext uri="{BB962C8B-B14F-4D97-AF65-F5344CB8AC3E}">
        <p14:creationId xmlns:p14="http://schemas.microsoft.com/office/powerpoint/2010/main" val="964196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Developing QR Skills</a:t>
            </a:r>
            <a:endParaRPr lang="en-US" dirty="0"/>
          </a:p>
        </p:txBody>
      </p:sp>
      <p:sp>
        <p:nvSpPr>
          <p:cNvPr id="3" name="Content Placeholder 2"/>
          <p:cNvSpPr>
            <a:spLocks noGrp="1"/>
          </p:cNvSpPr>
          <p:nvPr>
            <p:ph idx="1"/>
          </p:nvPr>
        </p:nvSpPr>
        <p:spPr/>
        <p:txBody>
          <a:bodyPr/>
          <a:lstStyle/>
          <a:p>
            <a:r>
              <a:rPr lang="en-US" dirty="0" smtClean="0"/>
              <a:t>“Coursework designed to address the foundational quantitative reasoning requirement should provide opportunities for students to deepen and broaden QR skills in a wide variety of contexts</a:t>
            </a:r>
            <a:r>
              <a:rPr lang="is-IS" dirty="0" smtClean="0"/>
              <a:t>…as well as frequent opportunities to engage in learning experiences that promote the Common Core’s mathematical practices” (23).</a:t>
            </a:r>
          </a:p>
          <a:p>
            <a:pPr marL="0" indent="0">
              <a:buNone/>
            </a:pPr>
            <a:endParaRPr lang="is-IS" dirty="0" smtClean="0"/>
          </a:p>
          <a:p>
            <a:r>
              <a:rPr lang="is-IS" dirty="0" smtClean="0"/>
              <a:t>Those opportunities and experiences should occur across the curriculum – English, social sciences, mathematics, CTE, and more...</a:t>
            </a:r>
            <a:endParaRPr lang="en-US" dirty="0"/>
          </a:p>
        </p:txBody>
      </p:sp>
    </p:spTree>
    <p:extLst>
      <p:ext uri="{BB962C8B-B14F-4D97-AF65-F5344CB8AC3E}">
        <p14:creationId xmlns:p14="http://schemas.microsoft.com/office/powerpoint/2010/main" val="207988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692996"/>
          </a:xfrm>
        </p:spPr>
        <p:txBody>
          <a:bodyPr>
            <a:normAutofit fontScale="90000"/>
          </a:bodyPr>
          <a:lstStyle/>
          <a:p>
            <a:pPr algn="ctr">
              <a:spcAft>
                <a:spcPts val="1200"/>
              </a:spcAft>
            </a:pPr>
            <a:r>
              <a:rPr lang="en-US" dirty="0">
                <a:latin typeface="Times New Roman"/>
                <a:cs typeface="Times New Roman"/>
              </a:rPr>
              <a:t>History and </a:t>
            </a:r>
            <a:r>
              <a:rPr lang="en-US" dirty="0" smtClean="0">
                <a:latin typeface="Times New Roman"/>
                <a:cs typeface="Times New Roman"/>
              </a:rPr>
              <a:t>Requirements </a:t>
            </a:r>
            <a:r>
              <a:rPr lang="en-US" dirty="0">
                <a:latin typeface="Times New Roman"/>
                <a:cs typeface="Times New Roman"/>
              </a:rPr>
              <a:t>for transfer from the California Community College to the California State University in regard to Quantitative Reasoning and mathematics</a:t>
            </a:r>
          </a:p>
        </p:txBody>
      </p:sp>
      <p:sp>
        <p:nvSpPr>
          <p:cNvPr id="3" name="Content Placeholder 2"/>
          <p:cNvSpPr>
            <a:spLocks noGrp="1"/>
          </p:cNvSpPr>
          <p:nvPr>
            <p:ph idx="1"/>
          </p:nvPr>
        </p:nvSpPr>
        <p:spPr>
          <a:xfrm>
            <a:off x="457199" y="4801035"/>
            <a:ext cx="8229601" cy="1675964"/>
          </a:xfrm>
        </p:spPr>
        <p:txBody>
          <a:bodyPr>
            <a:normAutofit/>
          </a:bodyPr>
          <a:lstStyle/>
          <a:p>
            <a:pPr marL="0" indent="0" algn="ctr">
              <a:buNone/>
            </a:pPr>
            <a:r>
              <a:rPr lang="en-US" sz="2600" dirty="0" smtClean="0">
                <a:latin typeface="Times New Roman"/>
                <a:cs typeface="Times New Roman"/>
              </a:rPr>
              <a:t>Educational Policies Committee, Chair: </a:t>
            </a:r>
            <a:r>
              <a:rPr lang="en-US" sz="2600" dirty="0" err="1" smtClean="0">
                <a:latin typeface="Times New Roman"/>
                <a:cs typeface="Times New Roman"/>
              </a:rPr>
              <a:t>Ginni</a:t>
            </a:r>
            <a:r>
              <a:rPr lang="en-US" sz="2600" dirty="0" smtClean="0">
                <a:latin typeface="Times New Roman"/>
                <a:cs typeface="Times New Roman"/>
              </a:rPr>
              <a:t> May</a:t>
            </a:r>
          </a:p>
          <a:p>
            <a:endParaRPr lang="en-US" sz="2600" dirty="0">
              <a:latin typeface="Times New Roman"/>
              <a:cs typeface="Times New Roman"/>
            </a:endParaRPr>
          </a:p>
          <a:p>
            <a:pPr marL="0" indent="0">
              <a:buNone/>
            </a:pPr>
            <a:endParaRPr lang="en-US" sz="2600" dirty="0">
              <a:latin typeface="Times New Roman"/>
              <a:cs typeface="Times New Roman"/>
            </a:endParaRPr>
          </a:p>
        </p:txBody>
      </p:sp>
    </p:spTree>
    <p:extLst>
      <p:ext uri="{BB962C8B-B14F-4D97-AF65-F5344CB8AC3E}">
        <p14:creationId xmlns:p14="http://schemas.microsoft.com/office/powerpoint/2010/main" val="29618310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Questions</a:t>
            </a:r>
            <a:r>
              <a:rPr lang="mr-IN" smtClean="0">
                <a:latin typeface="Times New Roman"/>
                <a:cs typeface="Times New Roman"/>
              </a:rPr>
              <a:t>…</a:t>
            </a:r>
            <a:endParaRPr lang="en-US" dirty="0"/>
          </a:p>
        </p:txBody>
      </p:sp>
      <p:pic>
        <p:nvPicPr>
          <p:cNvPr id="4" name="Content Placeholder 3" descr="images-12.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34375" r="-34375"/>
          <a:stretch/>
        </p:blipFill>
        <p:spPr/>
      </p:pic>
    </p:spTree>
    <p:extLst>
      <p:ext uri="{BB962C8B-B14F-4D97-AF65-F5344CB8AC3E}">
        <p14:creationId xmlns:p14="http://schemas.microsoft.com/office/powerpoint/2010/main" val="102264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cs typeface="Times New Roman"/>
              </a:rPr>
              <a:t>History – CCC Math Requirement</a:t>
            </a: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a:cs typeface="Times New Roman"/>
              </a:rPr>
              <a:t>Associate Degree Requirements increased to Freshman Composition and Intermediate Algebra* in the CCC System:</a:t>
            </a:r>
          </a:p>
          <a:p>
            <a:pPr marL="0" indent="0">
              <a:buNone/>
            </a:pPr>
            <a:endParaRPr lang="en-US" dirty="0">
              <a:latin typeface="Times New Roman"/>
              <a:cs typeface="Times New Roman"/>
            </a:endParaRPr>
          </a:p>
          <a:p>
            <a:r>
              <a:rPr lang="en-US" dirty="0" smtClean="0">
                <a:latin typeface="Times New Roman"/>
                <a:cs typeface="Times New Roman"/>
              </a:rPr>
              <a:t>Adopted by the Academic Senate in Spring 2005</a:t>
            </a:r>
          </a:p>
          <a:p>
            <a:r>
              <a:rPr lang="en-US" dirty="0" smtClean="0">
                <a:latin typeface="Times New Roman"/>
                <a:cs typeface="Times New Roman"/>
              </a:rPr>
              <a:t>Approved by the Board of Governors in September 2006</a:t>
            </a:r>
          </a:p>
          <a:p>
            <a:r>
              <a:rPr lang="en-US" dirty="0">
                <a:latin typeface="Times New Roman"/>
                <a:cs typeface="Times New Roman"/>
              </a:rPr>
              <a:t>Effective for all </a:t>
            </a:r>
            <a:r>
              <a:rPr lang="en-US" dirty="0" smtClean="0">
                <a:latin typeface="Times New Roman"/>
                <a:cs typeface="Times New Roman"/>
              </a:rPr>
              <a:t>students admitted to CCC beginning Fall </a:t>
            </a:r>
            <a:r>
              <a:rPr lang="en-US" dirty="0">
                <a:latin typeface="Times New Roman"/>
                <a:cs typeface="Times New Roman"/>
              </a:rPr>
              <a:t>2009</a:t>
            </a:r>
            <a:endParaRPr lang="en-US" dirty="0" smtClean="0">
              <a:latin typeface="Times New Roman"/>
              <a:cs typeface="Times New Roman"/>
            </a:endParaRPr>
          </a:p>
          <a:p>
            <a:endParaRPr lang="en-US" dirty="0" smtClean="0">
              <a:latin typeface="Times New Roman"/>
              <a:cs typeface="Times New Roman"/>
            </a:endParaRPr>
          </a:p>
          <a:p>
            <a:pPr marL="0" indent="0">
              <a:buNone/>
            </a:pPr>
            <a:r>
              <a:rPr lang="en-US" dirty="0" smtClean="0">
                <a:latin typeface="Times New Roman"/>
                <a:cs typeface="Times New Roman"/>
              </a:rPr>
              <a:t>*</a:t>
            </a:r>
            <a:r>
              <a:rPr lang="en-US" dirty="0">
                <a:latin typeface="Times New Roman"/>
                <a:cs typeface="Times New Roman"/>
              </a:rPr>
              <a:t>either Intermediate Algebra or another mathematics course at the same level, with the same rigor and with Elementary Algebra as a prerequisite, approved </a:t>
            </a:r>
            <a:r>
              <a:rPr lang="en-US" dirty="0" smtClean="0">
                <a:latin typeface="Times New Roman"/>
                <a:cs typeface="Times New Roman"/>
              </a:rPr>
              <a:t>locally (from </a:t>
            </a:r>
            <a:r>
              <a:rPr lang="en-US" dirty="0">
                <a:latin typeface="Times New Roman"/>
                <a:cs typeface="Times New Roman"/>
              </a:rPr>
              <a:t>Title 5 § </a:t>
            </a:r>
            <a:r>
              <a:rPr lang="en-US" dirty="0" smtClean="0">
                <a:latin typeface="Times New Roman"/>
                <a:cs typeface="Times New Roman"/>
              </a:rPr>
              <a:t>55063</a:t>
            </a:r>
            <a:r>
              <a:rPr lang="en-US" dirty="0">
                <a:latin typeface="Times New Roman"/>
                <a:cs typeface="Times New Roman"/>
              </a:rPr>
              <a:t>)</a:t>
            </a:r>
          </a:p>
        </p:txBody>
      </p:sp>
    </p:spTree>
    <p:extLst>
      <p:ext uri="{BB962C8B-B14F-4D97-AF65-F5344CB8AC3E}">
        <p14:creationId xmlns:p14="http://schemas.microsoft.com/office/powerpoint/2010/main" val="9551617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History – CCC </a:t>
            </a:r>
            <a:r>
              <a:rPr lang="en-US" dirty="0">
                <a:latin typeface="Times New Roman"/>
                <a:cs typeface="Times New Roman"/>
              </a:rPr>
              <a:t>Math Requirement</a:t>
            </a:r>
            <a:endParaRPr lang="en-US" dirty="0"/>
          </a:p>
        </p:txBody>
      </p:sp>
      <p:sp>
        <p:nvSpPr>
          <p:cNvPr id="3" name="Content Placeholder 2"/>
          <p:cNvSpPr>
            <a:spLocks noGrp="1"/>
          </p:cNvSpPr>
          <p:nvPr>
            <p:ph idx="1"/>
          </p:nvPr>
        </p:nvSpPr>
        <p:spPr/>
        <p:txBody>
          <a:bodyPr/>
          <a:lstStyle/>
          <a:p>
            <a:pPr marL="0" indent="0">
              <a:buNone/>
            </a:pPr>
            <a:r>
              <a:rPr lang="en-US" b="1" dirty="0">
                <a:latin typeface="Times New Roman"/>
                <a:cs typeface="Times New Roman"/>
              </a:rPr>
              <a:t>Alternative courses are permitted (encouraged) by Title 5</a:t>
            </a:r>
            <a:r>
              <a:rPr lang="en-US" dirty="0">
                <a:latin typeface="Times New Roman"/>
                <a:cs typeface="Times New Roman"/>
              </a:rPr>
              <a:t>:</a:t>
            </a:r>
          </a:p>
          <a:p>
            <a:pPr marL="342900" indent="-342900">
              <a:buFont typeface="Arial"/>
              <a:buChar char="•"/>
            </a:pPr>
            <a:r>
              <a:rPr lang="en-US" dirty="0">
                <a:latin typeface="Times New Roman"/>
                <a:cs typeface="Times New Roman"/>
              </a:rPr>
              <a:t>Leading up to the 2006 vote, many on the Board of Governors were reluctant to approve the change in graduation competencies because they feared it would simply become another barrier to students (especially CTE).</a:t>
            </a:r>
          </a:p>
          <a:p>
            <a:pPr marL="0" indent="0">
              <a:buNone/>
            </a:pPr>
            <a:endParaRPr lang="en-US" dirty="0">
              <a:latin typeface="Times New Roman"/>
              <a:cs typeface="Times New Roman"/>
            </a:endParaRPr>
          </a:p>
          <a:p>
            <a:pPr marL="342900" indent="-342900">
              <a:buFont typeface="Arial"/>
              <a:buChar char="•"/>
            </a:pPr>
            <a:r>
              <a:rPr lang="en-US" dirty="0">
                <a:latin typeface="Times New Roman"/>
                <a:cs typeface="Times New Roman"/>
              </a:rPr>
              <a:t>The Academic Senate for California Community Colleges made a commitment to the Board of Governors that it would actively encourage, support, and promote alternative courses</a:t>
            </a:r>
            <a:r>
              <a:rPr lang="en-US" dirty="0" smtClean="0">
                <a:latin typeface="Times New Roman"/>
                <a:cs typeface="Times New Roman"/>
              </a:rPr>
              <a:t>; That </a:t>
            </a:r>
            <a:r>
              <a:rPr lang="en-US" dirty="0">
                <a:latin typeface="Times New Roman"/>
                <a:cs typeface="Times New Roman"/>
              </a:rPr>
              <a:t>is, courses with content different from the traditional Intermediate Algebra curriculum may also be acceptable.</a:t>
            </a:r>
          </a:p>
          <a:p>
            <a:endParaRPr lang="en-US" dirty="0">
              <a:latin typeface="Times New Roman"/>
              <a:cs typeface="Times New Roman"/>
            </a:endParaRPr>
          </a:p>
          <a:p>
            <a:endParaRPr lang="en-US" dirty="0"/>
          </a:p>
        </p:txBody>
      </p:sp>
    </p:spTree>
    <p:extLst>
      <p:ext uri="{BB962C8B-B14F-4D97-AF65-F5344CB8AC3E}">
        <p14:creationId xmlns:p14="http://schemas.microsoft.com/office/powerpoint/2010/main" val="23381321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History – CCC </a:t>
            </a:r>
            <a:r>
              <a:rPr lang="en-US" dirty="0">
                <a:latin typeface="Times New Roman"/>
                <a:cs typeface="Times New Roman"/>
              </a:rPr>
              <a:t>Math Requirement</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In addition the Title 5 language includes…</a:t>
            </a:r>
          </a:p>
          <a:p>
            <a:pPr marL="0" indent="0">
              <a:buNone/>
            </a:pPr>
            <a:endParaRPr lang="en-US" dirty="0">
              <a:latin typeface="Times New Roman"/>
              <a:cs typeface="Times New Roman"/>
            </a:endParaRPr>
          </a:p>
          <a:p>
            <a:r>
              <a:rPr lang="en-US" b="1" dirty="0">
                <a:latin typeface="Times New Roman"/>
                <a:cs typeface="Times New Roman"/>
              </a:rPr>
              <a:t>The competency requirements for</a:t>
            </a:r>
            <a:r>
              <a:rPr lang="en-US" dirty="0">
                <a:latin typeface="Times New Roman"/>
                <a:cs typeface="Times New Roman"/>
              </a:rPr>
              <a:t> written expression and </a:t>
            </a:r>
            <a:r>
              <a:rPr lang="en-US" b="1" dirty="0">
                <a:latin typeface="Times New Roman"/>
                <a:cs typeface="Times New Roman"/>
              </a:rPr>
              <a:t>mathematics may also be met by obtaining a satisfactory grade in courses in</a:t>
            </a:r>
            <a:r>
              <a:rPr lang="en-US" dirty="0">
                <a:latin typeface="Times New Roman"/>
                <a:cs typeface="Times New Roman"/>
              </a:rPr>
              <a:t> English and </a:t>
            </a:r>
            <a:r>
              <a:rPr lang="en-US" b="1" dirty="0">
                <a:latin typeface="Times New Roman"/>
                <a:cs typeface="Times New Roman"/>
              </a:rPr>
              <a:t>mathematics taught in or on behalf of other departments and which, as determined by the local governing board, require entrance skills at a level equivalent to those necessary for </a:t>
            </a:r>
            <a:r>
              <a:rPr lang="en-US" dirty="0">
                <a:latin typeface="Times New Roman"/>
                <a:cs typeface="Times New Roman"/>
              </a:rPr>
              <a:t>Freshman Composition and </a:t>
            </a:r>
            <a:r>
              <a:rPr lang="en-US" b="1" dirty="0">
                <a:latin typeface="Times New Roman"/>
                <a:cs typeface="Times New Roman"/>
              </a:rPr>
              <a:t>Intermediate Algebra </a:t>
            </a:r>
            <a:r>
              <a:rPr lang="en-US" dirty="0">
                <a:latin typeface="Times New Roman"/>
                <a:cs typeface="Times New Roman"/>
              </a:rPr>
              <a:t>respectively.</a:t>
            </a:r>
          </a:p>
          <a:p>
            <a:endParaRPr lang="en-US" dirty="0"/>
          </a:p>
        </p:txBody>
      </p:sp>
    </p:spTree>
    <p:extLst>
      <p:ext uri="{BB962C8B-B14F-4D97-AF65-F5344CB8AC3E}">
        <p14:creationId xmlns:p14="http://schemas.microsoft.com/office/powerpoint/2010/main" val="22849274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Times New Roman"/>
                <a:cs typeface="Times New Roman"/>
              </a:rPr>
              <a:t>CSU GE-Breadth Area B4</a:t>
            </a:r>
            <a:br>
              <a:rPr lang="en-US" sz="2800" dirty="0" smtClean="0">
                <a:latin typeface="Times New Roman"/>
                <a:cs typeface="Times New Roman"/>
              </a:rPr>
            </a:br>
            <a:r>
              <a:rPr lang="en-US" sz="2800" dirty="0" smtClean="0">
                <a:latin typeface="Times New Roman"/>
                <a:cs typeface="Times New Roman"/>
              </a:rPr>
              <a:t>Mathematics and Quantitative Reasoning</a:t>
            </a:r>
            <a:endParaRPr lang="en-US" sz="2800" dirty="0">
              <a:latin typeface="Times New Roman"/>
              <a:cs typeface="Times New Roman"/>
            </a:endParaRPr>
          </a:p>
        </p:txBody>
      </p:sp>
      <p:sp>
        <p:nvSpPr>
          <p:cNvPr id="3" name="Content Placeholder 2"/>
          <p:cNvSpPr>
            <a:spLocks noGrp="1"/>
          </p:cNvSpPr>
          <p:nvPr>
            <p:ph idx="1"/>
          </p:nvPr>
        </p:nvSpPr>
        <p:spPr/>
        <p:txBody>
          <a:bodyPr>
            <a:normAutofit/>
          </a:bodyPr>
          <a:lstStyle/>
          <a:p>
            <a:r>
              <a:rPr lang="en-US" b="1" dirty="0" smtClean="0">
                <a:latin typeface="Times New Roman"/>
                <a:cs typeface="Times New Roman"/>
              </a:rPr>
              <a:t>Area </a:t>
            </a:r>
            <a:r>
              <a:rPr lang="en-US" b="1" dirty="0">
                <a:latin typeface="Times New Roman"/>
                <a:cs typeface="Times New Roman"/>
              </a:rPr>
              <a:t>B4 courses must emphasize the development of student’s mathematical and quantitative reasoning skills beyond the level of intermediate algebra, which must be a stated prerequisite. </a:t>
            </a:r>
            <a:endParaRPr lang="en-US" b="1" dirty="0" smtClean="0">
              <a:latin typeface="Times New Roman"/>
              <a:cs typeface="Times New Roman"/>
            </a:endParaRP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From CSU Office of the Chancellor, Guide for </a:t>
            </a:r>
            <a:r>
              <a:rPr lang="en-US" dirty="0">
                <a:latin typeface="Times New Roman"/>
                <a:cs typeface="Times New Roman"/>
              </a:rPr>
              <a:t>CSU Reviewers </a:t>
            </a:r>
            <a:r>
              <a:rPr lang="en-US" dirty="0">
                <a:latin typeface="Times New Roman"/>
                <a:cs typeface="Times New Roman"/>
                <a:hlinkClick r:id="rId2"/>
              </a:rPr>
              <a:t>http://www.calstate.edu/app/documents/EO-595/</a:t>
            </a:r>
            <a:r>
              <a:rPr lang="en-US" dirty="0" smtClean="0">
                <a:latin typeface="Times New Roman"/>
                <a:cs typeface="Times New Roman"/>
                <a:hlinkClick r:id="rId2"/>
              </a:rPr>
              <a:t>Area_B.pdf</a:t>
            </a:r>
            <a:endParaRPr lang="en-US" dirty="0" smtClean="0">
              <a:latin typeface="Times New Roman"/>
              <a:cs typeface="Times New Roman"/>
            </a:endParaRPr>
          </a:p>
          <a:p>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4979254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Attempts at meeting</a:t>
            </a:r>
            <a:br>
              <a:rPr lang="en-US" dirty="0" smtClean="0">
                <a:latin typeface="Times New Roman"/>
                <a:cs typeface="Times New Roman"/>
              </a:rPr>
            </a:br>
            <a:r>
              <a:rPr lang="en-US" dirty="0" smtClean="0">
                <a:latin typeface="Times New Roman"/>
                <a:cs typeface="Times New Roman"/>
              </a:rPr>
              <a:t>Math and QR requirements</a:t>
            </a:r>
            <a:endParaRPr lang="en-US" dirty="0">
              <a:latin typeface="Times New Roman"/>
              <a:cs typeface="Times New Roman"/>
            </a:endParaRPr>
          </a:p>
        </p:txBody>
      </p:sp>
      <p:sp>
        <p:nvSpPr>
          <p:cNvPr id="3" name="Content Placeholder 2"/>
          <p:cNvSpPr>
            <a:spLocks noGrp="1"/>
          </p:cNvSpPr>
          <p:nvPr>
            <p:ph idx="1"/>
          </p:nvPr>
        </p:nvSpPr>
        <p:spPr>
          <a:xfrm>
            <a:off x="457200" y="1845732"/>
            <a:ext cx="8229600" cy="4631267"/>
          </a:xfrm>
        </p:spPr>
        <p:txBody>
          <a:bodyPr>
            <a:normAutofit lnSpcReduction="10000"/>
          </a:bodyPr>
          <a:lstStyle/>
          <a:p>
            <a:r>
              <a:rPr lang="en-US" dirty="0">
                <a:latin typeface="Times New Roman"/>
                <a:cs typeface="Times New Roman"/>
              </a:rPr>
              <a:t>C</a:t>
            </a:r>
            <a:r>
              <a:rPr lang="en-US" dirty="0" smtClean="0">
                <a:latin typeface="Times New Roman"/>
                <a:cs typeface="Times New Roman"/>
              </a:rPr>
              <a:t>ommunity college faculty have worked to identify pathways to associate degree and transfer level mathematics…</a:t>
            </a:r>
          </a:p>
          <a:p>
            <a:r>
              <a:rPr lang="en-US" dirty="0" smtClean="0">
                <a:latin typeface="Times New Roman"/>
                <a:cs typeface="Times New Roman"/>
              </a:rPr>
              <a:t>The Academic Senate has made it clear that they will encourage discipline faculty to identify, design and/or implement pathways, but will not take a position on any particular pathway…</a:t>
            </a:r>
          </a:p>
          <a:p>
            <a:r>
              <a:rPr lang="en-US" dirty="0" smtClean="0">
                <a:latin typeface="Times New Roman"/>
                <a:cs typeface="Times New Roman"/>
              </a:rPr>
              <a:t>The Academic Senate encourages faculty to work with discipline experts and organizations such as AMATYC and CMC</a:t>
            </a:r>
            <a:r>
              <a:rPr lang="en-US" baseline="30000" dirty="0" smtClean="0">
                <a:latin typeface="Times New Roman"/>
                <a:cs typeface="Times New Roman"/>
              </a:rPr>
              <a:t>3</a:t>
            </a:r>
            <a:r>
              <a:rPr lang="en-US" dirty="0" smtClean="0">
                <a:latin typeface="Times New Roman"/>
                <a:cs typeface="Times New Roman"/>
              </a:rPr>
              <a:t> to help determine effective and appropriate pathways.</a:t>
            </a:r>
          </a:p>
          <a:p>
            <a:pPr marL="0" indent="0">
              <a:buNone/>
            </a:pPr>
            <a:endParaRPr lang="en-US" dirty="0" smtClean="0">
              <a:latin typeface="Times New Roman"/>
              <a:cs typeface="Times New Roman"/>
            </a:endParaRPr>
          </a:p>
          <a:p>
            <a:pPr marL="0" indent="0">
              <a:buNone/>
            </a:pPr>
            <a:r>
              <a:rPr lang="en-US" sz="2000" dirty="0" smtClean="0">
                <a:latin typeface="Times New Roman"/>
                <a:cs typeface="Times New Roman"/>
              </a:rPr>
              <a:t>CMC</a:t>
            </a:r>
            <a:r>
              <a:rPr lang="en-US" sz="2000" baseline="30000" dirty="0" smtClean="0">
                <a:latin typeface="Times New Roman"/>
                <a:cs typeface="Times New Roman"/>
              </a:rPr>
              <a:t>3</a:t>
            </a:r>
            <a:r>
              <a:rPr lang="en-US" sz="2000" dirty="0" smtClean="0">
                <a:latin typeface="Times New Roman"/>
                <a:cs typeface="Times New Roman"/>
              </a:rPr>
              <a:t> – California Mathematics Council of Community Colleges</a:t>
            </a:r>
          </a:p>
          <a:p>
            <a:pPr marL="0" indent="0">
              <a:buNone/>
            </a:pPr>
            <a:r>
              <a:rPr lang="en-US" sz="2000" dirty="0" smtClean="0">
                <a:latin typeface="Times New Roman"/>
                <a:cs typeface="Times New Roman"/>
              </a:rPr>
              <a:t>AMATYC – American Mathematics Association of Two Year Colleges</a:t>
            </a:r>
            <a:endParaRPr lang="en-US" sz="2000" dirty="0">
              <a:latin typeface="Times New Roman"/>
              <a:cs typeface="Times New Roman"/>
            </a:endParaRPr>
          </a:p>
        </p:txBody>
      </p:sp>
    </p:spTree>
    <p:extLst>
      <p:ext uri="{BB962C8B-B14F-4D97-AF65-F5344CB8AC3E}">
        <p14:creationId xmlns:p14="http://schemas.microsoft.com/office/powerpoint/2010/main" val="7272737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6">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85C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304</TotalTime>
  <Words>2899</Words>
  <Application>Microsoft Macintosh PowerPoint</Application>
  <PresentationFormat>On-screen Show (4:3)</PresentationFormat>
  <Paragraphs>250</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Clarity</vt:lpstr>
      <vt:lpstr>Quantitative Reasoning Instruction—Serving Students with Innovation and  Inter-Segmental Collaboration</vt:lpstr>
      <vt:lpstr>Overview</vt:lpstr>
      <vt:lpstr>Acronym Tutorial</vt:lpstr>
      <vt:lpstr>History and Requirements for transfer from the California Community College to the California State University in regard to Quantitative Reasoning and mathematics</vt:lpstr>
      <vt:lpstr>History – CCC Math Requirement</vt:lpstr>
      <vt:lpstr>History – CCC Math Requirement</vt:lpstr>
      <vt:lpstr>History – CCC Math Requirement</vt:lpstr>
      <vt:lpstr>CSU GE-Breadth Area B4 Mathematics and Quantitative Reasoning</vt:lpstr>
      <vt:lpstr>Attempts at meeting Math and QR requirements</vt:lpstr>
      <vt:lpstr>Attempts at meeting Math and QR requirements</vt:lpstr>
      <vt:lpstr>The Situation in a nutshell…</vt:lpstr>
      <vt:lpstr>The Situation in a nutshell…</vt:lpstr>
      <vt:lpstr>The Response in a nutshell…</vt:lpstr>
      <vt:lpstr>The Response in a nutshell…</vt:lpstr>
      <vt:lpstr>The Response in a nutshell…</vt:lpstr>
      <vt:lpstr>The Response in a nutshell…</vt:lpstr>
      <vt:lpstr>General Education—Quantitative Reasoning </vt:lpstr>
      <vt:lpstr>Academic Senate of the  California State University Quantitative Reasoning Task Force: Report and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 in Basic Skills: reinforcing and applying Quantitative Reasoning skills in disciplines other than math</vt:lpstr>
      <vt:lpstr>Changes = Opportunity</vt:lpstr>
      <vt:lpstr>Recommendation 1:  Define Quantitative Reasoning</vt:lpstr>
      <vt:lpstr>Developing QR Skills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56</cp:revision>
  <dcterms:created xsi:type="dcterms:W3CDTF">2015-10-21T19:14:41Z</dcterms:created>
  <dcterms:modified xsi:type="dcterms:W3CDTF">2017-03-17T23:35:10Z</dcterms:modified>
</cp:coreProperties>
</file>