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 id="2147483684" r:id="rId4"/>
    <p:sldMasterId id="2147483696" r:id="rId5"/>
  </p:sldMasterIdLst>
  <p:notesMasterIdLst>
    <p:notesMasterId r:id="rId48"/>
  </p:notesMasterIdLst>
  <p:sldIdLst>
    <p:sldId id="256" r:id="rId6"/>
    <p:sldId id="257" r:id="rId7"/>
    <p:sldId id="266"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267" r:id="rId38"/>
    <p:sldId id="268" r:id="rId39"/>
    <p:sldId id="269" r:id="rId40"/>
    <p:sldId id="270" r:id="rId41"/>
    <p:sldId id="271" r:id="rId42"/>
    <p:sldId id="272" r:id="rId43"/>
    <p:sldId id="273" r:id="rId44"/>
    <p:sldId id="274" r:id="rId45"/>
    <p:sldId id="275" r:id="rId46"/>
    <p:sldId id="2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7" autoAdjust="0"/>
    <p:restoredTop sz="99422" autoAdjust="0"/>
  </p:normalViewPr>
  <p:slideViewPr>
    <p:cSldViewPr snapToGrid="0">
      <p:cViewPr>
        <p:scale>
          <a:sx n="58" d="100"/>
          <a:sy n="58" d="100"/>
        </p:scale>
        <p:origin x="-1258" y="-7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pPr/>
              <a:t>2/23/2016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pPr/>
              <a:t>‹#›</a:t>
            </a:fld>
            <a:endParaRPr lang="en-US"/>
          </a:p>
        </p:txBody>
      </p:sp>
    </p:spTree>
    <p:extLst>
      <p:ext uri="{BB962C8B-B14F-4D97-AF65-F5344CB8AC3E}">
        <p14:creationId xmlns:p14="http://schemas.microsoft.com/office/powerpoint/2010/main" xmlns=""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1</a:t>
            </a:fld>
            <a:endParaRPr lang="en-US"/>
          </a:p>
        </p:txBody>
      </p:sp>
    </p:spTree>
    <p:extLst>
      <p:ext uri="{BB962C8B-B14F-4D97-AF65-F5344CB8AC3E}">
        <p14:creationId xmlns:p14="http://schemas.microsoft.com/office/powerpoint/2010/main" xmlns=""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pPr/>
              <a:t>2</a:t>
            </a:fld>
            <a:endParaRPr lang="en-US"/>
          </a:p>
        </p:txBody>
      </p:sp>
    </p:spTree>
    <p:extLst>
      <p:ext uri="{BB962C8B-B14F-4D97-AF65-F5344CB8AC3E}">
        <p14:creationId xmlns:p14="http://schemas.microsoft.com/office/powerpoint/2010/main" xmlns=""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A1A2F-7E53-40B9-B816-5F13CFADEF8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7150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C58579-CBE2-4A60-A91D-58D3FEA8F638}"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xmlns="" val="120198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See 3.3 in the Manual for Institutional Self Evaluation (page 12)</a:t>
            </a:r>
            <a:endParaRPr lang="en-US" dirty="0"/>
          </a:p>
        </p:txBody>
      </p:sp>
      <p:sp>
        <p:nvSpPr>
          <p:cNvPr id="4" name="Slide Number Placeholder 3"/>
          <p:cNvSpPr>
            <a:spLocks noGrp="1"/>
          </p:cNvSpPr>
          <p:nvPr>
            <p:ph type="sldNum" sz="quarter" idx="10"/>
          </p:nvPr>
        </p:nvSpPr>
        <p:spPr/>
        <p:txBody>
          <a:bodyPr/>
          <a:lstStyle/>
          <a:p>
            <a:pPr>
              <a:defRPr/>
            </a:pPr>
            <a:fld id="{B7C58579-CBE2-4A60-A91D-58D3FEA8F638}"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xmlns="" val="175263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C58579-CBE2-4A60-A91D-58D3FEA8F63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xmlns="" val="3168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C58579-CBE2-4A60-A91D-58D3FEA8F63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xmlns="" val="210885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311615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41776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FD1EE8DF-1260-4EC9-BC1F-D5ED8AA66C33}" type="datetime1">
              <a:rPr lang="en-US" smtClean="0">
                <a:solidFill>
                  <a:prstClr val="black">
                    <a:tint val="75000"/>
                  </a:prstClr>
                </a:solidFill>
              </a:rPr>
              <a:pPr/>
              <a:t>2/23/2016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ASCCC-Accreditation Institute February 19-20, 2016 San Diego,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9"/>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C399C7-6142-4BC9-B664-5F55B7D18E61}" type="datetime1">
              <a:rPr lang="en-US" smtClean="0">
                <a:solidFill>
                  <a:prstClr val="black">
                    <a:tint val="75000"/>
                  </a:prstClr>
                </a:solidFill>
              </a:rPr>
              <a:pPr/>
              <a:t>2/23/2016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899672-F759-471B-A212-DDE24B74F58B}" type="datetime1">
              <a:rPr lang="en-US" smtClean="0">
                <a:solidFill>
                  <a:prstClr val="black">
                    <a:tint val="75000"/>
                  </a:prstClr>
                </a:solidFill>
              </a:rPr>
              <a:pPr/>
              <a:t>2/23/2016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949E2-CB48-4E50-A4E2-555D012CC9E6}" type="datetime1">
              <a:rPr lang="en-US" smtClean="0">
                <a:solidFill>
                  <a:prstClr val="black">
                    <a:tint val="75000"/>
                  </a:prstClr>
                </a:solidFill>
              </a:rPr>
              <a:pPr/>
              <a:t>2/23/2016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5"/>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32"/>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5DBF4-5D41-41D7-A1C2-16728C143EDA}" type="datetime1">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8E964-B3DD-4CE0-8125-FD481CDD3BC5}" type="datetime1">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7B2868-61E2-4206-AE1B-298B0817165A}"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223EDC-2DE4-402F-ABB4-3B1C95628C6C}"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4083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61243F0D-6C12-4342-9591-CC3BFA5C2F5C}" type="datetime1">
              <a:rPr lang="en-US" smtClean="0">
                <a:solidFill>
                  <a:prstClr val="black">
                    <a:tint val="75000"/>
                  </a:prstClr>
                </a:solidFill>
              </a:rPr>
              <a:pPr/>
              <a:t>2/23/2016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 Accreditation Institute, February 20, 2016</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5582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8842-E86A-4114-BCAF-44CB948F3C45}"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1EB0EE-5C55-4A20-9AF4-1E061F85A2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08729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EB38F-000D-45DD-969A-32F8CA5E0E30}" type="datetime1">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1EB0EE-5C55-4A20-9AF4-1E061F85A2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7628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6444D-802D-4AB2-9346-02B4C502D78B}" type="datetime1">
              <a:rPr lang="en-US" smtClean="0"/>
              <a:pPr/>
              <a:t>2/23/2016</a:t>
            </a:fld>
            <a:endParaRPr lang="en-US"/>
          </a:p>
        </p:txBody>
      </p:sp>
      <p:sp>
        <p:nvSpPr>
          <p:cNvPr id="5" name="Footer Placeholder 4"/>
          <p:cNvSpPr>
            <a:spLocks noGrp="1"/>
          </p:cNvSpPr>
          <p:nvPr>
            <p:ph type="ftr" sz="quarter" idx="11"/>
          </p:nvPr>
        </p:nvSpPr>
        <p:spPr/>
        <p:txBody>
          <a:bodyPr/>
          <a:lstStyle/>
          <a:p>
            <a:r>
              <a:rPr lang="en-US" smtClean="0"/>
              <a:t>ASCCC-Accreditation Institute February 19-20, 2016 San Diego,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41667451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8497E-2D8D-4C70-93D8-B7782ECC0110}" type="datetime1">
              <a:rPr lang="en-US" smtClean="0">
                <a:solidFill>
                  <a:prstClr val="black">
                    <a:tint val="75000"/>
                  </a:prstClr>
                </a:solidFill>
              </a:rPr>
              <a:pPr/>
              <a:t>2/23/2016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1EB0EE-5C55-4A20-9AF4-1E061F85A2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547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CF5B326B-74C5-4B17-8C10-F000A45001E1}" type="datetime1">
              <a:rPr lang="en-US" smtClean="0">
                <a:solidFill>
                  <a:prstClr val="black">
                    <a:tint val="75000"/>
                  </a:prstClr>
                </a:solidFill>
              </a:rPr>
              <a:pPr/>
              <a:t>2/23/2016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 Accreditation Institute, February 20, 2016</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951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112471-967C-4AA7-BC93-69BA860F6527}"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737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92B3E-F916-472C-8803-91E3A4CCF832}"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2633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A199B8-7405-4140-89F6-69BA4CB11D8F}" type="datetime1">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6154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9"/>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1C59E1-A770-477A-85FF-463C80FA17F5}" type="datetime1">
              <a:rPr lang="en-US" smtClean="0">
                <a:solidFill>
                  <a:prstClr val="black">
                    <a:tint val="75000"/>
                  </a:prstClr>
                </a:solidFill>
              </a:rPr>
              <a:pPr/>
              <a:t>2/23/2016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8410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037D22-E8D9-4045-83C0-1FBF63723FD8}" type="datetime1">
              <a:rPr lang="en-US" smtClean="0">
                <a:solidFill>
                  <a:prstClr val="black">
                    <a:tint val="75000"/>
                  </a:prstClr>
                </a:solidFill>
              </a:rPr>
              <a:pPr/>
              <a:t>2/23/2016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2742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07281-7912-48CD-B6FF-E098F46705C6}" type="datetime1">
              <a:rPr lang="en-US" smtClean="0">
                <a:solidFill>
                  <a:prstClr val="black">
                    <a:tint val="75000"/>
                  </a:prstClr>
                </a:solidFill>
              </a:rPr>
              <a:pPr/>
              <a:t>2/23/2016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9473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5"/>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32"/>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468BF-41BA-41F7-BCCD-06C3ABB7D2BC}" type="datetime1">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0753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6B69-F643-4C5B-A08E-B91117DE7020}" type="datetime1">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0474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F67A4F-0F9C-4A90-853F-A719E956D8F1}" type="datetime1">
              <a:rPr lang="en-US" smtClean="0"/>
              <a:pPr/>
              <a:t>2/23/2016</a:t>
            </a:fld>
            <a:endParaRPr lang="en-US"/>
          </a:p>
        </p:txBody>
      </p:sp>
      <p:sp>
        <p:nvSpPr>
          <p:cNvPr id="6" name="Footer Placeholder 5"/>
          <p:cNvSpPr>
            <a:spLocks noGrp="1"/>
          </p:cNvSpPr>
          <p:nvPr>
            <p:ph type="ftr" sz="quarter" idx="11"/>
          </p:nvPr>
        </p:nvSpPr>
        <p:spPr/>
        <p:txBody>
          <a:bodyPr/>
          <a:lstStyle/>
          <a:p>
            <a:r>
              <a:rPr lang="en-US" smtClean="0"/>
              <a:t>ASCCC-Accreditation Institute February 19-20, 2016 San Diego,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3486718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61923B-5904-486F-895E-BCF4027C47A4}"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9957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FA268E-0C0B-4F4A-A773-75A234783FFD}"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7689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553143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711761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945793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899042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462622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326702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279849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88433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83400E-57FA-4047-B81C-8D013E764789}" type="datetime1">
              <a:rPr lang="en-US" smtClean="0"/>
              <a:pPr/>
              <a:t>2/23/2016</a:t>
            </a:fld>
            <a:endParaRPr lang="en-US"/>
          </a:p>
        </p:txBody>
      </p:sp>
      <p:sp>
        <p:nvSpPr>
          <p:cNvPr id="4" name="Footer Placeholder 3"/>
          <p:cNvSpPr>
            <a:spLocks noGrp="1"/>
          </p:cNvSpPr>
          <p:nvPr>
            <p:ph type="ftr" sz="quarter" idx="11"/>
          </p:nvPr>
        </p:nvSpPr>
        <p:spPr/>
        <p:txBody>
          <a:bodyPr/>
          <a:lstStyle/>
          <a:p>
            <a:r>
              <a:rPr lang="en-US" smtClean="0"/>
              <a:t>ASCCC-Accreditation Institute February 19-20, 2016 San Diego,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1932493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260273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293645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50981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63CE2-43D9-4EC0-8D38-C666D1DC664D}" type="datetime1">
              <a:rPr lang="en-US" smtClean="0"/>
              <a:pPr/>
              <a:t>2/23/2016</a:t>
            </a:fld>
            <a:endParaRPr lang="en-US"/>
          </a:p>
        </p:txBody>
      </p:sp>
      <p:sp>
        <p:nvSpPr>
          <p:cNvPr id="3" name="Footer Placeholder 2"/>
          <p:cNvSpPr>
            <a:spLocks noGrp="1"/>
          </p:cNvSpPr>
          <p:nvPr>
            <p:ph type="ftr" sz="quarter" idx="11"/>
          </p:nvPr>
        </p:nvSpPr>
        <p:spPr/>
        <p:txBody>
          <a:bodyPr/>
          <a:lstStyle/>
          <a:p>
            <a:r>
              <a:rPr lang="en-US" smtClean="0"/>
              <a:t>ASCCC-Accreditation Institute February 19-20, 2016 San Diego,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pPr/>
              <a:t>‹#›</a:t>
            </a:fld>
            <a:endParaRPr lang="en-US"/>
          </a:p>
        </p:txBody>
      </p:sp>
    </p:spTree>
    <p:extLst>
      <p:ext uri="{BB962C8B-B14F-4D97-AF65-F5344CB8AC3E}">
        <p14:creationId xmlns:p14="http://schemas.microsoft.com/office/powerpoint/2010/main" xmlns="" val="205554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18BBDA21-91E7-443A-860D-5286319FF522}" type="datetime1">
              <a:rPr lang="en-US" smtClean="0">
                <a:solidFill>
                  <a:prstClr val="black">
                    <a:tint val="75000"/>
                  </a:prstClr>
                </a:solidFill>
              </a:rPr>
              <a:pPr/>
              <a:t>2/23/2016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ASCCC-Accreditation Institute February 19-20, 2016 San Diego,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122F3A-3428-4838-B891-60D882468960}"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1550E-F4DC-4ECE-9674-C09ABD5B9D9F}" type="datetime1">
              <a:rPr lang="en-US" smtClean="0">
                <a:solidFill>
                  <a:prstClr val="black">
                    <a:tint val="75000"/>
                  </a:prstClr>
                </a:solidFill>
              </a:rPr>
              <a:pPr/>
              <a:t>2/23/2016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5F4091-F491-43B4-BF1D-63F0A63B5B95}" type="datetime1">
              <a:rPr lang="en-US" smtClean="0">
                <a:solidFill>
                  <a:prstClr val="black">
                    <a:tint val="75000"/>
                  </a:prstClr>
                </a:solidFill>
              </a:rPr>
              <a:pPr/>
              <a:t>2/23/2016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4"/>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1A289-2599-4475-B4AF-9DA37E320E8B}" type="datetime1">
              <a:rPr lang="en-US" smtClean="0">
                <a:solidFill>
                  <a:prstClr val="black">
                    <a:tint val="75000"/>
                  </a:prstClr>
                </a:solidFill>
              </a:rPr>
              <a:pPr/>
              <a:t>2/23/2016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ASCCC-Accreditation Institute February 19-20, 2016 San Diego,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4"/>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7DA38-35C2-492A-82D9-6F0DDC304BA7}" type="datetime1">
              <a:rPr lang="en-US" smtClean="0">
                <a:solidFill>
                  <a:prstClr val="black">
                    <a:tint val="75000"/>
                  </a:prstClr>
                </a:solidFill>
              </a:rPr>
              <a:pPr/>
              <a:t>2/23/2016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ASCCC-Accreditation Institute February 19-20, 2016 San Diego,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4"/>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55581-5864-4DAC-BA89-075171F0A874}" type="datetime1">
              <a:rPr lang="en-US" smtClean="0">
                <a:solidFill>
                  <a:prstClr val="black">
                    <a:tint val="75000"/>
                  </a:prstClr>
                </a:solidFill>
              </a:rPr>
              <a:pPr/>
              <a:t>2/23/2016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 Accreditation Institute, February 20, 2016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25158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84"/>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51EA3-61DB-40CB-A369-0E576A2B2197}" type="datetime1">
              <a:rPr lang="en-US" smtClean="0">
                <a:solidFill>
                  <a:prstClr val="black">
                    <a:tint val="75000"/>
                  </a:prstClr>
                </a:solidFill>
              </a:rPr>
              <a:pPr/>
              <a:t>2/23/2016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ASCCC Accreditation Institute, February 20, 2016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37374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CC77E-08DC-49CE-B09B-EF9B9B66EA3A}" type="datetimeFigureOut">
              <a:rPr lang="en-US" smtClean="0">
                <a:solidFill>
                  <a:prstClr val="white">
                    <a:tint val="75000"/>
                  </a:prstClr>
                </a:solidFill>
              </a:rPr>
              <a:pPr/>
              <a:t>2/23/2016</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95C3E-32BA-4A1E-9AA0-E8B01D4661A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2991985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New Standards:</a:t>
            </a:r>
            <a:br>
              <a:rPr lang="en-US" dirty="0" smtClean="0"/>
            </a:br>
            <a:r>
              <a:rPr lang="en-US" dirty="0" smtClean="0"/>
              <a:t>Conversations and Reflections</a:t>
            </a:r>
            <a:endParaRPr lang="en-US" dirty="0"/>
          </a:p>
        </p:txBody>
      </p:sp>
      <p:sp>
        <p:nvSpPr>
          <p:cNvPr id="3" name="Subtitle 2"/>
          <p:cNvSpPr>
            <a:spLocks noGrp="1"/>
          </p:cNvSpPr>
          <p:nvPr>
            <p:ph type="subTitle" idx="1"/>
          </p:nvPr>
        </p:nvSpPr>
        <p:spPr>
          <a:xfrm>
            <a:off x="1524000" y="4062549"/>
            <a:ext cx="9144000" cy="1639388"/>
          </a:xfrm>
        </p:spPr>
        <p:txBody>
          <a:bodyPr>
            <a:normAutofit fontScale="77500" lnSpcReduction="20000"/>
          </a:bodyPr>
          <a:lstStyle/>
          <a:p>
            <a:endParaRPr lang="en-US" dirty="0" smtClean="0"/>
          </a:p>
          <a:p>
            <a:r>
              <a:rPr lang="en-US" dirty="0" smtClean="0"/>
              <a:t>John </a:t>
            </a:r>
            <a:r>
              <a:rPr lang="en-US" dirty="0" err="1"/>
              <a:t>Stanskas</a:t>
            </a:r>
            <a:r>
              <a:rPr lang="en-US" dirty="0"/>
              <a:t>, ASCCC Secretary, Facilitator</a:t>
            </a:r>
          </a:p>
          <a:p>
            <a:r>
              <a:rPr lang="en-US" dirty="0" err="1"/>
              <a:t>María</a:t>
            </a:r>
            <a:r>
              <a:rPr lang="en-US" dirty="0"/>
              <a:t> del Rosario C. Biddenback, Napa Valley College</a:t>
            </a:r>
          </a:p>
          <a:p>
            <a:r>
              <a:rPr lang="en-US" smtClean="0"/>
              <a:t>Merideth</a:t>
            </a:r>
            <a:r>
              <a:rPr lang="en-US" dirty="0" smtClean="0"/>
              <a:t> </a:t>
            </a:r>
            <a:r>
              <a:rPr lang="en-US" dirty="0"/>
              <a:t>Randall, Vice President of Instruction, Shasta College</a:t>
            </a:r>
          </a:p>
          <a:p>
            <a:r>
              <a:rPr lang="en-US" dirty="0"/>
              <a:t>Norv </a:t>
            </a:r>
            <a:r>
              <a:rPr lang="en-US" dirty="0" err="1"/>
              <a:t>Wellsfry</a:t>
            </a:r>
            <a:r>
              <a:rPr lang="en-US" dirty="0"/>
              <a:t>, Associate Vice President, ACCJC Commissioner</a:t>
            </a:r>
          </a:p>
        </p:txBody>
      </p:sp>
    </p:spTree>
    <p:extLst>
      <p:ext uri="{BB962C8B-B14F-4D97-AF65-F5344CB8AC3E}">
        <p14:creationId xmlns:p14="http://schemas.microsoft.com/office/powerpoint/2010/main" xmlns=""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Practices - </a:t>
            </a:r>
            <a:r>
              <a:rPr lang="en-US" dirty="0" smtClean="0"/>
              <a:t>2</a:t>
            </a:r>
            <a:endParaRPr lang="en-US" dirty="0"/>
          </a:p>
        </p:txBody>
      </p:sp>
      <p:sp>
        <p:nvSpPr>
          <p:cNvPr id="3" name="Content Placeholder 2"/>
          <p:cNvSpPr>
            <a:spLocks noGrp="1"/>
          </p:cNvSpPr>
          <p:nvPr>
            <p:ph idx="1"/>
          </p:nvPr>
        </p:nvSpPr>
        <p:spPr>
          <a:xfrm>
            <a:off x="609600" y="1371600"/>
            <a:ext cx="10972800" cy="4110038"/>
          </a:xfrm>
        </p:spPr>
        <p:txBody>
          <a:bodyPr/>
          <a:lstStyle/>
          <a:p>
            <a:r>
              <a:rPr lang="en-US" sz="2800" dirty="0" smtClean="0"/>
              <a:t>ISER must include longitudinal data presentation and analyses from annual report data colleges prepare each year for ACCJC. </a:t>
            </a:r>
          </a:p>
          <a:p>
            <a:r>
              <a:rPr lang="en-US" sz="2800" dirty="0" smtClean="0"/>
              <a:t>Institutions must include institution-set standards for student achievement (federal requirement) and college’s own analysis of what the data means, along with plans to try to improve student outcomes </a:t>
            </a:r>
          </a:p>
          <a:p>
            <a:r>
              <a:rPr lang="en-US" sz="2800" dirty="0" smtClean="0"/>
              <a:t>7-Year Cycle for Reaffirmation of Accreditation </a:t>
            </a:r>
            <a:endParaRPr lang="en-US" sz="2800" dirty="0"/>
          </a:p>
        </p:txBody>
      </p:sp>
      <p:sp>
        <p:nvSpPr>
          <p:cNvPr id="4" name="Slide Number Placeholder 3"/>
          <p:cNvSpPr>
            <a:spLocks noGrp="1"/>
          </p:cNvSpPr>
          <p:nvPr>
            <p:ph type="sldNum" sz="quarter" idx="10"/>
          </p:nvPr>
        </p:nvSpPr>
        <p:spPr>
          <a:xfrm>
            <a:off x="10566400" y="6420736"/>
            <a:ext cx="1524000" cy="400050"/>
          </a:xfrm>
        </p:spPr>
        <p:txBody>
          <a:bodyPr/>
          <a:lstStyle/>
          <a:p>
            <a:pPr>
              <a:buClr>
                <a:srgbClr val="064B86"/>
              </a:buClr>
              <a:defRPr/>
            </a:pPr>
            <a:fld id="{E169D8B1-BAE6-470B-91C3-443B34556120}" type="slidenum">
              <a:rPr lang="en-US" smtClean="0">
                <a:solidFill>
                  <a:srgbClr val="8064A2"/>
                </a:solidFill>
              </a:rPr>
              <a:pPr>
                <a:buClr>
                  <a:srgbClr val="064B86"/>
                </a:buClr>
                <a:defRPr/>
              </a:pPr>
              <a:t>10</a:t>
            </a:fld>
            <a:endParaRPr lang="en-US" dirty="0">
              <a:solidFill>
                <a:srgbClr val="8064A2"/>
              </a:solidFill>
            </a:endParaRPr>
          </a:p>
        </p:txBody>
      </p:sp>
    </p:spTree>
    <p:extLst>
      <p:ext uri="{BB962C8B-B14F-4D97-AF65-F5344CB8AC3E}">
        <p14:creationId xmlns:p14="http://schemas.microsoft.com/office/powerpoint/2010/main" xmlns="" val="4171644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914404"/>
            <a:ext cx="10363200" cy="975359"/>
          </a:xfrm>
        </p:spPr>
        <p:txBody>
          <a:bodyPr/>
          <a:lstStyle/>
          <a:p>
            <a:r>
              <a:rPr lang="en-US" dirty="0" smtClean="0"/>
              <a:t>New Practices - 3</a:t>
            </a:r>
            <a:endParaRPr lang="en-US" dirty="0"/>
          </a:p>
        </p:txBody>
      </p:sp>
      <p:sp>
        <p:nvSpPr>
          <p:cNvPr id="3" name="Subtitle 2"/>
          <p:cNvSpPr>
            <a:spLocks noGrp="1"/>
          </p:cNvSpPr>
          <p:nvPr>
            <p:ph type="subTitle" idx="1"/>
          </p:nvPr>
        </p:nvSpPr>
        <p:spPr>
          <a:xfrm>
            <a:off x="304800" y="1767840"/>
            <a:ext cx="11623040" cy="4175760"/>
          </a:xfrm>
        </p:spPr>
        <p:txBody>
          <a:bodyPr/>
          <a:lstStyle/>
          <a:p>
            <a:pPr marL="457200" indent="-457200" algn="l">
              <a:buFont typeface="Arial" panose="020B0604020202020204" pitchFamily="34" charset="0"/>
              <a:buChar char="•"/>
            </a:pPr>
            <a:r>
              <a:rPr lang="en-US" sz="3200" dirty="0" smtClean="0"/>
              <a:t>Seven-Year Cycle with Midterm in year 4</a:t>
            </a:r>
          </a:p>
          <a:p>
            <a:pPr marL="457200" indent="-457200" algn="l">
              <a:buFont typeface="Arial" panose="020B0604020202020204" pitchFamily="34" charset="0"/>
              <a:buChar char="•"/>
            </a:pPr>
            <a:r>
              <a:rPr lang="en-US" sz="3200" dirty="0" smtClean="0"/>
              <a:t>Quality Focus Essay</a:t>
            </a:r>
          </a:p>
          <a:p>
            <a:pPr marL="457200" indent="-457200" algn="l">
              <a:buFont typeface="Arial" panose="020B0604020202020204" pitchFamily="34" charset="0"/>
              <a:buChar char="•"/>
            </a:pPr>
            <a:r>
              <a:rPr lang="en-US" sz="3200" dirty="0" smtClean="0"/>
              <a:t>Actionable Improvements Plans (coming from the institution’s comprehensive self evaluation)</a:t>
            </a:r>
          </a:p>
          <a:p>
            <a:pPr marL="914400" lvl="1" indent="-457200" algn="l">
              <a:buFont typeface="Arial" panose="020B0604020202020204" pitchFamily="34" charset="0"/>
              <a:buChar char="•"/>
            </a:pPr>
            <a:r>
              <a:rPr lang="en-US" sz="2800" dirty="0" smtClean="0"/>
              <a:t>Incorporated into existing institutional planning </a:t>
            </a:r>
            <a:r>
              <a:rPr lang="en-US" sz="2800" dirty="0"/>
              <a:t>processes; </a:t>
            </a:r>
            <a:endParaRPr lang="en-US" sz="2800" dirty="0" smtClean="0"/>
          </a:p>
          <a:p>
            <a:pPr marL="914400" lvl="1" indent="-457200" algn="l">
              <a:buFont typeface="Arial" panose="020B0604020202020204" pitchFamily="34" charset="0"/>
              <a:buChar char="•"/>
            </a:pPr>
            <a:r>
              <a:rPr lang="en-US" sz="2800" dirty="0" smtClean="0"/>
              <a:t>Improvements </a:t>
            </a:r>
            <a:r>
              <a:rPr lang="en-US" sz="2800" dirty="0"/>
              <a:t>made should be </a:t>
            </a:r>
            <a:r>
              <a:rPr lang="en-US" sz="2800" dirty="0" smtClean="0"/>
              <a:t>noted </a:t>
            </a:r>
          </a:p>
          <a:p>
            <a:pPr algn="r"/>
            <a:r>
              <a:rPr lang="en-US" sz="2000" i="1" dirty="0" smtClean="0"/>
              <a:t>Continued</a:t>
            </a:r>
            <a:endParaRPr lang="en-US" sz="2000" i="1" dirty="0"/>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xmlns="" val="816732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4"/>
            <a:ext cx="10363200" cy="975359"/>
          </a:xfrm>
        </p:spPr>
        <p:txBody>
          <a:bodyPr/>
          <a:lstStyle/>
          <a:p>
            <a:r>
              <a:rPr lang="en-US" dirty="0" smtClean="0"/>
              <a:t>New Practices – 4</a:t>
            </a:r>
            <a:endParaRPr lang="en-US" dirty="0"/>
          </a:p>
        </p:txBody>
      </p:sp>
      <p:sp>
        <p:nvSpPr>
          <p:cNvPr id="3" name="Subtitle 2"/>
          <p:cNvSpPr>
            <a:spLocks noGrp="1"/>
          </p:cNvSpPr>
          <p:nvPr>
            <p:ph type="subTitle" idx="1"/>
          </p:nvPr>
        </p:nvSpPr>
        <p:spPr>
          <a:xfrm>
            <a:off x="304800" y="1965960"/>
            <a:ext cx="11480800" cy="4251960"/>
          </a:xfrm>
        </p:spPr>
        <p:txBody>
          <a:bodyPr/>
          <a:lstStyle/>
          <a:p>
            <a:pPr marL="457200" indent="-457200" algn="l">
              <a:buFont typeface="Arial"/>
              <a:buChar char="•"/>
            </a:pPr>
            <a:r>
              <a:rPr lang="en-US" sz="3200" dirty="0" smtClean="0"/>
              <a:t>Individual College self Monitoring and Follow-Up of Data Indicators in </a:t>
            </a:r>
            <a:r>
              <a:rPr lang="en-US" sz="3200" b="1" dirty="0" smtClean="0"/>
              <a:t>Annual Reports </a:t>
            </a:r>
            <a:r>
              <a:rPr lang="en-US" sz="3200" dirty="0" smtClean="0"/>
              <a:t>(required by USDE)</a:t>
            </a:r>
          </a:p>
          <a:p>
            <a:pPr marL="914400" lvl="1" indent="-457200" algn="l">
              <a:buFont typeface="Arial"/>
              <a:buChar char="•"/>
            </a:pPr>
            <a:r>
              <a:rPr lang="en-US" sz="3200" dirty="0" smtClean="0"/>
              <a:t>ACCJC provides the templates in the Annual    Report – Component of Midterm</a:t>
            </a:r>
          </a:p>
          <a:p>
            <a:pPr marL="914400" lvl="1" indent="-457200" algn="l">
              <a:buFont typeface="Arial"/>
              <a:buChar char="•"/>
            </a:pPr>
            <a:r>
              <a:rPr lang="en-US" sz="3200" dirty="0" smtClean="0"/>
              <a:t>Additional data elements for Institution-Set Standards (ISS) should be described</a:t>
            </a:r>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xmlns="" val="325414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36320"/>
            <a:ext cx="10363200" cy="929640"/>
          </a:xfrm>
        </p:spPr>
        <p:txBody>
          <a:bodyPr/>
          <a:lstStyle/>
          <a:p>
            <a:r>
              <a:rPr lang="en-US" dirty="0" smtClean="0"/>
              <a:t>New Practices – 5</a:t>
            </a:r>
            <a:endParaRPr lang="en-US" dirty="0"/>
          </a:p>
        </p:txBody>
      </p:sp>
      <p:sp>
        <p:nvSpPr>
          <p:cNvPr id="3" name="Subtitle 2"/>
          <p:cNvSpPr>
            <a:spLocks noGrp="1"/>
          </p:cNvSpPr>
          <p:nvPr>
            <p:ph type="subTitle" idx="1"/>
          </p:nvPr>
        </p:nvSpPr>
        <p:spPr>
          <a:xfrm>
            <a:off x="508000" y="1965960"/>
            <a:ext cx="11074400" cy="3825240"/>
          </a:xfrm>
        </p:spPr>
        <p:txBody>
          <a:bodyPr/>
          <a:lstStyle/>
          <a:p>
            <a:pPr marL="457200" indent="-457200" algn="l">
              <a:buFont typeface="Arial"/>
              <a:buChar char="•"/>
            </a:pPr>
            <a:r>
              <a:rPr lang="en-US" sz="3200" dirty="0" smtClean="0"/>
              <a:t>Types of recommendations:</a:t>
            </a:r>
          </a:p>
          <a:p>
            <a:pPr marL="1371600" lvl="2" indent="-457200" algn="l">
              <a:buFont typeface="Arial"/>
              <a:buChar char="•"/>
            </a:pPr>
            <a:r>
              <a:rPr lang="en-US" sz="2600" b="1" dirty="0" smtClean="0"/>
              <a:t>Compliance </a:t>
            </a:r>
          </a:p>
          <a:p>
            <a:pPr marL="1371600" lvl="2" indent="-457200" algn="l">
              <a:buFont typeface="Arial"/>
              <a:buChar char="•"/>
            </a:pPr>
            <a:r>
              <a:rPr lang="en-US" sz="2600" b="1" dirty="0" smtClean="0"/>
              <a:t>Improvement </a:t>
            </a:r>
          </a:p>
          <a:p>
            <a:pPr marL="914400" lvl="1" indent="-457200" algn="l">
              <a:buFont typeface="Wingdings" panose="05000000000000000000" pitchFamily="2" charset="2"/>
              <a:buChar char="ü"/>
            </a:pPr>
            <a:r>
              <a:rPr lang="en-US" sz="2400" dirty="0" smtClean="0"/>
              <a:t>Separated in action letters</a:t>
            </a:r>
          </a:p>
          <a:p>
            <a:pPr marL="914400" lvl="1" indent="-457200" algn="l">
              <a:spcBef>
                <a:spcPts val="0"/>
              </a:spcBef>
              <a:buFont typeface="Wingdings" panose="05000000000000000000" pitchFamily="2" charset="2"/>
              <a:buChar char="ü"/>
            </a:pPr>
            <a:r>
              <a:rPr lang="en-US" sz="2400" dirty="0" smtClean="0"/>
              <a:t>Standards are met or not met (no “partial” compliance)</a:t>
            </a:r>
          </a:p>
          <a:p>
            <a:pPr marL="914400" lvl="1" indent="-457200" algn="l">
              <a:spcBef>
                <a:spcPts val="0"/>
              </a:spcBef>
              <a:buFont typeface="Wingdings" panose="05000000000000000000" pitchFamily="2" charset="2"/>
              <a:buChar char="ü"/>
            </a:pPr>
            <a:r>
              <a:rPr lang="en-US" sz="2400" dirty="0" smtClean="0"/>
              <a:t>Non-compliance resolved in two years;    improvement efforts continue throughout the 7-year cycle</a:t>
            </a:r>
            <a:endParaRPr lang="en-US" sz="2400" dirty="0"/>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xmlns="" val="1022403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1"/>
            <a:ext cx="10363200" cy="899160"/>
          </a:xfrm>
        </p:spPr>
        <p:txBody>
          <a:bodyPr/>
          <a:lstStyle/>
          <a:p>
            <a:r>
              <a:rPr lang="en-US" dirty="0" smtClean="0"/>
              <a:t>Changes to Policy</a:t>
            </a:r>
            <a:endParaRPr lang="en-US" dirty="0"/>
          </a:p>
        </p:txBody>
      </p:sp>
      <p:sp>
        <p:nvSpPr>
          <p:cNvPr id="3" name="Subtitle 2"/>
          <p:cNvSpPr>
            <a:spLocks noGrp="1"/>
          </p:cNvSpPr>
          <p:nvPr>
            <p:ph type="subTitle" idx="1"/>
          </p:nvPr>
        </p:nvSpPr>
        <p:spPr>
          <a:xfrm>
            <a:off x="304800" y="1889761"/>
            <a:ext cx="11480800" cy="4206239"/>
          </a:xfrm>
        </p:spPr>
        <p:txBody>
          <a:bodyPr/>
          <a:lstStyle/>
          <a:p>
            <a:pPr marL="457200" indent="-457200" algn="l">
              <a:buFont typeface="Arial" panose="020B0604020202020204" pitchFamily="34" charset="0"/>
              <a:buChar char="•"/>
            </a:pPr>
            <a:r>
              <a:rPr lang="en-US" sz="3200" dirty="0" smtClean="0"/>
              <a:t>Policy on Commission Actions on Institutions</a:t>
            </a:r>
          </a:p>
          <a:p>
            <a:pPr algn="l">
              <a:spcBef>
                <a:spcPts val="0"/>
              </a:spcBef>
            </a:pPr>
            <a:r>
              <a:rPr lang="en-US" sz="3200" b="1" dirty="0"/>
              <a:t> </a:t>
            </a:r>
            <a:r>
              <a:rPr lang="en-US" sz="3200" b="1" dirty="0" smtClean="0"/>
              <a:t>    </a:t>
            </a:r>
            <a:r>
              <a:rPr lang="en-US" sz="3200" dirty="0" smtClean="0"/>
              <a:t>√  Reaffirmation for limited term </a:t>
            </a:r>
            <a:r>
              <a:rPr lang="en-US" sz="2800" dirty="0" smtClean="0"/>
              <a:t>(new option)</a:t>
            </a:r>
          </a:p>
          <a:p>
            <a:pPr algn="l">
              <a:spcBef>
                <a:spcPts val="0"/>
              </a:spcBef>
            </a:pPr>
            <a:r>
              <a:rPr lang="en-US" sz="3200" dirty="0"/>
              <a:t> </a:t>
            </a:r>
            <a:r>
              <a:rPr lang="en-US" sz="3200" dirty="0" smtClean="0"/>
              <a:t>    √  Requirement of compliance within two years </a:t>
            </a:r>
          </a:p>
          <a:p>
            <a:pPr algn="l">
              <a:spcBef>
                <a:spcPts val="0"/>
              </a:spcBef>
            </a:pPr>
            <a:r>
              <a:rPr lang="en-US" sz="3200" dirty="0"/>
              <a:t> </a:t>
            </a:r>
            <a:r>
              <a:rPr lang="en-US" sz="3200" dirty="0" smtClean="0"/>
              <a:t>        </a:t>
            </a:r>
            <a:r>
              <a:rPr lang="en-US" sz="2800" dirty="0" smtClean="0"/>
              <a:t>(federal two-year rule)</a:t>
            </a:r>
          </a:p>
          <a:p>
            <a:pPr algn="l">
              <a:spcBef>
                <a:spcPts val="0"/>
              </a:spcBef>
            </a:pPr>
            <a:r>
              <a:rPr lang="en-US" sz="3200" dirty="0"/>
              <a:t> </a:t>
            </a:r>
            <a:r>
              <a:rPr lang="en-US" sz="3200" dirty="0" smtClean="0"/>
              <a:t>    √  Changed timeline for Commission follow-up</a:t>
            </a:r>
          </a:p>
          <a:p>
            <a:pPr algn="l">
              <a:spcBef>
                <a:spcPts val="0"/>
              </a:spcBef>
            </a:pPr>
            <a:r>
              <a:rPr lang="en-US" sz="3200" dirty="0"/>
              <a:t> </a:t>
            </a:r>
            <a:r>
              <a:rPr lang="en-US" sz="3200" dirty="0" smtClean="0"/>
              <a:t>         </a:t>
            </a:r>
            <a:r>
              <a:rPr lang="en-US" sz="2800" dirty="0" smtClean="0"/>
              <a:t>(generally 18 months)</a:t>
            </a:r>
          </a:p>
          <a:p>
            <a:pPr algn="l">
              <a:spcBef>
                <a:spcPts val="0"/>
              </a:spcBef>
            </a:pPr>
            <a:r>
              <a:rPr lang="en-US" sz="3200" dirty="0"/>
              <a:t> </a:t>
            </a:r>
            <a:r>
              <a:rPr lang="en-US" sz="3200" dirty="0" smtClean="0"/>
              <a:t>    √  Common definitions for sanctions across all</a:t>
            </a:r>
          </a:p>
          <a:p>
            <a:pPr algn="l">
              <a:spcBef>
                <a:spcPts val="0"/>
              </a:spcBef>
            </a:pPr>
            <a:r>
              <a:rPr lang="en-US" sz="3200" dirty="0"/>
              <a:t> </a:t>
            </a:r>
            <a:r>
              <a:rPr lang="en-US" sz="3200" dirty="0" smtClean="0"/>
              <a:t>         all regional accreditors</a:t>
            </a:r>
            <a:endParaRPr lang="en-US" sz="3200" dirty="0"/>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xmlns="" val="122181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4"/>
            <a:ext cx="10363200" cy="609599"/>
          </a:xfrm>
        </p:spPr>
        <p:txBody>
          <a:bodyPr>
            <a:normAutofit fontScale="90000"/>
          </a:bodyPr>
          <a:lstStyle/>
          <a:p>
            <a:r>
              <a:rPr lang="en-US" dirty="0"/>
              <a:t>Changes to </a:t>
            </a:r>
            <a:r>
              <a:rPr lang="en-US" dirty="0" smtClean="0"/>
              <a:t>Trainings</a:t>
            </a:r>
            <a:endParaRPr lang="en-US" dirty="0"/>
          </a:p>
        </p:txBody>
      </p:sp>
      <p:sp>
        <p:nvSpPr>
          <p:cNvPr id="3" name="Subtitle 2"/>
          <p:cNvSpPr>
            <a:spLocks noGrp="1"/>
          </p:cNvSpPr>
          <p:nvPr>
            <p:ph type="subTitle" idx="1"/>
          </p:nvPr>
        </p:nvSpPr>
        <p:spPr>
          <a:xfrm>
            <a:off x="609600" y="1981200"/>
            <a:ext cx="10871200" cy="4267200"/>
          </a:xfrm>
        </p:spPr>
        <p:txBody>
          <a:bodyPr/>
          <a:lstStyle/>
          <a:p>
            <a:pPr marL="342900" indent="-342900" algn="l">
              <a:buFont typeface="Arial" panose="020B0604020202020204" pitchFamily="34" charset="0"/>
              <a:buChar char="•"/>
            </a:pPr>
            <a:r>
              <a:rPr lang="en-US" sz="3200" dirty="0" smtClean="0"/>
              <a:t>Spring 2015 Symposium</a:t>
            </a:r>
          </a:p>
          <a:p>
            <a:pPr marL="342900" indent="-342900" algn="l">
              <a:buFont typeface="Arial" panose="020B0604020202020204" pitchFamily="34" charset="0"/>
              <a:buChar char="•"/>
            </a:pPr>
            <a:r>
              <a:rPr lang="en-US" sz="3200" dirty="0" smtClean="0"/>
              <a:t>ACCJC Annual Conference (Spring 2017)</a:t>
            </a:r>
          </a:p>
          <a:p>
            <a:pPr marL="914400" lvl="1" indent="-457200" algn="l">
              <a:buFont typeface="Arial" panose="020B0604020202020204" pitchFamily="34" charset="0"/>
              <a:buChar char="•"/>
            </a:pPr>
            <a:r>
              <a:rPr lang="en-US" sz="2800" dirty="0"/>
              <a:t>Conference session on Developing a Self Evaluation Report </a:t>
            </a:r>
            <a:r>
              <a:rPr lang="en-US" sz="2800" i="1" dirty="0"/>
              <a:t>one year before </a:t>
            </a:r>
            <a:r>
              <a:rPr lang="en-US" sz="2800" dirty="0"/>
              <a:t>evaluation visit</a:t>
            </a:r>
          </a:p>
          <a:p>
            <a:pPr marL="914400" lvl="1" indent="-457200" algn="l">
              <a:buFont typeface="Arial" panose="020B0604020202020204" pitchFamily="34" charset="0"/>
              <a:buChar char="•"/>
            </a:pPr>
            <a:r>
              <a:rPr lang="en-US" sz="2800" dirty="0"/>
              <a:t>Conference sharing session on “What Happens After the Evaluation Visit”</a:t>
            </a:r>
          </a:p>
          <a:p>
            <a:pPr marL="342900" indent="-342900" algn="l">
              <a:buFont typeface="Arial" panose="020B0604020202020204" pitchFamily="34" charset="0"/>
              <a:buChar char="•"/>
            </a:pPr>
            <a:endParaRPr lang="en-US" sz="3200" dirty="0"/>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xmlns="" val="743275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972800" cy="1319336"/>
          </a:xfrm>
        </p:spPr>
        <p:txBody>
          <a:bodyPr>
            <a:normAutofit fontScale="90000"/>
          </a:bodyPr>
          <a:lstStyle/>
          <a:p>
            <a:r>
              <a:rPr lang="en-US" dirty="0" smtClean="0">
                <a:solidFill>
                  <a:schemeClr val="tx1"/>
                </a:solidFill>
              </a:rPr>
              <a:t>Evaluating Institutions With the </a:t>
            </a:r>
            <a:br>
              <a:rPr lang="en-US" dirty="0" smtClean="0">
                <a:solidFill>
                  <a:schemeClr val="tx1"/>
                </a:solidFill>
              </a:rPr>
            </a:br>
            <a:r>
              <a:rPr lang="en-US" dirty="0" smtClean="0">
                <a:solidFill>
                  <a:schemeClr val="tx1"/>
                </a:solidFill>
              </a:rPr>
              <a:t>2014 Accreditation Standards</a:t>
            </a:r>
            <a:endParaRPr lang="en-US" dirty="0">
              <a:solidFill>
                <a:schemeClr val="tx1"/>
              </a:solidFill>
            </a:endParaRPr>
          </a:p>
        </p:txBody>
      </p:sp>
      <p:sp>
        <p:nvSpPr>
          <p:cNvPr id="3" name="Content Placeholder 2"/>
          <p:cNvSpPr>
            <a:spLocks noGrp="1"/>
          </p:cNvSpPr>
          <p:nvPr>
            <p:ph idx="1"/>
          </p:nvPr>
        </p:nvSpPr>
        <p:spPr>
          <a:xfrm>
            <a:off x="2032000" y="2362200"/>
            <a:ext cx="7518400" cy="3124200"/>
          </a:xfrm>
        </p:spPr>
        <p:txBody>
          <a:bodyPr>
            <a:normAutofit lnSpcReduction="10000"/>
          </a:bodyPr>
          <a:lstStyle/>
          <a:p>
            <a:r>
              <a:rPr lang="en-US" dirty="0" smtClean="0"/>
              <a:t>Eligibility Requirements 1-5</a:t>
            </a:r>
          </a:p>
          <a:p>
            <a:r>
              <a:rPr lang="en-US" dirty="0" smtClean="0"/>
              <a:t>USDE Regulatory requirements in 8 areas including:</a:t>
            </a:r>
          </a:p>
          <a:p>
            <a:pPr lvl="1"/>
            <a:r>
              <a:rPr lang="en-US" dirty="0" smtClean="0"/>
              <a:t>Institution Set Standards</a:t>
            </a:r>
          </a:p>
          <a:p>
            <a:r>
              <a:rPr lang="en-US" dirty="0" smtClean="0"/>
              <a:t>Accreditation Standards</a:t>
            </a:r>
          </a:p>
          <a:p>
            <a:r>
              <a:rPr lang="en-US" dirty="0" smtClean="0"/>
              <a:t>Quality Focus Essay</a:t>
            </a:r>
          </a:p>
          <a:p>
            <a:pPr marL="114300" indent="0">
              <a:buNone/>
            </a:pPr>
            <a:endParaRPr lang="en-US" dirty="0"/>
          </a:p>
        </p:txBody>
      </p:sp>
      <p:sp>
        <p:nvSpPr>
          <p:cNvPr id="4" name="Slide Number Placeholder 3"/>
          <p:cNvSpPr>
            <a:spLocks noGrp="1"/>
          </p:cNvSpPr>
          <p:nvPr>
            <p:ph type="sldNum" sz="quarter" idx="10"/>
          </p:nvPr>
        </p:nvSpPr>
        <p:spPr/>
        <p:txBody>
          <a:bodyPr/>
          <a:lstStyle/>
          <a:p>
            <a:pPr>
              <a:buClr>
                <a:srgbClr val="064B86"/>
              </a:buClr>
              <a:defRPr/>
            </a:pPr>
            <a:fld id="{E169D8B1-BAE6-470B-91C3-443B34556120}" type="slidenum">
              <a:rPr lang="en-US" smtClean="0">
                <a:solidFill>
                  <a:srgbClr val="8064A2"/>
                </a:solidFill>
              </a:rPr>
              <a:pPr>
                <a:buClr>
                  <a:srgbClr val="064B86"/>
                </a:buClr>
                <a:defRPr/>
              </a:pPr>
              <a:t>16</a:t>
            </a:fld>
            <a:endParaRPr lang="en-US" dirty="0">
              <a:solidFill>
                <a:srgbClr val="8064A2"/>
              </a:solidFill>
            </a:endParaRPr>
          </a:p>
        </p:txBody>
      </p:sp>
    </p:spTree>
    <p:extLst>
      <p:ext uri="{BB962C8B-B14F-4D97-AF65-F5344CB8AC3E}">
        <p14:creationId xmlns:p14="http://schemas.microsoft.com/office/powerpoint/2010/main" xmlns="" val="278124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1143001"/>
            <a:ext cx="10363200" cy="1143000"/>
          </a:xfrm>
        </p:spPr>
        <p:txBody>
          <a:bodyPr/>
          <a:lstStyle/>
          <a:p>
            <a:r>
              <a:rPr lang="en-US" dirty="0" smtClean="0"/>
              <a:t>Accreditation Standards</a:t>
            </a:r>
            <a:endParaRPr lang="en-US" dirty="0"/>
          </a:p>
        </p:txBody>
      </p:sp>
      <p:sp>
        <p:nvSpPr>
          <p:cNvPr id="3" name="Subtitle 2"/>
          <p:cNvSpPr>
            <a:spLocks noGrp="1"/>
          </p:cNvSpPr>
          <p:nvPr>
            <p:ph type="subTitle" idx="1"/>
          </p:nvPr>
        </p:nvSpPr>
        <p:spPr>
          <a:xfrm>
            <a:off x="240032" y="2135684"/>
            <a:ext cx="11562080" cy="4110952"/>
          </a:xfrm>
        </p:spPr>
        <p:txBody>
          <a:bodyPr>
            <a:normAutofit/>
          </a:bodyPr>
          <a:lstStyle/>
          <a:p>
            <a:pPr marL="457200" indent="-457200" algn="l">
              <a:buFont typeface="Arial"/>
              <a:buChar char="•"/>
            </a:pPr>
            <a:r>
              <a:rPr lang="en-US" sz="2800" i="1" dirty="0" smtClean="0"/>
              <a:t>Standard I</a:t>
            </a:r>
            <a:r>
              <a:rPr lang="en-US" sz="2800" dirty="0" smtClean="0"/>
              <a:t>: Mission, Institutional Effectiveness and </a:t>
            </a:r>
            <a:r>
              <a:rPr lang="en-US" sz="2800" b="1" dirty="0" smtClean="0"/>
              <a:t>Integrity (new)</a:t>
            </a:r>
          </a:p>
          <a:p>
            <a:pPr marL="457200" indent="-457200" algn="l">
              <a:buFont typeface="Arial"/>
              <a:buChar char="•"/>
            </a:pPr>
            <a:r>
              <a:rPr lang="en-US" sz="2800" i="1" dirty="0" smtClean="0"/>
              <a:t>Standard II</a:t>
            </a:r>
            <a:r>
              <a:rPr lang="en-US" sz="2800" dirty="0" smtClean="0"/>
              <a:t>: Educational Programs – Instruction, Library and Learning Services, and Student Support Services</a:t>
            </a:r>
          </a:p>
          <a:p>
            <a:pPr marL="457200" indent="-457200" algn="l">
              <a:buFont typeface="Arial"/>
              <a:buChar char="•"/>
            </a:pPr>
            <a:r>
              <a:rPr lang="en-US" sz="2800" i="1" dirty="0" smtClean="0"/>
              <a:t>Standard III</a:t>
            </a:r>
            <a:r>
              <a:rPr lang="en-US" sz="2800" dirty="0" smtClean="0"/>
              <a:t>: Institutional Resources – Human Resources, Physical Resources, Technology and Financial Resources</a:t>
            </a:r>
          </a:p>
          <a:p>
            <a:pPr marL="457200" indent="-457200" algn="l">
              <a:buFont typeface="Arial"/>
              <a:buChar char="•"/>
            </a:pPr>
            <a:r>
              <a:rPr lang="en-US" sz="2800" i="1" dirty="0" smtClean="0"/>
              <a:t>Standard IV</a:t>
            </a:r>
            <a:r>
              <a:rPr lang="en-US" sz="2800" dirty="0" smtClean="0"/>
              <a:t>: Leadership and Decision Making, and Governance</a:t>
            </a:r>
            <a:endParaRPr lang="en-US" sz="3200" dirty="0" smtClean="0"/>
          </a:p>
          <a:p>
            <a:pPr algn="l"/>
            <a:endParaRPr lang="en-US" sz="3200" dirty="0"/>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xmlns="" val="2026338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Institution-Set</a:t>
            </a:r>
            <a:r>
              <a:rPr lang="en-US" dirty="0" smtClean="0"/>
              <a:t> Standards</a:t>
            </a:r>
            <a:br>
              <a:rPr lang="en-US" dirty="0" smtClean="0"/>
            </a:br>
            <a:r>
              <a:rPr lang="en-US" sz="3200" dirty="0" smtClean="0"/>
              <a:t>The institution must demonstrate that it:</a:t>
            </a:r>
            <a:endParaRPr lang="en-US" dirty="0"/>
          </a:p>
        </p:txBody>
      </p:sp>
      <p:sp>
        <p:nvSpPr>
          <p:cNvPr id="3" name="Content Placeholder 2"/>
          <p:cNvSpPr>
            <a:spLocks noGrp="1"/>
          </p:cNvSpPr>
          <p:nvPr>
            <p:ph idx="1"/>
          </p:nvPr>
        </p:nvSpPr>
        <p:spPr>
          <a:xfrm>
            <a:off x="609600" y="2268231"/>
            <a:ext cx="10972800" cy="3794125"/>
          </a:xfrm>
        </p:spPr>
        <p:txBody>
          <a:bodyPr/>
          <a:lstStyle/>
          <a:p>
            <a:r>
              <a:rPr lang="en-US" sz="2800" dirty="0" smtClean="0"/>
              <a:t>Establishes standards for its own performance in student achievement (Institution-set standards)</a:t>
            </a:r>
          </a:p>
          <a:p>
            <a:r>
              <a:rPr lang="en-US" sz="2800" dirty="0" smtClean="0"/>
              <a:t>Analyzes how well it is meeting its own standards</a:t>
            </a:r>
          </a:p>
          <a:p>
            <a:r>
              <a:rPr lang="en-US" sz="2800" dirty="0" smtClean="0"/>
              <a:t>Makes results available to all constituent groups</a:t>
            </a:r>
          </a:p>
          <a:p>
            <a:r>
              <a:rPr lang="en-US" sz="2800" dirty="0" smtClean="0"/>
              <a:t>Plans to improve in areas where its own performance is less than adequate</a:t>
            </a:r>
          </a:p>
          <a:p>
            <a:pPr marL="114300" indent="0">
              <a:spcBef>
                <a:spcPts val="1200"/>
              </a:spcBef>
              <a:spcAft>
                <a:spcPts val="0"/>
              </a:spcAft>
              <a:buNone/>
            </a:pPr>
            <a:r>
              <a:rPr lang="en-US" sz="2000" b="1" dirty="0" smtClean="0"/>
              <a:t>Standard I.B.3</a:t>
            </a:r>
          </a:p>
          <a:p>
            <a:pPr marL="114300" indent="0">
              <a:spcBef>
                <a:spcPts val="0"/>
              </a:spcBef>
              <a:spcAft>
                <a:spcPts val="0"/>
              </a:spcAft>
              <a:buNone/>
            </a:pPr>
            <a:r>
              <a:rPr lang="en-US" sz="2000" b="1" dirty="0" smtClean="0"/>
              <a:t>3.3 in </a:t>
            </a:r>
            <a:r>
              <a:rPr lang="en-US" sz="2000" b="1" i="1" dirty="0" smtClean="0"/>
              <a:t>Manual for Institutional Self Evaluation</a:t>
            </a:r>
            <a:r>
              <a:rPr lang="en-US" sz="1800" i="1" dirty="0" smtClean="0"/>
              <a:t> (pg.12)</a:t>
            </a:r>
            <a:endParaRPr lang="en-US" sz="2000" b="1" i="1" dirty="0" smtClean="0"/>
          </a:p>
          <a:p>
            <a:pPr marL="114300" indent="0">
              <a:buNone/>
            </a:pPr>
            <a:endParaRPr lang="en-US" sz="2000" b="1" dirty="0"/>
          </a:p>
        </p:txBody>
      </p:sp>
      <p:sp>
        <p:nvSpPr>
          <p:cNvPr id="4" name="Slide Number Placeholder 3"/>
          <p:cNvSpPr>
            <a:spLocks noGrp="1"/>
          </p:cNvSpPr>
          <p:nvPr>
            <p:ph type="sldNum" sz="quarter" idx="10"/>
          </p:nvPr>
        </p:nvSpPr>
        <p:spPr/>
        <p:txBody>
          <a:bodyPr/>
          <a:lstStyle/>
          <a:p>
            <a:pPr>
              <a:defRPr/>
            </a:pPr>
            <a:r>
              <a:rPr lang="en-US" dirty="0" smtClean="0">
                <a:solidFill>
                  <a:srgbClr val="8064A2"/>
                </a:solidFill>
              </a:rPr>
              <a:t>16 </a:t>
            </a:r>
            <a:endParaRPr dirty="0">
              <a:solidFill>
                <a:srgbClr val="8064A2"/>
              </a:solidFill>
            </a:endParaRPr>
          </a:p>
        </p:txBody>
      </p:sp>
      <p:pic>
        <p:nvPicPr>
          <p:cNvPr id="4098" name="Picture 2" descr="C:\Users\jpond\AppData\Local\Microsoft\Windows\Temporary Internet Files\Content.IE5\XV93UZ9Y\MC90043523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66873" y="4643253"/>
            <a:ext cx="1146747" cy="1419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6560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10363200" cy="1327882"/>
          </a:xfrm>
        </p:spPr>
        <p:txBody>
          <a:bodyPr>
            <a:normAutofit fontScale="90000"/>
          </a:bodyPr>
          <a:lstStyle/>
          <a:p>
            <a:r>
              <a:rPr lang="en-US" sz="3600" dirty="0" smtClean="0"/>
              <a:t>Institution Set Standards</a:t>
            </a:r>
            <a:br>
              <a:rPr lang="en-US" sz="3600" dirty="0" smtClean="0"/>
            </a:br>
            <a:r>
              <a:rPr lang="en-US" sz="3600" dirty="0" smtClean="0"/>
              <a:t>Student Achievement Data</a:t>
            </a:r>
            <a:br>
              <a:rPr lang="en-US" sz="3600" dirty="0" smtClean="0"/>
            </a:br>
            <a:endParaRPr lang="en-US" sz="3600" dirty="0"/>
          </a:p>
        </p:txBody>
      </p:sp>
      <p:sp>
        <p:nvSpPr>
          <p:cNvPr id="3" name="Content Placeholder 2"/>
          <p:cNvSpPr>
            <a:spLocks noGrp="1"/>
          </p:cNvSpPr>
          <p:nvPr>
            <p:ph type="subTitle" idx="1"/>
          </p:nvPr>
        </p:nvSpPr>
        <p:spPr>
          <a:xfrm>
            <a:off x="1016002" y="1752600"/>
            <a:ext cx="10238153" cy="3733800"/>
          </a:xfrm>
        </p:spPr>
        <p:txBody>
          <a:bodyPr>
            <a:normAutofit/>
          </a:bodyPr>
          <a:lstStyle/>
          <a:p>
            <a:pPr marL="342900" indent="-342900" algn="l">
              <a:buFont typeface="Arial" panose="020B0604020202020204" pitchFamily="34" charset="0"/>
              <a:buChar char="•"/>
            </a:pPr>
            <a:r>
              <a:rPr lang="en-US" sz="2800" dirty="0" smtClean="0"/>
              <a:t>Course completion rates</a:t>
            </a:r>
          </a:p>
          <a:p>
            <a:pPr marL="342900" indent="-342900" algn="l">
              <a:buFont typeface="Arial" panose="020B0604020202020204" pitchFamily="34" charset="0"/>
              <a:buChar char="•"/>
            </a:pPr>
            <a:r>
              <a:rPr lang="en-US" sz="2800" dirty="0" smtClean="0"/>
              <a:t>Degree/Certificates awarded (numbers or rates)</a:t>
            </a:r>
          </a:p>
          <a:p>
            <a:pPr marL="800100" lvl="1" indent="-342900" algn="l">
              <a:buFont typeface="Arial" panose="020B0604020202020204" pitchFamily="34" charset="0"/>
              <a:buChar char="•"/>
            </a:pPr>
            <a:r>
              <a:rPr lang="en-US" dirty="0" smtClean="0"/>
              <a:t>College Scorecard IPEDS Data requirements* of accreditors </a:t>
            </a:r>
          </a:p>
          <a:p>
            <a:pPr marL="342900" indent="-342900" algn="l">
              <a:buFont typeface="Arial" panose="020B0604020202020204" pitchFamily="34" charset="0"/>
              <a:buChar char="•"/>
            </a:pPr>
            <a:r>
              <a:rPr lang="en-US" sz="2800" dirty="0" smtClean="0"/>
              <a:t>Transfer rates to four-year institutions</a:t>
            </a:r>
          </a:p>
          <a:p>
            <a:pPr marL="342900" indent="-342900" algn="l">
              <a:buFont typeface="Arial" panose="020B0604020202020204" pitchFamily="34" charset="0"/>
              <a:buChar char="•"/>
            </a:pPr>
            <a:r>
              <a:rPr lang="en-US" sz="2800" dirty="0" smtClean="0"/>
              <a:t>For CTE program completers:</a:t>
            </a:r>
          </a:p>
          <a:p>
            <a:pPr marL="914400" lvl="1" indent="-457200" algn="l">
              <a:buFont typeface="Wingdings" panose="05000000000000000000" pitchFamily="2" charset="2"/>
              <a:buChar char="§"/>
            </a:pPr>
            <a:r>
              <a:rPr lang="en-US" sz="2800" dirty="0">
                <a:latin typeface="Calibri" panose="020F0502020204030204" pitchFamily="34" charset="0"/>
              </a:rPr>
              <a:t>L</a:t>
            </a:r>
            <a:r>
              <a:rPr lang="en-US" sz="2800" dirty="0" smtClean="0">
                <a:latin typeface="Calibri" panose="020F0502020204030204" pitchFamily="34" charset="0"/>
              </a:rPr>
              <a:t>icensure/certification exam pass rates</a:t>
            </a:r>
          </a:p>
          <a:p>
            <a:pPr marL="914400" lvl="1" indent="-457200" algn="l">
              <a:buFont typeface="Wingdings" panose="05000000000000000000" pitchFamily="2" charset="2"/>
              <a:buChar char="§"/>
            </a:pPr>
            <a:r>
              <a:rPr lang="en-US" sz="2800" dirty="0" smtClean="0">
                <a:latin typeface="Calibri" panose="020F0502020204030204" pitchFamily="34" charset="0"/>
              </a:rPr>
              <a:t>Job Placement Data</a:t>
            </a:r>
          </a:p>
        </p:txBody>
      </p:sp>
      <p:sp>
        <p:nvSpPr>
          <p:cNvPr id="4" name="Slide Number Placeholder 3"/>
          <p:cNvSpPr>
            <a:spLocks noGrp="1"/>
          </p:cNvSpPr>
          <p:nvPr>
            <p:ph type="sldNum" sz="quarter" idx="10"/>
          </p:nvPr>
        </p:nvSpPr>
        <p:spPr/>
        <p:txBody>
          <a:bodyPr/>
          <a:lstStyle/>
          <a:p>
            <a:pPr>
              <a:defRPr/>
            </a:pPr>
            <a:fld id="{91E26B67-B9BA-4F2D-83F8-14BCA2F0060A}" type="slidenum">
              <a:rPr>
                <a:solidFill>
                  <a:srgbClr val="8064A2"/>
                </a:solidFill>
              </a:rPr>
              <a:pPr>
                <a:defRPr/>
              </a:pPr>
              <a:t>19</a:t>
            </a:fld>
            <a:endParaRPr dirty="0">
              <a:solidFill>
                <a:srgbClr val="8064A2"/>
              </a:solidFill>
            </a:endParaRPr>
          </a:p>
        </p:txBody>
      </p:sp>
    </p:spTree>
    <p:extLst>
      <p:ext uri="{BB962C8B-B14F-4D97-AF65-F5344CB8AC3E}">
        <p14:creationId xmlns:p14="http://schemas.microsoft.com/office/powerpoint/2010/main" xmlns="" val="4153464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ASCCC-Accreditation Institute February 19-20, 2016 San Diego, CA</a:t>
            </a:r>
            <a:endParaRPr lang="en-US"/>
          </a:p>
        </p:txBody>
      </p:sp>
      <p:sp>
        <p:nvSpPr>
          <p:cNvPr id="5" name="Content Placeholder 4"/>
          <p:cNvSpPr>
            <a:spLocks noGrp="1"/>
          </p:cNvSpPr>
          <p:nvPr>
            <p:ph idx="4294967295"/>
          </p:nvPr>
        </p:nvSpPr>
        <p:spPr>
          <a:xfrm>
            <a:off x="1123407" y="1943191"/>
            <a:ext cx="10515600" cy="4351338"/>
          </a:xfrm>
        </p:spPr>
        <p:txBody>
          <a:bodyPr>
            <a:noAutofit/>
          </a:bodyPr>
          <a:lstStyle/>
          <a:p>
            <a:pPr algn="ctr"/>
            <a:r>
              <a:rPr lang="en-US" sz="3200" dirty="0"/>
              <a:t>As more and more colleges are held accountable for the newly revised standards, dialog and conversation among community college faculty and staff is essential to help colleges interpret the new standards and take actions now to address them. In this breakout, faculty and staff from colleges such as Napa Valley College and the Los Angeles Community College District will discuss their experiences with the new standards to date.</a:t>
            </a:r>
          </a:p>
        </p:txBody>
      </p:sp>
    </p:spTree>
    <p:extLst>
      <p:ext uri="{BB962C8B-B14F-4D97-AF65-F5344CB8AC3E}">
        <p14:creationId xmlns:p14="http://schemas.microsoft.com/office/powerpoint/2010/main" xmlns="" val="228477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51450"/>
          </a:xfrm>
        </p:spPr>
        <p:txBody>
          <a:bodyPr/>
          <a:lstStyle/>
          <a:p>
            <a:r>
              <a:rPr lang="en-US" sz="4000" dirty="0" smtClean="0"/>
              <a:t>Student Achievement Data</a:t>
            </a:r>
            <a:endParaRPr lang="en-US" sz="4000" dirty="0"/>
          </a:p>
        </p:txBody>
      </p:sp>
      <p:sp>
        <p:nvSpPr>
          <p:cNvPr id="3" name="Content Placeholder 2"/>
          <p:cNvSpPr>
            <a:spLocks noGrp="1"/>
          </p:cNvSpPr>
          <p:nvPr>
            <p:ph idx="1"/>
          </p:nvPr>
        </p:nvSpPr>
        <p:spPr>
          <a:xfrm>
            <a:off x="609600" y="1676400"/>
            <a:ext cx="10972800" cy="3505200"/>
          </a:xfrm>
        </p:spPr>
        <p:txBody>
          <a:bodyPr>
            <a:normAutofit lnSpcReduction="10000"/>
          </a:bodyPr>
          <a:lstStyle/>
          <a:p>
            <a:r>
              <a:rPr lang="en-US" dirty="0" smtClean="0"/>
              <a:t>Other measures of student achievement relevant to the institutional mission</a:t>
            </a:r>
          </a:p>
          <a:p>
            <a:pPr lvl="1"/>
            <a:r>
              <a:rPr lang="en-US" dirty="0" smtClean="0"/>
              <a:t>Check out College Scorecard at USDE website </a:t>
            </a:r>
          </a:p>
          <a:p>
            <a:r>
              <a:rPr lang="en-US" dirty="0" smtClean="0"/>
              <a:t>Measures of student achievement relevant to a particular program</a:t>
            </a:r>
          </a:p>
          <a:p>
            <a:r>
              <a:rPr lang="en-US" dirty="0" smtClean="0"/>
              <a:t>Trend Data over multiple years</a:t>
            </a:r>
          </a:p>
          <a:p>
            <a:r>
              <a:rPr lang="en-US" dirty="0" smtClean="0"/>
              <a:t>Disaggregated by relevant sub-population</a:t>
            </a:r>
          </a:p>
        </p:txBody>
      </p:sp>
      <p:sp>
        <p:nvSpPr>
          <p:cNvPr id="4" name="Slide Number Placeholder 3"/>
          <p:cNvSpPr>
            <a:spLocks noGrp="1"/>
          </p:cNvSpPr>
          <p:nvPr>
            <p:ph type="sldNum" sz="quarter" idx="10"/>
          </p:nvPr>
        </p:nvSpPr>
        <p:spPr/>
        <p:txBody>
          <a:bodyPr/>
          <a:lstStyle/>
          <a:p>
            <a:pPr>
              <a:defRPr/>
            </a:pPr>
            <a:fld id="{91E26B67-B9BA-4F2D-83F8-14BCA2F0060A}" type="slidenum">
              <a:rPr>
                <a:solidFill>
                  <a:srgbClr val="8064A2"/>
                </a:solidFill>
              </a:rPr>
              <a:pPr>
                <a:defRPr/>
              </a:pPr>
              <a:t>20</a:t>
            </a:fld>
            <a:endParaRPr dirty="0">
              <a:solidFill>
                <a:srgbClr val="8064A2"/>
              </a:solidFill>
            </a:endParaRPr>
          </a:p>
        </p:txBody>
      </p:sp>
    </p:spTree>
    <p:extLst>
      <p:ext uri="{BB962C8B-B14F-4D97-AF65-F5344CB8AC3E}">
        <p14:creationId xmlns:p14="http://schemas.microsoft.com/office/powerpoint/2010/main" xmlns="" val="888484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09600" y="457201"/>
            <a:ext cx="10972800" cy="1076833"/>
          </a:xfrm>
        </p:spPr>
        <p:txBody>
          <a:bodyPr>
            <a:normAutofit fontScale="90000"/>
          </a:bodyPr>
          <a:lstStyle/>
          <a:p>
            <a:pPr eaLnBrk="1" hangingPunct="1">
              <a:lnSpc>
                <a:spcPts val="4000"/>
              </a:lnSpc>
            </a:pPr>
            <a:r>
              <a:rPr lang="en-US" sz="4200" b="1" dirty="0" smtClean="0">
                <a:effectLst/>
              </a:rPr>
              <a:t>Standard II: </a:t>
            </a:r>
            <a:r>
              <a:rPr lang="en-US" sz="4200" dirty="0" smtClean="0">
                <a:effectLst/>
              </a:rPr>
              <a:t>Student Learning Programs and Support </a:t>
            </a:r>
            <a:r>
              <a:rPr lang="en-US" sz="4200" b="0" dirty="0" smtClean="0">
                <a:effectLst/>
              </a:rPr>
              <a:t>Services</a:t>
            </a:r>
          </a:p>
        </p:txBody>
      </p:sp>
      <p:sp>
        <p:nvSpPr>
          <p:cNvPr id="128003" name="Rectangle 3"/>
          <p:cNvSpPr>
            <a:spLocks noGrp="1" noChangeArrowheads="1"/>
          </p:cNvSpPr>
          <p:nvPr>
            <p:ph idx="1"/>
          </p:nvPr>
        </p:nvSpPr>
        <p:spPr>
          <a:xfrm>
            <a:off x="508000" y="1752600"/>
            <a:ext cx="10972800" cy="2895600"/>
          </a:xfrm>
        </p:spPr>
        <p:txBody>
          <a:bodyPr>
            <a:normAutofit fontScale="25000" lnSpcReduction="20000"/>
          </a:bodyPr>
          <a:lstStyle/>
          <a:p>
            <a:pPr marL="0" indent="0" eaLnBrk="1" hangingPunct="1">
              <a:lnSpc>
                <a:spcPct val="80000"/>
              </a:lnSpc>
              <a:buNone/>
              <a:defRPr/>
            </a:pPr>
            <a:r>
              <a:rPr lang="en-US" sz="9600" dirty="0" smtClean="0"/>
              <a:t>A.  Instructional Programs</a:t>
            </a:r>
            <a:r>
              <a:rPr lang="en-US" sz="9600" i="1" dirty="0" smtClean="0"/>
              <a:t>:</a:t>
            </a:r>
          </a:p>
          <a:p>
            <a:pPr marL="914400" indent="-288925" eaLnBrk="1" hangingPunct="1">
              <a:lnSpc>
                <a:spcPct val="80000"/>
              </a:lnSpc>
              <a:spcBef>
                <a:spcPts val="1200"/>
              </a:spcBef>
              <a:buFont typeface="Wingdings" pitchFamily="2" charset="2"/>
              <a:buChar char="§"/>
              <a:defRPr/>
            </a:pPr>
            <a:r>
              <a:rPr lang="en-US" sz="9600" dirty="0" smtClean="0"/>
              <a:t>Distinguishes  College level and pre-collegiate curricula; </a:t>
            </a:r>
          </a:p>
          <a:p>
            <a:pPr marL="914400" indent="-288925" eaLnBrk="1" hangingPunct="1">
              <a:lnSpc>
                <a:spcPct val="80000"/>
              </a:lnSpc>
              <a:spcBef>
                <a:spcPts val="1200"/>
              </a:spcBef>
              <a:buFont typeface="Wingdings" pitchFamily="2" charset="2"/>
              <a:buChar char="§"/>
              <a:defRPr/>
            </a:pPr>
            <a:r>
              <a:rPr lang="en-US" sz="9600" dirty="0" smtClean="0"/>
              <a:t>Sets various requirements for the baccalaureate degree, including 60 units for Associate, 120 for baccalaureate</a:t>
            </a:r>
          </a:p>
          <a:p>
            <a:pPr marL="914400" indent="-288925" eaLnBrk="1" hangingPunct="1">
              <a:lnSpc>
                <a:spcPct val="80000"/>
              </a:lnSpc>
              <a:spcBef>
                <a:spcPts val="1200"/>
              </a:spcBef>
              <a:buFont typeface="Wingdings" pitchFamily="2" charset="2"/>
              <a:buChar char="§"/>
              <a:defRPr/>
            </a:pPr>
            <a:r>
              <a:rPr lang="en-US" sz="9600" dirty="0" smtClean="0"/>
              <a:t>Timely completion</a:t>
            </a:r>
          </a:p>
          <a:p>
            <a:pPr marL="914400" indent="-288925" eaLnBrk="1" hangingPunct="1">
              <a:lnSpc>
                <a:spcPct val="80000"/>
              </a:lnSpc>
              <a:spcBef>
                <a:spcPts val="1200"/>
              </a:spcBef>
              <a:buFont typeface="Wingdings" pitchFamily="2" charset="2"/>
              <a:buChar char="§"/>
              <a:defRPr/>
            </a:pPr>
            <a:r>
              <a:rPr lang="en-US" sz="9600" dirty="0" smtClean="0"/>
              <a:t>Learning/mastery of knowledge, skills set appropriate for the (AA or BA) degree level</a:t>
            </a:r>
            <a:endParaRPr lang="en-US" sz="9600" dirty="0"/>
          </a:p>
          <a:p>
            <a:pPr marL="625475" indent="-625475" eaLnBrk="1" hangingPunct="1">
              <a:lnSpc>
                <a:spcPct val="80000"/>
              </a:lnSpc>
              <a:spcBef>
                <a:spcPts val="1200"/>
              </a:spcBef>
              <a:buNone/>
              <a:defRPr/>
            </a:pPr>
            <a:r>
              <a:rPr lang="en-US" sz="9600" dirty="0"/>
              <a:t>C</a:t>
            </a:r>
            <a:r>
              <a:rPr lang="en-US" sz="9600" dirty="0" smtClean="0"/>
              <a:t>.   Student Support Services</a:t>
            </a:r>
          </a:p>
          <a:p>
            <a:pPr marL="914400" lvl="1" indent="-288925">
              <a:lnSpc>
                <a:spcPct val="80000"/>
              </a:lnSpc>
              <a:spcBef>
                <a:spcPts val="1200"/>
              </a:spcBef>
              <a:defRPr/>
            </a:pPr>
            <a:r>
              <a:rPr lang="en-US" sz="9600" dirty="0" smtClean="0"/>
              <a:t>Student Understanding of academic requirements, graduation, and transfer policies</a:t>
            </a:r>
          </a:p>
          <a:p>
            <a:pPr marL="914400" lvl="1" indent="-288925">
              <a:lnSpc>
                <a:spcPct val="80000"/>
              </a:lnSpc>
              <a:spcBef>
                <a:spcPts val="1200"/>
              </a:spcBef>
              <a:defRPr/>
            </a:pPr>
            <a:r>
              <a:rPr lang="en-US" sz="9600" dirty="0" smtClean="0"/>
              <a:t>Pathways to degrees, certificates, and transfer goals</a:t>
            </a:r>
          </a:p>
        </p:txBody>
      </p:sp>
      <p:sp>
        <p:nvSpPr>
          <p:cNvPr id="6" name="Slide Number Placeholder 5"/>
          <p:cNvSpPr>
            <a:spLocks noGrp="1"/>
          </p:cNvSpPr>
          <p:nvPr>
            <p:ph type="sldNum" sz="quarter" idx="10"/>
          </p:nvPr>
        </p:nvSpPr>
        <p:spPr>
          <a:xfrm>
            <a:off x="10566400" y="6447317"/>
            <a:ext cx="1524000" cy="400050"/>
          </a:xfrm>
        </p:spPr>
        <p:txBody>
          <a:bodyPr/>
          <a:lstStyle/>
          <a:p>
            <a:pPr>
              <a:defRPr/>
            </a:pPr>
            <a:fld id="{0BF78F09-C0EE-4D10-89A9-ACAC7A28C2A4}" type="slidenum">
              <a:rPr lang="en-US">
                <a:solidFill>
                  <a:prstClr val="white">
                    <a:tint val="75000"/>
                  </a:prstClr>
                </a:solidFill>
              </a:rPr>
              <a:pPr>
                <a:defRPr/>
              </a:pPr>
              <a:t>21</a:t>
            </a:fld>
            <a:endParaRPr lang="en-US" dirty="0">
              <a:solidFill>
                <a:prstClr val="white">
                  <a:tint val="75000"/>
                </a:prstClr>
              </a:solidFill>
            </a:endParaRPr>
          </a:p>
        </p:txBody>
      </p:sp>
    </p:spTree>
    <p:extLst>
      <p:ext uri="{BB962C8B-B14F-4D97-AF65-F5344CB8AC3E}">
        <p14:creationId xmlns:p14="http://schemas.microsoft.com/office/powerpoint/2010/main" xmlns="" val="4121150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8000" y="304800"/>
            <a:ext cx="10972800" cy="914400"/>
          </a:xfrm>
        </p:spPr>
        <p:txBody>
          <a:bodyPr>
            <a:normAutofit fontScale="90000"/>
          </a:bodyPr>
          <a:lstStyle/>
          <a:p>
            <a:pPr eaLnBrk="1" hangingPunct="1"/>
            <a:r>
              <a:rPr lang="en-US" sz="4200" dirty="0" smtClean="0">
                <a:effectLst/>
              </a:rPr>
              <a:t/>
            </a:r>
            <a:br>
              <a:rPr lang="en-US" sz="4200" dirty="0" smtClean="0">
                <a:effectLst/>
              </a:rPr>
            </a:br>
            <a:r>
              <a:rPr lang="en-US" sz="4200" b="1" dirty="0" smtClean="0">
                <a:effectLst/>
              </a:rPr>
              <a:t>Standard III.A Human Resources </a:t>
            </a:r>
          </a:p>
        </p:txBody>
      </p:sp>
      <p:sp>
        <p:nvSpPr>
          <p:cNvPr id="38915" name="Rectangle 3"/>
          <p:cNvSpPr>
            <a:spLocks noGrp="1" noChangeArrowheads="1"/>
          </p:cNvSpPr>
          <p:nvPr>
            <p:ph idx="1"/>
          </p:nvPr>
        </p:nvSpPr>
        <p:spPr>
          <a:xfrm>
            <a:off x="711202" y="1905000"/>
            <a:ext cx="11290300" cy="3962400"/>
          </a:xfrm>
        </p:spPr>
        <p:txBody>
          <a:bodyPr>
            <a:normAutofit/>
          </a:bodyPr>
          <a:lstStyle/>
          <a:p>
            <a:pPr lvl="1">
              <a:spcBef>
                <a:spcPts val="600"/>
              </a:spcBef>
              <a:spcAft>
                <a:spcPts val="0"/>
              </a:spcAft>
              <a:buClr>
                <a:schemeClr val="tx1"/>
              </a:buClr>
              <a:buSzPct val="125000"/>
              <a:buFont typeface="Wingdings" panose="05000000000000000000" pitchFamily="2" charset="2"/>
              <a:buChar char="s"/>
            </a:pPr>
            <a:r>
              <a:rPr lang="en-US" sz="2300" dirty="0" smtClean="0">
                <a:effectLst/>
              </a:rPr>
              <a:t>Faculty qualifications appropriat</a:t>
            </a:r>
            <a:r>
              <a:rPr lang="en-US" sz="2300" dirty="0" smtClean="0"/>
              <a:t>e to degree level of </a:t>
            </a:r>
            <a:r>
              <a:rPr lang="en-US" sz="2300" dirty="0" err="1" smtClean="0"/>
              <a:t>assigment</a:t>
            </a:r>
            <a:endParaRPr lang="en-US" sz="2300" dirty="0" smtClean="0">
              <a:effectLst/>
            </a:endParaRPr>
          </a:p>
          <a:p>
            <a:pPr lvl="1">
              <a:spcBef>
                <a:spcPts val="600"/>
              </a:spcBef>
              <a:spcAft>
                <a:spcPts val="0"/>
              </a:spcAft>
              <a:buClr>
                <a:schemeClr val="tx1"/>
              </a:buClr>
              <a:buSzPct val="125000"/>
              <a:buFont typeface="Wingdings" panose="05000000000000000000" pitchFamily="2" charset="2"/>
              <a:buChar char="s"/>
            </a:pPr>
            <a:r>
              <a:rPr lang="en-US" sz="2300" dirty="0" smtClean="0">
                <a:effectLst/>
              </a:rPr>
              <a:t>Faculty job descriptions include development and review of curriculum, including assessment of learning</a:t>
            </a:r>
          </a:p>
          <a:p>
            <a:pPr lvl="1">
              <a:spcBef>
                <a:spcPts val="600"/>
              </a:spcBef>
              <a:spcAft>
                <a:spcPts val="0"/>
              </a:spcAft>
              <a:buClr>
                <a:schemeClr val="tx1"/>
              </a:buClr>
              <a:buSzPct val="125000"/>
              <a:buFont typeface="Wingdings" panose="05000000000000000000" pitchFamily="2" charset="2"/>
              <a:buChar char="s"/>
            </a:pPr>
            <a:r>
              <a:rPr lang="en-US" sz="2300" dirty="0" smtClean="0"/>
              <a:t>Integration of part-time and adjunct faculty into life of the institution</a:t>
            </a:r>
          </a:p>
          <a:p>
            <a:pPr lvl="1">
              <a:spcBef>
                <a:spcPts val="600"/>
              </a:spcBef>
              <a:spcAft>
                <a:spcPts val="0"/>
              </a:spcAft>
              <a:buClr>
                <a:schemeClr val="tx1"/>
              </a:buClr>
              <a:buSzPct val="125000"/>
              <a:buFont typeface="Wingdings" panose="05000000000000000000" pitchFamily="2" charset="2"/>
              <a:buChar char="s"/>
            </a:pPr>
            <a:r>
              <a:rPr lang="en-US" sz="2300" dirty="0" smtClean="0">
                <a:effectLst/>
              </a:rPr>
              <a:t>Use of SLOs in evaluation – refined language</a:t>
            </a:r>
            <a:br>
              <a:rPr lang="en-US" sz="2300" dirty="0" smtClean="0">
                <a:effectLst/>
              </a:rPr>
            </a:br>
            <a:r>
              <a:rPr lang="en-US" sz="2300" dirty="0" smtClean="0"/>
              <a:t>III.A.6: The </a:t>
            </a:r>
            <a:r>
              <a:rPr lang="en-US" sz="2300" dirty="0"/>
              <a:t>evaluation of faculty, academic administrators, and other personnel directly responsible for student learning includes, </a:t>
            </a:r>
            <a:r>
              <a:rPr lang="en-US" sz="2300" b="1" dirty="0"/>
              <a:t>as a component of that evaluation,</a:t>
            </a:r>
            <a:r>
              <a:rPr lang="en-US" sz="2300" dirty="0"/>
              <a:t> consideration of how these employees use the </a:t>
            </a:r>
            <a:r>
              <a:rPr lang="en-US" sz="2300" b="1" dirty="0"/>
              <a:t>results of the assessment of learning outcomes to improve teaching and learning.</a:t>
            </a:r>
            <a:r>
              <a:rPr lang="en-US" sz="2300" dirty="0"/>
              <a:t>  </a:t>
            </a:r>
            <a:endParaRPr lang="en-US" sz="2300" dirty="0" smtClean="0">
              <a:effectLst/>
            </a:endParaRPr>
          </a:p>
        </p:txBody>
      </p:sp>
      <p:sp>
        <p:nvSpPr>
          <p:cNvPr id="6" name="Slide Number Placeholder 5"/>
          <p:cNvSpPr>
            <a:spLocks noGrp="1"/>
          </p:cNvSpPr>
          <p:nvPr>
            <p:ph type="sldNum" sz="quarter" idx="10"/>
          </p:nvPr>
        </p:nvSpPr>
        <p:spPr/>
        <p:txBody>
          <a:bodyPr/>
          <a:lstStyle/>
          <a:p>
            <a:pPr>
              <a:defRPr/>
            </a:pPr>
            <a:fld id="{6BB29323-F179-4425-9CBF-AEBAA605ED32}" type="slidenum">
              <a:rPr lang="en-US">
                <a:solidFill>
                  <a:prstClr val="white">
                    <a:tint val="75000"/>
                  </a:prstClr>
                </a:solidFill>
              </a:rPr>
              <a:pPr>
                <a:defRPr/>
              </a:pPr>
              <a:t>22</a:t>
            </a:fld>
            <a:endParaRPr lang="en-US" dirty="0">
              <a:solidFill>
                <a:prstClr val="white">
                  <a:tint val="75000"/>
                </a:prstClr>
              </a:solidFill>
            </a:endParaRPr>
          </a:p>
        </p:txBody>
      </p:sp>
    </p:spTree>
    <p:extLst>
      <p:ext uri="{BB962C8B-B14F-4D97-AF65-F5344CB8AC3E}">
        <p14:creationId xmlns:p14="http://schemas.microsoft.com/office/powerpoint/2010/main" xmlns="" val="2053109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09600" y="1295400"/>
            <a:ext cx="10972800" cy="3829050"/>
          </a:xfrm>
        </p:spPr>
        <p:txBody>
          <a:bodyPr/>
          <a:lstStyle/>
          <a:p>
            <a:pPr marL="114300" indent="0" eaLnBrk="1" hangingPunct="1">
              <a:buNone/>
            </a:pPr>
            <a:r>
              <a:rPr lang="en-US" dirty="0" smtClean="0"/>
              <a:t>III.D. </a:t>
            </a:r>
            <a:r>
              <a:rPr lang="en-US" dirty="0" smtClean="0">
                <a:effectLst/>
              </a:rPr>
              <a:t>Financial Resources</a:t>
            </a:r>
            <a:r>
              <a:rPr lang="en-US" i="1" dirty="0" smtClean="0">
                <a:effectLst/>
              </a:rPr>
              <a:t>:</a:t>
            </a:r>
            <a:endParaRPr lang="en-US" dirty="0" smtClean="0">
              <a:solidFill>
                <a:srgbClr val="FF0000"/>
              </a:solidFill>
              <a:effectLst/>
            </a:endParaRPr>
          </a:p>
          <a:p>
            <a:pPr marL="971550" lvl="1" indent="-342900" eaLnBrk="1" hangingPunct="1">
              <a:spcBef>
                <a:spcPts val="1800"/>
              </a:spcBef>
              <a:spcAft>
                <a:spcPts val="1200"/>
              </a:spcAft>
              <a:buClr>
                <a:schemeClr val="tx1"/>
              </a:buClr>
              <a:buSzPct val="125000"/>
            </a:pPr>
            <a:r>
              <a:rPr lang="en-US" dirty="0" smtClean="0">
                <a:effectLst/>
              </a:rPr>
              <a:t>Reordered for clarity</a:t>
            </a:r>
          </a:p>
          <a:p>
            <a:pPr marL="1371600" lvl="3" indent="-342900">
              <a:spcBef>
                <a:spcPts val="600"/>
              </a:spcBef>
              <a:spcAft>
                <a:spcPts val="600"/>
              </a:spcAft>
              <a:buClr>
                <a:schemeClr val="tx1"/>
              </a:buClr>
              <a:buSzPct val="125000"/>
            </a:pPr>
            <a:r>
              <a:rPr lang="en-US" sz="2400" dirty="0" smtClean="0">
                <a:effectLst/>
              </a:rPr>
              <a:t>Planning (1-3)</a:t>
            </a:r>
          </a:p>
          <a:p>
            <a:pPr marL="1371600" lvl="3" indent="-342900">
              <a:spcBef>
                <a:spcPts val="600"/>
              </a:spcBef>
              <a:spcAft>
                <a:spcPts val="600"/>
              </a:spcAft>
              <a:buClr>
                <a:schemeClr val="tx1"/>
              </a:buClr>
              <a:buSzPct val="125000"/>
            </a:pPr>
            <a:r>
              <a:rPr lang="en-US" sz="2400" dirty="0" smtClean="0"/>
              <a:t>Fiscal Responsibility and Stability (4-10)</a:t>
            </a:r>
          </a:p>
          <a:p>
            <a:pPr marL="1371600" lvl="3" indent="-342900">
              <a:spcBef>
                <a:spcPts val="600"/>
              </a:spcBef>
              <a:spcAft>
                <a:spcPts val="600"/>
              </a:spcAft>
              <a:buClr>
                <a:schemeClr val="tx1"/>
              </a:buClr>
              <a:buSzPct val="125000"/>
            </a:pPr>
            <a:r>
              <a:rPr lang="en-US" sz="2400" dirty="0" smtClean="0">
                <a:effectLst/>
              </a:rPr>
              <a:t>Liabilities (including coming into compliance when federal government identifies deficiencies) (11-15)</a:t>
            </a:r>
          </a:p>
          <a:p>
            <a:pPr marL="1371600" lvl="3" indent="-342900">
              <a:spcBef>
                <a:spcPts val="600"/>
              </a:spcBef>
              <a:spcAft>
                <a:spcPts val="600"/>
              </a:spcAft>
              <a:buClr>
                <a:schemeClr val="tx1"/>
              </a:buClr>
              <a:buSzPct val="125000"/>
            </a:pPr>
            <a:r>
              <a:rPr lang="en-US" sz="2400" dirty="0" smtClean="0"/>
              <a:t>Contractual Agreements (16)</a:t>
            </a:r>
            <a:endParaRPr lang="en-US" sz="2400" dirty="0" smtClean="0">
              <a:effectLst/>
            </a:endParaRPr>
          </a:p>
        </p:txBody>
      </p:sp>
      <p:sp>
        <p:nvSpPr>
          <p:cNvPr id="6" name="Slide Number Placeholder 5"/>
          <p:cNvSpPr>
            <a:spLocks noGrp="1"/>
          </p:cNvSpPr>
          <p:nvPr>
            <p:ph type="sldNum" sz="quarter" idx="10"/>
          </p:nvPr>
        </p:nvSpPr>
        <p:spPr/>
        <p:txBody>
          <a:bodyPr/>
          <a:lstStyle/>
          <a:p>
            <a:pPr>
              <a:defRPr/>
            </a:pPr>
            <a:fld id="{DC59C611-8762-4E84-A911-F6A82D535F55}" type="slidenum">
              <a:rPr lang="en-US">
                <a:solidFill>
                  <a:prstClr val="white">
                    <a:tint val="75000"/>
                  </a:prstClr>
                </a:solidFill>
              </a:rPr>
              <a:pPr>
                <a:defRPr/>
              </a:pPr>
              <a:t>23</a:t>
            </a:fld>
            <a:endParaRPr lang="en-US" dirty="0">
              <a:solidFill>
                <a:prstClr val="white">
                  <a:tint val="75000"/>
                </a:prstClr>
              </a:solidFill>
            </a:endParaRPr>
          </a:p>
        </p:txBody>
      </p:sp>
    </p:spTree>
    <p:extLst>
      <p:ext uri="{BB962C8B-B14F-4D97-AF65-F5344CB8AC3E}">
        <p14:creationId xmlns:p14="http://schemas.microsoft.com/office/powerpoint/2010/main" xmlns="" val="1334393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03200" y="609603"/>
            <a:ext cx="11582400" cy="987065"/>
          </a:xfrm>
        </p:spPr>
        <p:txBody>
          <a:bodyPr>
            <a:normAutofit/>
          </a:bodyPr>
          <a:lstStyle/>
          <a:p>
            <a:pPr eaLnBrk="1" hangingPunct="1">
              <a:lnSpc>
                <a:spcPts val="3600"/>
              </a:lnSpc>
            </a:pPr>
            <a:r>
              <a:rPr lang="en-US" sz="4200" b="1" dirty="0" smtClean="0">
                <a:effectLst/>
              </a:rPr>
              <a:t>Standard IV:  Leadership and Governance</a:t>
            </a:r>
          </a:p>
        </p:txBody>
      </p:sp>
      <p:sp>
        <p:nvSpPr>
          <p:cNvPr id="43011" name="Rectangle 3"/>
          <p:cNvSpPr>
            <a:spLocks noGrp="1" noChangeArrowheads="1"/>
          </p:cNvSpPr>
          <p:nvPr>
            <p:ph idx="1"/>
          </p:nvPr>
        </p:nvSpPr>
        <p:spPr>
          <a:xfrm>
            <a:off x="812800" y="1752600"/>
            <a:ext cx="10363200" cy="3962400"/>
          </a:xfrm>
        </p:spPr>
        <p:txBody>
          <a:bodyPr>
            <a:normAutofit/>
          </a:bodyPr>
          <a:lstStyle/>
          <a:p>
            <a:pPr marL="400050" indent="-400050" eaLnBrk="1" hangingPunct="1">
              <a:spcAft>
                <a:spcPts val="0"/>
              </a:spcAft>
              <a:buFont typeface="Wingdings" pitchFamily="2" charset="2"/>
              <a:buNone/>
              <a:defRPr/>
            </a:pPr>
            <a:r>
              <a:rPr lang="en-US" dirty="0" smtClean="0"/>
              <a:t>A. Decision-Making Roles and Processes – The institution:</a:t>
            </a:r>
          </a:p>
          <a:p>
            <a:pPr marL="742950" indent="-285750" eaLnBrk="1" hangingPunct="1">
              <a:lnSpc>
                <a:spcPts val="2500"/>
              </a:lnSpc>
              <a:spcAft>
                <a:spcPts val="0"/>
              </a:spcAft>
              <a:buFont typeface="Wingdings" pitchFamily="2" charset="2"/>
              <a:buChar char="§"/>
              <a:defRPr/>
            </a:pPr>
            <a:r>
              <a:rPr lang="en-US" sz="2000" dirty="0" smtClean="0"/>
              <a:t>Documents and distributes Decision making processes and decisions </a:t>
            </a:r>
            <a:endParaRPr lang="en-US" sz="2000" dirty="0"/>
          </a:p>
          <a:p>
            <a:pPr marL="742950" indent="-285750" eaLnBrk="1" hangingPunct="1">
              <a:lnSpc>
                <a:spcPts val="2500"/>
              </a:lnSpc>
              <a:spcAft>
                <a:spcPts val="0"/>
              </a:spcAft>
              <a:buFont typeface="Wingdings" pitchFamily="2" charset="2"/>
              <a:buChar char="§"/>
              <a:defRPr/>
            </a:pPr>
            <a:r>
              <a:rPr lang="en-US" sz="2000" dirty="0" smtClean="0"/>
              <a:t>Establishes and evaluates the effectiveness of governance structures and processes</a:t>
            </a:r>
          </a:p>
          <a:p>
            <a:pPr marL="742950" indent="-285750" eaLnBrk="1" hangingPunct="1">
              <a:lnSpc>
                <a:spcPts val="2500"/>
              </a:lnSpc>
              <a:spcAft>
                <a:spcPts val="0"/>
              </a:spcAft>
              <a:buFont typeface="Wingdings" pitchFamily="2" charset="2"/>
              <a:buChar char="§"/>
              <a:defRPr/>
            </a:pPr>
            <a:r>
              <a:rPr lang="en-US" sz="2000" dirty="0" smtClean="0"/>
              <a:t>Ensures that governance supports student learning and improves institutional effectiveness</a:t>
            </a:r>
          </a:p>
          <a:p>
            <a:pPr marL="461963" indent="-461963" eaLnBrk="1" hangingPunct="1">
              <a:lnSpc>
                <a:spcPts val="2500"/>
              </a:lnSpc>
              <a:spcAft>
                <a:spcPts val="0"/>
              </a:spcAft>
              <a:buAutoNum type="alphaUcPeriod" startAt="2"/>
              <a:defRPr/>
            </a:pPr>
            <a:r>
              <a:rPr lang="en-US" dirty="0" smtClean="0"/>
              <a:t>Chief Executive Officer</a:t>
            </a:r>
          </a:p>
          <a:p>
            <a:pPr marL="914400" indent="-457200" eaLnBrk="1" hangingPunct="1">
              <a:lnSpc>
                <a:spcPts val="2500"/>
              </a:lnSpc>
              <a:spcAft>
                <a:spcPts val="0"/>
              </a:spcAft>
              <a:buFont typeface="Wingdings" panose="05000000000000000000" pitchFamily="2" charset="2"/>
              <a:buChar char="§"/>
              <a:defRPr/>
            </a:pPr>
            <a:r>
              <a:rPr lang="en-US" sz="2000" dirty="0" smtClean="0"/>
              <a:t>Primary Leadership for Accreditation</a:t>
            </a:r>
            <a:endParaRPr lang="en-US" sz="2000" dirty="0"/>
          </a:p>
        </p:txBody>
      </p:sp>
      <p:sp>
        <p:nvSpPr>
          <p:cNvPr id="6" name="Slide Number Placeholder 5"/>
          <p:cNvSpPr>
            <a:spLocks noGrp="1"/>
          </p:cNvSpPr>
          <p:nvPr>
            <p:ph type="sldNum" sz="quarter" idx="10"/>
          </p:nvPr>
        </p:nvSpPr>
        <p:spPr/>
        <p:txBody>
          <a:bodyPr/>
          <a:lstStyle/>
          <a:p>
            <a:pPr>
              <a:defRPr/>
            </a:pPr>
            <a:fld id="{96842994-416F-4FE5-B5F8-9A9F305F4196}" type="slidenum">
              <a:rPr lang="en-US">
                <a:solidFill>
                  <a:prstClr val="white">
                    <a:tint val="75000"/>
                  </a:prstClr>
                </a:solidFill>
              </a:rPr>
              <a:pPr>
                <a:defRPr/>
              </a:pPr>
              <a:t>24</a:t>
            </a:fld>
            <a:endParaRPr lang="en-US" dirty="0">
              <a:solidFill>
                <a:prstClr val="white">
                  <a:tint val="75000"/>
                </a:prstClr>
              </a:solidFill>
            </a:endParaRPr>
          </a:p>
        </p:txBody>
      </p:sp>
    </p:spTree>
    <p:extLst>
      <p:ext uri="{BB962C8B-B14F-4D97-AF65-F5344CB8AC3E}">
        <p14:creationId xmlns:p14="http://schemas.microsoft.com/office/powerpoint/2010/main" xmlns="" val="88111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buClr>
                <a:srgbClr val="064B86"/>
              </a:buClr>
              <a:defRPr/>
            </a:pPr>
            <a:fld id="{20409B79-6480-446D-A159-0BABA2B64BBE}" type="slidenum">
              <a:rPr lang="en-US" smtClean="0">
                <a:solidFill>
                  <a:srgbClr val="8064A2"/>
                </a:solidFill>
              </a:rPr>
              <a:pPr>
                <a:buClr>
                  <a:srgbClr val="064B86"/>
                </a:buClr>
                <a:defRPr/>
              </a:pPr>
              <a:t>25</a:t>
            </a:fld>
            <a:endParaRPr lang="en-US" dirty="0">
              <a:solidFill>
                <a:srgbClr val="8064A2"/>
              </a:solidFill>
            </a:endParaRPr>
          </a:p>
        </p:txBody>
      </p:sp>
      <p:sp>
        <p:nvSpPr>
          <p:cNvPr id="3" name="Content Placeholder 2"/>
          <p:cNvSpPr>
            <a:spLocks noGrp="1"/>
          </p:cNvSpPr>
          <p:nvPr>
            <p:ph idx="4294967295"/>
          </p:nvPr>
        </p:nvSpPr>
        <p:spPr>
          <a:xfrm>
            <a:off x="914400" y="1295400"/>
            <a:ext cx="10261600" cy="4953000"/>
          </a:xfrm>
        </p:spPr>
        <p:txBody>
          <a:bodyPr/>
          <a:lstStyle/>
          <a:p>
            <a:pPr marL="3175" indent="-3175">
              <a:buNone/>
            </a:pPr>
            <a:r>
              <a:rPr lang="en-US" dirty="0" smtClean="0">
                <a:latin typeface="Calibri" panose="020F0502020204030204" pitchFamily="34" charset="0"/>
              </a:rPr>
              <a:t>C</a:t>
            </a:r>
            <a:r>
              <a:rPr lang="en-US" b="1" dirty="0" smtClean="0">
                <a:latin typeface="Calibri" panose="020F0502020204030204" pitchFamily="34" charset="0"/>
              </a:rPr>
              <a:t>:  </a:t>
            </a:r>
            <a:r>
              <a:rPr lang="en-US" sz="2800" dirty="0" smtClean="0">
                <a:latin typeface="Calibri" panose="020F0502020204030204" pitchFamily="34" charset="0"/>
              </a:rPr>
              <a:t>GOVERNING BOARD</a:t>
            </a:r>
          </a:p>
          <a:p>
            <a:pPr marL="744538" indent="-339725"/>
            <a:r>
              <a:rPr lang="en-US" sz="2800" dirty="0" smtClean="0">
                <a:latin typeface="Calibri" panose="020F0502020204030204" pitchFamily="34" charset="0"/>
              </a:rPr>
              <a:t>Reviews key indicators of student learning and achievement and institutional plans for improving academic quality</a:t>
            </a:r>
          </a:p>
          <a:p>
            <a:pPr marL="114300" indent="0">
              <a:buNone/>
            </a:pPr>
            <a:endParaRPr lang="en-US" sz="2800" i="1" dirty="0" smtClean="0">
              <a:latin typeface="Calibri" panose="020F0502020204030204" pitchFamily="34" charset="0"/>
            </a:endParaRPr>
          </a:p>
          <a:p>
            <a:pPr marL="114300" indent="-114300">
              <a:spcBef>
                <a:spcPts val="0"/>
              </a:spcBef>
              <a:buNone/>
            </a:pPr>
            <a:r>
              <a:rPr lang="en-US" sz="2800" cap="small" dirty="0">
                <a:latin typeface="Calibri" panose="020F0502020204030204" pitchFamily="34" charset="0"/>
                <a:ea typeface="+mj-ea"/>
              </a:rPr>
              <a:t>D.  Multi-College Districts or Systems</a:t>
            </a:r>
          </a:p>
          <a:p>
            <a:pPr marL="744538" indent="-339725"/>
            <a:r>
              <a:rPr lang="en-US" sz="2800" dirty="0" smtClean="0">
                <a:latin typeface="Calibri" panose="020F0502020204030204" pitchFamily="34" charset="0"/>
              </a:rPr>
              <a:t>System planning integrated into college planning – improve student learning achievement and institutional effectiveness</a:t>
            </a:r>
            <a:endParaRPr lang="en-US" sz="2800" dirty="0">
              <a:latin typeface="Calibri" panose="020F0502020204030204" pitchFamily="34" charset="0"/>
            </a:endParaRPr>
          </a:p>
        </p:txBody>
      </p:sp>
    </p:spTree>
    <p:extLst>
      <p:ext uri="{BB962C8B-B14F-4D97-AF65-F5344CB8AC3E}">
        <p14:creationId xmlns:p14="http://schemas.microsoft.com/office/powerpoint/2010/main" xmlns="" val="3318710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Self-Evaluation Process</a:t>
            </a:r>
            <a:endParaRPr lang="en-US" dirty="0"/>
          </a:p>
        </p:txBody>
      </p:sp>
      <p:sp>
        <p:nvSpPr>
          <p:cNvPr id="3" name="Content Placeholder 2"/>
          <p:cNvSpPr>
            <a:spLocks noGrp="1"/>
          </p:cNvSpPr>
          <p:nvPr>
            <p:ph idx="1"/>
          </p:nvPr>
        </p:nvSpPr>
        <p:spPr/>
        <p:txBody>
          <a:bodyPr/>
          <a:lstStyle/>
          <a:p>
            <a:r>
              <a:rPr lang="en-US" dirty="0" smtClean="0"/>
              <a:t>Getting started…</a:t>
            </a:r>
          </a:p>
          <a:p>
            <a:r>
              <a:rPr lang="en-US" dirty="0" smtClean="0"/>
              <a:t>Preparation</a:t>
            </a:r>
          </a:p>
          <a:p>
            <a:r>
              <a:rPr lang="en-US" dirty="0" smtClean="0"/>
              <a:t>Coordination</a:t>
            </a:r>
          </a:p>
          <a:p>
            <a:pPr lvl="1"/>
            <a:r>
              <a:rPr lang="en-US" dirty="0"/>
              <a:t>ALO</a:t>
            </a:r>
          </a:p>
          <a:p>
            <a:pPr lvl="1"/>
            <a:r>
              <a:rPr lang="en-US" dirty="0"/>
              <a:t>Faculty Co-chair</a:t>
            </a:r>
          </a:p>
          <a:p>
            <a:r>
              <a:rPr lang="en-US" dirty="0" smtClean="0"/>
              <a:t>Steering Committee</a:t>
            </a:r>
          </a:p>
          <a:p>
            <a:r>
              <a:rPr lang="en-US" dirty="0" smtClean="0"/>
              <a:t>Writing Teams vs Writer</a:t>
            </a:r>
          </a:p>
          <a:p>
            <a:pPr marL="0" indent="0">
              <a:buNone/>
            </a:pPr>
            <a:endParaRPr lang="en-US" dirty="0"/>
          </a:p>
          <a:p>
            <a:endParaRPr lang="en-US" dirty="0" smtClean="0"/>
          </a:p>
          <a:p>
            <a:endParaRPr lang="en-US" dirty="0"/>
          </a:p>
          <a:p>
            <a:endParaRPr lang="en-US" dirty="0" smtClean="0"/>
          </a:p>
          <a:p>
            <a:endParaRPr lang="en-US" dirty="0" smtClean="0"/>
          </a:p>
          <a:p>
            <a:pPr lvl="1"/>
            <a:endParaRPr lang="en-US" dirty="0"/>
          </a:p>
          <a:p>
            <a:pPr lvl="1"/>
            <a:endParaRPr lang="en-US" dirty="0" smtClean="0"/>
          </a:p>
        </p:txBody>
      </p:sp>
    </p:spTree>
    <p:extLst>
      <p:ext uri="{BB962C8B-B14F-4D97-AF65-F5344CB8AC3E}">
        <p14:creationId xmlns:p14="http://schemas.microsoft.com/office/powerpoint/2010/main" xmlns="" val="231497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Teams</a:t>
            </a:r>
            <a:endParaRPr lang="en-US" dirty="0"/>
          </a:p>
        </p:txBody>
      </p:sp>
      <p:sp>
        <p:nvSpPr>
          <p:cNvPr id="3" name="Content Placeholder 2"/>
          <p:cNvSpPr>
            <a:spLocks noGrp="1"/>
          </p:cNvSpPr>
          <p:nvPr>
            <p:ph idx="1"/>
          </p:nvPr>
        </p:nvSpPr>
        <p:spPr/>
        <p:txBody>
          <a:bodyPr/>
          <a:lstStyle/>
          <a:p>
            <a:r>
              <a:rPr lang="en-US" dirty="0" smtClean="0"/>
              <a:t>Administrative staff</a:t>
            </a:r>
          </a:p>
          <a:p>
            <a:r>
              <a:rPr lang="en-US" dirty="0" smtClean="0"/>
              <a:t>Classified staff</a:t>
            </a:r>
          </a:p>
          <a:p>
            <a:r>
              <a:rPr lang="en-US" dirty="0" smtClean="0"/>
              <a:t>Faculty </a:t>
            </a:r>
          </a:p>
          <a:p>
            <a:r>
              <a:rPr lang="en-US" dirty="0" smtClean="0"/>
              <a:t>Student Representative</a:t>
            </a:r>
          </a:p>
          <a:p>
            <a:r>
              <a:rPr lang="en-US" dirty="0" smtClean="0"/>
              <a:t>Committees</a:t>
            </a:r>
          </a:p>
          <a:p>
            <a:pPr lvl="1"/>
            <a:r>
              <a:rPr lang="en-US" dirty="0" smtClean="0"/>
              <a:t>Academic Senate</a:t>
            </a:r>
          </a:p>
          <a:p>
            <a:pPr lvl="1"/>
            <a:r>
              <a:rPr lang="en-US" dirty="0" smtClean="0"/>
              <a:t>Shared Governance Committees</a:t>
            </a:r>
            <a:endParaRPr lang="en-US" dirty="0"/>
          </a:p>
          <a:p>
            <a:pPr lvl="1"/>
            <a:r>
              <a:rPr lang="en-US" dirty="0" smtClean="0"/>
              <a:t>District Committees</a:t>
            </a:r>
            <a:endParaRPr lang="en-US" dirty="0"/>
          </a:p>
          <a:p>
            <a:endParaRPr lang="en-US" dirty="0"/>
          </a:p>
        </p:txBody>
      </p:sp>
      <p:sp>
        <p:nvSpPr>
          <p:cNvPr id="4" name="Footer Placeholder 3"/>
          <p:cNvSpPr>
            <a:spLocks noGrp="1"/>
          </p:cNvSpPr>
          <p:nvPr>
            <p:ph type="ftr" sz="quarter" idx="11"/>
          </p:nvPr>
        </p:nvSpPr>
        <p:spPr/>
        <p:txBody>
          <a:bodyPr/>
          <a:lstStyle/>
          <a:p>
            <a:r>
              <a:rPr lang="en-US" smtClean="0"/>
              <a:t>ASCCC-Accreditation Institute February 19-20, 2016 San Diego, CA</a:t>
            </a:r>
            <a:endParaRPr lang="en-US"/>
          </a:p>
        </p:txBody>
      </p:sp>
    </p:spTree>
    <p:extLst>
      <p:ext uri="{BB962C8B-B14F-4D97-AF65-F5344CB8AC3E}">
        <p14:creationId xmlns:p14="http://schemas.microsoft.com/office/powerpoint/2010/main" xmlns="" val="613586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lines</a:t>
            </a:r>
            <a:endParaRPr lang="en-US" dirty="0"/>
          </a:p>
        </p:txBody>
      </p:sp>
      <p:sp>
        <p:nvSpPr>
          <p:cNvPr id="3" name="Content Placeholder 2"/>
          <p:cNvSpPr>
            <a:spLocks noGrp="1"/>
          </p:cNvSpPr>
          <p:nvPr>
            <p:ph idx="1"/>
          </p:nvPr>
        </p:nvSpPr>
        <p:spPr/>
        <p:txBody>
          <a:bodyPr/>
          <a:lstStyle/>
          <a:p>
            <a:r>
              <a:rPr lang="en-US" dirty="0" smtClean="0"/>
              <a:t>Set up schedule</a:t>
            </a:r>
          </a:p>
          <a:p>
            <a:r>
              <a:rPr lang="en-US" dirty="0" smtClean="0"/>
              <a:t>Back up plan</a:t>
            </a:r>
          </a:p>
          <a:p>
            <a:r>
              <a:rPr lang="en-US" dirty="0" smtClean="0"/>
              <a:t>Forums for feedback</a:t>
            </a:r>
          </a:p>
          <a:p>
            <a:r>
              <a:rPr lang="en-US" dirty="0" smtClean="0"/>
              <a:t>Approval timelines</a:t>
            </a:r>
          </a:p>
          <a:p>
            <a:r>
              <a:rPr lang="en-US" dirty="0" smtClean="0"/>
              <a:t>Reporting schedule (drafts, final)</a:t>
            </a:r>
            <a:endParaRPr lang="en-US" dirty="0"/>
          </a:p>
        </p:txBody>
      </p:sp>
      <p:sp>
        <p:nvSpPr>
          <p:cNvPr id="4" name="Footer Placeholder 3"/>
          <p:cNvSpPr>
            <a:spLocks noGrp="1"/>
          </p:cNvSpPr>
          <p:nvPr>
            <p:ph type="ftr" sz="quarter" idx="11"/>
          </p:nvPr>
        </p:nvSpPr>
        <p:spPr/>
        <p:txBody>
          <a:bodyPr/>
          <a:lstStyle/>
          <a:p>
            <a:r>
              <a:rPr lang="en-US" smtClean="0"/>
              <a:t>ASCCC-Accreditation Institute February 19-20, 2016 San Diego, CA</a:t>
            </a:r>
            <a:endParaRPr lang="en-US"/>
          </a:p>
        </p:txBody>
      </p:sp>
    </p:spTree>
    <p:extLst>
      <p:ext uri="{BB962C8B-B14F-4D97-AF65-F5344CB8AC3E}">
        <p14:creationId xmlns:p14="http://schemas.microsoft.com/office/powerpoint/2010/main" xmlns="" val="272697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Standards and Previous Standards</a:t>
            </a:r>
            <a:endParaRPr lang="en-US" dirty="0"/>
          </a:p>
        </p:txBody>
      </p:sp>
      <p:sp>
        <p:nvSpPr>
          <p:cNvPr id="3" name="Content Placeholder 2"/>
          <p:cNvSpPr>
            <a:spLocks noGrp="1"/>
          </p:cNvSpPr>
          <p:nvPr>
            <p:ph idx="1"/>
          </p:nvPr>
        </p:nvSpPr>
        <p:spPr/>
        <p:txBody>
          <a:bodyPr/>
          <a:lstStyle/>
          <a:p>
            <a:r>
              <a:rPr lang="en-US" dirty="0" smtClean="0"/>
              <a:t>Review previous accreditation report</a:t>
            </a:r>
          </a:p>
          <a:p>
            <a:r>
              <a:rPr lang="en-US" dirty="0" smtClean="0"/>
              <a:t>Review mid-term report</a:t>
            </a:r>
          </a:p>
          <a:p>
            <a:r>
              <a:rPr lang="en-US" dirty="0" smtClean="0"/>
              <a:t>Self-evaluation</a:t>
            </a:r>
          </a:p>
          <a:p>
            <a:r>
              <a:rPr lang="en-US" dirty="0" smtClean="0"/>
              <a:t>Evidence</a:t>
            </a:r>
          </a:p>
          <a:p>
            <a:r>
              <a:rPr lang="en-US" dirty="0" smtClean="0"/>
              <a:t>Requirements</a:t>
            </a:r>
            <a:endParaRPr lang="en-US" dirty="0"/>
          </a:p>
        </p:txBody>
      </p:sp>
      <p:sp>
        <p:nvSpPr>
          <p:cNvPr id="4" name="Footer Placeholder 3"/>
          <p:cNvSpPr>
            <a:spLocks noGrp="1"/>
          </p:cNvSpPr>
          <p:nvPr>
            <p:ph type="ftr" sz="quarter" idx="11"/>
          </p:nvPr>
        </p:nvSpPr>
        <p:spPr/>
        <p:txBody>
          <a:bodyPr/>
          <a:lstStyle/>
          <a:p>
            <a:r>
              <a:rPr lang="en-US" smtClean="0"/>
              <a:t>ASCCC-Accreditation Institute February 19-20, 2016 San Diego, CA</a:t>
            </a:r>
            <a:endParaRPr lang="en-US"/>
          </a:p>
        </p:txBody>
      </p:sp>
    </p:spTree>
    <p:extLst>
      <p:ext uri="{BB962C8B-B14F-4D97-AF65-F5344CB8AC3E}">
        <p14:creationId xmlns:p14="http://schemas.microsoft.com/office/powerpoint/2010/main" xmlns="" val="1552686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Outcomes</a:t>
            </a:r>
            <a:endParaRPr lang="en-US" dirty="0"/>
          </a:p>
        </p:txBody>
      </p:sp>
      <p:sp>
        <p:nvSpPr>
          <p:cNvPr id="3" name="Content Placeholder 2"/>
          <p:cNvSpPr>
            <a:spLocks noGrp="1"/>
          </p:cNvSpPr>
          <p:nvPr>
            <p:ph idx="1"/>
          </p:nvPr>
        </p:nvSpPr>
        <p:spPr>
          <a:xfrm>
            <a:off x="929640" y="1681933"/>
            <a:ext cx="10515600" cy="4351338"/>
          </a:xfrm>
        </p:spPr>
        <p:txBody>
          <a:bodyPr>
            <a:normAutofit/>
          </a:bodyPr>
          <a:lstStyle/>
          <a:p>
            <a:pPr marL="0" indent="0">
              <a:buNone/>
            </a:pPr>
            <a:endParaRPr lang="en-US" sz="3200" dirty="0" smtClean="0"/>
          </a:p>
          <a:p>
            <a:pPr marL="0" indent="0">
              <a:buNone/>
            </a:pPr>
            <a:r>
              <a:rPr lang="en-US" sz="3200" dirty="0" smtClean="0"/>
              <a:t>Attendees:</a:t>
            </a:r>
          </a:p>
          <a:p>
            <a:pPr marL="0" indent="0">
              <a:buNone/>
            </a:pPr>
            <a:r>
              <a:rPr lang="en-US" sz="3200" dirty="0" smtClean="0"/>
              <a:t>Will </a:t>
            </a:r>
            <a:r>
              <a:rPr lang="en-US" sz="3200" dirty="0"/>
              <a:t>discuss the newly revised 2014 ACCJC standards with faculty and staff from colleges that have been visited or will soon be visited by a site team to learn tips and advice for their own district.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spTree>
    <p:extLst>
      <p:ext uri="{BB962C8B-B14F-4D97-AF65-F5344CB8AC3E}">
        <p14:creationId xmlns:p14="http://schemas.microsoft.com/office/powerpoint/2010/main" xmlns="" val="3929560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ASCCC-Accreditation Institute February 19-20, 2016 San Diego, CA</a:t>
            </a:r>
            <a:endParaRPr lang="en-US"/>
          </a:p>
        </p:txBody>
      </p:sp>
      <p:pic>
        <p:nvPicPr>
          <p:cNvPr id="5" name="Picture 4" descr="Napa Valley College Pages - Napa Valley College Homepage - Mozilla Firefox"/>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2502" y="616976"/>
            <a:ext cx="10546995" cy="5624048"/>
          </a:xfrm>
          <a:prstGeom prst="rect">
            <a:avLst/>
          </a:prstGeom>
        </p:spPr>
      </p:pic>
    </p:spTree>
    <p:extLst>
      <p:ext uri="{BB962C8B-B14F-4D97-AF65-F5344CB8AC3E}">
        <p14:creationId xmlns:p14="http://schemas.microsoft.com/office/powerpoint/2010/main" xmlns="" val="1990596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pic>
        <p:nvPicPr>
          <p:cNvPr id="3" name="Picture 2" descr="Mozilla Firefox"/>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2502" y="616976"/>
            <a:ext cx="10546995" cy="5624048"/>
          </a:xfrm>
          <a:prstGeom prst="rect">
            <a:avLst/>
          </a:prstGeom>
        </p:spPr>
      </p:pic>
    </p:spTree>
    <p:extLst>
      <p:ext uri="{BB962C8B-B14F-4D97-AF65-F5344CB8AC3E}">
        <p14:creationId xmlns:p14="http://schemas.microsoft.com/office/powerpoint/2010/main" xmlns="" val="3673730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ASCCC-Accreditation Institute February 19-20, 2016 San Diego, CA</a:t>
            </a:r>
            <a:endParaRPr lang="en-US">
              <a:solidFill>
                <a:prstClr val="black">
                  <a:tint val="75000"/>
                </a:prstClr>
              </a:solidFill>
            </a:endParaRPr>
          </a:p>
        </p:txBody>
      </p:sp>
      <p:pic>
        <p:nvPicPr>
          <p:cNvPr id="3" name="Picture 2" descr="Mozilla Firefox"/>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2502" y="616976"/>
            <a:ext cx="10546995" cy="5624048"/>
          </a:xfrm>
          <a:prstGeom prst="rect">
            <a:avLst/>
          </a:prstGeom>
        </p:spPr>
      </p:pic>
    </p:spTree>
    <p:extLst>
      <p:ext uri="{BB962C8B-B14F-4D97-AF65-F5344CB8AC3E}">
        <p14:creationId xmlns:p14="http://schemas.microsoft.com/office/powerpoint/2010/main" xmlns="" val="4103150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Preparing for a Team Visit Post-Sanction</a:t>
            </a:r>
            <a:endParaRPr lang="en-US" dirty="0"/>
          </a:p>
        </p:txBody>
      </p:sp>
      <p:sp>
        <p:nvSpPr>
          <p:cNvPr id="3" name="Subtitle 2"/>
          <p:cNvSpPr>
            <a:spLocks noGrp="1"/>
          </p:cNvSpPr>
          <p:nvPr>
            <p:ph type="subTitle" idx="1"/>
          </p:nvPr>
        </p:nvSpPr>
        <p:spPr/>
        <p:txBody>
          <a:bodyPr>
            <a:normAutofit/>
          </a:bodyPr>
          <a:lstStyle/>
          <a:p>
            <a:r>
              <a:rPr lang="en-US" dirty="0" smtClean="0"/>
              <a:t>Or How We Learned to Stop Worrying and Embrace Ambiguity</a:t>
            </a:r>
            <a:endParaRPr lang="en-US" dirty="0"/>
          </a:p>
        </p:txBody>
      </p:sp>
    </p:spTree>
    <p:extLst>
      <p:ext uri="{BB962C8B-B14F-4D97-AF65-F5344CB8AC3E}">
        <p14:creationId xmlns:p14="http://schemas.microsoft.com/office/powerpoint/2010/main" xmlns="" val="3318548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One Way to Prepare</a:t>
            </a:r>
            <a:endParaRPr lang="en-US" dirty="0"/>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ASCCC Accreditation Institute, February 20, 2016</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solidFill>
                  <a:prstClr val="black">
                    <a:tint val="75000"/>
                  </a:prstClr>
                </a:solidFill>
              </a:rPr>
              <a:pPr/>
              <a:t>34</a:t>
            </a:fld>
            <a:endParaRPr lang="en-US">
              <a:solidFill>
                <a:prstClr val="black">
                  <a:tint val="75000"/>
                </a:prstClr>
              </a:solidFill>
            </a:endParaRPr>
          </a:p>
        </p:txBody>
      </p:sp>
      <p:pic>
        <p:nvPicPr>
          <p:cNvPr id="1026" name="Picture 2" descr="C:\Users\mrandall\AppData\Local\Microsoft\Windows\Temporary Internet Files\Content.IE5\YQAQ67JY\large-two-red-dice-0-3210[1].gif"/>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4948" y="2079179"/>
            <a:ext cx="5116287" cy="20343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6313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More Traditional Approach</a:t>
            </a:r>
            <a:endParaRPr lang="en-US" dirty="0"/>
          </a:p>
        </p:txBody>
      </p:sp>
      <p:sp>
        <p:nvSpPr>
          <p:cNvPr id="3" name="Content Placeholder 2"/>
          <p:cNvSpPr>
            <a:spLocks noGrp="1"/>
          </p:cNvSpPr>
          <p:nvPr>
            <p:ph idx="1"/>
          </p:nvPr>
        </p:nvSpPr>
        <p:spPr/>
        <p:txBody>
          <a:bodyPr/>
          <a:lstStyle/>
          <a:p>
            <a:r>
              <a:rPr lang="en-US" dirty="0" smtClean="0"/>
              <a:t>Our visiting team will arrive in October 2017</a:t>
            </a:r>
          </a:p>
          <a:p>
            <a:r>
              <a:rPr lang="en-US" dirty="0" smtClean="0"/>
              <a:t>In Fall 2015, the Accreditation Steering Committee reviewed the new standards and identified “problem areas”</a:t>
            </a:r>
          </a:p>
          <a:p>
            <a:r>
              <a:rPr lang="en-US" dirty="0" smtClean="0"/>
              <a:t>We also received the ACCJC training and attempted to clarify some sub-standards</a:t>
            </a:r>
          </a:p>
          <a:p>
            <a:r>
              <a:rPr lang="en-US" dirty="0" smtClean="0"/>
              <a:t>In the fall, we also appointed 4 Standard Chairs, but specifically asked them NOT to write parts of the report</a:t>
            </a:r>
          </a:p>
          <a:p>
            <a:r>
              <a:rPr lang="en-US" dirty="0" smtClean="0"/>
              <a:t>Instead, their teams will gather evidence this spring and REACH CONSENSUS about what the evidence shows in relation to the sub-standards</a:t>
            </a:r>
          </a:p>
          <a:p>
            <a:endParaRPr lang="en-US" dirty="0"/>
          </a:p>
          <a:p>
            <a:pPr marL="1371600" lvl="3" indent="0">
              <a:buNone/>
            </a:pPr>
            <a:endParaRPr lang="en-US" dirty="0" smtClean="0"/>
          </a:p>
          <a:p>
            <a:pPr lvl="4"/>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ASCCC Accreditation Institute, February 20, 2016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xmlns="" val="477322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Person, One Voice</a:t>
            </a:r>
            <a:endParaRPr lang="en-US" dirty="0"/>
          </a:p>
        </p:txBody>
      </p:sp>
      <p:sp>
        <p:nvSpPr>
          <p:cNvPr id="3" name="Content Placeholder 2"/>
          <p:cNvSpPr>
            <a:spLocks noGrp="1"/>
          </p:cNvSpPr>
          <p:nvPr>
            <p:ph idx="1"/>
          </p:nvPr>
        </p:nvSpPr>
        <p:spPr/>
        <p:txBody>
          <a:bodyPr>
            <a:normAutofit lnSpcReduction="10000"/>
          </a:bodyPr>
          <a:lstStyle/>
          <a:p>
            <a:r>
              <a:rPr lang="en-US" dirty="0" smtClean="0"/>
              <a:t>The ALO will be responsible for all drafting and revising</a:t>
            </a:r>
          </a:p>
          <a:p>
            <a:endParaRPr lang="en-US" dirty="0"/>
          </a:p>
          <a:p>
            <a:r>
              <a:rPr lang="en-US" dirty="0" smtClean="0"/>
              <a:t>Writing is much easier than re-writing</a:t>
            </a:r>
          </a:p>
          <a:p>
            <a:endParaRPr lang="en-US" dirty="0"/>
          </a:p>
          <a:p>
            <a:r>
              <a:rPr lang="en-US" dirty="0" smtClean="0"/>
              <a:t>The self-evaluation will be drafted by October 2016 </a:t>
            </a:r>
          </a:p>
          <a:p>
            <a:endParaRPr lang="en-US" dirty="0"/>
          </a:p>
          <a:p>
            <a:r>
              <a:rPr lang="en-US" dirty="0" smtClean="0"/>
              <a:t>Problematic  areas will be addressed one by one over the next nine months</a:t>
            </a:r>
          </a:p>
          <a:p>
            <a:endParaRPr lang="en-US" dirty="0"/>
          </a:p>
          <a:p>
            <a:r>
              <a:rPr lang="en-US" dirty="0" smtClean="0"/>
              <a:t>Report finalized in July 2017</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xmlns="" val="1773701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Main Concerns</a:t>
            </a:r>
            <a:endParaRPr lang="en-US" dirty="0"/>
          </a:p>
        </p:txBody>
      </p:sp>
      <p:sp>
        <p:nvSpPr>
          <p:cNvPr id="3" name="Content Placeholder 2"/>
          <p:cNvSpPr>
            <a:spLocks noGrp="1"/>
          </p:cNvSpPr>
          <p:nvPr>
            <p:ph idx="1"/>
          </p:nvPr>
        </p:nvSpPr>
        <p:spPr/>
        <p:txBody>
          <a:bodyPr/>
          <a:lstStyle/>
          <a:p>
            <a:r>
              <a:rPr lang="en-US" dirty="0" smtClean="0"/>
              <a:t>We were on Probation three years ago – are we somehow tainted or targeted?</a:t>
            </a:r>
          </a:p>
          <a:p>
            <a:endParaRPr lang="en-US" dirty="0"/>
          </a:p>
          <a:p>
            <a:r>
              <a:rPr lang="en-US" dirty="0" smtClean="0"/>
              <a:t>Will the next evaluation focus on compliance or real evidence of concern for student success and outcomes?</a:t>
            </a:r>
          </a:p>
          <a:p>
            <a:endParaRPr lang="en-US" dirty="0"/>
          </a:p>
          <a:p>
            <a:r>
              <a:rPr lang="en-US" dirty="0" smtClean="0"/>
              <a:t>Will our team be adequately trained and objective?</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xmlns="" val="65276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Sub-Concerns</a:t>
            </a:r>
            <a:endParaRPr lang="en-US" dirty="0"/>
          </a:p>
        </p:txBody>
      </p:sp>
      <p:sp>
        <p:nvSpPr>
          <p:cNvPr id="3" name="Content Placeholder 2"/>
          <p:cNvSpPr>
            <a:spLocks noGrp="1"/>
          </p:cNvSpPr>
          <p:nvPr>
            <p:ph idx="1"/>
          </p:nvPr>
        </p:nvSpPr>
        <p:spPr/>
        <p:txBody>
          <a:bodyPr/>
          <a:lstStyle/>
          <a:p>
            <a:r>
              <a:rPr lang="en-US" dirty="0" smtClean="0"/>
              <a:t>As always, the standards are an odd mix of cut and dried (“Each employee has access to his/her personnel records”) and the impossibly broad (“The institution uses assessment data and organizes its institutional processes to support student learning and student achievement”)</a:t>
            </a:r>
          </a:p>
          <a:p>
            <a:pPr marL="0" indent="0">
              <a:buNone/>
            </a:pPr>
            <a:endParaRPr lang="en-US" dirty="0" smtClean="0"/>
          </a:p>
          <a:p>
            <a:r>
              <a:rPr lang="en-US" dirty="0" smtClean="0"/>
              <a:t>Some require a sentence to answer, some could use a dissertation</a:t>
            </a:r>
          </a:p>
          <a:p>
            <a:endParaRPr lang="en-US" dirty="0" smtClean="0"/>
          </a:p>
          <a:p>
            <a:r>
              <a:rPr lang="en-US" dirty="0" smtClean="0"/>
              <a:t>ALOs and CIOs have been doing a certain amount of self-training for years to guide the self-evaluation</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xmlns="" val="2107687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Suspects</a:t>
            </a:r>
            <a:endParaRPr lang="en-US" dirty="0"/>
          </a:p>
        </p:txBody>
      </p:sp>
      <p:sp>
        <p:nvSpPr>
          <p:cNvPr id="3" name="Content Placeholder 2"/>
          <p:cNvSpPr>
            <a:spLocks noGrp="1"/>
          </p:cNvSpPr>
          <p:nvPr>
            <p:ph idx="1"/>
          </p:nvPr>
        </p:nvSpPr>
        <p:spPr/>
        <p:txBody>
          <a:bodyPr/>
          <a:lstStyle/>
          <a:p>
            <a:r>
              <a:rPr lang="en-US" dirty="0" smtClean="0"/>
              <a:t>The ambiguity of “institution-set standards”:  Ceiling? Floor? Aspirational?  Subject to rejection?</a:t>
            </a:r>
          </a:p>
          <a:p>
            <a:endParaRPr lang="en-US" dirty="0"/>
          </a:p>
          <a:p>
            <a:r>
              <a:rPr lang="en-US" dirty="0" smtClean="0"/>
              <a:t>I.B.6:  How disaggregated do we need to be?</a:t>
            </a:r>
          </a:p>
          <a:p>
            <a:pPr marL="0" indent="0">
              <a:buNone/>
            </a:pPr>
            <a:endParaRPr lang="en-US" dirty="0"/>
          </a:p>
          <a:p>
            <a:r>
              <a:rPr lang="en-US" dirty="0" smtClean="0"/>
              <a:t>III.A.6:  “how” vs. “whether” employees use the results of the assessment of learning outcomes to improve teaching and learning</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xmlns="" val="471419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Federal Focus</a:t>
            </a:r>
            <a:endParaRPr lang="en-US" dirty="0"/>
          </a:p>
        </p:txBody>
      </p:sp>
      <p:sp>
        <p:nvSpPr>
          <p:cNvPr id="3" name="Content Placeholder 2"/>
          <p:cNvSpPr>
            <a:spLocks noGrp="1"/>
          </p:cNvSpPr>
          <p:nvPr>
            <p:ph idx="1"/>
          </p:nvPr>
        </p:nvSpPr>
        <p:spPr>
          <a:xfrm>
            <a:off x="508000" y="1524003"/>
            <a:ext cx="10972800" cy="3794125"/>
          </a:xfrm>
        </p:spPr>
        <p:txBody>
          <a:bodyPr>
            <a:normAutofit lnSpcReduction="10000"/>
          </a:bodyPr>
          <a:lstStyle/>
          <a:p>
            <a:pPr marL="114300" indent="0">
              <a:buNone/>
            </a:pPr>
            <a:r>
              <a:rPr lang="en-US" dirty="0" smtClean="0"/>
              <a:t>60’s – Resources</a:t>
            </a:r>
          </a:p>
          <a:p>
            <a:pPr marL="114300" indent="0">
              <a:buNone/>
            </a:pPr>
            <a:r>
              <a:rPr lang="en-US" dirty="0" smtClean="0"/>
              <a:t>70’s and 80’s – Process (</a:t>
            </a:r>
            <a:r>
              <a:rPr lang="en-US" sz="2400" dirty="0" smtClean="0"/>
              <a:t>Program Review and Planning</a:t>
            </a:r>
            <a:r>
              <a:rPr lang="en-US" dirty="0" smtClean="0"/>
              <a:t>)</a:t>
            </a:r>
          </a:p>
          <a:p>
            <a:pPr marL="114300" indent="0">
              <a:buNone/>
            </a:pPr>
            <a:r>
              <a:rPr lang="en-US" dirty="0" smtClean="0"/>
              <a:t>90’s – SPREs – focus on data</a:t>
            </a:r>
          </a:p>
          <a:p>
            <a:pPr marL="114300" indent="0">
              <a:buNone/>
            </a:pPr>
            <a:r>
              <a:rPr lang="en-US" dirty="0" smtClean="0"/>
              <a:t>00’s – Sec Spelling – </a:t>
            </a:r>
            <a:r>
              <a:rPr lang="en-US" sz="2200" dirty="0" smtClean="0"/>
              <a:t>Student outcomes as measure of quality</a:t>
            </a:r>
          </a:p>
          <a:p>
            <a:pPr marL="114300" indent="0">
              <a:buNone/>
            </a:pPr>
            <a:r>
              <a:rPr lang="en-US" dirty="0" smtClean="0"/>
              <a:t>08 – HEA – Student Achievement Standards, 2 year rule enforcement, increasing focus on compliance with Regulations and Rule Making</a:t>
            </a:r>
            <a:endParaRPr lang="en-US" dirty="0"/>
          </a:p>
        </p:txBody>
      </p:sp>
      <p:sp>
        <p:nvSpPr>
          <p:cNvPr id="4" name="Slide Number Placeholder 3"/>
          <p:cNvSpPr>
            <a:spLocks noGrp="1"/>
          </p:cNvSpPr>
          <p:nvPr>
            <p:ph type="sldNum" sz="quarter" idx="10"/>
          </p:nvPr>
        </p:nvSpPr>
        <p:spPr/>
        <p:txBody>
          <a:bodyPr/>
          <a:lstStyle/>
          <a:p>
            <a:pPr>
              <a:buClr>
                <a:srgbClr val="064B86"/>
              </a:buClr>
              <a:defRPr/>
            </a:pPr>
            <a:fld id="{8E0F5369-A20A-4682-B2FD-72E70A029BA2}" type="slidenum">
              <a:rPr lang="en-US" smtClean="0">
                <a:solidFill>
                  <a:srgbClr val="8064A2"/>
                </a:solidFill>
              </a:rPr>
              <a:pPr>
                <a:buClr>
                  <a:srgbClr val="064B86"/>
                </a:buClr>
                <a:defRPr/>
              </a:pPr>
              <a:t>4</a:t>
            </a:fld>
            <a:fld id="{E169D8B1-BAE6-470B-91C3-443B34556120}" type="slidenum">
              <a:rPr lang="en-US" smtClean="0">
                <a:solidFill>
                  <a:srgbClr val="FFFFFF"/>
                </a:solidFill>
              </a:rPr>
              <a:pPr>
                <a:buClr>
                  <a:srgbClr val="064B86"/>
                </a:buClr>
                <a:defRPr/>
              </a:pPr>
              <a:t>4</a:t>
            </a:fld>
            <a:endParaRPr lang="en-US" dirty="0">
              <a:solidFill>
                <a:srgbClr val="FFFFFF"/>
              </a:solidFill>
            </a:endParaRPr>
          </a:p>
        </p:txBody>
      </p:sp>
    </p:spTree>
    <p:extLst>
      <p:ext uri="{BB962C8B-B14F-4D97-AF65-F5344CB8AC3E}">
        <p14:creationId xmlns:p14="http://schemas.microsoft.com/office/powerpoint/2010/main" xmlns="" val="1156654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Zen Approach</a:t>
            </a:r>
            <a:endParaRPr lang="en-US" dirty="0"/>
          </a:p>
        </p:txBody>
      </p:sp>
      <p:sp>
        <p:nvSpPr>
          <p:cNvPr id="3" name="Content Placeholder 2"/>
          <p:cNvSpPr>
            <a:spLocks noGrp="1"/>
          </p:cNvSpPr>
          <p:nvPr>
            <p:ph idx="1"/>
          </p:nvPr>
        </p:nvSpPr>
        <p:spPr/>
        <p:txBody>
          <a:bodyPr/>
          <a:lstStyle/>
          <a:p>
            <a:r>
              <a:rPr lang="en-US" dirty="0" smtClean="0"/>
              <a:t>Don’t spend hours dissecting the standards – focus on what they mean in terms of student success and how you meet that goal</a:t>
            </a:r>
          </a:p>
          <a:p>
            <a:r>
              <a:rPr lang="en-US" dirty="0" smtClean="0"/>
              <a:t>If you don’t quite fit what a standard seems to want, decide how your approach is valuable and prove it</a:t>
            </a:r>
          </a:p>
          <a:p>
            <a:r>
              <a:rPr lang="en-US" dirty="0" smtClean="0"/>
              <a:t>Work on consensus and understanding college-wide – when the team comes, they should be able to ask anyone to speak to any standard</a:t>
            </a:r>
          </a:p>
          <a:p>
            <a:r>
              <a:rPr lang="en-US" dirty="0" smtClean="0"/>
              <a:t>Be clear, be succinct, admit weaknesses, but hold on to the notion that your college does miraculous things for students even if it may not have disaggregated enough…….</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xmlns="" val="579927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End</a:t>
            </a:r>
            <a:endParaRPr lang="en-US" dirty="0"/>
          </a:p>
        </p:txBody>
      </p:sp>
      <p:sp>
        <p:nvSpPr>
          <p:cNvPr id="3" name="Content Placeholder 2"/>
          <p:cNvSpPr>
            <a:spLocks noGrp="1"/>
          </p:cNvSpPr>
          <p:nvPr>
            <p:ph idx="1"/>
          </p:nvPr>
        </p:nvSpPr>
        <p:spPr/>
        <p:txBody>
          <a:bodyPr>
            <a:normAutofit lnSpcReduction="10000"/>
          </a:bodyPr>
          <a:lstStyle/>
          <a:p>
            <a:r>
              <a:rPr lang="en-US" dirty="0" smtClean="0"/>
              <a:t>Accreditation is essential and, ideally, is a fair and consistent process</a:t>
            </a:r>
          </a:p>
          <a:p>
            <a:endParaRPr lang="en-US" dirty="0"/>
          </a:p>
          <a:p>
            <a:r>
              <a:rPr lang="en-US" dirty="0" smtClean="0"/>
              <a:t>Serving on a team should be a way to assist the institution you are evaluating as well as your own</a:t>
            </a:r>
          </a:p>
          <a:p>
            <a:endParaRPr lang="en-US" dirty="0"/>
          </a:p>
          <a:p>
            <a:r>
              <a:rPr lang="en-US" dirty="0" smtClean="0"/>
              <a:t>We should resist the urge to magnify minor flaws or fret unnecessarily</a:t>
            </a:r>
          </a:p>
          <a:p>
            <a:endParaRPr lang="en-US" dirty="0"/>
          </a:p>
          <a:p>
            <a:r>
              <a:rPr lang="en-US" dirty="0" smtClean="0"/>
              <a:t>Accreditation, even while it holds us to standards, should help us appreciate our strengths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ASCCC Accreditation Institute, February 20,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xmlns="" val="786026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8" name="Footer Placeholder 7"/>
          <p:cNvSpPr>
            <a:spLocks noGrp="1"/>
          </p:cNvSpPr>
          <p:nvPr>
            <p:ph type="ftr" sz="quarter" idx="11"/>
          </p:nvPr>
        </p:nvSpPr>
        <p:spPr/>
        <p:txBody>
          <a:bodyPr/>
          <a:lstStyle/>
          <a:p>
            <a:r>
              <a:rPr lang="en-US" smtClean="0"/>
              <a:t>ASCCC-Accreditation Institute February 19-20, 2016 San Diego, CA</a:t>
            </a:r>
            <a:endParaRPr lang="en-US"/>
          </a:p>
        </p:txBody>
      </p:sp>
      <p:sp>
        <p:nvSpPr>
          <p:cNvPr id="11" name="Text Placeholder 2"/>
          <p:cNvSpPr txBox="1">
            <a:spLocks/>
          </p:cNvSpPr>
          <p:nvPr/>
        </p:nvSpPr>
        <p:spPr>
          <a:xfrm>
            <a:off x="838200" y="4386273"/>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smtClean="0"/>
              <a:t>Questions? </a:t>
            </a:r>
            <a:endParaRPr lang="en-US" cap="all" dirty="0"/>
          </a:p>
        </p:txBody>
      </p:sp>
    </p:spTree>
    <p:extLst>
      <p:ext uri="{BB962C8B-B14F-4D97-AF65-F5344CB8AC3E}">
        <p14:creationId xmlns:p14="http://schemas.microsoft.com/office/powerpoint/2010/main" xmlns="" val="289724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753600" cy="1143000"/>
          </a:xfrm>
        </p:spPr>
        <p:txBody>
          <a:bodyPr>
            <a:normAutofit fontScale="90000"/>
          </a:bodyPr>
          <a:lstStyle/>
          <a:p>
            <a:r>
              <a:rPr lang="en-US" dirty="0" smtClean="0"/>
              <a:t>Timeline for Changes to Standards and Practices  </a:t>
            </a:r>
            <a:endParaRPr lang="en-US" dirty="0"/>
          </a:p>
        </p:txBody>
      </p:sp>
      <p:sp>
        <p:nvSpPr>
          <p:cNvPr id="3" name="Content Placeholder 2"/>
          <p:cNvSpPr>
            <a:spLocks noGrp="1"/>
          </p:cNvSpPr>
          <p:nvPr>
            <p:ph idx="1"/>
          </p:nvPr>
        </p:nvSpPr>
        <p:spPr>
          <a:xfrm>
            <a:off x="609600" y="1676400"/>
            <a:ext cx="10972800" cy="4033838"/>
          </a:xfrm>
        </p:spPr>
        <p:txBody>
          <a:bodyPr/>
          <a:lstStyle/>
          <a:p>
            <a:r>
              <a:rPr lang="en-US" sz="2400" dirty="0" smtClean="0"/>
              <a:t>2011 – ACCJC announces review of Standards, appoints Committee of Commissioners and staff-</a:t>
            </a:r>
          </a:p>
          <a:p>
            <a:pPr lvl="1"/>
            <a:r>
              <a:rPr lang="en-US" sz="2400" dirty="0" smtClean="0"/>
              <a:t>Commissioners Frank Gornick and Mike Rota co-chair</a:t>
            </a:r>
          </a:p>
          <a:p>
            <a:r>
              <a:rPr lang="en-US" sz="2400" dirty="0" smtClean="0"/>
              <a:t>2012 – ACCJC conducts hearings, solicits written input, and more than 300 people comment on what needs to be changed in Standards</a:t>
            </a:r>
          </a:p>
          <a:p>
            <a:pPr lvl="1"/>
            <a:r>
              <a:rPr lang="en-US" sz="2000" dirty="0" smtClean="0"/>
              <a:t>Commissioner Committee discusses and drafts standards language</a:t>
            </a:r>
          </a:p>
          <a:p>
            <a:pPr lvl="1"/>
            <a:r>
              <a:rPr lang="en-US" sz="2000" dirty="0" smtClean="0"/>
              <a:t>Staff writers draft, redraft, and add federal regulatory requirements  </a:t>
            </a:r>
          </a:p>
          <a:p>
            <a:r>
              <a:rPr lang="en-US" sz="2400" dirty="0" smtClean="0"/>
              <a:t>ACCJC appoints work groups including staff from member colleges to help define GE requirements, and SLO language </a:t>
            </a:r>
          </a:p>
        </p:txBody>
      </p:sp>
      <p:sp>
        <p:nvSpPr>
          <p:cNvPr id="4" name="Slide Number Placeholder 3"/>
          <p:cNvSpPr>
            <a:spLocks noGrp="1"/>
          </p:cNvSpPr>
          <p:nvPr>
            <p:ph type="sldNum" sz="quarter" idx="10"/>
          </p:nvPr>
        </p:nvSpPr>
        <p:spPr/>
        <p:txBody>
          <a:bodyPr/>
          <a:lstStyle/>
          <a:p>
            <a:pPr>
              <a:buClr>
                <a:srgbClr val="064B86"/>
              </a:buClr>
              <a:defRPr/>
            </a:pPr>
            <a:fld id="{FC787E6D-FA9B-4DC2-94B7-08B39F13D806}" type="slidenum">
              <a:rPr lang="en-US" smtClean="0">
                <a:solidFill>
                  <a:srgbClr val="8064A2"/>
                </a:solidFill>
              </a:rPr>
              <a:pPr>
                <a:buClr>
                  <a:srgbClr val="064B86"/>
                </a:buClr>
                <a:defRPr/>
              </a:pPr>
              <a:t>5</a:t>
            </a:fld>
            <a:endParaRPr lang="en-US" dirty="0">
              <a:solidFill>
                <a:srgbClr val="8064A2"/>
              </a:solidFill>
            </a:endParaRPr>
          </a:p>
        </p:txBody>
      </p:sp>
    </p:spTree>
    <p:extLst>
      <p:ext uri="{BB962C8B-B14F-4D97-AF65-F5344CB8AC3E}">
        <p14:creationId xmlns:p14="http://schemas.microsoft.com/office/powerpoint/2010/main" xmlns="" val="178101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9042400" cy="1143000"/>
          </a:xfrm>
        </p:spPr>
        <p:txBody>
          <a:bodyPr>
            <a:normAutofit fontScale="90000"/>
          </a:bodyPr>
          <a:lstStyle/>
          <a:p>
            <a:r>
              <a:rPr lang="en-US" dirty="0" smtClean="0"/>
              <a:t>Timeline for Changes to Standards and Practices – 2 </a:t>
            </a:r>
            <a:endParaRPr lang="en-US" dirty="0"/>
          </a:p>
        </p:txBody>
      </p:sp>
      <p:sp>
        <p:nvSpPr>
          <p:cNvPr id="3" name="Content Placeholder 2"/>
          <p:cNvSpPr>
            <a:spLocks noGrp="1"/>
          </p:cNvSpPr>
          <p:nvPr>
            <p:ph idx="1"/>
          </p:nvPr>
        </p:nvSpPr>
        <p:spPr/>
        <p:txBody>
          <a:bodyPr/>
          <a:lstStyle/>
          <a:p>
            <a:r>
              <a:rPr lang="en-US" sz="2800" dirty="0"/>
              <a:t>2013-14  ACCJC drafts new Accreditation Standards and vets them, holds hearings, </a:t>
            </a:r>
            <a:r>
              <a:rPr lang="en-US" sz="2800" dirty="0" smtClean="0"/>
              <a:t>then adjusts as per input from field</a:t>
            </a:r>
            <a:endParaRPr lang="en-US" sz="2800" dirty="0"/>
          </a:p>
          <a:p>
            <a:r>
              <a:rPr lang="en-US" sz="2800" dirty="0"/>
              <a:t>June 2014, ACCJC adopts new Accreditation Standards </a:t>
            </a:r>
          </a:p>
          <a:p>
            <a:r>
              <a:rPr lang="en-US" sz="2800" dirty="0"/>
              <a:t>2014-15, ACCJC adopts new practices and policy </a:t>
            </a:r>
            <a:r>
              <a:rPr lang="en-US" sz="2800" dirty="0" smtClean="0"/>
              <a:t>language</a:t>
            </a:r>
          </a:p>
          <a:p>
            <a:r>
              <a:rPr lang="en-US" sz="2800" dirty="0" smtClean="0"/>
              <a:t>ACCJC still responsive to comments from members </a:t>
            </a:r>
          </a:p>
          <a:p>
            <a:pPr marL="0" indent="0">
              <a:buNone/>
            </a:pPr>
            <a:endParaRPr lang="en-US" dirty="0"/>
          </a:p>
        </p:txBody>
      </p:sp>
      <p:sp>
        <p:nvSpPr>
          <p:cNvPr id="4" name="Slide Number Placeholder 3"/>
          <p:cNvSpPr>
            <a:spLocks noGrp="1"/>
          </p:cNvSpPr>
          <p:nvPr>
            <p:ph type="sldNum" sz="quarter" idx="10"/>
          </p:nvPr>
        </p:nvSpPr>
        <p:spPr/>
        <p:txBody>
          <a:bodyPr/>
          <a:lstStyle/>
          <a:p>
            <a:pPr>
              <a:buClr>
                <a:srgbClr val="064B86"/>
              </a:buClr>
              <a:defRPr/>
            </a:pPr>
            <a:fld id="{E169D8B1-BAE6-470B-91C3-443B34556120}" type="slidenum">
              <a:rPr lang="en-US" smtClean="0">
                <a:solidFill>
                  <a:srgbClr val="8064A2"/>
                </a:solidFill>
              </a:rPr>
              <a:pPr>
                <a:buClr>
                  <a:srgbClr val="064B86"/>
                </a:buClr>
                <a:defRPr/>
              </a:pPr>
              <a:t>6</a:t>
            </a:fld>
            <a:endParaRPr lang="en-US" dirty="0">
              <a:solidFill>
                <a:srgbClr val="8064A2"/>
              </a:solidFill>
            </a:endParaRPr>
          </a:p>
        </p:txBody>
      </p:sp>
    </p:spTree>
    <p:extLst>
      <p:ext uri="{BB962C8B-B14F-4D97-AF65-F5344CB8AC3E}">
        <p14:creationId xmlns:p14="http://schemas.microsoft.com/office/powerpoint/2010/main" xmlns="" val="3288561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457200"/>
            <a:ext cx="10363200" cy="1143000"/>
          </a:xfrm>
        </p:spPr>
        <p:txBody>
          <a:bodyPr>
            <a:normAutofit fontScale="90000"/>
          </a:bodyPr>
          <a:lstStyle/>
          <a:p>
            <a:r>
              <a:rPr lang="en-US" dirty="0" smtClean="0"/>
              <a:t>Summary of </a:t>
            </a:r>
            <a:br>
              <a:rPr lang="en-US" dirty="0" smtClean="0"/>
            </a:br>
            <a:r>
              <a:rPr lang="en-US" dirty="0" smtClean="0"/>
              <a:t>Changes to the Standards</a:t>
            </a:r>
            <a:endParaRPr lang="en-US" dirty="0"/>
          </a:p>
        </p:txBody>
      </p:sp>
      <p:sp>
        <p:nvSpPr>
          <p:cNvPr id="3" name="Subtitle 2"/>
          <p:cNvSpPr>
            <a:spLocks noGrp="1"/>
          </p:cNvSpPr>
          <p:nvPr>
            <p:ph type="subTitle" idx="1"/>
          </p:nvPr>
        </p:nvSpPr>
        <p:spPr>
          <a:xfrm>
            <a:off x="609600" y="1905000"/>
            <a:ext cx="11236960" cy="3535680"/>
          </a:xfrm>
        </p:spPr>
        <p:txBody>
          <a:bodyPr>
            <a:normAutofit lnSpcReduction="10000"/>
          </a:bodyPr>
          <a:lstStyle/>
          <a:p>
            <a:pPr marL="457200" indent="-457200" algn="l">
              <a:buFont typeface="Arial" panose="020B0604020202020204" pitchFamily="34" charset="0"/>
              <a:buChar char="•"/>
            </a:pPr>
            <a:r>
              <a:rPr lang="en-US" sz="2800" dirty="0" smtClean="0"/>
              <a:t>Simplified format</a:t>
            </a:r>
          </a:p>
          <a:p>
            <a:pPr marL="457200" indent="-457200" algn="l">
              <a:buFont typeface="Arial" panose="020B0604020202020204" pitchFamily="34" charset="0"/>
              <a:buChar char="•"/>
            </a:pPr>
            <a:r>
              <a:rPr lang="en-US" sz="2800" dirty="0" smtClean="0"/>
              <a:t>Reduced redundancies and clarified language</a:t>
            </a:r>
          </a:p>
          <a:p>
            <a:pPr marL="457200" indent="-457200" algn="l">
              <a:buFont typeface="Arial" panose="020B0604020202020204" pitchFamily="34" charset="0"/>
              <a:buChar char="•"/>
            </a:pPr>
            <a:r>
              <a:rPr lang="en-US" sz="2800" dirty="0" smtClean="0"/>
              <a:t>Standards linked to related Eligibility Requirements</a:t>
            </a:r>
          </a:p>
          <a:p>
            <a:pPr marL="457200" indent="-457200" algn="l">
              <a:buFont typeface="Arial" panose="020B0604020202020204" pitchFamily="34" charset="0"/>
              <a:buChar char="•"/>
            </a:pPr>
            <a:r>
              <a:rPr lang="en-US" sz="2800" dirty="0" smtClean="0"/>
              <a:t>New emphasis on outcomes (Student Achievement)</a:t>
            </a:r>
          </a:p>
          <a:p>
            <a:pPr marL="457200" indent="-457200" algn="l">
              <a:buFont typeface="Arial" panose="020B0604020202020204" pitchFamily="34" charset="0"/>
              <a:buChar char="•"/>
            </a:pPr>
            <a:r>
              <a:rPr lang="en-US" sz="2800" dirty="0" smtClean="0"/>
              <a:t>Improvement throughout the institution</a:t>
            </a:r>
          </a:p>
          <a:p>
            <a:pPr marL="457200" indent="-457200" algn="l">
              <a:buFont typeface="Arial" panose="020B0604020202020204" pitchFamily="34" charset="0"/>
              <a:buChar char="•"/>
            </a:pPr>
            <a:r>
              <a:rPr lang="en-US" sz="2800" dirty="0" smtClean="0"/>
              <a:t>New Standard on Institutional Integrity (I.C)</a:t>
            </a:r>
          </a:p>
          <a:p>
            <a:pPr marL="457200" indent="-457200" algn="l">
              <a:buFont typeface="Arial" panose="020B0604020202020204" pitchFamily="34" charset="0"/>
              <a:buChar char="•"/>
            </a:pPr>
            <a:r>
              <a:rPr lang="en-US" sz="2800" dirty="0" smtClean="0"/>
              <a:t>Incorporated federal regulatory requirements </a:t>
            </a:r>
          </a:p>
          <a:p>
            <a:pPr algn="l"/>
            <a:endParaRPr lang="en-US" sz="2800" dirty="0" smtClean="0"/>
          </a:p>
          <a:p>
            <a:pPr algn="l"/>
            <a:endParaRPr lang="en-US" dirty="0"/>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xmlns="" val="180748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381002"/>
            <a:ext cx="10363200" cy="975359"/>
          </a:xfrm>
        </p:spPr>
        <p:txBody>
          <a:bodyPr/>
          <a:lstStyle/>
          <a:p>
            <a:r>
              <a:rPr lang="en-US" dirty="0" smtClean="0"/>
              <a:t>New Practices - 1</a:t>
            </a:r>
            <a:endParaRPr lang="en-US" dirty="0"/>
          </a:p>
        </p:txBody>
      </p:sp>
      <p:sp>
        <p:nvSpPr>
          <p:cNvPr id="3" name="Subtitle 2"/>
          <p:cNvSpPr>
            <a:spLocks noGrp="1"/>
          </p:cNvSpPr>
          <p:nvPr>
            <p:ph type="subTitle" idx="1"/>
          </p:nvPr>
        </p:nvSpPr>
        <p:spPr>
          <a:xfrm>
            <a:off x="304800" y="1447800"/>
            <a:ext cx="11379200" cy="4175760"/>
          </a:xfrm>
        </p:spPr>
        <p:txBody>
          <a:bodyPr>
            <a:normAutofit/>
          </a:bodyPr>
          <a:lstStyle/>
          <a:p>
            <a:pPr marL="457200" indent="-457200" algn="l">
              <a:buFont typeface="Arial" panose="020B0604020202020204" pitchFamily="34" charset="0"/>
              <a:buChar char="•"/>
            </a:pPr>
            <a:r>
              <a:rPr lang="en-US" sz="2800" dirty="0"/>
              <a:t>Comprehensive </a:t>
            </a:r>
            <a:r>
              <a:rPr lang="en-US" sz="2800" dirty="0" smtClean="0"/>
              <a:t>ISER </a:t>
            </a:r>
            <a:r>
              <a:rPr lang="en-US" sz="2800" i="1" dirty="0" smtClean="0"/>
              <a:t>eliminates </a:t>
            </a:r>
            <a:r>
              <a:rPr lang="en-US" sz="2800" dirty="0" smtClean="0"/>
              <a:t>section on response to prior team Recommendations, takes “clean Slate” approach to new Standards </a:t>
            </a:r>
          </a:p>
          <a:p>
            <a:pPr marL="457200" indent="-457200" algn="l">
              <a:buFont typeface="Arial" panose="020B0604020202020204" pitchFamily="34" charset="0"/>
              <a:buChar char="•"/>
            </a:pPr>
            <a:r>
              <a:rPr lang="en-US" sz="2800" dirty="0" smtClean="0"/>
              <a:t>ISER includes a Quality Focus Essay </a:t>
            </a:r>
          </a:p>
          <a:p>
            <a:pPr marL="457200" indent="-457200" algn="l">
              <a:buFont typeface="Arial" panose="020B0604020202020204" pitchFamily="34" charset="0"/>
              <a:buChar char="•"/>
            </a:pPr>
            <a:r>
              <a:rPr lang="en-US" sz="2800" dirty="0" smtClean="0"/>
              <a:t>Actionable Improvements Plans (coming from the institution’s comprehensive self evaluation)</a:t>
            </a:r>
          </a:p>
          <a:p>
            <a:pPr marL="914400" lvl="1" indent="-457200" algn="l">
              <a:buFont typeface="Wingdings" panose="05000000000000000000" pitchFamily="2" charset="2"/>
              <a:buChar char="§"/>
            </a:pPr>
            <a:r>
              <a:rPr lang="en-US" sz="2800" dirty="0" smtClean="0">
                <a:latin typeface="Calibri" panose="020F0502020204030204" pitchFamily="34" charset="0"/>
              </a:rPr>
              <a:t>Incorporated into existing institutional planning </a:t>
            </a:r>
            <a:r>
              <a:rPr lang="en-US" sz="2800" dirty="0">
                <a:latin typeface="Calibri" panose="020F0502020204030204" pitchFamily="34" charset="0"/>
              </a:rPr>
              <a:t>processes</a:t>
            </a:r>
            <a:r>
              <a:rPr lang="en-US" sz="2800" dirty="0" smtClean="0">
                <a:latin typeface="Calibri" panose="020F0502020204030204" pitchFamily="34" charset="0"/>
              </a:rPr>
              <a:t>; </a:t>
            </a:r>
          </a:p>
          <a:p>
            <a:pPr marL="914400" lvl="1" indent="-457200" algn="l">
              <a:buFont typeface="Wingdings" panose="05000000000000000000" pitchFamily="2" charset="2"/>
              <a:buChar char="§"/>
            </a:pPr>
            <a:r>
              <a:rPr lang="en-US" sz="2800" dirty="0" smtClean="0">
                <a:latin typeface="Calibri" panose="020F0502020204030204" pitchFamily="34" charset="0"/>
              </a:rPr>
              <a:t>Improvements made are reported in Midterm </a:t>
            </a:r>
          </a:p>
          <a:p>
            <a:pPr algn="r"/>
            <a:endParaRPr lang="en-US" sz="2000" i="1" dirty="0"/>
          </a:p>
        </p:txBody>
      </p:sp>
      <p:sp>
        <p:nvSpPr>
          <p:cNvPr id="4" name="Slide Number Placeholder 3"/>
          <p:cNvSpPr>
            <a:spLocks noGrp="1"/>
          </p:cNvSpPr>
          <p:nvPr>
            <p:ph type="sldNum" sz="quarter" idx="10"/>
          </p:nvPr>
        </p:nvSpPr>
        <p:spPr/>
        <p:txBody>
          <a:bodyPr/>
          <a:lstStyle/>
          <a:p>
            <a:fld id="{ECB07025-5AB8-418A-A918-C84D7C4AA47E}"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xmlns="" val="3137570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10972800" cy="680314"/>
          </a:xfrm>
        </p:spPr>
        <p:txBody>
          <a:bodyPr>
            <a:normAutofit fontScale="90000"/>
          </a:bodyPr>
          <a:lstStyle/>
          <a:p>
            <a:r>
              <a:rPr lang="en-US" sz="4800" dirty="0"/>
              <a:t>Quality Focus Essay</a:t>
            </a:r>
          </a:p>
        </p:txBody>
      </p:sp>
      <p:sp>
        <p:nvSpPr>
          <p:cNvPr id="3" name="Content Placeholder 2"/>
          <p:cNvSpPr>
            <a:spLocks noGrp="1"/>
          </p:cNvSpPr>
          <p:nvPr>
            <p:ph idx="1"/>
          </p:nvPr>
        </p:nvSpPr>
        <p:spPr>
          <a:xfrm>
            <a:off x="609600" y="1143000"/>
            <a:ext cx="10972800" cy="3877022"/>
          </a:xfrm>
        </p:spPr>
        <p:txBody>
          <a:bodyPr/>
          <a:lstStyle/>
          <a:p>
            <a:r>
              <a:rPr lang="en-US" sz="2800" dirty="0"/>
              <a:t>Essay (QFE) </a:t>
            </a:r>
          </a:p>
          <a:p>
            <a:pPr lvl="1"/>
            <a:r>
              <a:rPr lang="en-US" sz="2800" dirty="0">
                <a:ea typeface="+mn-ea"/>
              </a:rPr>
              <a:t>Two or three </a:t>
            </a:r>
            <a:r>
              <a:rPr lang="en-US" sz="2800" dirty="0" smtClean="0">
                <a:ea typeface="+mn-ea"/>
              </a:rPr>
              <a:t>“quality improvement projects”</a:t>
            </a:r>
          </a:p>
          <a:p>
            <a:pPr lvl="1"/>
            <a:r>
              <a:rPr lang="en-US" sz="2800" dirty="0" smtClean="0">
                <a:ea typeface="+mn-ea"/>
              </a:rPr>
              <a:t>Potential </a:t>
            </a:r>
            <a:r>
              <a:rPr lang="en-US" sz="2800" dirty="0">
                <a:ea typeface="+mn-ea"/>
              </a:rPr>
              <a:t>for S</a:t>
            </a:r>
            <a:r>
              <a:rPr lang="en-US" sz="2800" dirty="0" smtClean="0">
                <a:ea typeface="+mn-ea"/>
              </a:rPr>
              <a:t>ustainable Improvement </a:t>
            </a:r>
            <a:r>
              <a:rPr lang="en-US" sz="2800" dirty="0">
                <a:ea typeface="+mn-ea"/>
              </a:rPr>
              <a:t>of </a:t>
            </a:r>
            <a:r>
              <a:rPr lang="en-US" sz="2800" b="1" dirty="0">
                <a:ea typeface="+mn-ea"/>
              </a:rPr>
              <a:t>Student </a:t>
            </a:r>
            <a:r>
              <a:rPr lang="en-US" sz="2800" b="1" dirty="0" smtClean="0">
                <a:ea typeface="+mn-ea"/>
              </a:rPr>
              <a:t>Outcomes -</a:t>
            </a:r>
            <a:r>
              <a:rPr lang="en-US" sz="2800" dirty="0" smtClean="0">
                <a:ea typeface="+mn-ea"/>
              </a:rPr>
              <a:t> academic quality, institutional effectiveness, and excellence</a:t>
            </a:r>
            <a:endParaRPr lang="en-US" sz="2800" b="1" dirty="0">
              <a:ea typeface="+mn-ea"/>
            </a:endParaRPr>
          </a:p>
          <a:p>
            <a:pPr lvl="1"/>
            <a:r>
              <a:rPr lang="en-US" sz="2800" dirty="0" smtClean="0"/>
              <a:t>Realistic – based on Assessment data analysis in ISER</a:t>
            </a:r>
          </a:p>
          <a:p>
            <a:pPr lvl="1"/>
            <a:r>
              <a:rPr lang="en-US" sz="2800" dirty="0" smtClean="0"/>
              <a:t>QFE </a:t>
            </a:r>
            <a:r>
              <a:rPr lang="en-US" sz="2800" dirty="0"/>
              <a:t>topics selected during self-evaluation </a:t>
            </a:r>
            <a:r>
              <a:rPr lang="en-US" sz="2800" dirty="0" smtClean="0"/>
              <a:t>process</a:t>
            </a:r>
            <a:endParaRPr lang="en-US" sz="2800" dirty="0"/>
          </a:p>
          <a:p>
            <a:pPr marL="114300" indent="0" algn="r">
              <a:buNone/>
            </a:pPr>
            <a:endParaRPr lang="en-US" sz="1800" i="1" dirty="0" smtClean="0"/>
          </a:p>
        </p:txBody>
      </p:sp>
      <p:sp>
        <p:nvSpPr>
          <p:cNvPr id="4" name="Slide Number Placeholder 3"/>
          <p:cNvSpPr>
            <a:spLocks noGrp="1"/>
          </p:cNvSpPr>
          <p:nvPr>
            <p:ph type="sldNum" sz="quarter" idx="10"/>
          </p:nvPr>
        </p:nvSpPr>
        <p:spPr/>
        <p:txBody>
          <a:bodyPr/>
          <a:lstStyle/>
          <a:p>
            <a:pPr>
              <a:defRPr/>
            </a:pPr>
            <a:fld id="{91E26B67-B9BA-4F2D-83F8-14BCA2F0060A}" type="slidenum">
              <a:rPr lang="en-US" smtClean="0">
                <a:solidFill>
                  <a:prstClr val="white">
                    <a:tint val="75000"/>
                  </a:prstClr>
                </a:solidFill>
              </a:rPr>
              <a:pPr>
                <a:defRPr/>
              </a:pPr>
              <a:t>9</a:t>
            </a:fld>
            <a:endParaRPr lang="en-US" dirty="0">
              <a:solidFill>
                <a:prstClr val="white">
                  <a:tint val="75000"/>
                </a:prstClr>
              </a:solidFill>
            </a:endParaRPr>
          </a:p>
        </p:txBody>
      </p:sp>
      <p:sp>
        <p:nvSpPr>
          <p:cNvPr id="5" name="Rectangle 4"/>
          <p:cNvSpPr/>
          <p:nvPr/>
        </p:nvSpPr>
        <p:spPr>
          <a:xfrm>
            <a:off x="508000" y="5181603"/>
            <a:ext cx="10566400" cy="615553"/>
          </a:xfrm>
          <a:prstGeom prst="rect">
            <a:avLst/>
          </a:prstGeom>
        </p:spPr>
        <p:txBody>
          <a:bodyPr wrap="square">
            <a:spAutoFit/>
          </a:bodyPr>
          <a:lstStyle/>
          <a:p>
            <a:pPr marL="114300" algn="ctr"/>
            <a:r>
              <a:rPr lang="en-US" dirty="0">
                <a:solidFill>
                  <a:prstClr val="white"/>
                </a:solidFill>
              </a:rPr>
              <a:t>“</a:t>
            </a:r>
            <a:r>
              <a:rPr lang="en-US" sz="1600" dirty="0">
                <a:solidFill>
                  <a:prstClr val="white"/>
                </a:solidFill>
              </a:rPr>
              <a:t>Accreditation Asks for a Focus beyond Compliance to Quality Improvement”</a:t>
            </a:r>
          </a:p>
          <a:p>
            <a:pPr marL="114300" algn="ctr"/>
            <a:r>
              <a:rPr lang="en-US" sz="1600" dirty="0">
                <a:solidFill>
                  <a:prstClr val="white"/>
                </a:solidFill>
              </a:rPr>
              <a:t>ACCJC Newsletter – Spring/Summer 2015</a:t>
            </a:r>
          </a:p>
        </p:txBody>
      </p:sp>
    </p:spTree>
    <p:extLst>
      <p:ext uri="{BB962C8B-B14F-4D97-AF65-F5344CB8AC3E}">
        <p14:creationId xmlns:p14="http://schemas.microsoft.com/office/powerpoint/2010/main" xmlns="" val="3737466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C6C0C59A-314C-476A-9EA5-9BC28D9283A5}" vid="{6A25FF00-F3F4-435C-AC82-54739F77B3A6}"/>
    </a:ext>
  </a:ext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08B9877-1A5F-4C8C-AE8B-A393F1B2205C}" vid="{6C1C3204-970A-4D19-960B-0C81057B61D5}"/>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1608</TotalTime>
  <Words>2032</Words>
  <Application>Microsoft Office PowerPoint</Application>
  <PresentationFormat>Custom</PresentationFormat>
  <Paragraphs>298</Paragraphs>
  <Slides>42</Slides>
  <Notes>9</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1_Office Theme</vt:lpstr>
      <vt:lpstr>Office Theme</vt:lpstr>
      <vt:lpstr>2_Office Theme</vt:lpstr>
      <vt:lpstr>3_Office Theme</vt:lpstr>
      <vt:lpstr>4_Office Theme</vt:lpstr>
      <vt:lpstr>The New Standards: Conversations and Reflections</vt:lpstr>
      <vt:lpstr>Slide 2</vt:lpstr>
      <vt:lpstr>Outcomes</vt:lpstr>
      <vt:lpstr>Evolving Federal Focus</vt:lpstr>
      <vt:lpstr>Timeline for Changes to Standards and Practices  </vt:lpstr>
      <vt:lpstr>Timeline for Changes to Standards and Practices – 2 </vt:lpstr>
      <vt:lpstr>Summary of  Changes to the Standards</vt:lpstr>
      <vt:lpstr>New Practices - 1</vt:lpstr>
      <vt:lpstr>Quality Focus Essay</vt:lpstr>
      <vt:lpstr>New Practices - 2</vt:lpstr>
      <vt:lpstr>New Practices - 3</vt:lpstr>
      <vt:lpstr>New Practices – 4</vt:lpstr>
      <vt:lpstr>New Practices – 5</vt:lpstr>
      <vt:lpstr>Changes to Policy</vt:lpstr>
      <vt:lpstr>Changes to Trainings</vt:lpstr>
      <vt:lpstr>Evaluating Institutions With the  2014 Accreditation Standards</vt:lpstr>
      <vt:lpstr>Accreditation Standards</vt:lpstr>
      <vt:lpstr>Institution-Set Standards The institution must demonstrate that it:</vt:lpstr>
      <vt:lpstr>Institution Set Standards Student Achievement Data </vt:lpstr>
      <vt:lpstr>Student Achievement Data</vt:lpstr>
      <vt:lpstr>Standard II: Student Learning Programs and Support Services</vt:lpstr>
      <vt:lpstr> Standard III.A Human Resources </vt:lpstr>
      <vt:lpstr>Slide 23</vt:lpstr>
      <vt:lpstr>Standard IV:  Leadership and Governance</vt:lpstr>
      <vt:lpstr>Slide 25</vt:lpstr>
      <vt:lpstr>Self-Evaluation Process</vt:lpstr>
      <vt:lpstr>Writing Teams</vt:lpstr>
      <vt:lpstr>Time lines</vt:lpstr>
      <vt:lpstr>New Standards and Previous Standards</vt:lpstr>
      <vt:lpstr>Slide 30</vt:lpstr>
      <vt:lpstr>Slide 31</vt:lpstr>
      <vt:lpstr>Slide 32</vt:lpstr>
      <vt:lpstr>Preparing for a Team Visit Post-Sanction</vt:lpstr>
      <vt:lpstr>One Way to Prepare</vt:lpstr>
      <vt:lpstr>The More Traditional Approach</vt:lpstr>
      <vt:lpstr>One Person, One Voice</vt:lpstr>
      <vt:lpstr>Our Main Concerns</vt:lpstr>
      <vt:lpstr>Sub-Concerns</vt:lpstr>
      <vt:lpstr>The Usual Suspects</vt:lpstr>
      <vt:lpstr>The Zen Approach</vt:lpstr>
      <vt:lpstr>In the End</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Maria</cp:lastModifiedBy>
  <cp:revision>38</cp:revision>
  <dcterms:created xsi:type="dcterms:W3CDTF">2015-05-02T02:46:00Z</dcterms:created>
  <dcterms:modified xsi:type="dcterms:W3CDTF">2016-02-23T16:16:06Z</dcterms:modified>
</cp:coreProperties>
</file>