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8"/>
  </p:notesMasterIdLst>
  <p:sldIdLst>
    <p:sldId id="371" r:id="rId2"/>
    <p:sldId id="417" r:id="rId3"/>
    <p:sldId id="397" r:id="rId4"/>
    <p:sldId id="418" r:id="rId5"/>
    <p:sldId id="421" r:id="rId6"/>
    <p:sldId id="435" r:id="rId7"/>
    <p:sldId id="422" r:id="rId8"/>
    <p:sldId id="424" r:id="rId9"/>
    <p:sldId id="437" r:id="rId10"/>
    <p:sldId id="396" r:id="rId11"/>
    <p:sldId id="408" r:id="rId12"/>
    <p:sldId id="403" r:id="rId13"/>
    <p:sldId id="404" r:id="rId14"/>
    <p:sldId id="406" r:id="rId15"/>
    <p:sldId id="414" r:id="rId16"/>
    <p:sldId id="410" r:id="rId17"/>
    <p:sldId id="438" r:id="rId18"/>
    <p:sldId id="439" r:id="rId19"/>
    <p:sldId id="440" r:id="rId20"/>
    <p:sldId id="441" r:id="rId21"/>
    <p:sldId id="427" r:id="rId22"/>
    <p:sldId id="345" r:id="rId23"/>
    <p:sldId id="433" r:id="rId24"/>
    <p:sldId id="436" r:id="rId25"/>
    <p:sldId id="431" r:id="rId26"/>
    <p:sldId id="434" r:id="rId27"/>
    <p:sldId id="429" r:id="rId28"/>
    <p:sldId id="411" r:id="rId29"/>
    <p:sldId id="413" r:id="rId30"/>
    <p:sldId id="415" r:id="rId31"/>
    <p:sldId id="416" r:id="rId32"/>
    <p:sldId id="430" r:id="rId33"/>
    <p:sldId id="377" r:id="rId34"/>
    <p:sldId id="385" r:id="rId35"/>
    <p:sldId id="378" r:id="rId36"/>
    <p:sldId id="3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9" autoAdjust="0"/>
    <p:restoredTop sz="92523" autoAdjust="0"/>
  </p:normalViewPr>
  <p:slideViewPr>
    <p:cSldViewPr>
      <p:cViewPr varScale="1">
        <p:scale>
          <a:sx n="64" d="100"/>
          <a:sy n="64" d="100"/>
        </p:scale>
        <p:origin x="1264" y="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Predicting Placement</a:t>
            </a:r>
          </a:p>
        </c:rich>
      </c:tx>
      <c:layout/>
      <c:overlay val="0"/>
    </c:title>
    <c:autoTitleDeleted val="0"/>
    <c:plotArea>
      <c:layout>
        <c:manualLayout>
          <c:layoutTarget val="inner"/>
          <c:xMode val="edge"/>
          <c:yMode val="edge"/>
          <c:x val="0.27736159433559177"/>
          <c:y val="0.1598931758279846"/>
          <c:w val="0.72044664675536196"/>
          <c:h val="0.69609075460846703"/>
        </c:manualLayout>
      </c:layout>
      <c:barChart>
        <c:barDir val="col"/>
        <c:grouping val="clustered"/>
        <c:varyColors val="0"/>
        <c:ser>
          <c:idx val="0"/>
          <c:order val="0"/>
          <c:tx>
            <c:strRef>
              <c:f>Sheet1!$B$1</c:f>
              <c:strCache>
                <c:ptCount val="1"/>
                <c:pt idx="0">
                  <c:v>Column1</c:v>
                </c:pt>
              </c:strCache>
            </c:strRef>
          </c:tx>
          <c:invertIfNegative val="0"/>
          <c:dLbls>
            <c:dLbl>
              <c:idx val="0"/>
              <c:layout/>
              <c:tx>
                <c:rich>
                  <a:bodyPr/>
                  <a:lstStyle/>
                  <a:p>
                    <a:r>
                      <a:rPr lang="en-US" dirty="0"/>
                      <a:t>1.34</a:t>
                    </a:r>
                    <a:r>
                      <a:rPr lang="en-US" baseline="30000" dirty="0"/>
                      <a:t>x</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848-4B47-BFFB-AF01D2D8C683}"/>
                </c:ext>
              </c:extLst>
            </c:dLbl>
            <c:dLbl>
              <c:idx val="2"/>
              <c:layout/>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848-4B47-BFFB-AF01D2D8C68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CST ELA (z)</c:v>
                </c:pt>
                <c:pt idx="1">
                  <c:v>Eng Grade (12)</c:v>
                </c:pt>
                <c:pt idx="2">
                  <c:v>GPA (other)</c:v>
                </c:pt>
              </c:strCache>
            </c:strRef>
          </c:cat>
          <c:val>
            <c:numRef>
              <c:f>Sheet1!$B$2:$B$4</c:f>
              <c:numCache>
                <c:formatCode>.00</c:formatCode>
                <c:ptCount val="3"/>
                <c:pt idx="0">
                  <c:v>1.335</c:v>
                </c:pt>
                <c:pt idx="1">
                  <c:v>3.0000000000000001E-3</c:v>
                </c:pt>
                <c:pt idx="2">
                  <c:v>0.29699999999999999</c:v>
                </c:pt>
              </c:numCache>
            </c:numRef>
          </c:val>
          <c:extLst>
            <c:ext xmlns:c16="http://schemas.microsoft.com/office/drawing/2014/chart" uri="{C3380CC4-5D6E-409C-BE32-E72D297353CC}">
              <c16:uniqueId val="{00000002-0848-4B47-BFFB-AF01D2D8C683}"/>
            </c:ext>
          </c:extLst>
        </c:ser>
        <c:dLbls>
          <c:showLegendKey val="0"/>
          <c:showVal val="0"/>
          <c:showCatName val="0"/>
          <c:showSerName val="0"/>
          <c:showPercent val="0"/>
          <c:showBubbleSize val="0"/>
        </c:dLbls>
        <c:gapWidth val="150"/>
        <c:axId val="330085144"/>
        <c:axId val="330085536"/>
      </c:barChart>
      <c:catAx>
        <c:axId val="330085144"/>
        <c:scaling>
          <c:orientation val="minMax"/>
        </c:scaling>
        <c:delete val="0"/>
        <c:axPos val="b"/>
        <c:numFmt formatCode="General" sourceLinked="0"/>
        <c:majorTickMark val="out"/>
        <c:minorTickMark val="none"/>
        <c:tickLblPos val="low"/>
        <c:txPr>
          <a:bodyPr/>
          <a:lstStyle/>
          <a:p>
            <a:pPr>
              <a:defRPr sz="1400"/>
            </a:pPr>
            <a:endParaRPr lang="en-US"/>
          </a:p>
        </c:txPr>
        <c:crossAx val="330085536"/>
        <c:crosses val="autoZero"/>
        <c:auto val="1"/>
        <c:lblAlgn val="ctr"/>
        <c:lblOffset val="100"/>
        <c:noMultiLvlLbl val="0"/>
      </c:catAx>
      <c:valAx>
        <c:axId val="330085536"/>
        <c:scaling>
          <c:orientation val="minMax"/>
          <c:max val="1.4"/>
          <c:min val="0"/>
        </c:scaling>
        <c:delete val="0"/>
        <c:axPos val="l"/>
        <c:majorGridlines/>
        <c:title>
          <c:tx>
            <c:rich>
              <a:bodyPr rot="-5400000" vert="horz"/>
              <a:lstStyle/>
              <a:p>
                <a:pPr>
                  <a:defRPr/>
                </a:pPr>
                <a:r>
                  <a:rPr lang="en-US" dirty="0"/>
                  <a:t>Ordinal Regression Coefficients</a:t>
                </a:r>
              </a:p>
            </c:rich>
          </c:tx>
          <c:layout>
            <c:manualLayout>
              <c:xMode val="edge"/>
              <c:yMode val="edge"/>
              <c:x val="2.8104127070323101E-2"/>
              <c:y val="0.14836669722156401"/>
            </c:manualLayout>
          </c:layout>
          <c:overlay val="0"/>
        </c:title>
        <c:numFmt formatCode="0.0" sourceLinked="0"/>
        <c:majorTickMark val="out"/>
        <c:minorTickMark val="none"/>
        <c:tickLblPos val="nextTo"/>
        <c:crossAx val="33008514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Predicting Performance</a:t>
            </a:r>
          </a:p>
        </c:rich>
      </c:tx>
      <c:layout>
        <c:manualLayout>
          <c:xMode val="edge"/>
          <c:yMode val="edge"/>
          <c:x val="0.16904075669786559"/>
          <c:y val="2.597950401240143E-3"/>
        </c:manualLayout>
      </c:layout>
      <c:overlay val="0"/>
    </c:title>
    <c:autoTitleDeleted val="0"/>
    <c:plotArea>
      <c:layout>
        <c:manualLayout>
          <c:layoutTarget val="inner"/>
          <c:xMode val="edge"/>
          <c:yMode val="edge"/>
          <c:x val="0.28200935967909702"/>
          <c:y val="0.150964557156123"/>
          <c:w val="0.68086737978507395"/>
          <c:h val="0.69609075460846703"/>
        </c:manualLayout>
      </c:layout>
      <c:barChart>
        <c:barDir val="col"/>
        <c:grouping val="clustered"/>
        <c:varyColors val="0"/>
        <c:ser>
          <c:idx val="0"/>
          <c:order val="0"/>
          <c:tx>
            <c:strRef>
              <c:f>Sheet1!$B$1</c:f>
              <c:strCache>
                <c:ptCount val="1"/>
                <c:pt idx="0">
                  <c:v>Column1</c:v>
                </c:pt>
              </c:strCache>
            </c:strRef>
          </c:tx>
          <c:invertIfNegative val="0"/>
          <c:dLbls>
            <c:dLbl>
              <c:idx val="0"/>
              <c:layout/>
              <c:tx>
                <c:rich>
                  <a:bodyPr/>
                  <a:lstStyle/>
                  <a:p>
                    <a:pPr>
                      <a:defRPr b="1"/>
                    </a:pPr>
                    <a:r>
                      <a:rPr lang="en-US" b="1" dirty="0"/>
                      <a:t>.17*</a:t>
                    </a: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28F-438C-ACD5-1C05A0062DF1}"/>
                </c:ext>
              </c:extLst>
            </c:dLbl>
            <c:dLbl>
              <c:idx val="1"/>
              <c:layout/>
              <c:tx>
                <c:rich>
                  <a:bodyPr/>
                  <a:lstStyle/>
                  <a:p>
                    <a:r>
                      <a:rPr lang="en-US" dirty="0"/>
                      <a:t>.37***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28F-438C-ACD5-1C05A0062DF1}"/>
                </c:ext>
              </c:extLst>
            </c:dLbl>
            <c:dLbl>
              <c:idx val="2"/>
              <c:layout/>
              <c:tx>
                <c:rich>
                  <a:bodyPr/>
                  <a:lstStyle/>
                  <a:p>
                    <a:r>
                      <a:rPr lang="en-US" dirty="0"/>
                      <a:t>.88</a:t>
                    </a:r>
                    <a:r>
                      <a:rPr lang="en-US" sz="1800" b="0" i="0" u="none" strike="noStrike" baseline="30000" dirty="0"/>
                      <a:t>x</a:t>
                    </a:r>
                    <a:r>
                      <a:rPr lang="en-US" sz="1800" b="0" i="0" u="none" strike="noStrike" baseline="0" dirty="0"/>
                      <a:t> </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28F-438C-ACD5-1C05A0062DF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CST ELA (z)</c:v>
                </c:pt>
                <c:pt idx="1">
                  <c:v>Eng Grade (12)</c:v>
                </c:pt>
                <c:pt idx="2">
                  <c:v>GPA (other)</c:v>
                </c:pt>
              </c:strCache>
            </c:strRef>
          </c:cat>
          <c:val>
            <c:numRef>
              <c:f>Sheet1!$B$2:$B$4</c:f>
              <c:numCache>
                <c:formatCode>.00</c:formatCode>
                <c:ptCount val="3"/>
                <c:pt idx="0">
                  <c:v>0.17299999999999999</c:v>
                </c:pt>
                <c:pt idx="1">
                  <c:v>0.373</c:v>
                </c:pt>
                <c:pt idx="2">
                  <c:v>0.876</c:v>
                </c:pt>
              </c:numCache>
            </c:numRef>
          </c:val>
          <c:extLst>
            <c:ext xmlns:c16="http://schemas.microsoft.com/office/drawing/2014/chart" uri="{C3380CC4-5D6E-409C-BE32-E72D297353CC}">
              <c16:uniqueId val="{00000003-B28F-438C-ACD5-1C05A0062DF1}"/>
            </c:ext>
          </c:extLst>
        </c:ser>
        <c:dLbls>
          <c:showLegendKey val="0"/>
          <c:showVal val="0"/>
          <c:showCatName val="0"/>
          <c:showSerName val="0"/>
          <c:showPercent val="0"/>
          <c:showBubbleSize val="0"/>
        </c:dLbls>
        <c:gapWidth val="150"/>
        <c:axId val="330086320"/>
        <c:axId val="330086712"/>
      </c:barChart>
      <c:catAx>
        <c:axId val="330086320"/>
        <c:scaling>
          <c:orientation val="minMax"/>
        </c:scaling>
        <c:delete val="0"/>
        <c:axPos val="b"/>
        <c:numFmt formatCode="General" sourceLinked="0"/>
        <c:majorTickMark val="out"/>
        <c:minorTickMark val="none"/>
        <c:tickLblPos val="low"/>
        <c:txPr>
          <a:bodyPr/>
          <a:lstStyle/>
          <a:p>
            <a:pPr>
              <a:defRPr sz="1400"/>
            </a:pPr>
            <a:endParaRPr lang="en-US"/>
          </a:p>
        </c:txPr>
        <c:crossAx val="330086712"/>
        <c:crosses val="autoZero"/>
        <c:auto val="1"/>
        <c:lblAlgn val="ctr"/>
        <c:lblOffset val="100"/>
        <c:noMultiLvlLbl val="0"/>
      </c:catAx>
      <c:valAx>
        <c:axId val="330086712"/>
        <c:scaling>
          <c:orientation val="minMax"/>
          <c:max val="1"/>
          <c:min val="0"/>
        </c:scaling>
        <c:delete val="0"/>
        <c:axPos val="l"/>
        <c:majorGridlines/>
        <c:title>
          <c:tx>
            <c:rich>
              <a:bodyPr rot="-5400000" vert="horz"/>
              <a:lstStyle/>
              <a:p>
                <a:pPr>
                  <a:defRPr/>
                </a:pPr>
                <a:r>
                  <a:rPr lang="en-US" dirty="0"/>
                  <a:t>Logistic</a:t>
                </a:r>
                <a:r>
                  <a:rPr lang="en-US" baseline="0" dirty="0"/>
                  <a:t> Regression Coefficients</a:t>
                </a:r>
              </a:p>
              <a:p>
                <a:pPr>
                  <a:defRPr/>
                </a:pPr>
                <a:endParaRPr lang="en-US" dirty="0"/>
              </a:p>
            </c:rich>
          </c:tx>
          <c:layout>
            <c:manualLayout>
              <c:xMode val="edge"/>
              <c:yMode val="edge"/>
              <c:x val="2.20125786163522E-2"/>
              <c:y val="0.15096464762280401"/>
            </c:manualLayout>
          </c:layout>
          <c:overlay val="0"/>
        </c:title>
        <c:numFmt formatCode="0.0" sourceLinked="0"/>
        <c:majorTickMark val="out"/>
        <c:minorTickMark val="none"/>
        <c:tickLblPos val="nextTo"/>
        <c:crossAx val="33008632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Predicting Placement</a:t>
            </a:r>
          </a:p>
        </c:rich>
      </c:tx>
      <c:layout/>
      <c:overlay val="0"/>
    </c:title>
    <c:autoTitleDeleted val="0"/>
    <c:plotArea>
      <c:layout/>
      <c:barChart>
        <c:barDir val="col"/>
        <c:grouping val="clustered"/>
        <c:varyColors val="0"/>
        <c:ser>
          <c:idx val="0"/>
          <c:order val="0"/>
          <c:tx>
            <c:strRef>
              <c:f>Sheet1!$B$1</c:f>
              <c:strCache>
                <c:ptCount val="1"/>
                <c:pt idx="0">
                  <c:v>Column1</c:v>
                </c:pt>
              </c:strCache>
            </c:strRef>
          </c:tx>
          <c:invertIfNegative val="0"/>
          <c:dLbls>
            <c:dLbl>
              <c:idx val="0"/>
              <c:layout/>
              <c:tx>
                <c:rich>
                  <a:bodyPr/>
                  <a:lstStyle/>
                  <a:p>
                    <a:r>
                      <a:rPr lang="en-US" dirty="0"/>
                      <a:t>.75</a:t>
                    </a:r>
                    <a:r>
                      <a:rPr lang="en-US" baseline="30000" dirty="0"/>
                      <a:t>x</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F2F-43D9-814A-E3B8C1118D4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CST Math (z)</c:v>
                </c:pt>
                <c:pt idx="1">
                  <c:v>Last Math Grade</c:v>
                </c:pt>
                <c:pt idx="2">
                  <c:v>HSGPA</c:v>
                </c:pt>
              </c:strCache>
            </c:strRef>
          </c:cat>
          <c:val>
            <c:numRef>
              <c:f>Sheet1!$B$2:$B$4</c:f>
              <c:numCache>
                <c:formatCode>.00</c:formatCode>
                <c:ptCount val="3"/>
                <c:pt idx="0">
                  <c:v>0.75</c:v>
                </c:pt>
                <c:pt idx="1">
                  <c:v>0.2</c:v>
                </c:pt>
                <c:pt idx="2">
                  <c:v>0</c:v>
                </c:pt>
              </c:numCache>
            </c:numRef>
          </c:val>
          <c:extLst>
            <c:ext xmlns:c16="http://schemas.microsoft.com/office/drawing/2014/chart" uri="{C3380CC4-5D6E-409C-BE32-E72D297353CC}">
              <c16:uniqueId val="{00000001-EF2F-43D9-814A-E3B8C1118D49}"/>
            </c:ext>
          </c:extLst>
        </c:ser>
        <c:dLbls>
          <c:showLegendKey val="0"/>
          <c:showVal val="0"/>
          <c:showCatName val="0"/>
          <c:showSerName val="0"/>
          <c:showPercent val="0"/>
          <c:showBubbleSize val="0"/>
        </c:dLbls>
        <c:gapWidth val="150"/>
        <c:axId val="330087496"/>
        <c:axId val="330799864"/>
      </c:barChart>
      <c:catAx>
        <c:axId val="330087496"/>
        <c:scaling>
          <c:orientation val="minMax"/>
        </c:scaling>
        <c:delete val="0"/>
        <c:axPos val="b"/>
        <c:numFmt formatCode="General" sourceLinked="0"/>
        <c:majorTickMark val="out"/>
        <c:minorTickMark val="none"/>
        <c:tickLblPos val="low"/>
        <c:txPr>
          <a:bodyPr/>
          <a:lstStyle/>
          <a:p>
            <a:pPr>
              <a:defRPr sz="1400"/>
            </a:pPr>
            <a:endParaRPr lang="en-US"/>
          </a:p>
        </c:txPr>
        <c:crossAx val="330799864"/>
        <c:crosses val="autoZero"/>
        <c:auto val="1"/>
        <c:lblAlgn val="ctr"/>
        <c:lblOffset val="100"/>
        <c:noMultiLvlLbl val="0"/>
      </c:catAx>
      <c:valAx>
        <c:axId val="330799864"/>
        <c:scaling>
          <c:orientation val="minMax"/>
          <c:max val="1"/>
          <c:min val="0"/>
        </c:scaling>
        <c:delete val="0"/>
        <c:axPos val="l"/>
        <c:majorGridlines/>
        <c:title>
          <c:tx>
            <c:rich>
              <a:bodyPr rot="-5400000" vert="horz"/>
              <a:lstStyle/>
              <a:p>
                <a:pPr>
                  <a:defRPr/>
                </a:pPr>
                <a:r>
                  <a:rPr lang="en-US" dirty="0"/>
                  <a:t>Ordinal Regression Coefficients</a:t>
                </a:r>
              </a:p>
            </c:rich>
          </c:tx>
          <c:layout>
            <c:manualLayout>
              <c:xMode val="edge"/>
              <c:yMode val="edge"/>
              <c:x val="2.20125786163522E-2"/>
              <c:y val="0.141533678540255"/>
            </c:manualLayout>
          </c:layout>
          <c:overlay val="0"/>
        </c:title>
        <c:numFmt formatCode="0.0" sourceLinked="0"/>
        <c:majorTickMark val="out"/>
        <c:minorTickMark val="none"/>
        <c:tickLblPos val="nextTo"/>
        <c:crossAx val="33008749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Predicting Performance</a:t>
            </a:r>
          </a:p>
        </c:rich>
      </c:tx>
      <c:layout/>
      <c:overlay val="0"/>
    </c:title>
    <c:autoTitleDeleted val="0"/>
    <c:plotArea>
      <c:layout>
        <c:manualLayout>
          <c:layoutTarget val="inner"/>
          <c:xMode val="edge"/>
          <c:yMode val="edge"/>
          <c:x val="0.28205714851681302"/>
          <c:y val="0.150964557156123"/>
          <c:w val="0.68086737978507395"/>
          <c:h val="0.69609075460846703"/>
        </c:manualLayout>
      </c:layout>
      <c:barChart>
        <c:barDir val="col"/>
        <c:grouping val="clustered"/>
        <c:varyColors val="0"/>
        <c:ser>
          <c:idx val="0"/>
          <c:order val="0"/>
          <c:tx>
            <c:strRef>
              <c:f>Sheet1!$B$1</c:f>
              <c:strCache>
                <c:ptCount val="1"/>
                <c:pt idx="0">
                  <c:v>Column1</c:v>
                </c:pt>
              </c:strCache>
            </c:strRef>
          </c:tx>
          <c:invertIfNegative val="0"/>
          <c:dLbls>
            <c:dLbl>
              <c:idx val="0"/>
              <c:layout/>
              <c:tx>
                <c:rich>
                  <a:bodyPr/>
                  <a:lstStyle/>
                  <a:p>
                    <a:r>
                      <a:rPr lang="en-US" dirty="0"/>
                      <a:t>.20*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AD4-4800-A245-1BF6B7807879}"/>
                </c:ext>
              </c:extLst>
            </c:dLbl>
            <c:dLbl>
              <c:idx val="1"/>
              <c:layout/>
              <c:tx>
                <c:rich>
                  <a:bodyPr/>
                  <a:lstStyle/>
                  <a:p>
                    <a:r>
                      <a:rPr lang="en-US" dirty="0"/>
                      <a:t>.25**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AD4-4800-A245-1BF6B7807879}"/>
                </c:ext>
              </c:extLst>
            </c:dLbl>
            <c:dLbl>
              <c:idx val="2"/>
              <c:layout/>
              <c:tx>
                <c:rich>
                  <a:bodyPr/>
                  <a:lstStyle/>
                  <a:p>
                    <a:r>
                      <a:rPr lang="en-US" dirty="0"/>
                      <a:t>.73</a:t>
                    </a:r>
                    <a:r>
                      <a:rPr lang="en-US" sz="1800" b="0" i="0" u="none" strike="noStrike" baseline="30000" dirty="0"/>
                      <a:t>x</a:t>
                    </a:r>
                    <a:r>
                      <a:rPr lang="en-US" sz="1800" b="0" i="0" u="none" strike="noStrike" baseline="0" dirty="0"/>
                      <a:t> </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AD4-4800-A245-1BF6B7807879}"/>
                </c:ext>
              </c:extLst>
            </c:dLbl>
            <c:dLbl>
              <c:idx val="3"/>
              <c:tx>
                <c:rich>
                  <a:bodyPr/>
                  <a:lstStyle/>
                  <a:p>
                    <a:r>
                      <a:rPr lang="en-US" dirty="0"/>
                      <a:t>.21*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D4-4800-A245-1BF6B780787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CST Math (z)</c:v>
                </c:pt>
                <c:pt idx="1">
                  <c:v>Last Math Grade</c:v>
                </c:pt>
                <c:pt idx="2">
                  <c:v>HSGPA</c:v>
                </c:pt>
              </c:strCache>
            </c:strRef>
          </c:cat>
          <c:val>
            <c:numRef>
              <c:f>Sheet1!$B$2:$B$4</c:f>
              <c:numCache>
                <c:formatCode>.00</c:formatCode>
                <c:ptCount val="3"/>
                <c:pt idx="0">
                  <c:v>0.2</c:v>
                </c:pt>
                <c:pt idx="1">
                  <c:v>0.25</c:v>
                </c:pt>
                <c:pt idx="2">
                  <c:v>0.73</c:v>
                </c:pt>
              </c:numCache>
            </c:numRef>
          </c:val>
          <c:extLst>
            <c:ext xmlns:c16="http://schemas.microsoft.com/office/drawing/2014/chart" uri="{C3380CC4-5D6E-409C-BE32-E72D297353CC}">
              <c16:uniqueId val="{00000004-0AD4-4800-A245-1BF6B7807879}"/>
            </c:ext>
          </c:extLst>
        </c:ser>
        <c:dLbls>
          <c:showLegendKey val="0"/>
          <c:showVal val="0"/>
          <c:showCatName val="0"/>
          <c:showSerName val="0"/>
          <c:showPercent val="0"/>
          <c:showBubbleSize val="0"/>
        </c:dLbls>
        <c:gapWidth val="150"/>
        <c:axId val="330800648"/>
        <c:axId val="330801040"/>
      </c:barChart>
      <c:catAx>
        <c:axId val="330800648"/>
        <c:scaling>
          <c:orientation val="minMax"/>
        </c:scaling>
        <c:delete val="0"/>
        <c:axPos val="b"/>
        <c:numFmt formatCode="General" sourceLinked="0"/>
        <c:majorTickMark val="out"/>
        <c:minorTickMark val="none"/>
        <c:tickLblPos val="low"/>
        <c:txPr>
          <a:bodyPr/>
          <a:lstStyle/>
          <a:p>
            <a:pPr>
              <a:defRPr sz="1400"/>
            </a:pPr>
            <a:endParaRPr lang="en-US"/>
          </a:p>
        </c:txPr>
        <c:crossAx val="330801040"/>
        <c:crosses val="autoZero"/>
        <c:auto val="1"/>
        <c:lblAlgn val="ctr"/>
        <c:lblOffset val="100"/>
        <c:noMultiLvlLbl val="0"/>
      </c:catAx>
      <c:valAx>
        <c:axId val="330801040"/>
        <c:scaling>
          <c:orientation val="minMax"/>
          <c:max val="1"/>
          <c:min val="0"/>
        </c:scaling>
        <c:delete val="0"/>
        <c:axPos val="l"/>
        <c:majorGridlines/>
        <c:title>
          <c:tx>
            <c:rich>
              <a:bodyPr rot="-5400000" vert="horz"/>
              <a:lstStyle/>
              <a:p>
                <a:pPr>
                  <a:defRPr/>
                </a:pPr>
                <a:r>
                  <a:rPr lang="en-US" dirty="0"/>
                  <a:t>Logistic Regression Coefficients</a:t>
                </a:r>
              </a:p>
              <a:p>
                <a:pPr>
                  <a:defRPr/>
                </a:pPr>
                <a:endParaRPr lang="en-US" dirty="0"/>
              </a:p>
            </c:rich>
          </c:tx>
          <c:layout/>
          <c:overlay val="0"/>
        </c:title>
        <c:numFmt formatCode="0.0" sourceLinked="0"/>
        <c:majorTickMark val="out"/>
        <c:minorTickMark val="none"/>
        <c:tickLblPos val="nextTo"/>
        <c:crossAx val="33080064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F00CE-E40B-4F22-9F26-3BC154FFEE93}" type="datetimeFigureOut">
              <a:rPr lang="en-US" smtClean="0"/>
              <a:t>7/14/2017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40917-0A9A-44CC-9037-5CAA75064AEE}" type="slidenum">
              <a:rPr lang="en-US" smtClean="0"/>
              <a:t>‹#›</a:t>
            </a:fld>
            <a:endParaRPr lang="en-US"/>
          </a:p>
        </p:txBody>
      </p:sp>
    </p:spTree>
    <p:extLst>
      <p:ext uri="{BB962C8B-B14F-4D97-AF65-F5344CB8AC3E}">
        <p14:creationId xmlns:p14="http://schemas.microsoft.com/office/powerpoint/2010/main" val="318416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ollegecampaign.org/wp-content/uploads/2016/06/AB-705-Fact-Sheet.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dirty="0"/>
              <a:t>Letting go of ELM and moving towards multiple measures</a:t>
            </a:r>
          </a:p>
          <a:p>
            <a:endParaRPr lang="en-US" dirty="0"/>
          </a:p>
          <a:p>
            <a:r>
              <a:rPr lang="en-US" sz="1200" kern="1200" dirty="0">
                <a:solidFill>
                  <a:schemeClr val="tx1"/>
                </a:solidFill>
                <a:effectLst/>
                <a:latin typeface="+mn-lt"/>
                <a:ea typeface="+mn-ea"/>
                <a:cs typeface="+mn-cs"/>
              </a:rPr>
              <a:t>The point about IGETC ... the IGETC Standards version 1.8 were approved by ICAS (Intersegmental Council of Academic Senates) in June 2017. Below is the relevant excerpt (10.2 Subject Area 2A: Mathematical Concepts and Quantitative Reasoning). Someone in the audience (Ginny May?) may speak to this.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Mathematical Concepts and Quantitative Reasoning requirement shall be fulfilled by completion of a one-term course in mathematics or statistics above the level of intermediate algebra, with a stated course prerequisite of intermediate algebra. Courses outside the discipline of math using the application of statistics may be used to fulfill this requirement, as long as the course has intermediate algebra as a prerequisite and knowledge of intermediate algebra is necessary to be successful. Until 2019, math courses with prerequisites of intermediate algebra OR </a:t>
            </a:r>
            <a:r>
              <a:rPr lang="en-US" sz="1200" i="1" kern="1200" dirty="0">
                <a:solidFill>
                  <a:schemeClr val="tx1"/>
                </a:solidFill>
                <a:effectLst/>
                <a:latin typeface="+mn-lt"/>
                <a:ea typeface="+mn-ea"/>
                <a:cs typeface="+mn-cs"/>
              </a:rPr>
              <a:t>courses that satisfy the UCTCA Guidelines for Statistics and are approved by CSU per the Statistics Pathway memo of October 2015 </a:t>
            </a:r>
            <a:r>
              <a:rPr lang="en-US" sz="1200" kern="1200" dirty="0">
                <a:solidFill>
                  <a:schemeClr val="tx1"/>
                </a:solidFill>
                <a:effectLst/>
                <a:latin typeface="+mn-lt"/>
                <a:ea typeface="+mn-ea"/>
                <a:cs typeface="+mn-cs"/>
              </a:rPr>
              <a:t>are acceptable to fulfill the quantitative reasoning requirement.</a:t>
            </a:r>
            <a:endParaRPr lang="en-US" dirty="0"/>
          </a:p>
        </p:txBody>
      </p:sp>
      <p:sp>
        <p:nvSpPr>
          <p:cNvPr id="4" name="Slide Number Placeholder 3"/>
          <p:cNvSpPr>
            <a:spLocks noGrp="1"/>
          </p:cNvSpPr>
          <p:nvPr>
            <p:ph type="sldNum" sz="quarter" idx="10"/>
          </p:nvPr>
        </p:nvSpPr>
        <p:spPr/>
        <p:txBody>
          <a:bodyPr/>
          <a:lstStyle/>
          <a:p>
            <a:fld id="{47D40917-0A9A-44CC-9037-5CAA75064AEE}" type="slidenum">
              <a:rPr lang="en-US" smtClean="0"/>
              <a:t>2</a:t>
            </a:fld>
            <a:endParaRPr lang="en-US"/>
          </a:p>
        </p:txBody>
      </p:sp>
    </p:spTree>
    <p:extLst>
      <p:ext uri="{BB962C8B-B14F-4D97-AF65-F5344CB8AC3E}">
        <p14:creationId xmlns:p14="http://schemas.microsoft.com/office/powerpoint/2010/main" val="3198514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pPr defTabSz="914278">
              <a:defRPr/>
            </a:pPr>
            <a:r>
              <a:rPr lang="en-US" dirty="0"/>
              <a:t>(unstandardized ordinal and logistic regression coefficients) </a:t>
            </a:r>
          </a:p>
          <a:p>
            <a:pPr defTabSz="914278">
              <a:defRPr/>
            </a:pPr>
            <a:endParaRPr lang="en-US" dirty="0"/>
          </a:p>
          <a:p>
            <a:pPr defTabSz="914278">
              <a:defRPr/>
            </a:pPr>
            <a:r>
              <a:rPr lang="en-US" dirty="0"/>
              <a:t>High school, course</a:t>
            </a:r>
            <a:r>
              <a:rPr lang="en-US" baseline="0" dirty="0"/>
              <a:t> you took, A-G classes, more.  What’s more important than 11</a:t>
            </a:r>
            <a:r>
              <a:rPr lang="en-US" baseline="30000" dirty="0"/>
              <a:t>th</a:t>
            </a:r>
            <a:r>
              <a:rPr lang="en-US" baseline="0" dirty="0"/>
              <a:t> or 12</a:t>
            </a:r>
            <a:r>
              <a:rPr lang="en-US" baseline="30000" dirty="0"/>
              <a:t>th</a:t>
            </a:r>
            <a:r>
              <a:rPr lang="en-US" baseline="0" dirty="0"/>
              <a:t> grade English – Math CST score – almost as strong as overall GPA. </a:t>
            </a:r>
          </a:p>
          <a:p>
            <a:pPr defTabSz="914278">
              <a:defRPr/>
            </a:pPr>
            <a:endParaRPr lang="en-US" baseline="0" dirty="0"/>
          </a:p>
          <a:p>
            <a:pPr defTabSz="914278">
              <a:defRPr/>
            </a:pPr>
            <a:r>
              <a:rPr lang="en-US" baseline="0" dirty="0"/>
              <a:t>Most important predictor of performance – what course you took – after that – it’s your overall GPA.</a:t>
            </a:r>
            <a:endParaRPr lang="en-US" dirty="0"/>
          </a:p>
          <a:p>
            <a:endParaRPr lang="en-US" dirty="0"/>
          </a:p>
        </p:txBody>
      </p:sp>
    </p:spTree>
    <p:extLst>
      <p:ext uri="{BB962C8B-B14F-4D97-AF65-F5344CB8AC3E}">
        <p14:creationId xmlns:p14="http://schemas.microsoft.com/office/powerpoint/2010/main" val="2849613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r>
              <a:rPr lang="en-US" dirty="0"/>
              <a:t>Math much more complicated than this – the last course you took/which</a:t>
            </a:r>
            <a:r>
              <a:rPr lang="en-US" baseline="0" dirty="0"/>
              <a:t> CST matters a lot in performance as does the difficulty level of the which course you take.</a:t>
            </a:r>
          </a:p>
          <a:p>
            <a:endParaRPr lang="en-US" baseline="0" dirty="0"/>
          </a:p>
        </p:txBody>
      </p:sp>
    </p:spTree>
    <p:extLst>
      <p:ext uri="{BB962C8B-B14F-4D97-AF65-F5344CB8AC3E}">
        <p14:creationId xmlns:p14="http://schemas.microsoft.com/office/powerpoint/2010/main" val="3475099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p:txBody>
      </p:sp>
      <p:sp>
        <p:nvSpPr>
          <p:cNvPr id="4" name="Slide Number Placeholder 3"/>
          <p:cNvSpPr>
            <a:spLocks noGrp="1"/>
          </p:cNvSpPr>
          <p:nvPr>
            <p:ph type="sldNum" sz="quarter" idx="10"/>
          </p:nvPr>
        </p:nvSpPr>
        <p:spPr/>
        <p:txBody>
          <a:bodyPr/>
          <a:lstStyle/>
          <a:p>
            <a:fld id="{47D40917-0A9A-44CC-9037-5CAA75064AEE}" type="slidenum">
              <a:rPr lang="en-US" smtClean="0"/>
              <a:t>20</a:t>
            </a:fld>
            <a:endParaRPr lang="en-US"/>
          </a:p>
        </p:txBody>
      </p:sp>
    </p:spTree>
    <p:extLst>
      <p:ext uri="{BB962C8B-B14F-4D97-AF65-F5344CB8AC3E}">
        <p14:creationId xmlns:p14="http://schemas.microsoft.com/office/powerpoint/2010/main" val="146711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40917-0A9A-44CC-9037-5CAA75064AEE}" type="slidenum">
              <a:rPr lang="en-US" smtClean="0"/>
              <a:t>21</a:t>
            </a:fld>
            <a:endParaRPr lang="en-US"/>
          </a:p>
        </p:txBody>
      </p:sp>
    </p:spTree>
    <p:extLst>
      <p:ext uri="{BB962C8B-B14F-4D97-AF65-F5344CB8AC3E}">
        <p14:creationId xmlns:p14="http://schemas.microsoft.com/office/powerpoint/2010/main" val="2161801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5 CAP Design Principles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Backwards design from the college-level course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thinking oriented curriculum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 stakes collaborative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Just-in-time remediation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Attention to the affective domain</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D40917-0A9A-44CC-9037-5CAA75064AEE}" type="slidenum">
              <a:rPr lang="en-US" smtClean="0"/>
              <a:t>22</a:t>
            </a:fld>
            <a:endParaRPr lang="en-US"/>
          </a:p>
        </p:txBody>
      </p:sp>
    </p:spTree>
    <p:extLst>
      <p:ext uri="{BB962C8B-B14F-4D97-AF65-F5344CB8AC3E}">
        <p14:creationId xmlns:p14="http://schemas.microsoft.com/office/powerpoint/2010/main" val="2971004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D40917-0A9A-44CC-9037-5CAA75064AEE}" type="slidenum">
              <a:rPr lang="en-US" smtClean="0"/>
              <a:t>23</a:t>
            </a:fld>
            <a:endParaRPr lang="en-US"/>
          </a:p>
        </p:txBody>
      </p:sp>
    </p:spTree>
    <p:extLst>
      <p:ext uri="{BB962C8B-B14F-4D97-AF65-F5344CB8AC3E}">
        <p14:creationId xmlns:p14="http://schemas.microsoft.com/office/powerpoint/2010/main" val="4093908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40917-0A9A-44CC-9037-5CAA75064AEE}" type="slidenum">
              <a:rPr lang="en-US" smtClean="0"/>
              <a:t>24</a:t>
            </a:fld>
            <a:endParaRPr lang="en-US"/>
          </a:p>
        </p:txBody>
      </p:sp>
    </p:spTree>
    <p:extLst>
      <p:ext uri="{BB962C8B-B14F-4D97-AF65-F5344CB8AC3E}">
        <p14:creationId xmlns:p14="http://schemas.microsoft.com/office/powerpoint/2010/main" val="1348707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D40917-0A9A-44CC-9037-5CAA75064AEE}" type="slidenum">
              <a:rPr lang="en-US" smtClean="0"/>
              <a:t>26</a:t>
            </a:fld>
            <a:endParaRPr lang="en-US"/>
          </a:p>
        </p:txBody>
      </p:sp>
    </p:spTree>
    <p:extLst>
      <p:ext uri="{BB962C8B-B14F-4D97-AF65-F5344CB8AC3E}">
        <p14:creationId xmlns:p14="http://schemas.microsoft.com/office/powerpoint/2010/main" val="1073485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p:txBody>
      </p:sp>
      <p:sp>
        <p:nvSpPr>
          <p:cNvPr id="4" name="Slide Number Placeholder 3"/>
          <p:cNvSpPr>
            <a:spLocks noGrp="1"/>
          </p:cNvSpPr>
          <p:nvPr>
            <p:ph type="sldNum" sz="quarter" idx="10"/>
          </p:nvPr>
        </p:nvSpPr>
        <p:spPr/>
        <p:txBody>
          <a:bodyPr/>
          <a:lstStyle/>
          <a:p>
            <a:fld id="{47D40917-0A9A-44CC-9037-5CAA75064AEE}" type="slidenum">
              <a:rPr lang="en-US" smtClean="0"/>
              <a:t>27</a:t>
            </a:fld>
            <a:endParaRPr lang="en-US"/>
          </a:p>
        </p:txBody>
      </p:sp>
    </p:spTree>
    <p:extLst>
      <p:ext uri="{BB962C8B-B14F-4D97-AF65-F5344CB8AC3E}">
        <p14:creationId xmlns:p14="http://schemas.microsoft.com/office/powerpoint/2010/main" val="1245147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enroll in accelerated</a:t>
            </a:r>
            <a:r>
              <a:rPr lang="en-US" baseline="0" dirty="0"/>
              <a:t> English </a:t>
            </a:r>
            <a:endParaRPr lang="en-US" dirty="0"/>
          </a:p>
        </p:txBody>
      </p:sp>
      <p:sp>
        <p:nvSpPr>
          <p:cNvPr id="4" name="Slide Number Placeholder 3"/>
          <p:cNvSpPr>
            <a:spLocks noGrp="1"/>
          </p:cNvSpPr>
          <p:nvPr>
            <p:ph type="sldNum" sz="quarter" idx="10"/>
          </p:nvPr>
        </p:nvSpPr>
        <p:spPr/>
        <p:txBody>
          <a:bodyPr/>
          <a:lstStyle/>
          <a:p>
            <a:fld id="{47D40917-0A9A-44CC-9037-5CAA75064AEE}" type="slidenum">
              <a:rPr lang="en-US" smtClean="0"/>
              <a:t>29</a:t>
            </a:fld>
            <a:endParaRPr lang="en-US"/>
          </a:p>
        </p:txBody>
      </p:sp>
    </p:spTree>
    <p:extLst>
      <p:ext uri="{BB962C8B-B14F-4D97-AF65-F5344CB8AC3E}">
        <p14:creationId xmlns:p14="http://schemas.microsoft.com/office/powerpoint/2010/main" val="171878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p:txBody>
      </p:sp>
      <p:sp>
        <p:nvSpPr>
          <p:cNvPr id="4" name="Slide Number Placeholder 3"/>
          <p:cNvSpPr>
            <a:spLocks noGrp="1"/>
          </p:cNvSpPr>
          <p:nvPr>
            <p:ph type="sldNum" sz="quarter" idx="10"/>
          </p:nvPr>
        </p:nvSpPr>
        <p:spPr/>
        <p:txBody>
          <a:bodyPr/>
          <a:lstStyle/>
          <a:p>
            <a:fld id="{47D40917-0A9A-44CC-9037-5CAA75064AEE}" type="slidenum">
              <a:rPr lang="en-US" smtClean="0"/>
              <a:t>3</a:t>
            </a:fld>
            <a:endParaRPr lang="en-US"/>
          </a:p>
        </p:txBody>
      </p:sp>
    </p:spTree>
    <p:extLst>
      <p:ext uri="{BB962C8B-B14F-4D97-AF65-F5344CB8AC3E}">
        <p14:creationId xmlns:p14="http://schemas.microsoft.com/office/powerpoint/2010/main" val="2029782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p:txBody>
      </p:sp>
      <p:sp>
        <p:nvSpPr>
          <p:cNvPr id="4" name="Slide Number Placeholder 3"/>
          <p:cNvSpPr>
            <a:spLocks noGrp="1"/>
          </p:cNvSpPr>
          <p:nvPr>
            <p:ph type="sldNum" sz="quarter" idx="10"/>
          </p:nvPr>
        </p:nvSpPr>
        <p:spPr/>
        <p:txBody>
          <a:bodyPr/>
          <a:lstStyle/>
          <a:p>
            <a:fld id="{47D40917-0A9A-44CC-9037-5CAA75064AEE}" type="slidenum">
              <a:rPr lang="en-US" smtClean="0"/>
              <a:t>32</a:t>
            </a:fld>
            <a:endParaRPr lang="en-US"/>
          </a:p>
        </p:txBody>
      </p:sp>
    </p:spTree>
    <p:extLst>
      <p:ext uri="{BB962C8B-B14F-4D97-AF65-F5344CB8AC3E}">
        <p14:creationId xmlns:p14="http://schemas.microsoft.com/office/powerpoint/2010/main" val="2346470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40917-0A9A-44CC-9037-5CAA75064AEE}" type="slidenum">
              <a:rPr lang="en-US" smtClean="0"/>
              <a:t>33</a:t>
            </a:fld>
            <a:endParaRPr lang="en-US"/>
          </a:p>
        </p:txBody>
      </p:sp>
    </p:spTree>
    <p:extLst>
      <p:ext uri="{BB962C8B-B14F-4D97-AF65-F5344CB8AC3E}">
        <p14:creationId xmlns:p14="http://schemas.microsoft.com/office/powerpoint/2010/main" val="115177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40917-0A9A-44CC-9037-5CAA75064AEE}" type="slidenum">
              <a:rPr lang="en-US" smtClean="0"/>
              <a:t>34</a:t>
            </a:fld>
            <a:endParaRPr lang="en-US"/>
          </a:p>
        </p:txBody>
      </p:sp>
    </p:spTree>
    <p:extLst>
      <p:ext uri="{BB962C8B-B14F-4D97-AF65-F5344CB8AC3E}">
        <p14:creationId xmlns:p14="http://schemas.microsoft.com/office/powerpoint/2010/main" val="3223967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40917-0A9A-44CC-9037-5CAA75064AEE}" type="slidenum">
              <a:rPr lang="en-US" smtClean="0"/>
              <a:t>35</a:t>
            </a:fld>
            <a:endParaRPr lang="en-US"/>
          </a:p>
        </p:txBody>
      </p:sp>
    </p:spTree>
    <p:extLst>
      <p:ext uri="{BB962C8B-B14F-4D97-AF65-F5344CB8AC3E}">
        <p14:creationId xmlns:p14="http://schemas.microsoft.com/office/powerpoint/2010/main" val="4106851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7D40917-0A9A-44CC-9037-5CAA75064AEE}" type="slidenum">
              <a:rPr lang="en-US" smtClean="0"/>
              <a:t>36</a:t>
            </a:fld>
            <a:endParaRPr lang="en-US"/>
          </a:p>
        </p:txBody>
      </p:sp>
    </p:spTree>
    <p:extLst>
      <p:ext uri="{BB962C8B-B14F-4D97-AF65-F5344CB8AC3E}">
        <p14:creationId xmlns:p14="http://schemas.microsoft.com/office/powerpoint/2010/main" val="230649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 student success is 76%</a:t>
            </a:r>
          </a:p>
        </p:txBody>
      </p:sp>
      <p:sp>
        <p:nvSpPr>
          <p:cNvPr id="4" name="Slide Number Placeholder 3"/>
          <p:cNvSpPr>
            <a:spLocks noGrp="1"/>
          </p:cNvSpPr>
          <p:nvPr>
            <p:ph type="sldNum" sz="quarter" idx="10"/>
          </p:nvPr>
        </p:nvSpPr>
        <p:spPr/>
        <p:txBody>
          <a:bodyPr/>
          <a:lstStyle/>
          <a:p>
            <a:fld id="{47D40917-0A9A-44CC-9037-5CAA75064AEE}" type="slidenum">
              <a:rPr lang="en-US" smtClean="0"/>
              <a:t>8</a:t>
            </a:fld>
            <a:endParaRPr lang="en-US"/>
          </a:p>
        </p:txBody>
      </p:sp>
    </p:spTree>
    <p:extLst>
      <p:ext uri="{BB962C8B-B14F-4D97-AF65-F5344CB8AC3E}">
        <p14:creationId xmlns:p14="http://schemas.microsoft.com/office/powerpoint/2010/main" val="78630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people wonder what will happen and there is a strategy we have been using for over 3 years in which we can look at to help us see that this type of change works</a:t>
            </a:r>
          </a:p>
        </p:txBody>
      </p:sp>
      <p:sp>
        <p:nvSpPr>
          <p:cNvPr id="4" name="Slide Number Placeholder 3"/>
          <p:cNvSpPr>
            <a:spLocks noGrp="1"/>
          </p:cNvSpPr>
          <p:nvPr>
            <p:ph type="sldNum" sz="quarter" idx="10"/>
          </p:nvPr>
        </p:nvSpPr>
        <p:spPr/>
        <p:txBody>
          <a:bodyPr/>
          <a:lstStyle/>
          <a:p>
            <a:fld id="{47D40917-0A9A-44CC-9037-5CAA75064AEE}" type="slidenum">
              <a:rPr lang="en-US" smtClean="0"/>
              <a:t>9</a:t>
            </a:fld>
            <a:endParaRPr lang="en-US"/>
          </a:p>
        </p:txBody>
      </p:sp>
    </p:spTree>
    <p:extLst>
      <p:ext uri="{BB962C8B-B14F-4D97-AF65-F5344CB8AC3E}">
        <p14:creationId xmlns:p14="http://schemas.microsoft.com/office/powerpoint/2010/main" val="76756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Overall response rate of 28%</a:t>
            </a:r>
          </a:p>
          <a:p>
            <a:endParaRPr lang="en-US" dirty="0"/>
          </a:p>
        </p:txBody>
      </p:sp>
      <p:sp>
        <p:nvSpPr>
          <p:cNvPr id="4" name="Slide Number Placeholder 3"/>
          <p:cNvSpPr>
            <a:spLocks noGrp="1"/>
          </p:cNvSpPr>
          <p:nvPr>
            <p:ph type="sldNum" sz="quarter" idx="10"/>
          </p:nvPr>
        </p:nvSpPr>
        <p:spPr/>
        <p:txBody>
          <a:bodyPr/>
          <a:lstStyle/>
          <a:p>
            <a:fld id="{47D40917-0A9A-44CC-9037-5CAA75064AEE}" type="slidenum">
              <a:rPr lang="en-US" smtClean="0"/>
              <a:t>10</a:t>
            </a:fld>
            <a:endParaRPr lang="en-US"/>
          </a:p>
        </p:txBody>
      </p:sp>
    </p:spTree>
    <p:extLst>
      <p:ext uri="{BB962C8B-B14F-4D97-AF65-F5344CB8AC3E}">
        <p14:creationId xmlns:p14="http://schemas.microsoft.com/office/powerpoint/2010/main" val="386118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p:txBody>
      </p:sp>
      <p:sp>
        <p:nvSpPr>
          <p:cNvPr id="4" name="Slide Number Placeholder 3"/>
          <p:cNvSpPr>
            <a:spLocks noGrp="1"/>
          </p:cNvSpPr>
          <p:nvPr>
            <p:ph type="sldNum" sz="quarter" idx="10"/>
          </p:nvPr>
        </p:nvSpPr>
        <p:spPr/>
        <p:txBody>
          <a:bodyPr/>
          <a:lstStyle/>
          <a:p>
            <a:fld id="{47D40917-0A9A-44CC-9037-5CAA75064AEE}" type="slidenum">
              <a:rPr lang="en-US" smtClean="0"/>
              <a:t>11</a:t>
            </a:fld>
            <a:endParaRPr lang="en-US"/>
          </a:p>
        </p:txBody>
      </p:sp>
    </p:spTree>
    <p:extLst>
      <p:ext uri="{BB962C8B-B14F-4D97-AF65-F5344CB8AC3E}">
        <p14:creationId xmlns:p14="http://schemas.microsoft.com/office/powerpoint/2010/main" val="712213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first semester, two instructors also taught a “standard” English 1, and in both cases the </a:t>
            </a:r>
            <a:r>
              <a:rPr lang="en-US" sz="1200" b="1" dirty="0"/>
              <a:t>English 1 with a co-</a:t>
            </a:r>
            <a:r>
              <a:rPr lang="en-US" sz="1200" b="1" dirty="0" err="1"/>
              <a:t>req</a:t>
            </a:r>
            <a:r>
              <a:rPr lang="en-US" sz="1200" b="1" dirty="0"/>
              <a:t> had a slightly higher pass rate than our stand-alone English 1 classes, despite the fact that the students in the co-</a:t>
            </a:r>
            <a:r>
              <a:rPr lang="en-US" sz="1200" b="1" dirty="0" err="1"/>
              <a:t>req</a:t>
            </a:r>
            <a:r>
              <a:rPr lang="en-US" sz="1200" b="1" dirty="0"/>
              <a:t> were assessed at one-level-below transfer.</a:t>
            </a:r>
            <a:endParaRPr lang="en-US" sz="1200" dirty="0"/>
          </a:p>
          <a:p>
            <a:endParaRPr lang="en-US" dirty="0"/>
          </a:p>
        </p:txBody>
      </p:sp>
      <p:sp>
        <p:nvSpPr>
          <p:cNvPr id="4" name="Slide Number Placeholder 3"/>
          <p:cNvSpPr>
            <a:spLocks noGrp="1"/>
          </p:cNvSpPr>
          <p:nvPr>
            <p:ph type="sldNum" sz="quarter" idx="10"/>
          </p:nvPr>
        </p:nvSpPr>
        <p:spPr/>
        <p:txBody>
          <a:bodyPr/>
          <a:lstStyle/>
          <a:p>
            <a:fld id="{47D40917-0A9A-44CC-9037-5CAA75064AEE}" type="slidenum">
              <a:rPr lang="en-US" smtClean="0"/>
              <a:t>13</a:t>
            </a:fld>
            <a:endParaRPr lang="en-US"/>
          </a:p>
        </p:txBody>
      </p:sp>
    </p:spTree>
    <p:extLst>
      <p:ext uri="{BB962C8B-B14F-4D97-AF65-F5344CB8AC3E}">
        <p14:creationId xmlns:p14="http://schemas.microsoft.com/office/powerpoint/2010/main" val="426937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sz="1200" kern="1200" dirty="0">
                <a:solidFill>
                  <a:schemeClr val="tx1"/>
                </a:solidFill>
                <a:effectLst/>
                <a:latin typeface="+mn-lt"/>
                <a:ea typeface="+mn-ea"/>
                <a:cs typeface="+mn-cs"/>
              </a:rPr>
              <a:t>Here is a link to a fact sheet on AB 705</a:t>
            </a:r>
            <a:br>
              <a:rPr lang="en-US"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http://collegecampaign.org/wp-content/uploads/2016/06/AB-705-Fact-Sheet.pdf</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D40917-0A9A-44CC-9037-5CAA75064AEE}" type="slidenum">
              <a:rPr lang="en-US" smtClean="0"/>
              <a:t>16</a:t>
            </a:fld>
            <a:endParaRPr lang="en-US"/>
          </a:p>
        </p:txBody>
      </p:sp>
    </p:spTree>
    <p:extLst>
      <p:ext uri="{BB962C8B-B14F-4D97-AF65-F5344CB8AC3E}">
        <p14:creationId xmlns:p14="http://schemas.microsoft.com/office/powerpoint/2010/main" val="312471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pPr marL="0" lvl="2" defTabSz="914046">
              <a:defRPr/>
            </a:pPr>
            <a:r>
              <a:rPr lang="en-US" dirty="0">
                <a:solidFill>
                  <a:schemeClr val="accent5"/>
                </a:solidFill>
              </a:rPr>
              <a:t>Highly simplified presentation of unstandardized ordinal and logistic regression </a:t>
            </a:r>
          </a:p>
          <a:p>
            <a:r>
              <a:rPr lang="en-US" dirty="0"/>
              <a:t>Lots more too it and RP has posted a lot of it</a:t>
            </a:r>
          </a:p>
        </p:txBody>
      </p:sp>
    </p:spTree>
    <p:extLst>
      <p:ext uri="{BB962C8B-B14F-4D97-AF65-F5344CB8AC3E}">
        <p14:creationId xmlns:p14="http://schemas.microsoft.com/office/powerpoint/2010/main" val="163202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EFFCD3-A38F-4D7C-8F63-1A58983782A8}"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77F90-D125-47D6-92DE-09F8740648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FFCD3-A38F-4D7C-8F63-1A58983782A8}"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77F90-D125-47D6-92DE-09F8740648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FFCD3-A38F-4D7C-8F63-1A58983782A8}"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77F90-D125-47D6-92DE-09F8740648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FFCD3-A38F-4D7C-8F63-1A58983782A8}"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77F90-D125-47D6-92DE-09F8740648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EFFCD3-A38F-4D7C-8F63-1A58983782A8}"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77F90-D125-47D6-92DE-09F8740648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EFFCD3-A38F-4D7C-8F63-1A58983782A8}"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77F90-D125-47D6-92DE-09F8740648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EFFCD3-A38F-4D7C-8F63-1A58983782A8}" type="datetimeFigureOut">
              <a:rPr lang="en-US" smtClean="0"/>
              <a:pPr/>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77F90-D125-47D6-92DE-09F8740648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EFFCD3-A38F-4D7C-8F63-1A58983782A8}" type="datetimeFigureOut">
              <a:rPr lang="en-US" smtClean="0"/>
              <a:pPr/>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77F90-D125-47D6-92DE-09F8740648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FFCD3-A38F-4D7C-8F63-1A58983782A8}" type="datetimeFigureOut">
              <a:rPr lang="en-US" smtClean="0"/>
              <a:pPr/>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77F90-D125-47D6-92DE-09F8740648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EFFCD3-A38F-4D7C-8F63-1A58983782A8}"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77F90-D125-47D6-92DE-09F87406485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4EFFCD3-A38F-4D7C-8F63-1A58983782A8}" type="datetimeFigureOut">
              <a:rPr lang="en-US" smtClean="0"/>
              <a:pPr/>
              <a:t>7/14/2017</a:t>
            </a:fld>
            <a:endParaRPr lang="en-US"/>
          </a:p>
        </p:txBody>
      </p:sp>
      <p:sp>
        <p:nvSpPr>
          <p:cNvPr id="9" name="Slide Number Placeholder 8"/>
          <p:cNvSpPr>
            <a:spLocks noGrp="1"/>
          </p:cNvSpPr>
          <p:nvPr>
            <p:ph type="sldNum" sz="quarter" idx="11"/>
          </p:nvPr>
        </p:nvSpPr>
        <p:spPr/>
        <p:txBody>
          <a:bodyPr/>
          <a:lstStyle/>
          <a:p>
            <a:fld id="{B0577F90-D125-47D6-92DE-09F87406485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0577F90-D125-47D6-92DE-09F87406485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4EFFCD3-A38F-4D7C-8F63-1A58983782A8}" type="datetimeFigureOut">
              <a:rPr lang="en-US" smtClean="0"/>
              <a:pPr/>
              <a:t>7/14/2017</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543800" cy="3279775"/>
          </a:xfrm>
        </p:spPr>
        <p:txBody>
          <a:bodyPr/>
          <a:lstStyle/>
          <a:p>
            <a:r>
              <a:rPr lang="en-US" sz="4800" dirty="0">
                <a:latin typeface="Calibri"/>
                <a:cs typeface="Calibri"/>
              </a:rPr>
              <a:t>Opening Access, Increasing Success, and Confronting Inequity: </a:t>
            </a:r>
            <a:r>
              <a:rPr lang="en-US" dirty="0">
                <a:latin typeface="Calibri"/>
                <a:cs typeface="Calibri"/>
              </a:rPr>
              <a:t/>
            </a:r>
            <a:br>
              <a:rPr lang="en-US" dirty="0">
                <a:latin typeface="Calibri"/>
                <a:cs typeface="Calibri"/>
              </a:rPr>
            </a:br>
            <a:r>
              <a:rPr lang="en-US" sz="2800" dirty="0">
                <a:latin typeface="Calibri"/>
                <a:cs typeface="Calibri"/>
              </a:rPr>
              <a:t>The Case for Establishing Co-</a:t>
            </a:r>
            <a:r>
              <a:rPr lang="en-US" sz="2800" dirty="0" err="1">
                <a:latin typeface="Calibri"/>
                <a:cs typeface="Calibri"/>
              </a:rPr>
              <a:t>Reqs</a:t>
            </a:r>
            <a:r>
              <a:rPr lang="en-US" sz="2800" dirty="0">
                <a:latin typeface="Calibri"/>
                <a:cs typeface="Calibri"/>
              </a:rPr>
              <a:t> and Multiple Measures Placement in Transfer-level Math and English</a:t>
            </a:r>
            <a:endParaRPr lang="en-US" sz="2800" dirty="0"/>
          </a:p>
        </p:txBody>
      </p:sp>
      <p:sp>
        <p:nvSpPr>
          <p:cNvPr id="3" name="Subtitle 2"/>
          <p:cNvSpPr>
            <a:spLocks noGrp="1"/>
          </p:cNvSpPr>
          <p:nvPr>
            <p:ph type="subTitle" idx="1"/>
          </p:nvPr>
        </p:nvSpPr>
        <p:spPr>
          <a:xfrm>
            <a:off x="685800" y="4114800"/>
            <a:ext cx="6461760" cy="1524000"/>
          </a:xfrm>
        </p:spPr>
        <p:txBody>
          <a:bodyPr>
            <a:normAutofit/>
          </a:bodyPr>
          <a:lstStyle/>
          <a:p>
            <a:r>
              <a:rPr lang="en-US" dirty="0"/>
              <a:t>Tammi Marshall, </a:t>
            </a:r>
            <a:r>
              <a:rPr lang="en-US" dirty="0" err="1"/>
              <a:t>Cuyamaca</a:t>
            </a:r>
            <a:r>
              <a:rPr lang="en-US" dirty="0"/>
              <a:t> College, Math</a:t>
            </a:r>
          </a:p>
          <a:p>
            <a:r>
              <a:rPr lang="en-US" dirty="0"/>
              <a:t>Josh Scott, Solano College, English</a:t>
            </a:r>
          </a:p>
          <a:p>
            <a:r>
              <a:rPr lang="en-US" dirty="0"/>
              <a:t>ASCCC Curriculum Institute</a:t>
            </a:r>
          </a:p>
          <a:p>
            <a:r>
              <a:rPr lang="en-US" dirty="0"/>
              <a:t>July 14, 2017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9264" y="5486400"/>
            <a:ext cx="2308936" cy="685800"/>
          </a:xfrm>
          <a:prstGeom prst="rect">
            <a:avLst/>
          </a:prstGeom>
        </p:spPr>
      </p:pic>
    </p:spTree>
    <p:extLst>
      <p:ext uri="{BB962C8B-B14F-4D97-AF65-F5344CB8AC3E}">
        <p14:creationId xmlns:p14="http://schemas.microsoft.com/office/powerpoint/2010/main" val="2764505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Survey</a:t>
            </a:r>
          </a:p>
        </p:txBody>
      </p:sp>
      <p:sp>
        <p:nvSpPr>
          <p:cNvPr id="3" name="Content Placeholder 2"/>
          <p:cNvSpPr>
            <a:spLocks noGrp="1"/>
          </p:cNvSpPr>
          <p:nvPr>
            <p:ph idx="1"/>
          </p:nvPr>
        </p:nvSpPr>
        <p:spPr/>
        <p:txBody>
          <a:bodyPr>
            <a:normAutofit/>
          </a:bodyPr>
          <a:lstStyle/>
          <a:p>
            <a:pPr marL="114300" indent="0">
              <a:buNone/>
            </a:pPr>
            <a:r>
              <a:rPr lang="en-US" sz="2400" dirty="0"/>
              <a:t>An electronic survey was sent to all students enrolled in a course with support and the same course in the traditional mode</a:t>
            </a:r>
          </a:p>
          <a:p>
            <a:r>
              <a:rPr lang="en-US" sz="2400" dirty="0"/>
              <a:t>Students enrolled in concurrent support courses were significantly more likely to…</a:t>
            </a:r>
          </a:p>
          <a:p>
            <a:pPr lvl="1">
              <a:buFont typeface="Wingdings" panose="05000000000000000000" pitchFamily="2" charset="2"/>
              <a:buChar char="ü"/>
            </a:pPr>
            <a:r>
              <a:rPr lang="en-US" sz="2200" b="1" dirty="0"/>
              <a:t>feel were more comfortable making mistakes in class</a:t>
            </a:r>
          </a:p>
          <a:p>
            <a:pPr lvl="1">
              <a:buFont typeface="Wingdings" panose="05000000000000000000" pitchFamily="2" charset="2"/>
              <a:buChar char="ü"/>
            </a:pPr>
            <a:r>
              <a:rPr lang="en-US" sz="2200" dirty="0"/>
              <a:t>agree the course provided them with more opportunities to receive guidance from other students</a:t>
            </a:r>
          </a:p>
          <a:p>
            <a:pPr lvl="1">
              <a:buFont typeface="Wingdings" panose="05000000000000000000" pitchFamily="2" charset="2"/>
              <a:buChar char="ü"/>
            </a:pPr>
            <a:r>
              <a:rPr lang="en-US" sz="2200" dirty="0"/>
              <a:t>believe the instructor did a good job of managing the classroom</a:t>
            </a:r>
          </a:p>
          <a:p>
            <a:pPr lvl="1">
              <a:buFont typeface="Wingdings" panose="05000000000000000000" pitchFamily="2" charset="2"/>
              <a:buChar char="ü"/>
            </a:pPr>
            <a:r>
              <a:rPr lang="en-US" sz="2200" b="1" dirty="0"/>
              <a:t>feel the in-class activities helped them master the course material and complete homework</a:t>
            </a:r>
          </a:p>
        </p:txBody>
      </p:sp>
    </p:spTree>
    <p:extLst>
      <p:ext uri="{BB962C8B-B14F-4D97-AF65-F5344CB8AC3E}">
        <p14:creationId xmlns:p14="http://schemas.microsoft.com/office/powerpoint/2010/main" val="3350473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133600"/>
            <a:ext cx="7467600" cy="3276600"/>
          </a:xfrm>
        </p:spPr>
        <p:txBody>
          <a:bodyPr/>
          <a:lstStyle/>
          <a:p>
            <a:pPr algn="ctr"/>
            <a:r>
              <a:rPr lang="en-US" sz="4400" dirty="0"/>
              <a:t>Solano college: </a:t>
            </a:r>
            <a:br>
              <a:rPr lang="en-US" sz="4400" dirty="0"/>
            </a:br>
            <a:r>
              <a:rPr lang="en-US" sz="4400" dirty="0"/>
              <a:t>Where we were </a:t>
            </a:r>
            <a:br>
              <a:rPr lang="en-US" sz="4400" dirty="0"/>
            </a:br>
            <a:r>
              <a:rPr lang="en-US" sz="4400" dirty="0"/>
              <a:t>vs</a:t>
            </a:r>
            <a:br>
              <a:rPr lang="en-US" sz="4400" dirty="0"/>
            </a:br>
            <a:r>
              <a:rPr lang="en-US" sz="4400" dirty="0"/>
              <a:t>where we are now</a:t>
            </a:r>
          </a:p>
        </p:txBody>
      </p:sp>
    </p:spTree>
    <p:extLst>
      <p:ext uri="{BB962C8B-B14F-4D97-AF65-F5344CB8AC3E}">
        <p14:creationId xmlns:p14="http://schemas.microsoft.com/office/powerpoint/2010/main" val="4208557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32"/>
            <a:ext cx="8591550" cy="1066801"/>
          </a:xfrm>
        </p:spPr>
        <p:txBody>
          <a:bodyPr>
            <a:normAutofit fontScale="90000"/>
          </a:bodyPr>
          <a:lstStyle/>
          <a:p>
            <a:r>
              <a:rPr lang="en-US" dirty="0"/>
              <a:t>Basic Skills English Transformation at Solano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3019910"/>
              </p:ext>
            </p:extLst>
          </p:nvPr>
        </p:nvGraphicFramePr>
        <p:xfrm>
          <a:off x="381000" y="1143000"/>
          <a:ext cx="7924800" cy="5125698"/>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val="20000"/>
                    </a:ext>
                  </a:extLst>
                </a:gridCol>
              </a:tblGrid>
              <a:tr h="277539">
                <a:tc>
                  <a:txBody>
                    <a:bodyPr/>
                    <a:lstStyle/>
                    <a:p>
                      <a:r>
                        <a:rPr lang="en-US" sz="2000" dirty="0"/>
                        <a:t>Traditional</a:t>
                      </a:r>
                      <a:r>
                        <a:rPr lang="en-US" sz="2000" baseline="0" dirty="0"/>
                        <a:t> Curriculum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0474">
                <a:tc>
                  <a:txBody>
                    <a:bodyPr/>
                    <a:lstStyle/>
                    <a:p>
                      <a:r>
                        <a:rPr lang="en-US" sz="1800" b="1" dirty="0">
                          <a:solidFill>
                            <a:schemeClr val="tx1"/>
                          </a:solidFill>
                        </a:rPr>
                        <a:t>Three levels below college</a:t>
                      </a:r>
                      <a:r>
                        <a:rPr lang="en-US" sz="1800" b="1" baseline="0" dirty="0">
                          <a:solidFill>
                            <a:schemeClr val="tx1"/>
                          </a:solidFill>
                        </a:rPr>
                        <a:t> English</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24759">
                <a:tc>
                  <a:txBody>
                    <a:bodyPr/>
                    <a:lstStyle/>
                    <a:p>
                      <a:r>
                        <a:rPr lang="en-US" sz="1800" b="1" dirty="0">
                          <a:solidFill>
                            <a:schemeClr val="tx1"/>
                          </a:solidFill>
                        </a:rPr>
                        <a:t>18% of students had immediate access to college</a:t>
                      </a:r>
                      <a:r>
                        <a:rPr lang="en-US" sz="1800" b="1" baseline="0" dirty="0">
                          <a:solidFill>
                            <a:schemeClr val="tx1"/>
                          </a:solidFill>
                        </a:rPr>
                        <a:t> English</a:t>
                      </a:r>
                    </a:p>
                    <a:p>
                      <a:endParaRPr lang="en-US" sz="1800" b="1" dirty="0">
                        <a:solidFill>
                          <a:schemeClr val="tx1"/>
                        </a:solidFill>
                      </a:endParaRPr>
                    </a:p>
                    <a:p>
                      <a:r>
                        <a:rPr lang="en-US" sz="1800" b="1" dirty="0">
                          <a:solidFill>
                            <a:schemeClr val="tx1"/>
                          </a:solidFill>
                        </a:rPr>
                        <a:t>28% of English 1 students were first-semester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09043">
                <a:tc>
                  <a:txBody>
                    <a:bodyPr/>
                    <a:lstStyle/>
                    <a:p>
                      <a:r>
                        <a:rPr lang="en-US" sz="1800" b="1" dirty="0">
                          <a:solidFill>
                            <a:schemeClr val="tx1"/>
                          </a:solidFill>
                        </a:rPr>
                        <a:t>Completion of College English within 2 years:</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Students placed 1 level below: 43%</a:t>
                      </a:r>
                    </a:p>
                    <a:p>
                      <a:r>
                        <a:rPr lang="en-US" sz="1800" baseline="0" dirty="0">
                          <a:solidFill>
                            <a:schemeClr val="tx1"/>
                          </a:solidFill>
                        </a:rPr>
                        <a:t>Students placed 2 levels below: 27%</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Students placed 3 levels below:</a:t>
                      </a:r>
                      <a:r>
                        <a:rPr lang="en-US" sz="1800" baseline="0" dirty="0">
                          <a:solidFill>
                            <a:schemeClr val="tx1"/>
                          </a:solidFill>
                        </a:rPr>
                        <a:t> 7%</a:t>
                      </a:r>
                    </a:p>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01185">
                <a:tc>
                  <a:txBody>
                    <a:bodyPr/>
                    <a:lstStyle/>
                    <a:p>
                      <a:r>
                        <a:rPr lang="en-US" sz="1800" b="1" dirty="0">
                          <a:solidFill>
                            <a:schemeClr val="tx1"/>
                          </a:solidFill>
                        </a:rPr>
                        <a:t>Disproportionate Impact on</a:t>
                      </a:r>
                      <a:r>
                        <a:rPr lang="en-US" sz="1800" b="1" baseline="0" dirty="0">
                          <a:solidFill>
                            <a:schemeClr val="tx1"/>
                          </a:solidFill>
                        </a:rPr>
                        <a:t> </a:t>
                      </a:r>
                      <a:r>
                        <a:rPr lang="en-US" sz="1800" b="1" dirty="0">
                          <a:solidFill>
                            <a:schemeClr val="tx1"/>
                          </a:solidFill>
                        </a:rPr>
                        <a:t>Students of Color: </a:t>
                      </a:r>
                    </a:p>
                    <a:p>
                      <a:r>
                        <a:rPr lang="en-US" sz="1800" dirty="0">
                          <a:solidFill>
                            <a:schemeClr val="tx1"/>
                          </a:solidFill>
                        </a:rPr>
                        <a:t>White students  </a:t>
                      </a:r>
                      <a:r>
                        <a:rPr lang="en-US" sz="1800" b="1" dirty="0">
                          <a:solidFill>
                            <a:schemeClr val="tx1"/>
                          </a:solidFill>
                        </a:rPr>
                        <a:t>2 times </a:t>
                      </a:r>
                      <a:r>
                        <a:rPr lang="en-US" sz="1800" dirty="0">
                          <a:solidFill>
                            <a:schemeClr val="tx1"/>
                          </a:solidFill>
                        </a:rPr>
                        <a:t>as likely to have access to college English as African-Americans</a:t>
                      </a:r>
                      <a:r>
                        <a:rPr lang="en-US" sz="1800" baseline="0" dirty="0">
                          <a:solidFill>
                            <a:schemeClr val="tx1"/>
                          </a:solidFill>
                        </a:rPr>
                        <a:t> (29% vs.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85691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32"/>
            <a:ext cx="8591550" cy="1066801"/>
          </a:xfrm>
        </p:spPr>
        <p:txBody>
          <a:bodyPr>
            <a:normAutofit fontScale="90000"/>
          </a:bodyPr>
          <a:lstStyle/>
          <a:p>
            <a:r>
              <a:rPr lang="en-US" dirty="0"/>
              <a:t>Basic Skills English Transformation at Solano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2294411"/>
              </p:ext>
            </p:extLst>
          </p:nvPr>
        </p:nvGraphicFramePr>
        <p:xfrm>
          <a:off x="381000" y="1143000"/>
          <a:ext cx="7924800" cy="5685899"/>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val="20000"/>
                    </a:ext>
                  </a:extLst>
                </a:gridCol>
              </a:tblGrid>
              <a:tr h="277539">
                <a:tc>
                  <a:txBody>
                    <a:bodyPr/>
                    <a:lstStyle/>
                    <a:p>
                      <a:r>
                        <a:rPr lang="en-US" sz="2800" dirty="0"/>
                        <a:t>Revised Curriculum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0474">
                <a:tc>
                  <a:txBody>
                    <a:bodyPr/>
                    <a:lstStyle/>
                    <a:p>
                      <a:r>
                        <a:rPr lang="en-US" sz="1800" b="1" baseline="0" dirty="0">
                          <a:solidFill>
                            <a:schemeClr val="tx1"/>
                          </a:solidFill>
                        </a:rPr>
                        <a:t>One level below college is lowest placement possible</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24759">
                <a:tc>
                  <a:txBody>
                    <a:bodyPr/>
                    <a:lstStyle/>
                    <a:p>
                      <a:r>
                        <a:rPr lang="en-US" sz="1800" b="1" dirty="0">
                          <a:solidFill>
                            <a:schemeClr val="tx1"/>
                          </a:solidFill>
                        </a:rPr>
                        <a:t>Over 80%</a:t>
                      </a:r>
                      <a:r>
                        <a:rPr lang="en-US" sz="1800" b="1" baseline="0" dirty="0">
                          <a:solidFill>
                            <a:schemeClr val="tx1"/>
                          </a:solidFill>
                        </a:rPr>
                        <a:t> of students have immediate access to college English (regular and co-requisite models combined)</a:t>
                      </a:r>
                    </a:p>
                    <a:p>
                      <a:endParaRPr lang="en-US" sz="1800" b="1" baseline="0" dirty="0">
                        <a:solidFill>
                          <a:schemeClr val="tx1"/>
                        </a:solidFill>
                      </a:endParaRPr>
                    </a:p>
                    <a:p>
                      <a:r>
                        <a:rPr lang="en-US" sz="1800" b="1" baseline="0" dirty="0">
                          <a:solidFill>
                            <a:schemeClr val="tx1"/>
                          </a:solidFill>
                        </a:rPr>
                        <a:t>53% of English 1/w/co-</a:t>
                      </a:r>
                      <a:r>
                        <a:rPr lang="en-US" sz="1800" b="1" baseline="0" dirty="0" err="1">
                          <a:solidFill>
                            <a:schemeClr val="tx1"/>
                          </a:solidFill>
                        </a:rPr>
                        <a:t>req</a:t>
                      </a:r>
                      <a:r>
                        <a:rPr lang="en-US" sz="1800" b="1" baseline="0" dirty="0">
                          <a:solidFill>
                            <a:schemeClr val="tx1"/>
                          </a:solidFill>
                        </a:rPr>
                        <a:t> students are first-semester </a:t>
                      </a:r>
                      <a:r>
                        <a:rPr lang="en-US" sz="1800" b="0" baseline="0" dirty="0">
                          <a:solidFill>
                            <a:schemeClr val="tx1"/>
                          </a:solidFill>
                        </a:rPr>
                        <a:t>(in Fall ‘16; we expect this will increase in Fall ‘17)</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09043">
                <a:tc>
                  <a:txBody>
                    <a:bodyPr/>
                    <a:lstStyle/>
                    <a:p>
                      <a:r>
                        <a:rPr lang="en-US" sz="1800" b="1" dirty="0">
                          <a:solidFill>
                            <a:schemeClr val="tx1"/>
                          </a:solidFill>
                        </a:rPr>
                        <a:t>Completion of College English within 1 year:</a:t>
                      </a:r>
                    </a:p>
                    <a:p>
                      <a:r>
                        <a:rPr lang="en-US" sz="1800" dirty="0">
                          <a:solidFill>
                            <a:schemeClr val="tx1"/>
                          </a:solidFill>
                        </a:rPr>
                        <a:t>College English (stand-alone):</a:t>
                      </a:r>
                      <a:r>
                        <a:rPr lang="en-US" sz="1800" baseline="0" dirty="0">
                          <a:solidFill>
                            <a:schemeClr val="tx1"/>
                          </a:solidFill>
                        </a:rPr>
                        <a:t> 71%</a:t>
                      </a:r>
                    </a:p>
                    <a:p>
                      <a:r>
                        <a:rPr lang="en-US" sz="1800" baseline="0" dirty="0">
                          <a:solidFill>
                            <a:schemeClr val="tx1"/>
                          </a:solidFill>
                        </a:rPr>
                        <a:t>Co-Requisite Model: 68%</a:t>
                      </a:r>
                    </a:p>
                    <a:p>
                      <a:r>
                        <a:rPr lang="en-US" sz="1800" baseline="0" dirty="0">
                          <a:solidFill>
                            <a:schemeClr val="tx1"/>
                          </a:solidFill>
                        </a:rPr>
                        <a:t>Students placed in old 1 level below: 31%</a:t>
                      </a:r>
                    </a:p>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0118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Disproportionate Impact on</a:t>
                      </a:r>
                      <a:r>
                        <a:rPr lang="en-US" sz="1800" b="1" baseline="0" dirty="0">
                          <a:solidFill>
                            <a:schemeClr val="tx1"/>
                          </a:solidFill>
                        </a:rPr>
                        <a:t> </a:t>
                      </a:r>
                      <a:r>
                        <a:rPr lang="en-US" sz="1800" b="1" dirty="0">
                          <a:solidFill>
                            <a:schemeClr val="tx1"/>
                          </a:solidFill>
                        </a:rPr>
                        <a:t>Students of Color: </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White</a:t>
                      </a:r>
                      <a:r>
                        <a:rPr lang="en-US" sz="1800" b="0" baseline="0" dirty="0">
                          <a:solidFill>
                            <a:schemeClr val="tx1"/>
                          </a:solidFill>
                        </a:rPr>
                        <a:t> and African-American students have comparable access to college English (84% vs 68%).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75286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Impact on Equity</a:t>
            </a:r>
          </a:p>
        </p:txBody>
      </p:sp>
      <p:sp>
        <p:nvSpPr>
          <p:cNvPr id="3" name="Content Placeholder 2"/>
          <p:cNvSpPr>
            <a:spLocks noGrp="1"/>
          </p:cNvSpPr>
          <p:nvPr>
            <p:ph idx="1"/>
          </p:nvPr>
        </p:nvSpPr>
        <p:spPr>
          <a:xfrm>
            <a:off x="457200" y="1371600"/>
            <a:ext cx="7886700" cy="4351338"/>
          </a:xfrm>
          <a:prstGeom prst="rect">
            <a:avLst/>
          </a:prstGeom>
        </p:spPr>
        <p:txBody>
          <a:bodyPr>
            <a:normAutofit/>
          </a:bodyPr>
          <a:lstStyle/>
          <a:p>
            <a:r>
              <a:rPr lang="en-US" sz="2800" dirty="0"/>
              <a:t>In old sequence, African American students placed one level below transfer had a 32% chance of passing English 1 within a year</a:t>
            </a:r>
          </a:p>
          <a:p>
            <a:endParaRPr lang="en-US" sz="900" dirty="0"/>
          </a:p>
          <a:p>
            <a:r>
              <a:rPr lang="en-US" sz="3200" b="1" dirty="0"/>
              <a:t>In Fall 2016, African American students enrolled in English 1/310D had a 67% pass rate.  </a:t>
            </a:r>
          </a:p>
          <a:p>
            <a:endParaRPr lang="en-US" sz="2800" dirty="0"/>
          </a:p>
        </p:txBody>
      </p:sp>
    </p:spTree>
    <p:extLst>
      <p:ext uri="{BB962C8B-B14F-4D97-AF65-F5344CB8AC3E}">
        <p14:creationId xmlns:p14="http://schemas.microsoft.com/office/powerpoint/2010/main" val="769015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Results of English Placement Reforms</a:t>
            </a:r>
          </a:p>
        </p:txBody>
      </p:sp>
      <p:sp>
        <p:nvSpPr>
          <p:cNvPr id="3" name="Content Placeholder 2"/>
          <p:cNvSpPr>
            <a:spLocks noGrp="1"/>
          </p:cNvSpPr>
          <p:nvPr>
            <p:ph idx="1"/>
          </p:nvPr>
        </p:nvSpPr>
        <p:spPr>
          <a:xfrm>
            <a:off x="331277" y="1676400"/>
            <a:ext cx="8345837" cy="4038600"/>
          </a:xfrm>
        </p:spPr>
        <p:txBody>
          <a:bodyPr>
            <a:normAutofit fontScale="70000" lnSpcReduction="20000"/>
          </a:bodyPr>
          <a:lstStyle/>
          <a:p>
            <a:r>
              <a:rPr lang="en-US" sz="3150" b="1" dirty="0"/>
              <a:t>Previously</a:t>
            </a:r>
            <a:r>
              <a:rPr lang="en-US" sz="3150" dirty="0"/>
              <a:t> students needed a 102 on </a:t>
            </a:r>
            <a:r>
              <a:rPr lang="en-US" sz="3150" dirty="0" err="1"/>
              <a:t>Accuplacer</a:t>
            </a:r>
            <a:r>
              <a:rPr lang="en-US" sz="3150" dirty="0"/>
              <a:t> to get into transfer-level English (English 1). </a:t>
            </a:r>
            <a:r>
              <a:rPr lang="en-US" sz="3150" b="1" dirty="0"/>
              <a:t>18%</a:t>
            </a:r>
            <a:r>
              <a:rPr lang="en-US" sz="3150" dirty="0"/>
              <a:t> of incoming students had access.</a:t>
            </a:r>
          </a:p>
          <a:p>
            <a:r>
              <a:rPr lang="en-US" sz="3150" b="1" dirty="0"/>
              <a:t>Fall 2016</a:t>
            </a:r>
            <a:r>
              <a:rPr lang="en-US" sz="3150" dirty="0"/>
              <a:t>: </a:t>
            </a:r>
          </a:p>
          <a:p>
            <a:pPr lvl="1"/>
            <a:r>
              <a:rPr lang="en-US" sz="2850" dirty="0"/>
              <a:t>English 1: 90 on </a:t>
            </a:r>
            <a:r>
              <a:rPr lang="en-US" sz="2850" dirty="0" err="1"/>
              <a:t>Accuplacer</a:t>
            </a:r>
            <a:r>
              <a:rPr lang="en-US" sz="2850" dirty="0"/>
              <a:t> OR a 2.7 HS GPA, OR a B in Junior/Senior year English.  </a:t>
            </a:r>
          </a:p>
          <a:p>
            <a:pPr lvl="1"/>
            <a:r>
              <a:rPr lang="en-US" sz="2850" dirty="0"/>
              <a:t>English 1/310D: 70-89 </a:t>
            </a:r>
            <a:r>
              <a:rPr lang="en-US" sz="2850" dirty="0" err="1"/>
              <a:t>Accuplacer</a:t>
            </a:r>
            <a:r>
              <a:rPr lang="en-US" sz="2850" dirty="0"/>
              <a:t> OR 2.3 GPA or C in Junior/Senior English</a:t>
            </a:r>
          </a:p>
          <a:p>
            <a:r>
              <a:rPr lang="en-US" sz="3150" b="1" dirty="0"/>
              <a:t>35% had access to English 1 and 37% more to co-</a:t>
            </a:r>
            <a:r>
              <a:rPr lang="en-US" sz="3150" b="1" dirty="0" err="1"/>
              <a:t>req</a:t>
            </a:r>
            <a:r>
              <a:rPr lang="en-US" sz="3150" b="1" dirty="0"/>
              <a:t> </a:t>
            </a:r>
            <a:r>
              <a:rPr lang="en-US" sz="3150" dirty="0"/>
              <a:t>on decreased cut score alone; </a:t>
            </a:r>
          </a:p>
          <a:p>
            <a:r>
              <a:rPr lang="en-US" sz="3150" b="1" dirty="0"/>
              <a:t>Based on Multiple Measures Placement, 94% of incoming students who report GPA now qualify for English 1 or 1/310D*</a:t>
            </a:r>
            <a:endParaRPr lang="en-US" sz="3150" dirty="0"/>
          </a:p>
          <a:p>
            <a:r>
              <a:rPr lang="en-US" sz="3150" b="1" dirty="0"/>
              <a:t>Results: Pass rates </a:t>
            </a:r>
            <a:r>
              <a:rPr lang="en-US" sz="3150" dirty="0"/>
              <a:t>in English 1 </a:t>
            </a:r>
            <a:r>
              <a:rPr lang="en-US" sz="3150" b="1" dirty="0"/>
              <a:t>remained stable </a:t>
            </a:r>
            <a:r>
              <a:rPr lang="en-US" sz="3150" dirty="0"/>
              <a:t>(76% vs 72%). </a:t>
            </a:r>
            <a:endParaRPr lang="en-US" sz="2175" dirty="0"/>
          </a:p>
          <a:p>
            <a:pPr marL="0" indent="0">
              <a:buNone/>
            </a:pPr>
            <a:r>
              <a:rPr lang="en-US" sz="1950" dirty="0"/>
              <a:t>*Based off of the 56.5% of students who applied within </a:t>
            </a:r>
            <a:r>
              <a:rPr lang="en-US" sz="1950" dirty="0" err="1"/>
              <a:t>CCCApply</a:t>
            </a:r>
            <a:r>
              <a:rPr lang="en-US" sz="1950" dirty="0"/>
              <a:t> </a:t>
            </a:r>
            <a:r>
              <a:rPr lang="en-US" sz="1950" b="1" dirty="0"/>
              <a:t>and</a:t>
            </a:r>
            <a:r>
              <a:rPr lang="en-US" sz="1950" dirty="0"/>
              <a:t> that answered the supplemental questions (October 2016-April 2017)</a:t>
            </a:r>
          </a:p>
          <a:p>
            <a:endParaRPr lang="en-US" sz="1950" dirty="0"/>
          </a:p>
          <a:p>
            <a:pPr marL="0" indent="0">
              <a:buNone/>
            </a:pPr>
            <a:endParaRPr lang="en-US" sz="1950" dirty="0"/>
          </a:p>
          <a:p>
            <a:endParaRPr lang="en-US" dirty="0"/>
          </a:p>
        </p:txBody>
      </p:sp>
    </p:spTree>
    <p:extLst>
      <p:ext uri="{BB962C8B-B14F-4D97-AF65-F5344CB8AC3E}">
        <p14:creationId xmlns:p14="http://schemas.microsoft.com/office/powerpoint/2010/main" val="4201618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19400"/>
            <a:ext cx="7659687" cy="1524000"/>
          </a:xfrm>
        </p:spPr>
        <p:txBody>
          <a:bodyPr/>
          <a:lstStyle/>
          <a:p>
            <a:r>
              <a:rPr lang="en-US" sz="4400" dirty="0"/>
              <a:t>The need for multiple measures</a:t>
            </a:r>
          </a:p>
        </p:txBody>
      </p:sp>
    </p:spTree>
    <p:extLst>
      <p:ext uri="{BB962C8B-B14F-4D97-AF65-F5344CB8AC3E}">
        <p14:creationId xmlns:p14="http://schemas.microsoft.com/office/powerpoint/2010/main" val="1521358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77962"/>
          </a:xfrm>
        </p:spPr>
        <p:txBody>
          <a:bodyPr>
            <a:normAutofit/>
          </a:bodyPr>
          <a:lstStyle/>
          <a:p>
            <a:r>
              <a:rPr lang="en-US" sz="3600" dirty="0"/>
              <a:t>John </a:t>
            </a:r>
            <a:r>
              <a:rPr lang="en-US" sz="3600" dirty="0" err="1"/>
              <a:t>Hett’s</a:t>
            </a:r>
            <a:r>
              <a:rPr lang="en-US" sz="3600" dirty="0"/>
              <a:t> 2015 Presentation on LBCC Multiple Measures Research</a:t>
            </a:r>
          </a:p>
        </p:txBody>
      </p:sp>
      <p:sp>
        <p:nvSpPr>
          <p:cNvPr id="3" name="Content Placeholder 2"/>
          <p:cNvSpPr>
            <a:spLocks noGrp="1"/>
          </p:cNvSpPr>
          <p:nvPr>
            <p:ph idx="1"/>
          </p:nvPr>
        </p:nvSpPr>
        <p:spPr>
          <a:xfrm>
            <a:off x="457200" y="2133600"/>
            <a:ext cx="7620000" cy="4038600"/>
          </a:xfrm>
        </p:spPr>
        <p:txBody>
          <a:bodyPr>
            <a:normAutofit/>
          </a:bodyPr>
          <a:lstStyle/>
          <a:p>
            <a:r>
              <a:rPr lang="en-US" dirty="0"/>
              <a:t>Five cohorts tracking more than 7,000 HS grads who matriculate to LBCC directly</a:t>
            </a:r>
          </a:p>
          <a:p>
            <a:endParaRPr lang="en-US" dirty="0"/>
          </a:p>
          <a:p>
            <a:r>
              <a:rPr lang="en-US" dirty="0"/>
              <a:t>Examined predictive utility of wide range of high school achievement data</a:t>
            </a:r>
          </a:p>
          <a:p>
            <a:endParaRPr lang="en-US" dirty="0"/>
          </a:p>
          <a:p>
            <a:r>
              <a:rPr lang="en-US" dirty="0"/>
              <a:t>For predicting:</a:t>
            </a:r>
          </a:p>
          <a:p>
            <a:pPr lvl="1"/>
            <a:r>
              <a:rPr lang="en-US" dirty="0"/>
              <a:t>How students are assessed and placed</a:t>
            </a:r>
          </a:p>
          <a:p>
            <a:pPr lvl="1"/>
            <a:r>
              <a:rPr lang="en-US" dirty="0"/>
              <a:t>How students perform in those classes</a:t>
            </a:r>
          </a:p>
          <a:p>
            <a:pPr lvl="1"/>
            <a:r>
              <a:rPr lang="en-US" dirty="0"/>
              <a:t>(and alignment between them)</a:t>
            </a:r>
          </a:p>
        </p:txBody>
      </p:sp>
    </p:spTree>
    <p:extLst>
      <p:ext uri="{BB962C8B-B14F-4D97-AF65-F5344CB8AC3E}">
        <p14:creationId xmlns:p14="http://schemas.microsoft.com/office/powerpoint/2010/main" val="18548363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3"/>
          <p:cNvGraphicFramePr>
            <a:graphicFrameLocks/>
          </p:cNvGraphicFramePr>
          <p:nvPr>
            <p:extLst>
              <p:ext uri="{D42A27DB-BD31-4B8C-83A1-F6EECF244321}">
                <p14:modId xmlns:p14="http://schemas.microsoft.com/office/powerpoint/2010/main" val="262538860"/>
              </p:ext>
            </p:extLst>
          </p:nvPr>
        </p:nvGraphicFramePr>
        <p:xfrm>
          <a:off x="533400" y="1600201"/>
          <a:ext cx="3276600" cy="48005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p:cNvSpPr>
            <a:spLocks noGrp="1"/>
          </p:cNvSpPr>
          <p:nvPr>
            <p:ph type="title"/>
          </p:nvPr>
        </p:nvSpPr>
        <p:spPr>
          <a:xfrm>
            <a:off x="457200" y="704090"/>
            <a:ext cx="8229600" cy="896111"/>
          </a:xfrm>
        </p:spPr>
        <p:txBody>
          <a:bodyPr/>
          <a:lstStyle/>
          <a:p>
            <a:r>
              <a:rPr lang="en-US" dirty="0"/>
              <a:t>Alignment in English</a:t>
            </a:r>
          </a:p>
        </p:txBody>
      </p:sp>
      <p:sp>
        <p:nvSpPr>
          <p:cNvPr id="5" name="TextBox 4"/>
          <p:cNvSpPr txBox="1"/>
          <p:nvPr/>
        </p:nvSpPr>
        <p:spPr>
          <a:xfrm>
            <a:off x="2128710" y="6488668"/>
            <a:ext cx="5038984" cy="369332"/>
          </a:xfrm>
          <a:prstGeom prst="rect">
            <a:avLst/>
          </a:prstGeom>
          <a:noFill/>
        </p:spPr>
        <p:txBody>
          <a:bodyPr wrap="none" rtlCol="0">
            <a:spAutoFit/>
          </a:bodyPr>
          <a:lstStyle/>
          <a:p>
            <a:pPr algn="ctr"/>
            <a:r>
              <a:rPr lang="en-US" dirty="0"/>
              <a:t>* p &lt;.05 **, p &lt;.01, *** p&lt;.001, x = p&lt; 1 x 10</a:t>
            </a:r>
            <a:r>
              <a:rPr lang="en-US" baseline="30000" dirty="0"/>
              <a:t>-10</a:t>
            </a:r>
          </a:p>
        </p:txBody>
      </p:sp>
      <p:graphicFrame>
        <p:nvGraphicFramePr>
          <p:cNvPr id="13" name="Content Placeholder 3"/>
          <p:cNvGraphicFramePr>
            <a:graphicFrameLocks/>
          </p:cNvGraphicFramePr>
          <p:nvPr>
            <p:extLst/>
          </p:nvPr>
        </p:nvGraphicFramePr>
        <p:xfrm>
          <a:off x="4162732" y="1600200"/>
          <a:ext cx="4038600" cy="48884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726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7" dur="500"/>
                                        <p:tgtEl>
                                          <p:spTgt spid="1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graphicEl>
                                              <a:chart seriesIdx="-4" categoryIdx="0" bldStep="category"/>
                                            </p:graphicEl>
                                          </p:spTgt>
                                        </p:tgtEl>
                                        <p:attrNameLst>
                                          <p:attrName>style.visibility</p:attrName>
                                        </p:attrNameLst>
                                      </p:cBhvr>
                                      <p:to>
                                        <p:strVal val="visible"/>
                                      </p:to>
                                    </p:set>
                                    <p:animEffect transition="in" filter="wipe(down)">
                                      <p:cBhvr>
                                        <p:cTn id="12" dur="500"/>
                                        <p:tgtEl>
                                          <p:spTgt spid="15">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graphicEl>
                                              <a:chart seriesIdx="-4" categoryIdx="1" bldStep="category"/>
                                            </p:graphicEl>
                                          </p:spTgt>
                                        </p:tgtEl>
                                        <p:attrNameLst>
                                          <p:attrName>style.visibility</p:attrName>
                                        </p:attrNameLst>
                                      </p:cBhvr>
                                      <p:to>
                                        <p:strVal val="visible"/>
                                      </p:to>
                                    </p:set>
                                    <p:animEffect transition="in" filter="wipe(down)">
                                      <p:cBhvr>
                                        <p:cTn id="17" dur="500"/>
                                        <p:tgtEl>
                                          <p:spTgt spid="15">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graphicEl>
                                              <a:chart seriesIdx="-4" categoryIdx="2" bldStep="category"/>
                                            </p:graphicEl>
                                          </p:spTgt>
                                        </p:tgtEl>
                                        <p:attrNameLst>
                                          <p:attrName>style.visibility</p:attrName>
                                        </p:attrNameLst>
                                      </p:cBhvr>
                                      <p:to>
                                        <p:strVal val="visible"/>
                                      </p:to>
                                    </p:set>
                                    <p:animEffect transition="in" filter="wipe(down)">
                                      <p:cBhvr>
                                        <p:cTn id="22" dur="500"/>
                                        <p:tgtEl>
                                          <p:spTgt spid="15">
                                            <p:graphicEl>
                                              <a:chart seriesIdx="-4" categoryIdx="2" bldStep="category"/>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down)">
                                      <p:cBhvr>
                                        <p:cTn id="25" dur="500"/>
                                        <p:tgtEl>
                                          <p:spTgt spid="13">
                                            <p:graphicEl>
                                              <a:chart seriesIdx="-3" categoryIdx="-3" bldStep="gridLegen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wipe(down)">
                                      <p:cBhvr>
                                        <p:cTn id="30" dur="500"/>
                                        <p:tgtEl>
                                          <p:spTgt spid="13">
                                            <p:graphicEl>
                                              <a:chart seriesIdx="-4" categoryIdx="0" bldStep="category"/>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wipe(down)">
                                      <p:cBhvr>
                                        <p:cTn id="35" dur="500"/>
                                        <p:tgtEl>
                                          <p:spTgt spid="13">
                                            <p:graphicEl>
                                              <a:chart seriesIdx="-4" categoryIdx="1" bldStep="category"/>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wipe(down)">
                                      <p:cBhvr>
                                        <p:cTn id="40" dur="500"/>
                                        <p:tgtEl>
                                          <p:spTgt spid="13">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category"/>
        </p:bldSub>
      </p:bldGraphic>
      <p:bldGraphic spid="13" grpId="0">
        <p:bldSub>
          <a:bldChart bld="category"/>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3672157431"/>
              </p:ext>
            </p:extLst>
          </p:nvPr>
        </p:nvGraphicFramePr>
        <p:xfrm>
          <a:off x="304800" y="1580535"/>
          <a:ext cx="4038600" cy="47440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3"/>
          <p:cNvGraphicFramePr>
            <a:graphicFrameLocks/>
          </p:cNvGraphicFramePr>
          <p:nvPr>
            <p:extLst/>
          </p:nvPr>
        </p:nvGraphicFramePr>
        <p:xfrm>
          <a:off x="4336026" y="1548580"/>
          <a:ext cx="4038600" cy="4888469"/>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9"/>
          <p:cNvSpPr>
            <a:spLocks noGrp="1"/>
          </p:cNvSpPr>
          <p:nvPr>
            <p:ph type="title"/>
          </p:nvPr>
        </p:nvSpPr>
        <p:spPr>
          <a:xfrm>
            <a:off x="457200" y="704090"/>
            <a:ext cx="8229600" cy="896111"/>
          </a:xfrm>
        </p:spPr>
        <p:txBody>
          <a:bodyPr/>
          <a:lstStyle/>
          <a:p>
            <a:r>
              <a:rPr lang="en-US" dirty="0"/>
              <a:t>Alignment in Math</a:t>
            </a:r>
          </a:p>
        </p:txBody>
      </p:sp>
      <p:sp>
        <p:nvSpPr>
          <p:cNvPr id="5" name="TextBox 4"/>
          <p:cNvSpPr txBox="1"/>
          <p:nvPr/>
        </p:nvSpPr>
        <p:spPr>
          <a:xfrm>
            <a:off x="2128710" y="6488668"/>
            <a:ext cx="5038984" cy="369332"/>
          </a:xfrm>
          <a:prstGeom prst="rect">
            <a:avLst/>
          </a:prstGeom>
          <a:noFill/>
        </p:spPr>
        <p:txBody>
          <a:bodyPr wrap="none" rtlCol="0">
            <a:spAutoFit/>
          </a:bodyPr>
          <a:lstStyle/>
          <a:p>
            <a:pPr algn="ctr"/>
            <a:r>
              <a:rPr lang="en-US" dirty="0"/>
              <a:t>* p &lt;.05 **, p &lt;.01, *** p&lt;.001, x = p&lt; 1 x 10</a:t>
            </a:r>
            <a:r>
              <a:rPr lang="en-US" baseline="30000" dirty="0"/>
              <a:t>-10</a:t>
            </a:r>
          </a:p>
        </p:txBody>
      </p:sp>
    </p:spTree>
    <p:extLst>
      <p:ext uri="{BB962C8B-B14F-4D97-AF65-F5344CB8AC3E}">
        <p14:creationId xmlns:p14="http://schemas.microsoft.com/office/powerpoint/2010/main" val="224942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500"/>
                                        <p:tgtEl>
                                          <p:spTgt spid="7">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0" dur="500"/>
                                        <p:tgtEl>
                                          <p:spTgt spid="7">
                                            <p:graphicEl>
                                              <a:chart seriesIdx="-4" categoryIdx="0"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3" dur="500"/>
                                        <p:tgtEl>
                                          <p:spTgt spid="7">
                                            <p:graphicEl>
                                              <a:chart seriesIdx="-4" categoryIdx="1" bldStep="category"/>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16" dur="500"/>
                                        <p:tgtEl>
                                          <p:spTgt spid="7">
                                            <p:graphicEl>
                                              <a:chart seriesIdx="-4" categoryIdx="2" bldStep="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21" dur="500"/>
                                        <p:tgtEl>
                                          <p:spTgt spid="12">
                                            <p:graphicEl>
                                              <a:chart seriesIdx="-3" categoryIdx="-3" bldStep="gridLegend"/>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down)">
                                      <p:cBhvr>
                                        <p:cTn id="24" dur="500"/>
                                        <p:tgtEl>
                                          <p:spTgt spid="12">
                                            <p:graphicEl>
                                              <a:chart seriesIdx="-4" categoryIdx="0" bldStep="category"/>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down)">
                                      <p:cBhvr>
                                        <p:cTn id="27" dur="500"/>
                                        <p:tgtEl>
                                          <p:spTgt spid="12">
                                            <p:graphicEl>
                                              <a:chart seriesIdx="-4" categoryIdx="1" bldStep="category"/>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wipe(down)">
                                      <p:cBhvr>
                                        <p:cTn id="30" dur="500"/>
                                        <p:tgtEl>
                                          <p:spTgt spid="12">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Graphic spid="12" grpId="0">
        <p:bldSub>
          <a:bldChart bld="category"/>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call for co-requisite models and placement reform</a:t>
            </a:r>
          </a:p>
        </p:txBody>
      </p:sp>
      <p:sp>
        <p:nvSpPr>
          <p:cNvPr id="3" name="Content Placeholder 2"/>
          <p:cNvSpPr>
            <a:spLocks noGrp="1"/>
          </p:cNvSpPr>
          <p:nvPr>
            <p:ph idx="1"/>
          </p:nvPr>
        </p:nvSpPr>
        <p:spPr/>
        <p:txBody>
          <a:bodyPr>
            <a:normAutofit lnSpcReduction="10000"/>
          </a:bodyPr>
          <a:lstStyle/>
          <a:p>
            <a:pPr marL="173038" lvl="1" indent="0">
              <a:buNone/>
            </a:pPr>
            <a:r>
              <a:rPr lang="en-US" dirty="0"/>
              <a:t>Endorsed by</a:t>
            </a:r>
          </a:p>
          <a:p>
            <a:pPr marL="515938" lvl="1" indent="-342900"/>
            <a:r>
              <a:rPr lang="en-US" dirty="0"/>
              <a:t>The Community College Research Center</a:t>
            </a:r>
          </a:p>
          <a:p>
            <a:pPr marL="515938" lvl="1" indent="-342900"/>
            <a:r>
              <a:rPr lang="en-US" dirty="0"/>
              <a:t>The American Association of Community Colleges</a:t>
            </a:r>
          </a:p>
          <a:p>
            <a:pPr marL="515938" lvl="1" indent="-342900"/>
            <a:r>
              <a:rPr lang="en-US" dirty="0"/>
              <a:t>Jobs for the Future</a:t>
            </a:r>
          </a:p>
          <a:p>
            <a:pPr marL="515938" lvl="1" indent="-342900"/>
            <a:r>
              <a:rPr lang="en-US" dirty="0"/>
              <a:t>The Education Commission of the States</a:t>
            </a:r>
          </a:p>
          <a:p>
            <a:pPr marL="515938" lvl="1" indent="-342900"/>
            <a:r>
              <a:rPr lang="en-US" dirty="0"/>
              <a:t>The National Association of Developmental Education</a:t>
            </a:r>
          </a:p>
          <a:p>
            <a:pPr marL="515938" lvl="1" indent="-342900"/>
            <a:r>
              <a:rPr lang="en-US" dirty="0"/>
              <a:t>The University of Texas’ Charles A. Dana  Center</a:t>
            </a:r>
          </a:p>
          <a:p>
            <a:pPr marL="515938" lvl="1" indent="-342900"/>
            <a:r>
              <a:rPr lang="en-US" dirty="0"/>
              <a:t>The Basic Skills Student Outcomes Transformation Grant</a:t>
            </a:r>
          </a:p>
          <a:p>
            <a:pPr marL="515938" lvl="1" indent="-342900"/>
            <a:r>
              <a:rPr lang="en-US" dirty="0"/>
              <a:t>The National Center for Inquiry</a:t>
            </a:r>
          </a:p>
          <a:p>
            <a:pPr marL="515938" lvl="1" indent="-342900"/>
            <a:r>
              <a:rPr lang="en-US" dirty="0"/>
              <a:t>The California Acceleration Project</a:t>
            </a:r>
          </a:p>
          <a:p>
            <a:pPr marL="173038" lvl="1" indent="0">
              <a:buNone/>
            </a:pPr>
            <a:r>
              <a:rPr lang="en-US" dirty="0"/>
              <a:t>As part of it’s Graduation Initiative 2025, CSU is implementing multiple measures placement and co-requisite remediation</a:t>
            </a:r>
          </a:p>
          <a:p>
            <a:pPr marL="173038" lvl="1" indent="0">
              <a:buNone/>
            </a:pPr>
            <a:r>
              <a:rPr lang="en-US" dirty="0"/>
              <a:t>Finally, both the CCCCO and ACCJC argue for disaggregation of equity data as a tool for course assessment and outcome review/revision</a:t>
            </a:r>
          </a:p>
          <a:p>
            <a:pPr marL="515938" lvl="1" indent="-342900"/>
            <a:endParaRPr lang="en-US" dirty="0"/>
          </a:p>
          <a:p>
            <a:endParaRPr lang="en-US" dirty="0"/>
          </a:p>
          <a:p>
            <a:endParaRPr lang="en-US" dirty="0"/>
          </a:p>
        </p:txBody>
      </p:sp>
    </p:spTree>
    <p:extLst>
      <p:ext uri="{BB962C8B-B14F-4D97-AF65-F5344CB8AC3E}">
        <p14:creationId xmlns:p14="http://schemas.microsoft.com/office/powerpoint/2010/main" val="4100938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19400"/>
            <a:ext cx="7659687" cy="1524000"/>
          </a:xfrm>
        </p:spPr>
        <p:txBody>
          <a:bodyPr/>
          <a:lstStyle/>
          <a:p>
            <a:r>
              <a:rPr lang="en-US" sz="4400" dirty="0"/>
              <a:t>How did we get there?</a:t>
            </a:r>
            <a:br>
              <a:rPr lang="en-US" sz="4400" dirty="0"/>
            </a:br>
            <a:r>
              <a:rPr lang="en-US" sz="4400" dirty="0" err="1"/>
              <a:t>Cuyamaca</a:t>
            </a:r>
            <a:r>
              <a:rPr lang="en-US" sz="4400" dirty="0"/>
              <a:t> college</a:t>
            </a:r>
          </a:p>
        </p:txBody>
      </p:sp>
    </p:spTree>
    <p:extLst>
      <p:ext uri="{BB962C8B-B14F-4D97-AF65-F5344CB8AC3E}">
        <p14:creationId xmlns:p14="http://schemas.microsoft.com/office/powerpoint/2010/main" val="3819571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timeline</a:t>
            </a:r>
          </a:p>
        </p:txBody>
      </p:sp>
      <p:sp>
        <p:nvSpPr>
          <p:cNvPr id="3" name="Content Placeholder 2"/>
          <p:cNvSpPr>
            <a:spLocks noGrp="1"/>
          </p:cNvSpPr>
          <p:nvPr>
            <p:ph idx="1"/>
          </p:nvPr>
        </p:nvSpPr>
        <p:spPr>
          <a:xfrm>
            <a:off x="457200" y="1600200"/>
            <a:ext cx="7620000" cy="4800600"/>
          </a:xfrm>
        </p:spPr>
        <p:txBody>
          <a:bodyPr>
            <a:noAutofit/>
          </a:bodyPr>
          <a:lstStyle/>
          <a:p>
            <a:r>
              <a:rPr lang="en-US" sz="2400" b="1" dirty="0"/>
              <a:t>Spring 2015 – </a:t>
            </a:r>
            <a:r>
              <a:rPr lang="en-US" sz="2400" dirty="0"/>
              <a:t>Department voted to adopt multiple measures &amp; create co-</a:t>
            </a:r>
            <a:r>
              <a:rPr lang="en-US" sz="2400" dirty="0" err="1"/>
              <a:t>req</a:t>
            </a:r>
            <a:r>
              <a:rPr lang="en-US" sz="2400" dirty="0"/>
              <a:t> classes </a:t>
            </a:r>
          </a:p>
          <a:p>
            <a:r>
              <a:rPr lang="en-US" sz="2400" b="1" dirty="0"/>
              <a:t>Summer 2015 – </a:t>
            </a:r>
            <a:r>
              <a:rPr lang="en-US" sz="2400" dirty="0"/>
              <a:t>Wrote course outlines for co-</a:t>
            </a:r>
            <a:r>
              <a:rPr lang="en-US" sz="2400" dirty="0" err="1"/>
              <a:t>req</a:t>
            </a:r>
            <a:r>
              <a:rPr lang="en-US" sz="2400" dirty="0"/>
              <a:t> courses</a:t>
            </a:r>
            <a:endParaRPr lang="en-US" sz="2400" b="1" dirty="0"/>
          </a:p>
          <a:p>
            <a:r>
              <a:rPr lang="en-US" sz="2400" b="1" dirty="0"/>
              <a:t>Fall 2015 – </a:t>
            </a:r>
            <a:r>
              <a:rPr lang="en-US" sz="2400" dirty="0"/>
              <a:t>After looking at more statewide data, decided to lower cut scores and use MM placement; co-</a:t>
            </a:r>
            <a:r>
              <a:rPr lang="en-US" sz="2400" dirty="0" err="1"/>
              <a:t>reqs</a:t>
            </a:r>
            <a:r>
              <a:rPr lang="en-US" sz="2400" dirty="0"/>
              <a:t> approved by Curriculum Committee</a:t>
            </a:r>
          </a:p>
          <a:p>
            <a:r>
              <a:rPr lang="en-US" sz="2400" b="1" dirty="0"/>
              <a:t>Spring 2016 – </a:t>
            </a:r>
            <a:r>
              <a:rPr lang="en-US" sz="2400" dirty="0"/>
              <a:t>Worked on instructional manuals (lesson planning); information campaign; training with counselors</a:t>
            </a:r>
          </a:p>
          <a:p>
            <a:r>
              <a:rPr lang="en-US" sz="2400" b="1" dirty="0"/>
              <a:t>Fall 2016 – </a:t>
            </a:r>
            <a:r>
              <a:rPr lang="en-US" sz="2400" dirty="0"/>
              <a:t>Offered scaled up version of Math Pathways (no more math below Intermediate Algebra)</a:t>
            </a:r>
          </a:p>
          <a:p>
            <a:r>
              <a:rPr lang="en-US" sz="2400" b="1" dirty="0"/>
              <a:t>Fall 2017 – </a:t>
            </a:r>
            <a:r>
              <a:rPr lang="en-US" sz="2400" dirty="0"/>
              <a:t>Offering Intermediate Algebra for English Learners linked with an ESL course</a:t>
            </a:r>
          </a:p>
        </p:txBody>
      </p:sp>
    </p:spTree>
    <p:extLst>
      <p:ext uri="{BB962C8B-B14F-4D97-AF65-F5344CB8AC3E}">
        <p14:creationId xmlns:p14="http://schemas.microsoft.com/office/powerpoint/2010/main" val="2903010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543800" cy="1524000"/>
          </a:xfrm>
        </p:spPr>
        <p:txBody>
          <a:bodyPr anchor="t">
            <a:normAutofit fontScale="90000"/>
          </a:bodyPr>
          <a:lstStyle/>
          <a:p>
            <a:pPr algn="l" defTabSz="457200"/>
            <a:r>
              <a:rPr lang="en-US" sz="4800" dirty="0">
                <a:latin typeface="Calibri"/>
                <a:cs typeface="Calibri"/>
              </a:rPr>
              <a:t>Math Pathways</a:t>
            </a:r>
            <a:br>
              <a:rPr lang="en-US" sz="4800" dirty="0">
                <a:latin typeface="Calibri"/>
                <a:cs typeface="Calibri"/>
              </a:rPr>
            </a:br>
            <a:r>
              <a:rPr lang="en-US" sz="4800" dirty="0">
                <a:latin typeface="Calibri"/>
                <a:cs typeface="Calibri"/>
              </a:rPr>
              <a:t>One- or Two-course Sequences</a:t>
            </a:r>
            <a:endParaRPr lang="en-US" sz="3600" dirty="0">
              <a:latin typeface="Calibri"/>
              <a:cs typeface="Calibri"/>
            </a:endParaRPr>
          </a:p>
        </p:txBody>
      </p:sp>
      <p:sp>
        <p:nvSpPr>
          <p:cNvPr id="3" name="Rectangle 2"/>
          <p:cNvSpPr/>
          <p:nvPr/>
        </p:nvSpPr>
        <p:spPr>
          <a:xfrm>
            <a:off x="762000" y="2057400"/>
            <a:ext cx="7620000" cy="4585871"/>
          </a:xfrm>
          <a:prstGeom prst="rect">
            <a:avLst/>
          </a:prstGeom>
        </p:spPr>
        <p:txBody>
          <a:bodyPr wrap="square">
            <a:spAutoFit/>
          </a:bodyPr>
          <a:lstStyle/>
          <a:p>
            <a:pPr marL="514350" indent="-514350">
              <a:spcAft>
                <a:spcPts val="1200"/>
              </a:spcAft>
              <a:buFont typeface="Arial"/>
              <a:buChar char="•"/>
            </a:pPr>
            <a:r>
              <a:rPr lang="en-US" sz="2800" dirty="0">
                <a:solidFill>
                  <a:schemeClr val="tx2"/>
                </a:solidFill>
                <a:cs typeface="Calibri"/>
              </a:rPr>
              <a:t>All students into a Math Pathway by Area of Interest </a:t>
            </a:r>
          </a:p>
          <a:p>
            <a:pPr marL="971550" lvl="1" indent="-514350">
              <a:spcAft>
                <a:spcPts val="1200"/>
              </a:spcAft>
              <a:buFont typeface="Courier New" panose="02070309020205020404" pitchFamily="49" charset="0"/>
              <a:buChar char="o"/>
            </a:pPr>
            <a:r>
              <a:rPr lang="en-US" sz="2400" dirty="0">
                <a:solidFill>
                  <a:schemeClr val="tx2"/>
                </a:solidFill>
                <a:cs typeface="Calibri"/>
              </a:rPr>
              <a:t>STEM; Business; General Education; CTE; Education</a:t>
            </a:r>
          </a:p>
          <a:p>
            <a:pPr marL="514350" indent="-514350">
              <a:spcAft>
                <a:spcPts val="1200"/>
              </a:spcAft>
              <a:buFont typeface="Arial"/>
              <a:buChar char="•"/>
            </a:pPr>
            <a:r>
              <a:rPr lang="en-US" sz="2800" dirty="0">
                <a:solidFill>
                  <a:schemeClr val="tx2"/>
                </a:solidFill>
                <a:cs typeface="Calibri"/>
              </a:rPr>
              <a:t>Broadened access to transfer-level by using MMAP rules to place students into co-requisite</a:t>
            </a:r>
          </a:p>
          <a:p>
            <a:pPr marL="971550" lvl="1" indent="-514350">
              <a:spcAft>
                <a:spcPts val="1200"/>
              </a:spcAft>
              <a:buFont typeface="Courier New" panose="02070309020205020404" pitchFamily="49" charset="0"/>
              <a:buChar char="o"/>
            </a:pPr>
            <a:r>
              <a:rPr lang="en-US" sz="2400" dirty="0">
                <a:solidFill>
                  <a:schemeClr val="tx2"/>
                </a:solidFill>
                <a:cs typeface="Calibri"/>
              </a:rPr>
              <a:t>Statistics</a:t>
            </a:r>
          </a:p>
          <a:p>
            <a:pPr marL="971550" lvl="1" indent="-514350">
              <a:spcAft>
                <a:spcPts val="1200"/>
              </a:spcAft>
              <a:buFont typeface="Courier New" panose="02070309020205020404" pitchFamily="49" charset="0"/>
              <a:buChar char="o"/>
            </a:pPr>
            <a:r>
              <a:rPr lang="en-US" sz="2400" dirty="0">
                <a:solidFill>
                  <a:schemeClr val="tx2"/>
                </a:solidFill>
                <a:cs typeface="Calibri"/>
              </a:rPr>
              <a:t>College Algebra</a:t>
            </a:r>
          </a:p>
          <a:p>
            <a:pPr marL="971550" lvl="1" indent="-514350">
              <a:spcAft>
                <a:spcPts val="1200"/>
              </a:spcAft>
              <a:buFont typeface="Courier New" panose="02070309020205020404" pitchFamily="49" charset="0"/>
              <a:buChar char="o"/>
            </a:pPr>
            <a:r>
              <a:rPr lang="en-US" sz="2400" dirty="0">
                <a:solidFill>
                  <a:schemeClr val="tx2"/>
                </a:solidFill>
                <a:cs typeface="Calibri"/>
              </a:rPr>
              <a:t>PreCalculus</a:t>
            </a:r>
          </a:p>
          <a:p>
            <a:pPr marL="971550" lvl="1" indent="-514350">
              <a:spcAft>
                <a:spcPts val="1200"/>
              </a:spcAft>
              <a:buFont typeface="Courier New" panose="02070309020205020404" pitchFamily="49" charset="0"/>
              <a:buChar char="o"/>
            </a:pPr>
            <a:r>
              <a:rPr lang="en-US" sz="2400" dirty="0">
                <a:solidFill>
                  <a:schemeClr val="tx2"/>
                </a:solidFill>
                <a:cs typeface="Calibri"/>
              </a:rPr>
              <a:t>Business Calculus</a:t>
            </a:r>
            <a:endParaRPr lang="en-US" sz="2800" dirty="0">
              <a:solidFill>
                <a:schemeClr val="tx2"/>
              </a:solidFill>
              <a:cs typeface="Calibri"/>
            </a:endParaRPr>
          </a:p>
        </p:txBody>
      </p:sp>
    </p:spTree>
    <p:extLst>
      <p:ext uri="{BB962C8B-B14F-4D97-AF65-F5344CB8AC3E}">
        <p14:creationId xmlns:p14="http://schemas.microsoft.com/office/powerpoint/2010/main" val="3058378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543800" cy="1524000"/>
          </a:xfrm>
        </p:spPr>
        <p:txBody>
          <a:bodyPr anchor="t">
            <a:normAutofit fontScale="90000"/>
          </a:bodyPr>
          <a:lstStyle/>
          <a:p>
            <a:pPr algn="l" defTabSz="457200"/>
            <a:r>
              <a:rPr lang="en-US" sz="4800" dirty="0">
                <a:latin typeface="Calibri"/>
                <a:cs typeface="Calibri"/>
              </a:rPr>
              <a:t>Math Pathways</a:t>
            </a:r>
            <a:br>
              <a:rPr lang="en-US" sz="4800" dirty="0">
                <a:latin typeface="Calibri"/>
                <a:cs typeface="Calibri"/>
              </a:rPr>
            </a:br>
            <a:r>
              <a:rPr lang="en-US" sz="4800" dirty="0">
                <a:latin typeface="Calibri"/>
                <a:cs typeface="Calibri"/>
              </a:rPr>
              <a:t>One- or Two-course Sequences</a:t>
            </a:r>
            <a:endParaRPr lang="en-US" sz="3600" dirty="0">
              <a:latin typeface="Calibri"/>
              <a:cs typeface="Calibri"/>
            </a:endParaRPr>
          </a:p>
        </p:txBody>
      </p:sp>
      <p:sp>
        <p:nvSpPr>
          <p:cNvPr id="3" name="Rectangle 2"/>
          <p:cNvSpPr/>
          <p:nvPr/>
        </p:nvSpPr>
        <p:spPr>
          <a:xfrm>
            <a:off x="762000" y="2057400"/>
            <a:ext cx="7620000" cy="1969770"/>
          </a:xfrm>
          <a:prstGeom prst="rect">
            <a:avLst/>
          </a:prstGeom>
        </p:spPr>
        <p:txBody>
          <a:bodyPr wrap="square">
            <a:spAutoFit/>
          </a:bodyPr>
          <a:lstStyle/>
          <a:p>
            <a:pPr marL="514350" indent="-514350">
              <a:spcAft>
                <a:spcPts val="1200"/>
              </a:spcAft>
              <a:buFont typeface="Arial"/>
              <a:buChar char="•"/>
            </a:pPr>
            <a:r>
              <a:rPr lang="en-US" sz="2800" dirty="0">
                <a:solidFill>
                  <a:schemeClr val="tx2"/>
                </a:solidFill>
                <a:cs typeface="Calibri"/>
              </a:rPr>
              <a:t>No math below Intermediate Algebra; some students placed into Intermediate Algebra with co-requisite</a:t>
            </a:r>
          </a:p>
          <a:p>
            <a:pPr marL="514350" indent="-514350">
              <a:spcAft>
                <a:spcPts val="1200"/>
              </a:spcAft>
              <a:buFont typeface="Arial"/>
              <a:buChar char="•"/>
            </a:pPr>
            <a:r>
              <a:rPr lang="en-US" sz="2800" dirty="0">
                <a:solidFill>
                  <a:schemeClr val="tx2"/>
                </a:solidFill>
                <a:cs typeface="Calibri"/>
              </a:rPr>
              <a:t>Some students go into Pre-Statistics</a:t>
            </a:r>
            <a:endParaRPr lang="en-US" sz="2400" dirty="0">
              <a:solidFill>
                <a:schemeClr val="tx2"/>
              </a:solidFill>
              <a:cs typeface="Calibri"/>
            </a:endParaRPr>
          </a:p>
        </p:txBody>
      </p:sp>
    </p:spTree>
    <p:extLst>
      <p:ext uri="{BB962C8B-B14F-4D97-AF65-F5344CB8AC3E}">
        <p14:creationId xmlns:p14="http://schemas.microsoft.com/office/powerpoint/2010/main" val="114875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696200" cy="990600"/>
          </a:xfrm>
        </p:spPr>
        <p:txBody>
          <a:bodyPr anchor="t">
            <a:normAutofit fontScale="90000"/>
          </a:bodyPr>
          <a:lstStyle/>
          <a:p>
            <a:pPr lvl="0"/>
            <a:r>
              <a:rPr lang="en-US" sz="5300" dirty="0">
                <a:latin typeface="Calibri"/>
                <a:cs typeface="Calibri"/>
              </a:rPr>
              <a:t>Schedule Changes</a:t>
            </a:r>
            <a:r>
              <a:rPr lang="en-US" sz="3000" dirty="0">
                <a:latin typeface="Calibri"/>
                <a:cs typeface="Calibri"/>
              </a:rPr>
              <a:t/>
            </a:r>
            <a:br>
              <a:rPr lang="en-US" sz="3000" dirty="0">
                <a:latin typeface="Calibri"/>
                <a:cs typeface="Calibri"/>
              </a:rPr>
            </a:br>
            <a:r>
              <a:rPr lang="en-US" sz="3600" dirty="0">
                <a:latin typeface="Calibri"/>
                <a:cs typeface="Calibri"/>
              </a:rPr>
              <a:t/>
            </a:r>
            <a:br>
              <a:rPr lang="en-US" sz="3600" dirty="0">
                <a:latin typeface="Calibri"/>
                <a:cs typeface="Calibri"/>
              </a:rPr>
            </a:br>
            <a:r>
              <a:rPr lang="en-US" sz="3600" dirty="0">
                <a:latin typeface="Calibri"/>
                <a:cs typeface="Calibri"/>
              </a:rPr>
              <a:t/>
            </a:r>
            <a:br>
              <a:rPr lang="en-US" sz="3600" dirty="0">
                <a:latin typeface="Calibri"/>
                <a:cs typeface="Calibri"/>
              </a:rPr>
            </a:br>
            <a:endParaRPr lang="en-US" sz="3600" dirty="0">
              <a:latin typeface="Calibri"/>
              <a:cs typeface="Calibri"/>
            </a:endParaRPr>
          </a:p>
        </p:txBody>
      </p:sp>
      <p:graphicFrame>
        <p:nvGraphicFramePr>
          <p:cNvPr id="4" name="Content Placeholder 3">
            <a:extLst>
              <a:ext uri="{FF2B5EF4-FFF2-40B4-BE49-F238E27FC236}">
                <a16:creationId xmlns:a16="http://schemas.microsoft.com/office/drawing/2014/main" id="{34B435D3-8438-4C1E-91D3-26E4FC84D8A6}"/>
              </a:ext>
            </a:extLst>
          </p:cNvPr>
          <p:cNvGraphicFramePr>
            <a:graphicFrameLocks/>
          </p:cNvGraphicFramePr>
          <p:nvPr>
            <p:extLst>
              <p:ext uri="{D42A27DB-BD31-4B8C-83A1-F6EECF244321}">
                <p14:modId xmlns:p14="http://schemas.microsoft.com/office/powerpoint/2010/main" val="4079328613"/>
              </p:ext>
            </p:extLst>
          </p:nvPr>
        </p:nvGraphicFramePr>
        <p:xfrm>
          <a:off x="533400" y="2133600"/>
          <a:ext cx="7238999" cy="2819400"/>
        </p:xfrm>
        <a:graphic>
          <a:graphicData uri="http://schemas.openxmlformats.org/drawingml/2006/table">
            <a:tbl>
              <a:tblPr firstRow="1" bandRow="1">
                <a:tableStyleId>{5C22544A-7EE6-4342-B048-85BDC9FD1C3A}</a:tableStyleId>
              </a:tblPr>
              <a:tblGrid>
                <a:gridCol w="2590313">
                  <a:extLst>
                    <a:ext uri="{9D8B030D-6E8A-4147-A177-3AD203B41FA5}">
                      <a16:colId xmlns:a16="http://schemas.microsoft.com/office/drawing/2014/main" val="2257287865"/>
                    </a:ext>
                  </a:extLst>
                </a:gridCol>
                <a:gridCol w="1549562">
                  <a:extLst>
                    <a:ext uri="{9D8B030D-6E8A-4147-A177-3AD203B41FA5}">
                      <a16:colId xmlns:a16="http://schemas.microsoft.com/office/drawing/2014/main" val="4133994761"/>
                    </a:ext>
                  </a:extLst>
                </a:gridCol>
                <a:gridCol w="1549562">
                  <a:extLst>
                    <a:ext uri="{9D8B030D-6E8A-4147-A177-3AD203B41FA5}">
                      <a16:colId xmlns:a16="http://schemas.microsoft.com/office/drawing/2014/main" val="3503619057"/>
                    </a:ext>
                  </a:extLst>
                </a:gridCol>
                <a:gridCol w="1549562">
                  <a:extLst>
                    <a:ext uri="{9D8B030D-6E8A-4147-A177-3AD203B41FA5}">
                      <a16:colId xmlns:a16="http://schemas.microsoft.com/office/drawing/2014/main" val="20004"/>
                    </a:ext>
                  </a:extLst>
                </a:gridCol>
              </a:tblGrid>
              <a:tr h="990600">
                <a:tc>
                  <a:txBody>
                    <a:bodyPr/>
                    <a:lstStyle/>
                    <a:p>
                      <a:endParaRPr lang="en-US" sz="2400" dirty="0"/>
                    </a:p>
                  </a:txBody>
                  <a:tcPr anchor="ctr"/>
                </a:tc>
                <a:tc>
                  <a:txBody>
                    <a:bodyPr/>
                    <a:lstStyle/>
                    <a:p>
                      <a:r>
                        <a:rPr lang="en-US" sz="2400" dirty="0"/>
                        <a:t>Fall 2015</a:t>
                      </a:r>
                    </a:p>
                  </a:txBody>
                  <a:tcPr anchor="ctr"/>
                </a:tc>
                <a:tc>
                  <a:txBody>
                    <a:bodyPr/>
                    <a:lstStyle/>
                    <a:p>
                      <a:r>
                        <a:rPr lang="en-US" sz="2400" dirty="0"/>
                        <a:t>Fall 2016</a:t>
                      </a:r>
                    </a:p>
                  </a:txBody>
                  <a:tcPr anchor="ctr"/>
                </a:tc>
                <a:tc>
                  <a:txBody>
                    <a:bodyPr/>
                    <a:lstStyle/>
                    <a:p>
                      <a:r>
                        <a:rPr lang="en-US" sz="2400" dirty="0"/>
                        <a:t>Fall 2017</a:t>
                      </a:r>
                    </a:p>
                  </a:txBody>
                  <a:tcPr anchor="ctr"/>
                </a:tc>
                <a:extLst>
                  <a:ext uri="{0D108BD9-81ED-4DB2-BD59-A6C34878D82A}">
                    <a16:rowId xmlns:a16="http://schemas.microsoft.com/office/drawing/2014/main" val="2632983712"/>
                  </a:ext>
                </a:extLst>
              </a:tr>
              <a:tr h="418051">
                <a:tc>
                  <a:txBody>
                    <a:bodyPr/>
                    <a:lstStyle/>
                    <a:p>
                      <a:r>
                        <a:rPr lang="en-US" sz="2400" dirty="0"/>
                        <a:t>Two+ Levels Below</a:t>
                      </a:r>
                    </a:p>
                  </a:txBody>
                  <a:tcPr anchor="ctr"/>
                </a:tc>
                <a:tc>
                  <a:txBody>
                    <a:bodyPr/>
                    <a:lstStyle/>
                    <a:p>
                      <a:pPr algn="ctr"/>
                      <a:r>
                        <a:rPr lang="en-US" sz="2400" dirty="0"/>
                        <a:t>18</a:t>
                      </a:r>
                    </a:p>
                  </a:txBody>
                  <a:tcPr anchor="ctr"/>
                </a:tc>
                <a:tc>
                  <a:txBody>
                    <a:bodyPr/>
                    <a:lstStyle/>
                    <a:p>
                      <a:pPr algn="ctr"/>
                      <a:r>
                        <a:rPr lang="en-US" sz="2400" dirty="0"/>
                        <a:t>N/A</a:t>
                      </a:r>
                    </a:p>
                  </a:txBody>
                  <a:tcPr anchor="ctr"/>
                </a:tc>
                <a:tc>
                  <a:txBody>
                    <a:bodyPr/>
                    <a:lstStyle/>
                    <a:p>
                      <a:pPr algn="ctr"/>
                      <a:r>
                        <a:rPr lang="en-US" sz="2400" dirty="0"/>
                        <a:t>N/A</a:t>
                      </a:r>
                    </a:p>
                  </a:txBody>
                  <a:tcPr anchor="ctr"/>
                </a:tc>
                <a:extLst>
                  <a:ext uri="{0D108BD9-81ED-4DB2-BD59-A6C34878D82A}">
                    <a16:rowId xmlns:a16="http://schemas.microsoft.com/office/drawing/2014/main" val="3759657222"/>
                  </a:ext>
                </a:extLst>
              </a:tr>
              <a:tr h="457200">
                <a:tc>
                  <a:txBody>
                    <a:bodyPr/>
                    <a:lstStyle/>
                    <a:p>
                      <a:r>
                        <a:rPr lang="en-US" sz="2400" dirty="0"/>
                        <a:t>Pre-Statistics</a:t>
                      </a:r>
                    </a:p>
                  </a:txBody>
                  <a:tcPr anchor="ctr"/>
                </a:tc>
                <a:tc>
                  <a:txBody>
                    <a:bodyPr/>
                    <a:lstStyle/>
                    <a:p>
                      <a:pPr algn="ctr"/>
                      <a:r>
                        <a:rPr lang="en-US" sz="2400" dirty="0"/>
                        <a:t>3</a:t>
                      </a:r>
                    </a:p>
                  </a:txBody>
                  <a:tcPr anchor="ctr"/>
                </a:tc>
                <a:tc>
                  <a:txBody>
                    <a:bodyPr/>
                    <a:lstStyle/>
                    <a:p>
                      <a:pPr algn="ctr"/>
                      <a:r>
                        <a:rPr lang="en-US" sz="2400" dirty="0"/>
                        <a:t>3</a:t>
                      </a:r>
                    </a:p>
                  </a:txBody>
                  <a:tcPr anchor="ctr"/>
                </a:tc>
                <a:tc>
                  <a:txBody>
                    <a:bodyPr/>
                    <a:lstStyle/>
                    <a:p>
                      <a:pPr algn="ctr"/>
                      <a:r>
                        <a:rPr lang="en-US" sz="2400" dirty="0"/>
                        <a:t>4</a:t>
                      </a:r>
                    </a:p>
                  </a:txBody>
                  <a:tcPr anchor="ctr"/>
                </a:tc>
                <a:extLst>
                  <a:ext uri="{0D108BD9-81ED-4DB2-BD59-A6C34878D82A}">
                    <a16:rowId xmlns:a16="http://schemas.microsoft.com/office/drawing/2014/main" val="1910171831"/>
                  </a:ext>
                </a:extLst>
              </a:tr>
              <a:tr h="418051">
                <a:tc>
                  <a:txBody>
                    <a:bodyPr/>
                    <a:lstStyle/>
                    <a:p>
                      <a:r>
                        <a:rPr lang="en-US" sz="2400" dirty="0"/>
                        <a:t>One Level Below</a:t>
                      </a:r>
                    </a:p>
                  </a:txBody>
                  <a:tcPr anchor="ctr"/>
                </a:tc>
                <a:tc>
                  <a:txBody>
                    <a:bodyPr/>
                    <a:lstStyle/>
                    <a:p>
                      <a:pPr algn="ctr"/>
                      <a:r>
                        <a:rPr lang="en-US" sz="2400" dirty="0"/>
                        <a:t>15</a:t>
                      </a:r>
                    </a:p>
                  </a:txBody>
                  <a:tcPr anchor="ctr"/>
                </a:tc>
                <a:tc>
                  <a:txBody>
                    <a:bodyPr/>
                    <a:lstStyle/>
                    <a:p>
                      <a:pPr algn="ctr"/>
                      <a:r>
                        <a:rPr lang="en-US" sz="2400" dirty="0"/>
                        <a:t>19</a:t>
                      </a:r>
                    </a:p>
                  </a:txBody>
                  <a:tcPr anchor="ctr"/>
                </a:tc>
                <a:tc>
                  <a:txBody>
                    <a:bodyPr/>
                    <a:lstStyle/>
                    <a:p>
                      <a:pPr algn="ctr"/>
                      <a:r>
                        <a:rPr lang="en-US" sz="2400" dirty="0"/>
                        <a:t>15</a:t>
                      </a:r>
                    </a:p>
                  </a:txBody>
                  <a:tcPr anchor="ctr"/>
                </a:tc>
                <a:extLst>
                  <a:ext uri="{0D108BD9-81ED-4DB2-BD59-A6C34878D82A}">
                    <a16:rowId xmlns:a16="http://schemas.microsoft.com/office/drawing/2014/main" val="1198574337"/>
                  </a:ext>
                </a:extLst>
              </a:tr>
              <a:tr h="222308">
                <a:tc>
                  <a:txBody>
                    <a:bodyPr/>
                    <a:lstStyle/>
                    <a:p>
                      <a:r>
                        <a:rPr lang="en-US" sz="2400" b="1" dirty="0"/>
                        <a:t>Transfer Level</a:t>
                      </a:r>
                    </a:p>
                  </a:txBody>
                  <a:tcPr anchor="ctr"/>
                </a:tc>
                <a:tc>
                  <a:txBody>
                    <a:bodyPr/>
                    <a:lstStyle/>
                    <a:p>
                      <a:pPr algn="ctr"/>
                      <a:r>
                        <a:rPr lang="en-US" sz="2400" b="1" dirty="0"/>
                        <a:t>29</a:t>
                      </a:r>
                    </a:p>
                  </a:txBody>
                  <a:tcPr anchor="ctr"/>
                </a:tc>
                <a:tc>
                  <a:txBody>
                    <a:bodyPr/>
                    <a:lstStyle/>
                    <a:p>
                      <a:pPr algn="ctr"/>
                      <a:r>
                        <a:rPr lang="en-US" sz="2400" b="1" dirty="0"/>
                        <a:t>37</a:t>
                      </a:r>
                    </a:p>
                  </a:txBody>
                  <a:tcPr anchor="ctr"/>
                </a:tc>
                <a:tc>
                  <a:txBody>
                    <a:bodyPr/>
                    <a:lstStyle/>
                    <a:p>
                      <a:pPr algn="ctr"/>
                      <a:r>
                        <a:rPr lang="en-US" sz="2400" b="1" dirty="0"/>
                        <a:t>54</a:t>
                      </a:r>
                    </a:p>
                  </a:txBody>
                  <a:tcPr anchor="ctr"/>
                </a:tc>
                <a:extLst>
                  <a:ext uri="{0D108BD9-81ED-4DB2-BD59-A6C34878D82A}">
                    <a16:rowId xmlns:a16="http://schemas.microsoft.com/office/drawing/2014/main" val="1462412693"/>
                  </a:ext>
                </a:extLst>
              </a:tr>
            </a:tbl>
          </a:graphicData>
        </a:graphic>
      </p:graphicFrame>
    </p:spTree>
    <p:extLst>
      <p:ext uri="{BB962C8B-B14F-4D97-AF65-F5344CB8AC3E}">
        <p14:creationId xmlns:p14="http://schemas.microsoft.com/office/powerpoint/2010/main" val="3831937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Campaign</a:t>
            </a:r>
          </a:p>
        </p:txBody>
      </p:sp>
      <p:sp>
        <p:nvSpPr>
          <p:cNvPr id="7" name="Rectangle 6"/>
          <p:cNvSpPr/>
          <p:nvPr/>
        </p:nvSpPr>
        <p:spPr>
          <a:xfrm>
            <a:off x="457200" y="1752600"/>
            <a:ext cx="4648200" cy="3785652"/>
          </a:xfrm>
          <a:prstGeom prst="rect">
            <a:avLst/>
          </a:prstGeom>
        </p:spPr>
        <p:txBody>
          <a:bodyPr wrap="square">
            <a:spAutoFit/>
          </a:bodyPr>
          <a:lstStyle/>
          <a:p>
            <a:pPr marL="257175" indent="-257175">
              <a:buFont typeface="Arial" panose="020B0604020202020204" pitchFamily="34" charset="0"/>
              <a:buChar char="•"/>
            </a:pPr>
            <a:r>
              <a:rPr lang="en-US" sz="2400" dirty="0"/>
              <a:t>Presentations in all classes below Intermediate Algebra regarding changes in spring 2016</a:t>
            </a:r>
          </a:p>
          <a:p>
            <a:pPr marL="257175" indent="-257175">
              <a:buFont typeface="Arial" panose="020B0604020202020204" pitchFamily="34" charset="0"/>
              <a:buChar char="•"/>
            </a:pPr>
            <a:r>
              <a:rPr lang="en-US" sz="2400" dirty="0"/>
              <a:t>Posters placed around campus to encourage students to come and get reevaluated and take their math now</a:t>
            </a:r>
          </a:p>
          <a:p>
            <a:pPr marL="257175" indent="-257175">
              <a:buFont typeface="Arial" panose="020B0604020202020204" pitchFamily="34" charset="0"/>
              <a:buChar char="•"/>
            </a:pPr>
            <a:r>
              <a:rPr lang="en-US" sz="2400" dirty="0"/>
              <a:t>Counselors encouraged to have students re-assess when coming in for appointments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066800"/>
            <a:ext cx="4039653" cy="5029200"/>
          </a:xfrm>
          <a:prstGeom prst="rect">
            <a:avLst/>
          </a:prstGeom>
        </p:spPr>
      </p:pic>
    </p:spTree>
    <p:extLst>
      <p:ext uri="{BB962C8B-B14F-4D97-AF65-F5344CB8AC3E}">
        <p14:creationId xmlns:p14="http://schemas.microsoft.com/office/powerpoint/2010/main" val="3755314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543800" cy="1524000"/>
          </a:xfrm>
        </p:spPr>
        <p:txBody>
          <a:bodyPr anchor="t">
            <a:normAutofit fontScale="90000"/>
          </a:bodyPr>
          <a:lstStyle/>
          <a:p>
            <a:pPr algn="l" defTabSz="457200"/>
            <a:r>
              <a:rPr lang="en-US" sz="4800" dirty="0">
                <a:latin typeface="Calibri"/>
                <a:cs typeface="Calibri"/>
              </a:rPr>
              <a:t>Additional Support via </a:t>
            </a:r>
            <a:br>
              <a:rPr lang="en-US" sz="4800" dirty="0">
                <a:latin typeface="Calibri"/>
                <a:cs typeface="Calibri"/>
              </a:rPr>
            </a:br>
            <a:r>
              <a:rPr lang="en-US" sz="4800" dirty="0">
                <a:latin typeface="Calibri"/>
                <a:cs typeface="Calibri"/>
              </a:rPr>
              <a:t>BSSOT Grant</a:t>
            </a:r>
            <a:endParaRPr lang="en-US" sz="3600" dirty="0">
              <a:latin typeface="Calibri"/>
              <a:cs typeface="Calibri"/>
            </a:endParaRPr>
          </a:p>
        </p:txBody>
      </p:sp>
      <p:sp>
        <p:nvSpPr>
          <p:cNvPr id="3" name="Rectangle 2"/>
          <p:cNvSpPr/>
          <p:nvPr/>
        </p:nvSpPr>
        <p:spPr>
          <a:xfrm>
            <a:off x="762000" y="2057400"/>
            <a:ext cx="7620000" cy="3724096"/>
          </a:xfrm>
          <a:prstGeom prst="rect">
            <a:avLst/>
          </a:prstGeom>
        </p:spPr>
        <p:txBody>
          <a:bodyPr wrap="square">
            <a:spAutoFit/>
          </a:bodyPr>
          <a:lstStyle/>
          <a:p>
            <a:pPr marL="457200" indent="-457200">
              <a:spcAft>
                <a:spcPts val="1200"/>
              </a:spcAft>
              <a:buFont typeface="Arial" panose="020B0604020202020204" pitchFamily="34" charset="0"/>
              <a:buChar char="•"/>
            </a:pPr>
            <a:r>
              <a:rPr lang="en-US" sz="2800" dirty="0">
                <a:solidFill>
                  <a:schemeClr val="tx2"/>
                </a:solidFill>
                <a:cs typeface="Calibri"/>
              </a:rPr>
              <a:t>Creating Lessons</a:t>
            </a:r>
          </a:p>
          <a:p>
            <a:pPr marL="457200" indent="-457200">
              <a:spcAft>
                <a:spcPts val="1200"/>
              </a:spcAft>
              <a:buFont typeface="Arial" panose="020B0604020202020204" pitchFamily="34" charset="0"/>
              <a:buChar char="•"/>
            </a:pPr>
            <a:r>
              <a:rPr lang="en-US" sz="2800" dirty="0">
                <a:solidFill>
                  <a:schemeClr val="tx2"/>
                </a:solidFill>
                <a:cs typeface="Calibri"/>
              </a:rPr>
              <a:t>Professional Development</a:t>
            </a:r>
          </a:p>
          <a:p>
            <a:pPr marL="914400" lvl="1" indent="-457200">
              <a:spcAft>
                <a:spcPts val="1200"/>
              </a:spcAft>
              <a:buFont typeface="Wingdings" panose="05000000000000000000" pitchFamily="2" charset="2"/>
              <a:buChar char="ü"/>
            </a:pPr>
            <a:r>
              <a:rPr lang="en-US" sz="2400" dirty="0">
                <a:solidFill>
                  <a:schemeClr val="tx2"/>
                </a:solidFill>
                <a:cs typeface="Calibri"/>
              </a:rPr>
              <a:t>Conferences</a:t>
            </a:r>
          </a:p>
          <a:p>
            <a:pPr marL="914400" lvl="1" indent="-457200">
              <a:spcAft>
                <a:spcPts val="1200"/>
              </a:spcAft>
              <a:buFont typeface="Wingdings" panose="05000000000000000000" pitchFamily="2" charset="2"/>
              <a:buChar char="ü"/>
            </a:pPr>
            <a:r>
              <a:rPr lang="en-US" sz="2400" dirty="0">
                <a:solidFill>
                  <a:schemeClr val="tx2"/>
                </a:solidFill>
                <a:cs typeface="Calibri"/>
              </a:rPr>
              <a:t>Workshops</a:t>
            </a:r>
          </a:p>
          <a:p>
            <a:pPr marL="914400" lvl="1" indent="-457200">
              <a:spcAft>
                <a:spcPts val="1200"/>
              </a:spcAft>
              <a:buFont typeface="Wingdings" panose="05000000000000000000" pitchFamily="2" charset="2"/>
              <a:buChar char="ü"/>
            </a:pPr>
            <a:r>
              <a:rPr lang="en-US" sz="2400" dirty="0">
                <a:solidFill>
                  <a:schemeClr val="tx2"/>
                </a:solidFill>
                <a:cs typeface="Calibri"/>
              </a:rPr>
              <a:t>Meetings before implementation</a:t>
            </a:r>
          </a:p>
          <a:p>
            <a:pPr marL="914400" lvl="1" indent="-457200">
              <a:spcAft>
                <a:spcPts val="1200"/>
              </a:spcAft>
              <a:buFont typeface="Wingdings" panose="05000000000000000000" pitchFamily="2" charset="2"/>
              <a:buChar char="ü"/>
            </a:pPr>
            <a:r>
              <a:rPr lang="en-US" sz="2400" dirty="0">
                <a:solidFill>
                  <a:schemeClr val="tx2"/>
                </a:solidFill>
                <a:cs typeface="Calibri"/>
              </a:rPr>
              <a:t>Meetings during implementation</a:t>
            </a:r>
          </a:p>
          <a:p>
            <a:pPr marL="914400" lvl="1" indent="-457200">
              <a:spcAft>
                <a:spcPts val="1200"/>
              </a:spcAft>
              <a:buFont typeface="Wingdings" panose="05000000000000000000" pitchFamily="2" charset="2"/>
              <a:buChar char="ü"/>
            </a:pPr>
            <a:r>
              <a:rPr lang="en-US" sz="2400" dirty="0">
                <a:solidFill>
                  <a:schemeClr val="tx2"/>
                </a:solidFill>
                <a:cs typeface="Calibri"/>
              </a:rPr>
              <a:t>Job Shadow Program</a:t>
            </a:r>
          </a:p>
        </p:txBody>
      </p:sp>
    </p:spTree>
    <p:extLst>
      <p:ext uri="{BB962C8B-B14F-4D97-AF65-F5344CB8AC3E}">
        <p14:creationId xmlns:p14="http://schemas.microsoft.com/office/powerpoint/2010/main" val="3171631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19400"/>
            <a:ext cx="7659687" cy="1524000"/>
          </a:xfrm>
        </p:spPr>
        <p:txBody>
          <a:bodyPr/>
          <a:lstStyle/>
          <a:p>
            <a:r>
              <a:rPr lang="en-US" sz="4400" dirty="0"/>
              <a:t>How did we get there?</a:t>
            </a:r>
            <a:br>
              <a:rPr lang="en-US" sz="4400" dirty="0"/>
            </a:br>
            <a:r>
              <a:rPr lang="en-US" sz="4400" dirty="0"/>
              <a:t>Solano college</a:t>
            </a:r>
          </a:p>
        </p:txBody>
      </p:sp>
    </p:spTree>
    <p:extLst>
      <p:ext uri="{BB962C8B-B14F-4D97-AF65-F5344CB8AC3E}">
        <p14:creationId xmlns:p14="http://schemas.microsoft.com/office/powerpoint/2010/main" val="703620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timeline</a:t>
            </a:r>
          </a:p>
        </p:txBody>
      </p:sp>
      <p:sp>
        <p:nvSpPr>
          <p:cNvPr id="3" name="Content Placeholder 2"/>
          <p:cNvSpPr>
            <a:spLocks noGrp="1"/>
          </p:cNvSpPr>
          <p:nvPr>
            <p:ph idx="1"/>
          </p:nvPr>
        </p:nvSpPr>
        <p:spPr>
          <a:xfrm>
            <a:off x="457200" y="1600200"/>
            <a:ext cx="7620000" cy="5029200"/>
          </a:xfrm>
        </p:spPr>
        <p:txBody>
          <a:bodyPr>
            <a:noAutofit/>
          </a:bodyPr>
          <a:lstStyle/>
          <a:p>
            <a:r>
              <a:rPr lang="en-US" sz="2300" b="1" dirty="0"/>
              <a:t>Fall 2014 – </a:t>
            </a:r>
            <a:r>
              <a:rPr lang="en-US" sz="2300" dirty="0"/>
              <a:t>Department voted to create co-</a:t>
            </a:r>
            <a:r>
              <a:rPr lang="en-US" sz="2300" dirty="0" err="1"/>
              <a:t>req</a:t>
            </a:r>
            <a:r>
              <a:rPr lang="en-US" sz="2300" dirty="0"/>
              <a:t> for English 1 w/higher cut score</a:t>
            </a:r>
          </a:p>
          <a:p>
            <a:r>
              <a:rPr lang="en-US" sz="2300" b="1" dirty="0"/>
              <a:t>Summer 2015 – </a:t>
            </a:r>
            <a:r>
              <a:rPr lang="en-US" sz="2300" dirty="0"/>
              <a:t>After looking at more state-wide data, we decided to lower cut scores/MM placement (detail on next slide)</a:t>
            </a:r>
          </a:p>
          <a:p>
            <a:r>
              <a:rPr lang="en-US" sz="2300" b="1" dirty="0"/>
              <a:t>Fall 2015 – </a:t>
            </a:r>
            <a:r>
              <a:rPr lang="en-US" sz="2300" dirty="0"/>
              <a:t>Experimental co-</a:t>
            </a:r>
            <a:r>
              <a:rPr lang="en-US" sz="2300" dirty="0" err="1"/>
              <a:t>req</a:t>
            </a:r>
            <a:r>
              <a:rPr lang="en-US" sz="2300" dirty="0"/>
              <a:t> approved by Curriculum Committee</a:t>
            </a:r>
          </a:p>
          <a:p>
            <a:r>
              <a:rPr lang="en-US" sz="2300" b="1" dirty="0"/>
              <a:t>Spring 2016 – </a:t>
            </a:r>
            <a:r>
              <a:rPr lang="en-US" sz="2300" dirty="0"/>
              <a:t>Offered 3 sections of English 1/310D (co-</a:t>
            </a:r>
            <a:r>
              <a:rPr lang="en-US" sz="2300" dirty="0" err="1"/>
              <a:t>req</a:t>
            </a:r>
            <a:r>
              <a:rPr lang="en-US" sz="2300" dirty="0"/>
              <a:t>) as an experimental class</a:t>
            </a:r>
          </a:p>
          <a:p>
            <a:r>
              <a:rPr lang="en-US" sz="2300" b="1" dirty="0"/>
              <a:t>Fall 2016 – </a:t>
            </a:r>
            <a:r>
              <a:rPr lang="en-US" sz="2300" dirty="0"/>
              <a:t>Offering 7 sections, including a Puente section and a section devoted to Multilingual (ESL) writers</a:t>
            </a:r>
          </a:p>
          <a:p>
            <a:r>
              <a:rPr lang="en-US" sz="2300" b="1" dirty="0"/>
              <a:t>Spring 2017 – </a:t>
            </a:r>
            <a:r>
              <a:rPr lang="en-US" sz="2300" dirty="0"/>
              <a:t>Co-</a:t>
            </a:r>
            <a:r>
              <a:rPr lang="en-US" sz="2300" dirty="0" err="1"/>
              <a:t>req</a:t>
            </a:r>
            <a:r>
              <a:rPr lang="en-US" sz="2300" dirty="0"/>
              <a:t> class is now only option for eligible students</a:t>
            </a:r>
          </a:p>
        </p:txBody>
      </p:sp>
    </p:spTree>
    <p:extLst>
      <p:ext uri="{BB962C8B-B14F-4D97-AF65-F5344CB8AC3E}">
        <p14:creationId xmlns:p14="http://schemas.microsoft.com/office/powerpoint/2010/main" val="3017021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91550" cy="1066801"/>
          </a:xfrm>
        </p:spPr>
        <p:txBody>
          <a:bodyPr/>
          <a:lstStyle/>
          <a:p>
            <a:r>
              <a:rPr lang="en-US" dirty="0"/>
              <a:t>Where we are now</a:t>
            </a:r>
          </a:p>
        </p:txBody>
      </p:sp>
      <p:sp>
        <p:nvSpPr>
          <p:cNvPr id="3" name="Content Placeholder 2"/>
          <p:cNvSpPr>
            <a:spLocks noGrp="1"/>
          </p:cNvSpPr>
          <p:nvPr>
            <p:ph idx="1"/>
          </p:nvPr>
        </p:nvSpPr>
        <p:spPr/>
        <p:txBody>
          <a:bodyPr>
            <a:normAutofit/>
          </a:bodyPr>
          <a:lstStyle/>
          <a:p>
            <a:pPr marL="0" indent="0">
              <a:buNone/>
            </a:pPr>
            <a:r>
              <a:rPr lang="en-US" sz="2800" u="sng" dirty="0"/>
              <a:t>All</a:t>
            </a:r>
            <a:r>
              <a:rPr lang="en-US" sz="2800" dirty="0"/>
              <a:t> students placed one-level-below enroll in college English with extra support</a:t>
            </a:r>
            <a:endParaRPr lang="en-US" sz="2600" dirty="0"/>
          </a:p>
          <a:p>
            <a:r>
              <a:rPr lang="en-US" sz="2400" dirty="0"/>
              <a:t>Nothing below accelerated English class</a:t>
            </a:r>
            <a:endParaRPr lang="en-US" sz="2600" dirty="0"/>
          </a:p>
          <a:p>
            <a:r>
              <a:rPr lang="en-US" sz="2600" dirty="0"/>
              <a:t>3 sections in Spring 2016, 7 sections in Fall 2016, 12 sections in Spring 2017</a:t>
            </a:r>
          </a:p>
          <a:p>
            <a:r>
              <a:rPr lang="en-US" sz="2600" dirty="0"/>
              <a:t>Uses regular English 1 assignments</a:t>
            </a:r>
          </a:p>
          <a:p>
            <a:r>
              <a:rPr lang="en-US" sz="2600" dirty="0"/>
              <a:t>Just-in-time remediation of foundational skills </a:t>
            </a:r>
          </a:p>
          <a:p>
            <a:r>
              <a:rPr lang="en-US" sz="2600" dirty="0"/>
              <a:t>Increased scaffolding on reading and writing</a:t>
            </a:r>
            <a:endParaRPr lang="en-US" sz="1100" dirty="0"/>
          </a:p>
          <a:p>
            <a:r>
              <a:rPr lang="en-US" sz="2600" dirty="0"/>
              <a:t>Supplemental Instructor during all class hours</a:t>
            </a:r>
          </a:p>
          <a:p>
            <a:pPr lvl="1"/>
            <a:endParaRPr lang="en-US" dirty="0"/>
          </a:p>
          <a:p>
            <a:endParaRPr lang="en-US" dirty="0"/>
          </a:p>
        </p:txBody>
      </p:sp>
    </p:spTree>
    <p:extLst>
      <p:ext uri="{BB962C8B-B14F-4D97-AF65-F5344CB8AC3E}">
        <p14:creationId xmlns:p14="http://schemas.microsoft.com/office/powerpoint/2010/main" val="4196190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133600"/>
            <a:ext cx="7543800" cy="3276600"/>
          </a:xfrm>
        </p:spPr>
        <p:txBody>
          <a:bodyPr/>
          <a:lstStyle/>
          <a:p>
            <a:pPr algn="ctr"/>
            <a:r>
              <a:rPr lang="en-US" sz="4400" dirty="0" err="1"/>
              <a:t>Cuyamaca</a:t>
            </a:r>
            <a:r>
              <a:rPr lang="en-US" sz="4400" dirty="0"/>
              <a:t> college: </a:t>
            </a:r>
            <a:br>
              <a:rPr lang="en-US" sz="4400" dirty="0"/>
            </a:br>
            <a:r>
              <a:rPr lang="en-US" sz="4400" dirty="0"/>
              <a:t>Where we were </a:t>
            </a:r>
            <a:br>
              <a:rPr lang="en-US" sz="4400" dirty="0"/>
            </a:br>
            <a:r>
              <a:rPr lang="en-US" sz="4400" dirty="0"/>
              <a:t>vs</a:t>
            </a:r>
            <a:br>
              <a:rPr lang="en-US" sz="4400" dirty="0"/>
            </a:br>
            <a:r>
              <a:rPr lang="en-US" sz="4400" dirty="0"/>
              <a:t>where we are now</a:t>
            </a:r>
          </a:p>
        </p:txBody>
      </p:sp>
    </p:spTree>
    <p:extLst>
      <p:ext uri="{BB962C8B-B14F-4D97-AF65-F5344CB8AC3E}">
        <p14:creationId xmlns:p14="http://schemas.microsoft.com/office/powerpoint/2010/main" val="1810654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 Reform</a:t>
            </a:r>
            <a:br>
              <a:rPr lang="en-US" dirty="0"/>
            </a:br>
            <a:r>
              <a:rPr lang="en-US" dirty="0"/>
              <a:t>Information Campaign</a:t>
            </a:r>
          </a:p>
        </p:txBody>
      </p:sp>
      <p:sp>
        <p:nvSpPr>
          <p:cNvPr id="6" name="TextBox 5"/>
          <p:cNvSpPr txBox="1"/>
          <p:nvPr/>
        </p:nvSpPr>
        <p:spPr>
          <a:xfrm>
            <a:off x="228600" y="1842146"/>
            <a:ext cx="5692139" cy="1569660"/>
          </a:xfrm>
          <a:prstGeom prst="rect">
            <a:avLst/>
          </a:prstGeom>
          <a:noFill/>
        </p:spPr>
        <p:txBody>
          <a:bodyPr wrap="square" rtlCol="0">
            <a:spAutoFit/>
          </a:bodyPr>
          <a:lstStyle/>
          <a:p>
            <a:r>
              <a:rPr lang="en-US" sz="2400" dirty="0"/>
              <a:t>For students who already received an education plan, and thus, placement into a math and/or English course, but who may not have begun those courses yet:</a:t>
            </a:r>
          </a:p>
        </p:txBody>
      </p:sp>
      <p:sp>
        <p:nvSpPr>
          <p:cNvPr id="7" name="Rectangle 6"/>
          <p:cNvSpPr/>
          <p:nvPr/>
        </p:nvSpPr>
        <p:spPr>
          <a:xfrm>
            <a:off x="609600" y="3581400"/>
            <a:ext cx="4293107" cy="1938992"/>
          </a:xfrm>
          <a:prstGeom prst="rect">
            <a:avLst/>
          </a:prstGeom>
        </p:spPr>
        <p:txBody>
          <a:bodyPr wrap="square">
            <a:spAutoFit/>
          </a:bodyPr>
          <a:lstStyle/>
          <a:p>
            <a:pPr marL="257175" indent="-257175">
              <a:buFont typeface="Arial" panose="020B0604020202020204" pitchFamily="34" charset="0"/>
              <a:buChar char="•"/>
            </a:pPr>
            <a:r>
              <a:rPr lang="en-US" sz="2000" dirty="0"/>
              <a:t>Posters have been placed around campus to encourage students to come and get reevaluated</a:t>
            </a:r>
          </a:p>
          <a:p>
            <a:pPr marL="257175" indent="-257175">
              <a:buFont typeface="Arial" panose="020B0604020202020204" pitchFamily="34" charset="0"/>
              <a:buChar char="•"/>
            </a:pPr>
            <a:r>
              <a:rPr lang="en-US" sz="2000" dirty="0"/>
              <a:t>Faculty were asked to read a message to their classes with the same message as the posters.</a:t>
            </a:r>
          </a:p>
        </p:txBody>
      </p:sp>
      <p:graphicFrame>
        <p:nvGraphicFramePr>
          <p:cNvPr id="8" name="Object 7"/>
          <p:cNvGraphicFramePr>
            <a:graphicFrameLocks noChangeAspect="1"/>
          </p:cNvGraphicFramePr>
          <p:nvPr>
            <p:extLst/>
          </p:nvPr>
        </p:nvGraphicFramePr>
        <p:xfrm>
          <a:off x="6082939" y="1937148"/>
          <a:ext cx="2708672" cy="4063603"/>
        </p:xfrm>
        <a:graphic>
          <a:graphicData uri="http://schemas.openxmlformats.org/presentationml/2006/ole">
            <mc:AlternateContent xmlns:mc="http://schemas.openxmlformats.org/markup-compatibility/2006">
              <mc:Choice xmlns:v="urn:schemas-microsoft-com:vml" Requires="v">
                <p:oleObj spid="_x0000_s3142" name="Acrobat Document" r:id="rId3" imgW="10972800" imgH="16459200" progId="AcroExch.Document.11">
                  <p:embed/>
                </p:oleObj>
              </mc:Choice>
              <mc:Fallback>
                <p:oleObj name="Acrobat Document" r:id="rId3" imgW="10972800" imgH="16459200" progId="AcroExch.Document.11">
                  <p:embed/>
                  <p:pic>
                    <p:nvPicPr>
                      <p:cNvPr id="8" name="Object 7"/>
                      <p:cNvPicPr/>
                      <p:nvPr/>
                    </p:nvPicPr>
                    <p:blipFill>
                      <a:blip r:embed="rId4"/>
                      <a:stretch>
                        <a:fillRect/>
                      </a:stretch>
                    </p:blipFill>
                    <p:spPr>
                      <a:xfrm>
                        <a:off x="6082939" y="1937148"/>
                        <a:ext cx="2708672" cy="4063603"/>
                      </a:xfrm>
                      <a:prstGeom prst="rect">
                        <a:avLst/>
                      </a:prstGeom>
                    </p:spPr>
                  </p:pic>
                </p:oleObj>
              </mc:Fallback>
            </mc:AlternateContent>
          </a:graphicData>
        </a:graphic>
      </p:graphicFrame>
    </p:spTree>
    <p:extLst>
      <p:ext uri="{BB962C8B-B14F-4D97-AF65-F5344CB8AC3E}">
        <p14:creationId xmlns:p14="http://schemas.microsoft.com/office/powerpoint/2010/main" val="829928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Support via Transformation Grant</a:t>
            </a:r>
          </a:p>
        </p:txBody>
      </p:sp>
      <p:graphicFrame>
        <p:nvGraphicFramePr>
          <p:cNvPr id="3" name="Object 2"/>
          <p:cNvGraphicFramePr>
            <a:graphicFrameLocks noChangeAspect="1"/>
          </p:cNvGraphicFramePr>
          <p:nvPr>
            <p:extLst>
              <p:ext uri="{D42A27DB-BD31-4B8C-83A1-F6EECF244321}">
                <p14:modId xmlns:p14="http://schemas.microsoft.com/office/powerpoint/2010/main" val="3201815570"/>
              </p:ext>
            </p:extLst>
          </p:nvPr>
        </p:nvGraphicFramePr>
        <p:xfrm>
          <a:off x="4495800" y="2209800"/>
          <a:ext cx="3910856" cy="3022140"/>
        </p:xfrm>
        <a:graphic>
          <a:graphicData uri="http://schemas.openxmlformats.org/presentationml/2006/ole">
            <mc:AlternateContent xmlns:mc="http://schemas.openxmlformats.org/markup-compatibility/2006">
              <mc:Choice xmlns:v="urn:schemas-microsoft-com:vml" Requires="v">
                <p:oleObj spid="_x0000_s4165" name="Acrobat Document" r:id="rId3" imgW="5028993" imgH="3886200" progId="AcroExch.Document.11">
                  <p:embed/>
                </p:oleObj>
              </mc:Choice>
              <mc:Fallback>
                <p:oleObj name="Acrobat Document" r:id="rId3" imgW="5028993" imgH="3886200" progId="AcroExch.Document.11">
                  <p:embed/>
                  <p:pic>
                    <p:nvPicPr>
                      <p:cNvPr id="3" name="Object 2"/>
                      <p:cNvPicPr/>
                      <p:nvPr/>
                    </p:nvPicPr>
                    <p:blipFill>
                      <a:blip r:embed="rId4"/>
                      <a:stretch>
                        <a:fillRect/>
                      </a:stretch>
                    </p:blipFill>
                    <p:spPr>
                      <a:xfrm>
                        <a:off x="4495800" y="2209800"/>
                        <a:ext cx="3910856" cy="3022140"/>
                      </a:xfrm>
                      <a:prstGeom prst="rect">
                        <a:avLst/>
                      </a:prstGeom>
                    </p:spPr>
                  </p:pic>
                </p:oleObj>
              </mc:Fallback>
            </mc:AlternateContent>
          </a:graphicData>
        </a:graphic>
      </p:graphicFrame>
      <p:sp>
        <p:nvSpPr>
          <p:cNvPr id="4" name="Rectangle 3"/>
          <p:cNvSpPr/>
          <p:nvPr/>
        </p:nvSpPr>
        <p:spPr>
          <a:xfrm>
            <a:off x="457200" y="1752600"/>
            <a:ext cx="3886200" cy="3570208"/>
          </a:xfrm>
          <a:prstGeom prst="rect">
            <a:avLst/>
          </a:prstGeom>
        </p:spPr>
        <p:txBody>
          <a:bodyPr wrap="square">
            <a:spAutoFit/>
          </a:bodyPr>
          <a:lstStyle/>
          <a:p>
            <a:r>
              <a:rPr lang="en-US" sz="2800" dirty="0"/>
              <a:t>Supplemental Instruction</a:t>
            </a:r>
          </a:p>
          <a:p>
            <a:pPr marL="342900" indent="-342900">
              <a:buFont typeface="Arial" panose="020B0604020202020204" pitchFamily="34" charset="0"/>
              <a:buChar char="•"/>
            </a:pPr>
            <a:r>
              <a:rPr lang="en-US" sz="2200" dirty="0"/>
              <a:t>Brochures created</a:t>
            </a:r>
          </a:p>
          <a:p>
            <a:pPr marL="342900" indent="-342900">
              <a:buFont typeface="Arial" panose="020B0604020202020204" pitchFamily="34" charset="0"/>
              <a:buChar char="•"/>
            </a:pPr>
            <a:r>
              <a:rPr lang="en-US" sz="2200" dirty="0"/>
              <a:t>Job description being developed</a:t>
            </a:r>
          </a:p>
          <a:p>
            <a:pPr marL="342900" indent="-342900">
              <a:buFont typeface="Arial" panose="020B0604020202020204" pitchFamily="34" charset="0"/>
              <a:buChar char="•"/>
            </a:pPr>
            <a:r>
              <a:rPr lang="en-US" sz="2200" dirty="0"/>
              <a:t>Graduate students working in English 1 with co-</a:t>
            </a:r>
            <a:r>
              <a:rPr lang="en-US" sz="2200" dirty="0" err="1"/>
              <a:t>req</a:t>
            </a:r>
            <a:r>
              <a:rPr lang="en-US" sz="2200" dirty="0"/>
              <a:t> </a:t>
            </a:r>
          </a:p>
          <a:p>
            <a:pPr marL="342900" indent="-342900">
              <a:buFont typeface="Arial" panose="020B0604020202020204" pitchFamily="34" charset="0"/>
              <a:buChar char="•"/>
            </a:pPr>
            <a:r>
              <a:rPr lang="en-US" sz="2200" dirty="0"/>
              <a:t>Graduate students being recruited for Intermediate Algebra for fall 2017 and Statistics for spring 2018</a:t>
            </a:r>
          </a:p>
        </p:txBody>
      </p:sp>
    </p:spTree>
    <p:extLst>
      <p:ext uri="{BB962C8B-B14F-4D97-AF65-F5344CB8AC3E}">
        <p14:creationId xmlns:p14="http://schemas.microsoft.com/office/powerpoint/2010/main" val="2811346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19400"/>
            <a:ext cx="7659687" cy="1524000"/>
          </a:xfrm>
        </p:spPr>
        <p:txBody>
          <a:bodyPr/>
          <a:lstStyle/>
          <a:p>
            <a:r>
              <a:rPr lang="en-US" sz="4400" dirty="0"/>
              <a:t>Moving from concept</a:t>
            </a:r>
            <a:br>
              <a:rPr lang="en-US" sz="4400" dirty="0"/>
            </a:br>
            <a:r>
              <a:rPr lang="en-US" sz="4400" dirty="0"/>
              <a:t>to scale</a:t>
            </a:r>
          </a:p>
        </p:txBody>
      </p:sp>
    </p:spTree>
    <p:extLst>
      <p:ext uri="{BB962C8B-B14F-4D97-AF65-F5344CB8AC3E}">
        <p14:creationId xmlns:p14="http://schemas.microsoft.com/office/powerpoint/2010/main" val="69666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696200" cy="990600"/>
          </a:xfrm>
        </p:spPr>
        <p:txBody>
          <a:bodyPr anchor="t">
            <a:normAutofit fontScale="90000"/>
          </a:bodyPr>
          <a:lstStyle/>
          <a:p>
            <a:pPr lvl="0"/>
            <a:r>
              <a:rPr lang="en-US" sz="5400" dirty="0">
                <a:latin typeface="Calibri"/>
                <a:cs typeface="Calibri"/>
              </a:rPr>
              <a:t>Moving from Concept to Scale</a:t>
            </a:r>
            <a:r>
              <a:rPr lang="en-US" sz="3000" dirty="0">
                <a:latin typeface="Calibri"/>
                <a:cs typeface="Calibri"/>
              </a:rPr>
              <a:t/>
            </a:r>
            <a:br>
              <a:rPr lang="en-US" sz="3000" dirty="0">
                <a:latin typeface="Calibri"/>
                <a:cs typeface="Calibri"/>
              </a:rPr>
            </a:br>
            <a:r>
              <a:rPr lang="en-US" sz="3600" dirty="0">
                <a:latin typeface="Calibri"/>
                <a:cs typeface="Calibri"/>
              </a:rPr>
              <a:t/>
            </a:r>
            <a:br>
              <a:rPr lang="en-US" sz="3600" dirty="0">
                <a:latin typeface="Calibri"/>
                <a:cs typeface="Calibri"/>
              </a:rPr>
            </a:br>
            <a:r>
              <a:rPr lang="en-US" sz="3600" dirty="0">
                <a:latin typeface="Calibri"/>
                <a:cs typeface="Calibri"/>
              </a:rPr>
              <a:t/>
            </a:r>
            <a:br>
              <a:rPr lang="en-US" sz="3600" dirty="0">
                <a:latin typeface="Calibri"/>
                <a:cs typeface="Calibri"/>
              </a:rPr>
            </a:br>
            <a:endParaRPr lang="en-US" sz="3600" dirty="0">
              <a:latin typeface="Calibri"/>
              <a:cs typeface="Calibri"/>
            </a:endParaRPr>
          </a:p>
        </p:txBody>
      </p:sp>
      <p:sp>
        <p:nvSpPr>
          <p:cNvPr id="3" name="TextBox 2"/>
          <p:cNvSpPr txBox="1"/>
          <p:nvPr/>
        </p:nvSpPr>
        <p:spPr>
          <a:xfrm>
            <a:off x="838200" y="1905000"/>
            <a:ext cx="7086600" cy="375487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solidFill>
                  <a:schemeClr val="tx2"/>
                </a:solidFill>
                <a:cs typeface="Calibri"/>
              </a:rPr>
              <a:t>Understand and accept change</a:t>
            </a:r>
          </a:p>
          <a:p>
            <a:pPr marL="914400" lvl="1" indent="-457200">
              <a:spcAft>
                <a:spcPts val="600"/>
              </a:spcAft>
              <a:buFont typeface="Wingdings" panose="05000000000000000000" pitchFamily="2" charset="2"/>
              <a:buChar char="ü"/>
            </a:pPr>
            <a:r>
              <a:rPr lang="en-US" sz="2400" dirty="0">
                <a:solidFill>
                  <a:schemeClr val="tx2"/>
                </a:solidFill>
                <a:cs typeface="Calibri"/>
              </a:rPr>
              <a:t>Student capacity</a:t>
            </a:r>
          </a:p>
          <a:p>
            <a:pPr marL="457200" indent="-457200">
              <a:spcAft>
                <a:spcPts val="600"/>
              </a:spcAft>
              <a:buFont typeface="Arial" panose="020B0604020202020204" pitchFamily="34" charset="0"/>
              <a:buChar char="•"/>
            </a:pPr>
            <a:r>
              <a:rPr lang="en-US" sz="2800" dirty="0">
                <a:solidFill>
                  <a:schemeClr val="tx2"/>
                </a:solidFill>
                <a:latin typeface="Calibri"/>
                <a:cs typeface="Calibri"/>
              </a:rPr>
              <a:t>Broaden access by changing placement</a:t>
            </a:r>
          </a:p>
          <a:p>
            <a:pPr marL="457200" indent="-457200">
              <a:spcAft>
                <a:spcPts val="600"/>
              </a:spcAft>
              <a:buFont typeface="Arial" panose="020B0604020202020204" pitchFamily="34" charset="0"/>
              <a:buChar char="•"/>
            </a:pPr>
            <a:r>
              <a:rPr lang="en-US" sz="2800" dirty="0">
                <a:solidFill>
                  <a:schemeClr val="tx2"/>
                </a:solidFill>
                <a:cs typeface="Calibri"/>
              </a:rPr>
              <a:t>Faculty advocate</a:t>
            </a:r>
          </a:p>
          <a:p>
            <a:pPr marL="914400" lvl="1" indent="-457200">
              <a:spcAft>
                <a:spcPts val="600"/>
              </a:spcAft>
              <a:buFont typeface="Wingdings" panose="05000000000000000000" pitchFamily="2" charset="2"/>
              <a:buChar char="ü"/>
            </a:pPr>
            <a:r>
              <a:rPr lang="en-US" sz="2400" dirty="0">
                <a:solidFill>
                  <a:schemeClr val="tx2"/>
                </a:solidFill>
                <a:cs typeface="Calibri"/>
              </a:rPr>
              <a:t>Someone has to own it, water it, feed it, and make it grow</a:t>
            </a:r>
          </a:p>
          <a:p>
            <a:pPr marL="514350" indent="-514350">
              <a:spcAft>
                <a:spcPts val="600"/>
              </a:spcAft>
              <a:buFont typeface="Arial"/>
              <a:buChar char="•"/>
            </a:pPr>
            <a:r>
              <a:rPr lang="en-US" sz="2800" dirty="0">
                <a:solidFill>
                  <a:schemeClr val="tx2"/>
                </a:solidFill>
                <a:cs typeface="Calibri"/>
              </a:rPr>
              <a:t>Counseling </a:t>
            </a:r>
          </a:p>
          <a:p>
            <a:pPr marL="971550" lvl="1" indent="-514350">
              <a:spcAft>
                <a:spcPts val="600"/>
              </a:spcAft>
              <a:buFont typeface="Wingdings" panose="05000000000000000000" pitchFamily="2" charset="2"/>
              <a:buChar char="ü"/>
            </a:pPr>
            <a:r>
              <a:rPr lang="en-US" sz="2400" dirty="0">
                <a:solidFill>
                  <a:schemeClr val="tx2"/>
                </a:solidFill>
                <a:cs typeface="Calibri"/>
              </a:rPr>
              <a:t>Early &amp; often</a:t>
            </a:r>
          </a:p>
        </p:txBody>
      </p:sp>
    </p:spTree>
    <p:extLst>
      <p:ext uri="{BB962C8B-B14F-4D97-AF65-F5344CB8AC3E}">
        <p14:creationId xmlns:p14="http://schemas.microsoft.com/office/powerpoint/2010/main" val="2062654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696200" cy="990600"/>
          </a:xfrm>
        </p:spPr>
        <p:txBody>
          <a:bodyPr anchor="t">
            <a:normAutofit fontScale="90000"/>
          </a:bodyPr>
          <a:lstStyle/>
          <a:p>
            <a:pPr lvl="0"/>
            <a:r>
              <a:rPr lang="en-US" sz="5400" dirty="0">
                <a:latin typeface="Calibri"/>
                <a:cs typeface="Calibri"/>
              </a:rPr>
              <a:t>Moving from Concept to Scale</a:t>
            </a:r>
            <a:r>
              <a:rPr lang="en-US" sz="3000" dirty="0">
                <a:latin typeface="Calibri"/>
                <a:cs typeface="Calibri"/>
              </a:rPr>
              <a:t/>
            </a:r>
            <a:br>
              <a:rPr lang="en-US" sz="3000" dirty="0">
                <a:latin typeface="Calibri"/>
                <a:cs typeface="Calibri"/>
              </a:rPr>
            </a:br>
            <a:r>
              <a:rPr lang="en-US" sz="3000" dirty="0">
                <a:latin typeface="Calibri"/>
                <a:cs typeface="Calibri"/>
              </a:rPr>
              <a:t/>
            </a:r>
            <a:br>
              <a:rPr lang="en-US" sz="3000" dirty="0">
                <a:latin typeface="Calibri"/>
                <a:cs typeface="Calibri"/>
              </a:rPr>
            </a:br>
            <a:r>
              <a:rPr lang="en-US" sz="3600" dirty="0">
                <a:latin typeface="Calibri"/>
                <a:cs typeface="Calibri"/>
              </a:rPr>
              <a:t/>
            </a:r>
            <a:br>
              <a:rPr lang="en-US" sz="3600" dirty="0">
                <a:latin typeface="Calibri"/>
                <a:cs typeface="Calibri"/>
              </a:rPr>
            </a:br>
            <a:r>
              <a:rPr lang="en-US" sz="3600" dirty="0">
                <a:latin typeface="Calibri"/>
                <a:cs typeface="Calibri"/>
              </a:rPr>
              <a:t/>
            </a:r>
            <a:br>
              <a:rPr lang="en-US" sz="3600" dirty="0">
                <a:latin typeface="Calibri"/>
                <a:cs typeface="Calibri"/>
              </a:rPr>
            </a:br>
            <a:endParaRPr lang="en-US" sz="3600" dirty="0">
              <a:latin typeface="Calibri"/>
              <a:cs typeface="Calibri"/>
            </a:endParaRPr>
          </a:p>
        </p:txBody>
      </p:sp>
      <p:sp>
        <p:nvSpPr>
          <p:cNvPr id="3" name="TextBox 2"/>
          <p:cNvSpPr txBox="1"/>
          <p:nvPr/>
        </p:nvSpPr>
        <p:spPr>
          <a:xfrm>
            <a:off x="838200" y="1905001"/>
            <a:ext cx="7010400" cy="375487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solidFill>
                  <a:schemeClr val="tx2"/>
                </a:solidFill>
                <a:cs typeface="Calibri"/>
              </a:rPr>
              <a:t>Broad dissemination of evidence</a:t>
            </a:r>
          </a:p>
          <a:p>
            <a:pPr marL="457200" indent="-457200">
              <a:spcAft>
                <a:spcPts val="600"/>
              </a:spcAft>
              <a:buFont typeface="Arial" panose="020B0604020202020204" pitchFamily="34" charset="0"/>
              <a:buChar char="•"/>
            </a:pPr>
            <a:r>
              <a:rPr lang="en-US" sz="2800" dirty="0">
                <a:solidFill>
                  <a:schemeClr val="tx2"/>
                </a:solidFill>
                <a:cs typeface="Calibri"/>
              </a:rPr>
              <a:t>Recruit allies from appropriate college constituencies</a:t>
            </a:r>
          </a:p>
          <a:p>
            <a:pPr marL="457200" indent="-457200">
              <a:spcAft>
                <a:spcPts val="600"/>
              </a:spcAft>
              <a:buFont typeface="Arial" panose="020B0604020202020204" pitchFamily="34" charset="0"/>
              <a:buChar char="•"/>
            </a:pPr>
            <a:r>
              <a:rPr lang="en-US" sz="2800" dirty="0">
                <a:solidFill>
                  <a:schemeClr val="tx2"/>
                </a:solidFill>
                <a:cs typeface="Calibri"/>
              </a:rPr>
              <a:t>Working on curriculum redesign</a:t>
            </a:r>
          </a:p>
          <a:p>
            <a:pPr marL="914400" lvl="1" indent="-457200">
              <a:spcAft>
                <a:spcPts val="600"/>
              </a:spcAft>
              <a:buFont typeface="Wingdings" panose="05000000000000000000" pitchFamily="2" charset="2"/>
              <a:buChar char="ü"/>
            </a:pPr>
            <a:r>
              <a:rPr lang="en-US" sz="2400" dirty="0">
                <a:solidFill>
                  <a:schemeClr val="tx2"/>
                </a:solidFill>
                <a:cs typeface="Calibri"/>
              </a:rPr>
              <a:t>How many and who?</a:t>
            </a:r>
          </a:p>
          <a:p>
            <a:pPr marL="914400" lvl="1" indent="-457200">
              <a:spcAft>
                <a:spcPts val="600"/>
              </a:spcAft>
              <a:buFont typeface="Wingdings" panose="05000000000000000000" pitchFamily="2" charset="2"/>
              <a:buChar char="ü"/>
            </a:pPr>
            <a:r>
              <a:rPr lang="en-US" sz="2400" dirty="0">
                <a:solidFill>
                  <a:schemeClr val="tx2"/>
                </a:solidFill>
                <a:cs typeface="Calibri"/>
              </a:rPr>
              <a:t>How long does this take?</a:t>
            </a:r>
          </a:p>
          <a:p>
            <a:pPr marL="914400" lvl="1" indent="-457200">
              <a:spcAft>
                <a:spcPts val="600"/>
              </a:spcAft>
              <a:buFont typeface="Wingdings" panose="05000000000000000000" pitchFamily="2" charset="2"/>
              <a:buChar char="ü"/>
            </a:pPr>
            <a:r>
              <a:rPr lang="en-US" sz="2400" dirty="0">
                <a:solidFill>
                  <a:schemeClr val="tx2"/>
                </a:solidFill>
                <a:cs typeface="Calibri"/>
              </a:rPr>
              <a:t>Compensation?</a:t>
            </a:r>
          </a:p>
          <a:p>
            <a:pPr marL="914400" lvl="1" indent="-457200">
              <a:spcAft>
                <a:spcPts val="600"/>
              </a:spcAft>
              <a:buFont typeface="Wingdings" panose="05000000000000000000" pitchFamily="2" charset="2"/>
              <a:buChar char="ü"/>
            </a:pPr>
            <a:r>
              <a:rPr lang="en-US" sz="2400" dirty="0">
                <a:solidFill>
                  <a:schemeClr val="tx2"/>
                </a:solidFill>
                <a:cs typeface="Calibri"/>
              </a:rPr>
              <a:t>What to include… </a:t>
            </a:r>
          </a:p>
        </p:txBody>
      </p:sp>
    </p:spTree>
    <p:extLst>
      <p:ext uri="{BB962C8B-B14F-4D97-AF65-F5344CB8AC3E}">
        <p14:creationId xmlns:p14="http://schemas.microsoft.com/office/powerpoint/2010/main" val="2178036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696200" cy="990600"/>
          </a:xfrm>
        </p:spPr>
        <p:txBody>
          <a:bodyPr anchor="t">
            <a:normAutofit fontScale="90000"/>
          </a:bodyPr>
          <a:lstStyle/>
          <a:p>
            <a:pPr lvl="0"/>
            <a:r>
              <a:rPr lang="en-US" sz="5400" dirty="0">
                <a:latin typeface="Calibri"/>
                <a:cs typeface="Calibri"/>
              </a:rPr>
              <a:t>Moving from Concept to Scale</a:t>
            </a:r>
            <a:r>
              <a:rPr lang="en-US" sz="3000" dirty="0">
                <a:latin typeface="Calibri"/>
                <a:cs typeface="Calibri"/>
              </a:rPr>
              <a:t/>
            </a:r>
            <a:br>
              <a:rPr lang="en-US" sz="3000" dirty="0">
                <a:latin typeface="Calibri"/>
                <a:cs typeface="Calibri"/>
              </a:rPr>
            </a:br>
            <a:r>
              <a:rPr lang="en-US" sz="3600" dirty="0">
                <a:latin typeface="Calibri"/>
                <a:cs typeface="Calibri"/>
              </a:rPr>
              <a:t/>
            </a:r>
            <a:br>
              <a:rPr lang="en-US" sz="3600" dirty="0">
                <a:latin typeface="Calibri"/>
                <a:cs typeface="Calibri"/>
              </a:rPr>
            </a:br>
            <a:r>
              <a:rPr lang="en-US" sz="3600" dirty="0">
                <a:latin typeface="Calibri"/>
                <a:cs typeface="Calibri"/>
              </a:rPr>
              <a:t/>
            </a:r>
            <a:br>
              <a:rPr lang="en-US" sz="3600" dirty="0">
                <a:latin typeface="Calibri"/>
                <a:cs typeface="Calibri"/>
              </a:rPr>
            </a:br>
            <a:endParaRPr lang="en-US" sz="3600" dirty="0">
              <a:latin typeface="Calibri"/>
              <a:cs typeface="Calibri"/>
            </a:endParaRPr>
          </a:p>
        </p:txBody>
      </p:sp>
      <p:sp>
        <p:nvSpPr>
          <p:cNvPr id="3" name="TextBox 2"/>
          <p:cNvSpPr txBox="1"/>
          <p:nvPr/>
        </p:nvSpPr>
        <p:spPr>
          <a:xfrm>
            <a:off x="666750" y="1905000"/>
            <a:ext cx="7086600" cy="2923877"/>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solidFill>
                  <a:schemeClr val="tx2"/>
                </a:solidFill>
                <a:cs typeface="Calibri"/>
              </a:rPr>
              <a:t>Schedule changes</a:t>
            </a:r>
          </a:p>
          <a:p>
            <a:pPr marL="514350" indent="-514350">
              <a:spcAft>
                <a:spcPts val="600"/>
              </a:spcAft>
              <a:buFont typeface="Arial"/>
              <a:buChar char="•"/>
            </a:pPr>
            <a:r>
              <a:rPr lang="en-US" sz="2800" dirty="0">
                <a:solidFill>
                  <a:schemeClr val="tx2"/>
                </a:solidFill>
                <a:cs typeface="Calibri"/>
              </a:rPr>
              <a:t>Develop strategies for directing students to the correct path (math)</a:t>
            </a:r>
          </a:p>
          <a:p>
            <a:pPr marL="971550" lvl="1" indent="-514350">
              <a:spcAft>
                <a:spcPts val="600"/>
              </a:spcAft>
              <a:buFont typeface="Wingdings" panose="05000000000000000000" pitchFamily="2" charset="2"/>
              <a:buChar char="ü"/>
            </a:pPr>
            <a:r>
              <a:rPr lang="en-US" sz="2400" dirty="0">
                <a:solidFill>
                  <a:schemeClr val="tx2"/>
                </a:solidFill>
                <a:cs typeface="Calibri"/>
              </a:rPr>
              <a:t>Math Pathways via Area of Interest </a:t>
            </a:r>
          </a:p>
          <a:p>
            <a:pPr marL="514350" indent="-514350">
              <a:spcAft>
                <a:spcPts val="600"/>
              </a:spcAft>
              <a:buFont typeface="Arial"/>
              <a:buChar char="•"/>
            </a:pPr>
            <a:r>
              <a:rPr lang="en-US" sz="2800" dirty="0">
                <a:solidFill>
                  <a:schemeClr val="tx2"/>
                </a:solidFill>
                <a:cs typeface="Calibri"/>
              </a:rPr>
              <a:t>Marketing</a:t>
            </a:r>
          </a:p>
          <a:p>
            <a:pPr marL="514350" indent="-514350">
              <a:spcAft>
                <a:spcPts val="600"/>
              </a:spcAft>
              <a:buFont typeface="Arial"/>
              <a:buChar char="•"/>
            </a:pPr>
            <a:r>
              <a:rPr lang="en-US" sz="2800" dirty="0">
                <a:solidFill>
                  <a:schemeClr val="tx2"/>
                </a:solidFill>
                <a:cs typeface="Calibri"/>
              </a:rPr>
              <a:t>Information Systems</a:t>
            </a:r>
          </a:p>
        </p:txBody>
      </p:sp>
    </p:spTree>
    <p:extLst>
      <p:ext uri="{BB962C8B-B14F-4D97-AF65-F5344CB8AC3E}">
        <p14:creationId xmlns:p14="http://schemas.microsoft.com/office/powerpoint/2010/main" val="2741057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239000" cy="990600"/>
          </a:xfrm>
        </p:spPr>
        <p:txBody>
          <a:bodyPr anchor="t">
            <a:normAutofit fontScale="90000"/>
          </a:bodyPr>
          <a:lstStyle/>
          <a:p>
            <a:pPr lvl="0" algn="ctr"/>
            <a:r>
              <a:rPr lang="en-US" sz="5400" dirty="0">
                <a:latin typeface="Calibri"/>
                <a:cs typeface="Calibri"/>
              </a:rPr>
              <a:t>Thank You!</a:t>
            </a:r>
            <a:r>
              <a:rPr lang="en-US" sz="3000" dirty="0">
                <a:latin typeface="Calibri"/>
                <a:cs typeface="Calibri"/>
              </a:rPr>
              <a:t/>
            </a:r>
            <a:br>
              <a:rPr lang="en-US" sz="3000" dirty="0">
                <a:latin typeface="Calibri"/>
                <a:cs typeface="Calibri"/>
              </a:rPr>
            </a:br>
            <a:r>
              <a:rPr lang="en-US" sz="3000" dirty="0">
                <a:latin typeface="Calibri"/>
                <a:cs typeface="Calibri"/>
              </a:rPr>
              <a:t/>
            </a:r>
            <a:br>
              <a:rPr lang="en-US" sz="3000" dirty="0">
                <a:latin typeface="Calibri"/>
                <a:cs typeface="Calibri"/>
              </a:rPr>
            </a:br>
            <a:r>
              <a:rPr lang="en-US" sz="3600" dirty="0">
                <a:latin typeface="Calibri"/>
                <a:cs typeface="Calibri"/>
              </a:rPr>
              <a:t/>
            </a:r>
            <a:br>
              <a:rPr lang="en-US" sz="3600" dirty="0">
                <a:latin typeface="Calibri"/>
                <a:cs typeface="Calibri"/>
              </a:rPr>
            </a:br>
            <a:endParaRPr lang="en-US" sz="3600" dirty="0">
              <a:latin typeface="Calibri"/>
              <a:cs typeface="Calibri"/>
            </a:endParaRPr>
          </a:p>
        </p:txBody>
      </p:sp>
      <p:sp>
        <p:nvSpPr>
          <p:cNvPr id="3" name="TextBox 2"/>
          <p:cNvSpPr txBox="1"/>
          <p:nvPr/>
        </p:nvSpPr>
        <p:spPr>
          <a:xfrm>
            <a:off x="653143" y="2209800"/>
            <a:ext cx="3124200" cy="1631216"/>
          </a:xfrm>
          <a:prstGeom prst="rect">
            <a:avLst/>
          </a:prstGeom>
          <a:noFill/>
        </p:spPr>
        <p:txBody>
          <a:bodyPr wrap="square" rtlCol="0">
            <a:spAutoFit/>
          </a:bodyPr>
          <a:lstStyle/>
          <a:p>
            <a:pPr>
              <a:spcAft>
                <a:spcPts val="1200"/>
              </a:spcAft>
            </a:pPr>
            <a:r>
              <a:rPr lang="en-US" sz="2000" dirty="0">
                <a:cs typeface="Calibri"/>
              </a:rPr>
              <a:t>Tammi Marshall</a:t>
            </a:r>
            <a:br>
              <a:rPr lang="en-US" sz="2000" dirty="0">
                <a:cs typeface="Calibri"/>
              </a:rPr>
            </a:br>
            <a:r>
              <a:rPr lang="en-US" sz="2000" dirty="0">
                <a:cs typeface="Calibri"/>
              </a:rPr>
              <a:t>Chair, Math Department</a:t>
            </a:r>
            <a:br>
              <a:rPr lang="en-US" sz="2000" dirty="0">
                <a:cs typeface="Calibri"/>
              </a:rPr>
            </a:br>
            <a:r>
              <a:rPr lang="en-US" sz="2000" dirty="0">
                <a:cs typeface="Calibri"/>
              </a:rPr>
              <a:t>Cuyamaca College</a:t>
            </a:r>
            <a:br>
              <a:rPr lang="en-US" sz="2000" dirty="0">
                <a:cs typeface="Calibri"/>
              </a:rPr>
            </a:br>
            <a:r>
              <a:rPr lang="en-US" sz="2000" dirty="0">
                <a:cs typeface="Calibri"/>
              </a:rPr>
              <a:t>tammi.marshall@gcccd.edu</a:t>
            </a:r>
            <a:br>
              <a:rPr lang="en-US" sz="2000" dirty="0">
                <a:cs typeface="Calibri"/>
              </a:rPr>
            </a:br>
            <a:endParaRPr lang="en-US" sz="2000" dirty="0">
              <a:solidFill>
                <a:schemeClr val="tx2"/>
              </a:solidFill>
              <a:latin typeface="Calibri"/>
              <a:cs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9264" y="5486400"/>
            <a:ext cx="2308936" cy="685800"/>
          </a:xfrm>
          <a:prstGeom prst="rect">
            <a:avLst/>
          </a:prstGeom>
        </p:spPr>
      </p:pic>
      <p:sp>
        <p:nvSpPr>
          <p:cNvPr id="5" name="TextBox 4"/>
          <p:cNvSpPr txBox="1"/>
          <p:nvPr/>
        </p:nvSpPr>
        <p:spPr>
          <a:xfrm>
            <a:off x="4305300" y="2172478"/>
            <a:ext cx="3124200" cy="1938992"/>
          </a:xfrm>
          <a:prstGeom prst="rect">
            <a:avLst/>
          </a:prstGeom>
          <a:noFill/>
        </p:spPr>
        <p:txBody>
          <a:bodyPr wrap="square" rtlCol="0">
            <a:spAutoFit/>
          </a:bodyPr>
          <a:lstStyle/>
          <a:p>
            <a:pPr>
              <a:spcAft>
                <a:spcPts val="1200"/>
              </a:spcAft>
            </a:pPr>
            <a:r>
              <a:rPr lang="en-US" sz="2000" dirty="0">
                <a:cs typeface="Calibri"/>
              </a:rPr>
              <a:t>Joshua Scott</a:t>
            </a:r>
            <a:br>
              <a:rPr lang="en-US" sz="2000" dirty="0">
                <a:cs typeface="Calibri"/>
              </a:rPr>
            </a:br>
            <a:r>
              <a:rPr lang="en-US" sz="2000" dirty="0">
                <a:cs typeface="Calibri"/>
              </a:rPr>
              <a:t>Basic Skills Coordinator English Department</a:t>
            </a:r>
            <a:br>
              <a:rPr lang="en-US" sz="2000" dirty="0">
                <a:cs typeface="Calibri"/>
              </a:rPr>
            </a:br>
            <a:r>
              <a:rPr lang="en-US" sz="2000" dirty="0">
                <a:cs typeface="Calibri"/>
              </a:rPr>
              <a:t>Solano College</a:t>
            </a:r>
            <a:br>
              <a:rPr lang="en-US" sz="2000" dirty="0">
                <a:cs typeface="Calibri"/>
              </a:rPr>
            </a:br>
            <a:r>
              <a:rPr lang="en-US" sz="2000" dirty="0">
                <a:cs typeface="Calibri"/>
              </a:rPr>
              <a:t>joshua.scott@solano.edu</a:t>
            </a:r>
            <a:br>
              <a:rPr lang="en-US" sz="2000" dirty="0">
                <a:cs typeface="Calibri"/>
              </a:rPr>
            </a:br>
            <a:endParaRPr lang="en-US" sz="2000" dirty="0">
              <a:solidFill>
                <a:schemeClr val="tx2"/>
              </a:solidFill>
              <a:latin typeface="Calibri"/>
              <a:cs typeface="Calibri"/>
            </a:endParaRPr>
          </a:p>
        </p:txBody>
      </p:sp>
    </p:spTree>
    <p:extLst>
      <p:ext uri="{BB962C8B-B14F-4D97-AF65-F5344CB8AC3E}">
        <p14:creationId xmlns:p14="http://schemas.microsoft.com/office/powerpoint/2010/main" val="211854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32"/>
            <a:ext cx="8591550" cy="1292268"/>
          </a:xfrm>
        </p:spPr>
        <p:txBody>
          <a:bodyPr>
            <a:normAutofit fontScale="90000"/>
          </a:bodyPr>
          <a:lstStyle/>
          <a:p>
            <a:r>
              <a:rPr lang="en-US" dirty="0"/>
              <a:t>Basic Skills Math Transformation Cuyamaca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9777523"/>
              </p:ext>
            </p:extLst>
          </p:nvPr>
        </p:nvGraphicFramePr>
        <p:xfrm>
          <a:off x="304800" y="1660780"/>
          <a:ext cx="7924800" cy="3520820"/>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val="20000"/>
                    </a:ext>
                  </a:extLst>
                </a:gridCol>
              </a:tblGrid>
              <a:tr h="357556">
                <a:tc>
                  <a:txBody>
                    <a:bodyPr/>
                    <a:lstStyle/>
                    <a:p>
                      <a:r>
                        <a:rPr lang="en-US" sz="2800" dirty="0"/>
                        <a:t>Traditional</a:t>
                      </a:r>
                      <a:r>
                        <a:rPr lang="en-US" sz="2800" baseline="0" dirty="0"/>
                        <a:t> Curriculum - Placement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8312">
                <a:tc>
                  <a:txBody>
                    <a:bodyPr/>
                    <a:lstStyle/>
                    <a:p>
                      <a:r>
                        <a:rPr lang="en-US" sz="1800" b="1" dirty="0">
                          <a:solidFill>
                            <a:schemeClr val="tx1"/>
                          </a:solidFill>
                        </a:rPr>
                        <a:t>Three levels below transfer-level</a:t>
                      </a:r>
                      <a:r>
                        <a:rPr lang="en-US" sz="1800" b="1" baseline="0" dirty="0">
                          <a:solidFill>
                            <a:schemeClr val="tx1"/>
                          </a:solidFill>
                        </a:rPr>
                        <a:t> Math</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9447">
                <a:tc>
                  <a:txBody>
                    <a:bodyPr/>
                    <a:lstStyle/>
                    <a:p>
                      <a:r>
                        <a:rPr lang="en-US" sz="1800" b="1" dirty="0">
                          <a:solidFill>
                            <a:schemeClr val="tx1"/>
                          </a:solidFill>
                        </a:rPr>
                        <a:t>24% of students in fall 2015 had immediate access to transfer-level</a:t>
                      </a:r>
                      <a:r>
                        <a:rPr lang="en-US" sz="1800" b="1" baseline="0" dirty="0">
                          <a:solidFill>
                            <a:schemeClr val="tx1"/>
                          </a:solidFill>
                        </a:rPr>
                        <a:t> math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74901">
                <a:tc>
                  <a:txBody>
                    <a:bodyPr/>
                    <a:lstStyle/>
                    <a:p>
                      <a:r>
                        <a:rPr lang="en-US" sz="1800" b="1" dirty="0">
                          <a:solidFill>
                            <a:schemeClr val="tx1"/>
                          </a:solidFill>
                        </a:rPr>
                        <a:t>Disproportionate Impact</a:t>
                      </a:r>
                    </a:p>
                    <a:p>
                      <a:pPr marL="285750" indent="-285750">
                        <a:buFont typeface="Arial" panose="020B0604020202020204" pitchFamily="34" charset="0"/>
                        <a:buChar char="•"/>
                      </a:pPr>
                      <a:r>
                        <a:rPr lang="en-US" sz="1800" dirty="0">
                          <a:solidFill>
                            <a:schemeClr val="tx1"/>
                          </a:solidFill>
                        </a:rPr>
                        <a:t>White students </a:t>
                      </a:r>
                      <a:r>
                        <a:rPr lang="en-US" sz="1800" b="1" dirty="0">
                          <a:solidFill>
                            <a:schemeClr val="tx1"/>
                          </a:solidFill>
                        </a:rPr>
                        <a:t>3 times </a:t>
                      </a:r>
                      <a:r>
                        <a:rPr lang="en-US" sz="1800" dirty="0">
                          <a:solidFill>
                            <a:schemeClr val="tx1"/>
                          </a:solidFill>
                        </a:rPr>
                        <a:t>as likely to have access to transfer-level</a:t>
                      </a:r>
                      <a:r>
                        <a:rPr lang="en-US" sz="1800" baseline="0" dirty="0">
                          <a:solidFill>
                            <a:schemeClr val="tx1"/>
                          </a:solidFill>
                        </a:rPr>
                        <a:t> math </a:t>
                      </a:r>
                      <a:r>
                        <a:rPr lang="en-US" sz="1800" dirty="0">
                          <a:solidFill>
                            <a:schemeClr val="tx1"/>
                          </a:solidFill>
                        </a:rPr>
                        <a:t>as Blacks </a:t>
                      </a:r>
                      <a:r>
                        <a:rPr lang="en-US" sz="1800" baseline="0" dirty="0">
                          <a:solidFill>
                            <a:schemeClr val="tx1"/>
                          </a:solidFill>
                        </a:rPr>
                        <a:t>(27% vs. 9%)</a:t>
                      </a:r>
                    </a:p>
                    <a:p>
                      <a:pPr marL="285750" indent="-285750">
                        <a:buFont typeface="Arial" panose="020B0604020202020204" pitchFamily="34" charset="0"/>
                        <a:buChar char="•"/>
                      </a:pPr>
                      <a:r>
                        <a:rPr lang="en-US" sz="1800" dirty="0">
                          <a:solidFill>
                            <a:schemeClr val="tx1"/>
                          </a:solidFill>
                        </a:rPr>
                        <a:t>White students </a:t>
                      </a:r>
                      <a:r>
                        <a:rPr lang="en-US" sz="1800" b="1" dirty="0">
                          <a:solidFill>
                            <a:schemeClr val="tx1"/>
                          </a:solidFill>
                        </a:rPr>
                        <a:t>1.3 times </a:t>
                      </a:r>
                      <a:r>
                        <a:rPr lang="en-US" sz="1800" dirty="0">
                          <a:solidFill>
                            <a:schemeClr val="tx1"/>
                          </a:solidFill>
                        </a:rPr>
                        <a:t>as likely to have access to transfer-level math as Hispanics</a:t>
                      </a:r>
                      <a:r>
                        <a:rPr lang="en-US" sz="1800" baseline="0" dirty="0">
                          <a:solidFill>
                            <a:schemeClr val="tx1"/>
                          </a:solidFill>
                        </a:rPr>
                        <a:t> (27% vs. 21%)</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0681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32"/>
            <a:ext cx="8591550" cy="1292268"/>
          </a:xfrm>
        </p:spPr>
        <p:txBody>
          <a:bodyPr>
            <a:normAutofit fontScale="90000"/>
          </a:bodyPr>
          <a:lstStyle/>
          <a:p>
            <a:r>
              <a:rPr lang="en-US" dirty="0"/>
              <a:t>Basic Skills Math Transformation Cuyamaca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7447839"/>
              </p:ext>
            </p:extLst>
          </p:nvPr>
        </p:nvGraphicFramePr>
        <p:xfrm>
          <a:off x="304800" y="1660780"/>
          <a:ext cx="7924800" cy="3673220"/>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val="20000"/>
                    </a:ext>
                  </a:extLst>
                </a:gridCol>
              </a:tblGrid>
              <a:tr h="542939">
                <a:tc>
                  <a:txBody>
                    <a:bodyPr/>
                    <a:lstStyle/>
                    <a:p>
                      <a:r>
                        <a:rPr lang="en-US" sz="2800" dirty="0"/>
                        <a:t>Traditional</a:t>
                      </a:r>
                      <a:r>
                        <a:rPr lang="en-US" sz="2800" baseline="0" dirty="0"/>
                        <a:t> Curriculum - Success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09839">
                <a:tc>
                  <a:txBody>
                    <a:bodyPr/>
                    <a:lstStyle/>
                    <a:p>
                      <a:r>
                        <a:rPr lang="en-US" sz="1800" b="1" dirty="0">
                          <a:solidFill>
                            <a:schemeClr val="tx1"/>
                          </a:solidFill>
                        </a:rPr>
                        <a:t>Completion of Transfer-Level Math within 2 years (fall 2013 cohort)</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solidFill>
                            <a:schemeClr val="tx1"/>
                          </a:solidFill>
                        </a:rPr>
                        <a:t>Students placed 1 level below: 36%</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solidFill>
                            <a:schemeClr val="tx1"/>
                          </a:solidFill>
                        </a:rPr>
                        <a:t>Students placed 2 levels below: 19%</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Students placed 3 levels below:</a:t>
                      </a:r>
                      <a:r>
                        <a:rPr lang="en-US" sz="1800" baseline="0" dirty="0">
                          <a:solidFill>
                            <a:schemeClr val="tx1"/>
                          </a:solidFill>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20442">
                <a:tc>
                  <a:txBody>
                    <a:bodyPr/>
                    <a:lstStyle/>
                    <a:p>
                      <a:r>
                        <a:rPr lang="en-US" sz="1800" b="1" dirty="0">
                          <a:solidFill>
                            <a:schemeClr val="tx1"/>
                          </a:solidFill>
                        </a:rPr>
                        <a:t>Disproportionate Impact</a:t>
                      </a:r>
                    </a:p>
                    <a:p>
                      <a:r>
                        <a:rPr lang="en-US" sz="1800" b="1" dirty="0">
                          <a:solidFill>
                            <a:schemeClr val="tx1"/>
                          </a:solidFill>
                        </a:rPr>
                        <a:t>(success within 2 years of a transfer-level</a:t>
                      </a:r>
                      <a:r>
                        <a:rPr lang="en-US" sz="1800" b="1" baseline="0" dirty="0">
                          <a:solidFill>
                            <a:schemeClr val="tx1"/>
                          </a:solidFill>
                        </a:rPr>
                        <a:t> math course </a:t>
                      </a:r>
                      <a:r>
                        <a:rPr lang="en-US" sz="1800" b="1" dirty="0">
                          <a:solidFill>
                            <a:schemeClr val="tx1"/>
                          </a:solidFill>
                        </a:rPr>
                        <a:t>if placed one or more levels below transfer – fall 2013 cohort)</a:t>
                      </a:r>
                    </a:p>
                    <a:p>
                      <a:pPr marL="285750" indent="-285750">
                        <a:buFont typeface="Arial" panose="020B0604020202020204" pitchFamily="34" charset="0"/>
                        <a:buChar char="•"/>
                      </a:pPr>
                      <a:r>
                        <a:rPr lang="en-US" sz="1800" dirty="0">
                          <a:solidFill>
                            <a:schemeClr val="tx1"/>
                          </a:solidFill>
                        </a:rPr>
                        <a:t>White students </a:t>
                      </a:r>
                      <a:r>
                        <a:rPr lang="en-US" sz="1800" b="1" dirty="0">
                          <a:solidFill>
                            <a:schemeClr val="tx1"/>
                          </a:solidFill>
                        </a:rPr>
                        <a:t>2.7 times </a:t>
                      </a:r>
                      <a:r>
                        <a:rPr lang="en-US" sz="1800" dirty="0">
                          <a:solidFill>
                            <a:schemeClr val="tx1"/>
                          </a:solidFill>
                        </a:rPr>
                        <a:t>as likely to succeed in transfer-level</a:t>
                      </a:r>
                      <a:r>
                        <a:rPr lang="en-US" sz="1800" baseline="0" dirty="0">
                          <a:solidFill>
                            <a:schemeClr val="tx1"/>
                          </a:solidFill>
                        </a:rPr>
                        <a:t> math within 2 years </a:t>
                      </a:r>
                      <a:r>
                        <a:rPr lang="en-US" sz="1800" dirty="0">
                          <a:solidFill>
                            <a:schemeClr val="tx1"/>
                          </a:solidFill>
                        </a:rPr>
                        <a:t>as Blacks </a:t>
                      </a:r>
                      <a:r>
                        <a:rPr lang="en-US" sz="1800" baseline="0" dirty="0">
                          <a:solidFill>
                            <a:schemeClr val="tx1"/>
                          </a:solidFill>
                        </a:rPr>
                        <a:t>(16% vs.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8666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32"/>
            <a:ext cx="8591550" cy="1292268"/>
          </a:xfrm>
        </p:spPr>
        <p:txBody>
          <a:bodyPr>
            <a:normAutofit fontScale="90000"/>
          </a:bodyPr>
          <a:lstStyle/>
          <a:p>
            <a:r>
              <a:rPr lang="en-US" dirty="0"/>
              <a:t>Basic Skills Math Transformation Cuyamaca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1521369"/>
              </p:ext>
            </p:extLst>
          </p:nvPr>
        </p:nvGraphicFramePr>
        <p:xfrm>
          <a:off x="304800" y="1660780"/>
          <a:ext cx="7924800" cy="3382000"/>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val="20000"/>
                    </a:ext>
                  </a:extLst>
                </a:gridCol>
              </a:tblGrid>
              <a:tr h="526723">
                <a:tc>
                  <a:txBody>
                    <a:bodyPr/>
                    <a:lstStyle/>
                    <a:p>
                      <a:r>
                        <a:rPr lang="en-US" sz="2800" dirty="0"/>
                        <a:t>Accelerated </a:t>
                      </a:r>
                      <a:r>
                        <a:rPr lang="en-US" sz="2800" baseline="0" dirty="0"/>
                        <a:t>Curriculum - Placement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03297">
                <a:tc>
                  <a:txBody>
                    <a:bodyPr/>
                    <a:lstStyle/>
                    <a:p>
                      <a:r>
                        <a:rPr lang="en-US" sz="1800" b="1" dirty="0">
                          <a:solidFill>
                            <a:schemeClr val="tx1"/>
                          </a:solidFill>
                        </a:rPr>
                        <a:t>Intermediate Algebra (one level below transfer) </a:t>
                      </a:r>
                      <a:r>
                        <a:rPr lang="en-US" sz="1800" b="1" baseline="0" dirty="0">
                          <a:solidFill>
                            <a:schemeClr val="tx1"/>
                          </a:solidFill>
                        </a:rPr>
                        <a:t>is lowest placement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14620">
                <a:tc>
                  <a:txBody>
                    <a:bodyPr/>
                    <a:lstStyle/>
                    <a:p>
                      <a:r>
                        <a:rPr lang="en-US" sz="1800" b="1" dirty="0">
                          <a:solidFill>
                            <a:schemeClr val="tx1"/>
                          </a:solidFill>
                        </a:rPr>
                        <a:t>84%</a:t>
                      </a:r>
                      <a:r>
                        <a:rPr lang="en-US" sz="1800" b="1" baseline="0" dirty="0">
                          <a:solidFill>
                            <a:schemeClr val="tx1"/>
                          </a:solidFill>
                        </a:rPr>
                        <a:t> of students have immediate access to transfer-level math </a:t>
                      </a:r>
                      <a:r>
                        <a:rPr lang="en-US" sz="1800" b="0" baseline="0" dirty="0">
                          <a:solidFill>
                            <a:schemeClr val="tx1"/>
                          </a:solidFill>
                        </a:rPr>
                        <a:t>(vs 24%)</a:t>
                      </a:r>
                    </a:p>
                    <a:p>
                      <a:pPr marL="285750" indent="-285750">
                        <a:buFont typeface="Arial" panose="020B0604020202020204" pitchFamily="34" charset="0"/>
                        <a:buChar char="•"/>
                      </a:pPr>
                      <a:r>
                        <a:rPr lang="en-US" sz="1800" b="0" baseline="0" dirty="0">
                          <a:solidFill>
                            <a:schemeClr val="tx1"/>
                          </a:solidFill>
                        </a:rPr>
                        <a:t>regular and co-requisite models combined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66800">
                <a:tc>
                  <a:txBody>
                    <a:bodyPr/>
                    <a:lstStyle/>
                    <a:p>
                      <a:r>
                        <a:rPr lang="en-US" sz="1800" b="1" dirty="0">
                          <a:solidFill>
                            <a:schemeClr val="tx1"/>
                          </a:solidFill>
                        </a:rPr>
                        <a:t>Disproportionate Impact</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White, </a:t>
                      </a:r>
                      <a:r>
                        <a:rPr lang="en-US" sz="1800" b="0" baseline="0" dirty="0">
                          <a:solidFill>
                            <a:schemeClr val="tx1"/>
                          </a:solidFill>
                        </a:rPr>
                        <a:t>Black, and Hispanic students have comparable access to transfer-level math (84% vs 73% vs 85%)</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a:solidFill>
                            <a:schemeClr val="tx1"/>
                          </a:solidFill>
                        </a:rPr>
                        <a:t>Black students access to transfer-level math is eight times greater</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a:solidFill>
                            <a:schemeClr val="tx1"/>
                          </a:solidFill>
                        </a:rPr>
                        <a:t>Hispanic students access to transfer-level math is four times greater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8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08266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32"/>
            <a:ext cx="8591550" cy="1292268"/>
          </a:xfrm>
        </p:spPr>
        <p:txBody>
          <a:bodyPr>
            <a:normAutofit fontScale="90000"/>
          </a:bodyPr>
          <a:lstStyle/>
          <a:p>
            <a:r>
              <a:rPr lang="en-US" dirty="0"/>
              <a:t>Basic Skills Math Transformation Cuyamaca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01047"/>
              </p:ext>
            </p:extLst>
          </p:nvPr>
        </p:nvGraphicFramePr>
        <p:xfrm>
          <a:off x="304800" y="1660780"/>
          <a:ext cx="7924800" cy="4206620"/>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val="20000"/>
                    </a:ext>
                  </a:extLst>
                </a:gridCol>
              </a:tblGrid>
              <a:tr h="674407">
                <a:tc>
                  <a:txBody>
                    <a:bodyPr/>
                    <a:lstStyle/>
                    <a:p>
                      <a:r>
                        <a:rPr lang="en-US" sz="2800" dirty="0"/>
                        <a:t>Accelerated </a:t>
                      </a:r>
                      <a:r>
                        <a:rPr lang="en-US" sz="2800" baseline="0" dirty="0"/>
                        <a:t>Curriculum – Success </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32213">
                <a:tc>
                  <a:txBody>
                    <a:bodyPr/>
                    <a:lstStyle/>
                    <a:p>
                      <a:pPr marL="0" indent="0">
                        <a:buFont typeface="Arial" panose="020B0604020202020204" pitchFamily="34" charset="0"/>
                        <a:buNone/>
                      </a:pPr>
                      <a:r>
                        <a:rPr lang="en-US" sz="1800" b="1" dirty="0">
                          <a:solidFill>
                            <a:schemeClr val="tx1"/>
                          </a:solidFill>
                        </a:rPr>
                        <a:t>Completion of</a:t>
                      </a:r>
                      <a:r>
                        <a:rPr lang="en-US" sz="1800" b="1" baseline="0" dirty="0">
                          <a:solidFill>
                            <a:schemeClr val="tx1"/>
                          </a:solidFill>
                        </a:rPr>
                        <a:t> Transfer-Level Math (Overall)</a:t>
                      </a:r>
                      <a:endParaRPr lang="en-US" sz="1800" b="1" dirty="0">
                        <a:solidFill>
                          <a:schemeClr val="tx1"/>
                        </a:solidFill>
                      </a:endParaRPr>
                    </a:p>
                    <a:p>
                      <a:pPr marL="285750" indent="-285750">
                        <a:buFont typeface="Arial" panose="020B0604020202020204" pitchFamily="34" charset="0"/>
                        <a:buChar char="•"/>
                      </a:pPr>
                      <a:r>
                        <a:rPr lang="en-US" sz="1800" b="0" dirty="0">
                          <a:solidFill>
                            <a:schemeClr val="tx1"/>
                          </a:solidFill>
                        </a:rPr>
                        <a:t>One semester completion tripled (84 in fall 2014 to 257 in fall 2016)</a:t>
                      </a:r>
                    </a:p>
                    <a:p>
                      <a:pPr marL="285750" indent="-285750">
                        <a:buFont typeface="Arial" panose="020B0604020202020204" pitchFamily="34" charset="0"/>
                        <a:buChar char="•"/>
                      </a:pPr>
                      <a:r>
                        <a:rPr lang="en-US" sz="1800" b="0" dirty="0">
                          <a:solidFill>
                            <a:schemeClr val="tx1"/>
                          </a:solidFill>
                        </a:rPr>
                        <a:t>Course success</a:t>
                      </a:r>
                      <a:r>
                        <a:rPr lang="en-US" sz="1800" b="0" baseline="0" dirty="0">
                          <a:solidFill>
                            <a:schemeClr val="tx1"/>
                          </a:solidFill>
                        </a:rPr>
                        <a:t> rates held steady (transfer-level math: 64% vs transfer-level math with co-requisite: 69%)</a:t>
                      </a:r>
                    </a:p>
                    <a:p>
                      <a:pPr marL="285750" indent="-285750">
                        <a:buFont typeface="Arial" panose="020B0604020202020204" pitchFamily="34" charset="0"/>
                        <a:buChar char="•"/>
                      </a:pPr>
                      <a:r>
                        <a:rPr lang="en-US" sz="1800" b="0" baseline="0" dirty="0">
                          <a:solidFill>
                            <a:schemeClr val="tx1"/>
                          </a:solidFill>
                        </a:rPr>
                        <a:t>One year throughput rates for first-time math students placed below transfer-level went from 10% to 67%</a:t>
                      </a:r>
                    </a:p>
                    <a:p>
                      <a:r>
                        <a:rPr lang="en-US" sz="1800" b="1" dirty="0">
                          <a:solidFill>
                            <a:schemeClr val="tx1"/>
                          </a:solidFill>
                        </a:rPr>
                        <a:t>Completion of</a:t>
                      </a:r>
                      <a:r>
                        <a:rPr lang="en-US" sz="1800" b="1" baseline="0" dirty="0">
                          <a:solidFill>
                            <a:schemeClr val="tx1"/>
                          </a:solidFill>
                        </a:rPr>
                        <a:t> Transfer-Level Math </a:t>
                      </a:r>
                      <a:r>
                        <a:rPr lang="en-US" sz="1800" b="1" dirty="0">
                          <a:solidFill>
                            <a:schemeClr val="tx1"/>
                          </a:solidFill>
                        </a:rPr>
                        <a:t>Based</a:t>
                      </a:r>
                      <a:r>
                        <a:rPr lang="en-US" sz="1800" b="1" baseline="0" dirty="0">
                          <a:solidFill>
                            <a:schemeClr val="tx1"/>
                          </a:solidFill>
                        </a:rPr>
                        <a:t> on Placement (revised vs traditional)</a:t>
                      </a:r>
                      <a:endParaRPr lang="en-US" sz="1800" b="1" dirty="0">
                        <a:solidFill>
                          <a:schemeClr val="tx1"/>
                        </a:solidFill>
                      </a:endParaRP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solidFill>
                            <a:schemeClr val="tx1"/>
                          </a:solidFill>
                        </a:rPr>
                        <a:t>Students placed 1 level below: 66% in one year (vs 36% in two years)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solidFill>
                            <a:schemeClr val="tx1"/>
                          </a:solidFill>
                        </a:rPr>
                        <a:t>Students placed 2 levels below: 70% in one year (vs 19% in two years)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Students placed 3 levels below:</a:t>
                      </a:r>
                      <a:r>
                        <a:rPr lang="en-US" sz="1800" baseline="0" dirty="0">
                          <a:solidFill>
                            <a:schemeClr val="tx1"/>
                          </a:solidFill>
                        </a:rPr>
                        <a:t> 56% in one year (vs 4% in two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2890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32"/>
            <a:ext cx="8591550" cy="1292268"/>
          </a:xfrm>
        </p:spPr>
        <p:txBody>
          <a:bodyPr>
            <a:normAutofit fontScale="90000"/>
          </a:bodyPr>
          <a:lstStyle/>
          <a:p>
            <a:r>
              <a:rPr lang="en-US" dirty="0"/>
              <a:t>Basic Skills Math Transformation Cuyamaca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4943281"/>
              </p:ext>
            </p:extLst>
          </p:nvPr>
        </p:nvGraphicFramePr>
        <p:xfrm>
          <a:off x="304800" y="1660780"/>
          <a:ext cx="7924800" cy="2330955"/>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val="20000"/>
                    </a:ext>
                  </a:extLst>
                </a:gridCol>
              </a:tblGrid>
              <a:tr h="593595">
                <a:tc>
                  <a:txBody>
                    <a:bodyPr/>
                    <a:lstStyle/>
                    <a:p>
                      <a:r>
                        <a:rPr lang="en-US" sz="2800" dirty="0"/>
                        <a:t>Accelerated </a:t>
                      </a:r>
                      <a:r>
                        <a:rPr lang="en-US" sz="2800" baseline="0" dirty="0"/>
                        <a:t>Curriculum – Success </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48786">
                <a:tc>
                  <a:txBody>
                    <a:bodyPr/>
                    <a:lstStyle/>
                    <a:p>
                      <a:r>
                        <a:rPr lang="en-US" sz="1800" b="1" dirty="0">
                          <a:solidFill>
                            <a:schemeClr val="tx1"/>
                          </a:solidFill>
                        </a:rPr>
                        <a:t>Equity Impact</a:t>
                      </a:r>
                    </a:p>
                    <a:p>
                      <a:r>
                        <a:rPr lang="en-US" sz="1800" b="1" dirty="0">
                          <a:solidFill>
                            <a:schemeClr val="tx1"/>
                          </a:solidFill>
                        </a:rPr>
                        <a:t>(Completion</a:t>
                      </a:r>
                      <a:r>
                        <a:rPr lang="en-US" sz="1800" b="1" baseline="0" dirty="0">
                          <a:solidFill>
                            <a:schemeClr val="tx1"/>
                          </a:solidFill>
                        </a:rPr>
                        <a:t> of </a:t>
                      </a:r>
                      <a:r>
                        <a:rPr lang="en-US" sz="1800" b="1" dirty="0">
                          <a:solidFill>
                            <a:schemeClr val="tx1"/>
                          </a:solidFill>
                        </a:rPr>
                        <a:t>a transfer-level</a:t>
                      </a:r>
                      <a:r>
                        <a:rPr lang="en-US" sz="1800" b="1" baseline="0" dirty="0">
                          <a:solidFill>
                            <a:schemeClr val="tx1"/>
                          </a:solidFill>
                        </a:rPr>
                        <a:t> math course </a:t>
                      </a:r>
                      <a:r>
                        <a:rPr lang="en-US" sz="1800" b="1" dirty="0">
                          <a:solidFill>
                            <a:schemeClr val="tx1"/>
                          </a:solidFill>
                        </a:rPr>
                        <a:t>within 1 year of the first enrollment)</a:t>
                      </a:r>
                    </a:p>
                    <a:p>
                      <a:pPr marL="285750" indent="-285750">
                        <a:buFont typeface="Arial" panose="020B0604020202020204" pitchFamily="34" charset="0"/>
                        <a:buChar char="•"/>
                      </a:pPr>
                      <a:r>
                        <a:rPr lang="en-US" sz="1800" dirty="0">
                          <a:solidFill>
                            <a:schemeClr val="tx1"/>
                          </a:solidFill>
                        </a:rPr>
                        <a:t>Black students success increased 9 times (55% vs 6%)</a:t>
                      </a:r>
                    </a:p>
                    <a:p>
                      <a:pPr marL="285750" indent="-285750">
                        <a:buFont typeface="Arial" panose="020B0604020202020204" pitchFamily="34" charset="0"/>
                        <a:buChar char="•"/>
                      </a:pPr>
                      <a:r>
                        <a:rPr lang="en-US" sz="1800" dirty="0">
                          <a:solidFill>
                            <a:schemeClr val="tx1"/>
                          </a:solidFill>
                        </a:rPr>
                        <a:t>Hispanic students success increased over 4 times (65% vs 15%)</a:t>
                      </a:r>
                    </a:p>
                    <a:p>
                      <a:pPr marL="285750" indent="-285750">
                        <a:buFont typeface="Arial" panose="020B0604020202020204" pitchFamily="34" charset="0"/>
                        <a:buChar char="•"/>
                      </a:pPr>
                      <a:r>
                        <a:rPr lang="en-US" sz="1800" dirty="0">
                          <a:solidFill>
                            <a:schemeClr val="tx1"/>
                          </a:solidFill>
                        </a:rPr>
                        <a:t>No disproportionate impact for Hispanics (before or after)</a:t>
                      </a:r>
                    </a:p>
                    <a:p>
                      <a:pPr marL="285750" indent="-285750">
                        <a:buFont typeface="Arial" panose="020B0604020202020204" pitchFamily="34" charset="0"/>
                        <a:buChar char="•"/>
                      </a:pPr>
                      <a:r>
                        <a:rPr lang="en-US" sz="1800" dirty="0">
                          <a:solidFill>
                            <a:schemeClr val="tx1"/>
                          </a:solidFill>
                        </a:rPr>
                        <a:t>Disproportionate impact for blacks cut in half (2.7 to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98103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32"/>
            <a:ext cx="8591550" cy="1292268"/>
          </a:xfrm>
        </p:spPr>
        <p:txBody>
          <a:bodyPr>
            <a:normAutofit fontScale="90000"/>
          </a:bodyPr>
          <a:lstStyle/>
          <a:p>
            <a:r>
              <a:rPr lang="en-US" dirty="0"/>
              <a:t>Basic Skills Math Transformation Cuyamaca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4603358"/>
              </p:ext>
            </p:extLst>
          </p:nvPr>
        </p:nvGraphicFramePr>
        <p:xfrm>
          <a:off x="304800" y="1660780"/>
          <a:ext cx="7924800" cy="3998608"/>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val="20000"/>
                    </a:ext>
                  </a:extLst>
                </a:gridCol>
              </a:tblGrid>
              <a:tr h="583284">
                <a:tc>
                  <a:txBody>
                    <a:bodyPr/>
                    <a:lstStyle/>
                    <a:p>
                      <a:r>
                        <a:rPr lang="en-US" sz="2800" dirty="0"/>
                        <a:t>Accelerated </a:t>
                      </a:r>
                      <a:r>
                        <a:rPr lang="en-US" sz="2800" baseline="0" dirty="0"/>
                        <a:t>Curriculum – Completion Data</a:t>
                      </a:r>
                    </a:p>
                    <a:p>
                      <a:r>
                        <a:rPr lang="en-US" sz="2800" baseline="0" dirty="0"/>
                        <a:t>(</a:t>
                      </a:r>
                      <a:r>
                        <a:rPr lang="en-US" sz="2800" baseline="0" dirty="0" err="1"/>
                        <a:t>PreStats</a:t>
                      </a:r>
                      <a:r>
                        <a:rPr lang="en-US" sz="2800" baseline="0" dirty="0"/>
                        <a:t> to Stats)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16368">
                <a:tc>
                  <a:txBody>
                    <a:bodyPr/>
                    <a:lstStyle/>
                    <a:p>
                      <a:r>
                        <a:rPr lang="en-US" sz="1800" b="1" dirty="0">
                          <a:solidFill>
                            <a:schemeClr val="tx1"/>
                          </a:solidFill>
                        </a:rPr>
                        <a:t>Completion within 3 years (Transfer; Degree; Certificate)</a:t>
                      </a:r>
                      <a:r>
                        <a:rPr lang="en-US" sz="1800" b="1" baseline="0" dirty="0">
                          <a:solidFill>
                            <a:schemeClr val="tx1"/>
                          </a:solidFill>
                        </a:rPr>
                        <a:t> </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solidFill>
                            <a:schemeClr val="tx1"/>
                          </a:solidFill>
                        </a:rPr>
                        <a:t>Students placed 1 level below: 13% (vs 15%)</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solidFill>
                            <a:schemeClr val="tx1"/>
                          </a:solidFill>
                        </a:rPr>
                        <a:t>Students placed 2 levels below: 29% (vs 11%)</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Students placed 3 levels below:</a:t>
                      </a:r>
                      <a:r>
                        <a:rPr lang="en-US" sz="1800" baseline="0" dirty="0">
                          <a:solidFill>
                            <a:schemeClr val="tx1"/>
                          </a:solidFill>
                        </a:rPr>
                        <a:t> 37% (vs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16368">
                <a:tc>
                  <a:txBody>
                    <a:bodyPr/>
                    <a:lstStyle/>
                    <a:p>
                      <a:r>
                        <a:rPr lang="en-US" sz="1800" b="1" dirty="0">
                          <a:solidFill>
                            <a:schemeClr val="tx1"/>
                          </a:solidFill>
                        </a:rPr>
                        <a:t>Disproportionate Impact</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Black: 31% </a:t>
                      </a:r>
                      <a:r>
                        <a:rPr lang="en-US" sz="1800" b="0" baseline="0" dirty="0">
                          <a:solidFill>
                            <a:schemeClr val="tx1"/>
                          </a:solidFill>
                        </a:rPr>
                        <a:t>(vs 14%)</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a:solidFill>
                            <a:schemeClr val="tx1"/>
                          </a:solidFill>
                        </a:rPr>
                        <a:t>Hispanic: 32% (vs 10%)</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a:solidFill>
                            <a:schemeClr val="tx1"/>
                          </a:solidFill>
                        </a:rPr>
                        <a:t>White: 42% (vs 14%)</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a:solidFill>
                            <a:schemeClr val="tx1"/>
                          </a:solidFill>
                        </a:rPr>
                        <a:t>Black students completion doubled (31% vs 14%)</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a:solidFill>
                            <a:schemeClr val="tx1"/>
                          </a:solidFill>
                        </a:rPr>
                        <a:t>Hispanic students completion tripled (32% vs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2227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6236</TotalTime>
  <Words>2339</Words>
  <Application>Microsoft Office PowerPoint</Application>
  <PresentationFormat>On-screen Show (4:3)</PresentationFormat>
  <Paragraphs>312</Paragraphs>
  <Slides>36</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Cambria</vt:lpstr>
      <vt:lpstr>Courier New</vt:lpstr>
      <vt:lpstr>Wingdings</vt:lpstr>
      <vt:lpstr>Adjacency</vt:lpstr>
      <vt:lpstr>Acrobat Document</vt:lpstr>
      <vt:lpstr>Opening Access, Increasing Success, and Confronting Inequity:  The Case for Establishing Co-Reqs and Multiple Measures Placement in Transfer-level Math and English</vt:lpstr>
      <vt:lpstr>The call for co-requisite models and placement reform</vt:lpstr>
      <vt:lpstr>Cuyamaca college:  Where we were  vs where we are now</vt:lpstr>
      <vt:lpstr>Basic Skills Math Transformation Cuyamaca</vt:lpstr>
      <vt:lpstr>Basic Skills Math Transformation Cuyamaca</vt:lpstr>
      <vt:lpstr>Basic Skills Math Transformation Cuyamaca</vt:lpstr>
      <vt:lpstr>Basic Skills Math Transformation Cuyamaca</vt:lpstr>
      <vt:lpstr>Basic Skills Math Transformation Cuyamaca</vt:lpstr>
      <vt:lpstr>Basic Skills Math Transformation Cuyamaca</vt:lpstr>
      <vt:lpstr>Student Survey</vt:lpstr>
      <vt:lpstr>Solano college:  Where we were  vs where we are now</vt:lpstr>
      <vt:lpstr>Basic Skills English Transformation at Solano</vt:lpstr>
      <vt:lpstr>Basic Skills English Transformation at Solano</vt:lpstr>
      <vt:lpstr>Impact on Equity</vt:lpstr>
      <vt:lpstr>Results of English Placement Reforms</vt:lpstr>
      <vt:lpstr>The need for multiple measures</vt:lpstr>
      <vt:lpstr>John Hett’s 2015 Presentation on LBCC Multiple Measures Research</vt:lpstr>
      <vt:lpstr>Alignment in English</vt:lpstr>
      <vt:lpstr>Alignment in Math</vt:lpstr>
      <vt:lpstr>How did we get there? Cuyamaca college</vt:lpstr>
      <vt:lpstr>Process timeline</vt:lpstr>
      <vt:lpstr>Math Pathways One- or Two-course Sequences</vt:lpstr>
      <vt:lpstr>Math Pathways One- or Two-course Sequences</vt:lpstr>
      <vt:lpstr>Schedule Changes   </vt:lpstr>
      <vt:lpstr>Information Campaign</vt:lpstr>
      <vt:lpstr>Additional Support via  BSSOT Grant</vt:lpstr>
      <vt:lpstr>How did we get there? Solano college</vt:lpstr>
      <vt:lpstr>Process timeline</vt:lpstr>
      <vt:lpstr>Where we are now</vt:lpstr>
      <vt:lpstr>Placement Reform Information Campaign</vt:lpstr>
      <vt:lpstr>Additional Support via Transformation Grant</vt:lpstr>
      <vt:lpstr>Moving from concept to scale</vt:lpstr>
      <vt:lpstr>Moving from Concept to Scale   </vt:lpstr>
      <vt:lpstr>Moving from Concept to Scale    </vt:lpstr>
      <vt:lpstr>Moving from Concept to Scale   </vt:lpstr>
      <vt:lpstr>Thank You!   </vt:lpstr>
    </vt:vector>
  </TitlesOfParts>
  <Company>Grossmont-Cuyamaca Community College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Remedial Pipeline Success Rates</dc:title>
  <dc:creator>tns</dc:creator>
  <cp:lastModifiedBy>Michael Wyly</cp:lastModifiedBy>
  <cp:revision>323</cp:revision>
  <dcterms:created xsi:type="dcterms:W3CDTF">2015-04-09T21:35:02Z</dcterms:created>
  <dcterms:modified xsi:type="dcterms:W3CDTF">2017-07-15T04:55:52Z</dcterms:modified>
</cp:coreProperties>
</file>