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23"/>
  </p:notesMasterIdLst>
  <p:sldIdLst>
    <p:sldId id="274" r:id="rId2"/>
    <p:sldId id="283" r:id="rId3"/>
    <p:sldId id="285" r:id="rId4"/>
    <p:sldId id="300" r:id="rId5"/>
    <p:sldId id="297" r:id="rId6"/>
    <p:sldId id="302" r:id="rId7"/>
    <p:sldId id="286" r:id="rId8"/>
    <p:sldId id="298" r:id="rId9"/>
    <p:sldId id="287" r:id="rId10"/>
    <p:sldId id="288" r:id="rId11"/>
    <p:sldId id="289" r:id="rId12"/>
    <p:sldId id="290" r:id="rId13"/>
    <p:sldId id="299" r:id="rId14"/>
    <p:sldId id="291" r:id="rId15"/>
    <p:sldId id="292" r:id="rId16"/>
    <p:sldId id="293" r:id="rId17"/>
    <p:sldId id="294" r:id="rId18"/>
    <p:sldId id="295" r:id="rId19"/>
    <p:sldId id="303" r:id="rId20"/>
    <p:sldId id="301"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3" d="100"/>
          <a:sy n="83" d="100"/>
        </p:scale>
        <p:origin x="-978"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C203C-18DF-41A6-A52B-B8FC5CB4DF45}" type="datetimeFigureOut">
              <a:rPr lang="en-US" smtClean="0"/>
              <a:t>7/7/2016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4F16A5-3D53-47D5-AF0B-90B5632609FD}" type="slidenum">
              <a:rPr lang="en-US" smtClean="0"/>
              <a:t>‹#›</a:t>
            </a:fld>
            <a:endParaRPr lang="en-US"/>
          </a:p>
        </p:txBody>
      </p:sp>
    </p:spTree>
    <p:extLst>
      <p:ext uri="{BB962C8B-B14F-4D97-AF65-F5344CB8AC3E}">
        <p14:creationId xmlns:p14="http://schemas.microsoft.com/office/powerpoint/2010/main" val="3556525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04F16A5-3D53-47D5-AF0B-90B5632609FD}" type="slidenum">
              <a:rPr lang="en-US" smtClean="0"/>
              <a:t>19</a:t>
            </a:fld>
            <a:endParaRPr lang="en-US"/>
          </a:p>
        </p:txBody>
      </p:sp>
    </p:spTree>
    <p:extLst>
      <p:ext uri="{BB962C8B-B14F-4D97-AF65-F5344CB8AC3E}">
        <p14:creationId xmlns:p14="http://schemas.microsoft.com/office/powerpoint/2010/main" val="1070724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04F16A5-3D53-47D5-AF0B-90B5632609FD}" type="slidenum">
              <a:rPr lang="en-US" smtClean="0"/>
              <a:t>20</a:t>
            </a:fld>
            <a:endParaRPr lang="en-US"/>
          </a:p>
        </p:txBody>
      </p:sp>
    </p:spTree>
    <p:extLst>
      <p:ext uri="{BB962C8B-B14F-4D97-AF65-F5344CB8AC3E}">
        <p14:creationId xmlns:p14="http://schemas.microsoft.com/office/powerpoint/2010/main" val="3824699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04F16A5-3D53-47D5-AF0B-90B5632609FD}" type="slidenum">
              <a:rPr lang="en-US" smtClean="0"/>
              <a:t>21</a:t>
            </a:fld>
            <a:endParaRPr lang="en-US"/>
          </a:p>
        </p:txBody>
      </p:sp>
    </p:spTree>
    <p:extLst>
      <p:ext uri="{BB962C8B-B14F-4D97-AF65-F5344CB8AC3E}">
        <p14:creationId xmlns:p14="http://schemas.microsoft.com/office/powerpoint/2010/main" val="3947550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549F35-93C2-5446-89A0-A18E430FFE13}"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35144-557D-934A-935B-6C513901C13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307B2-ADF2-4888-8360-20045084A2F1}"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5F6D4-4D35-4D53-B9DF-22DB9D15B6F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D307B2-ADF2-4888-8360-20045084A2F1}"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5F6D4-4D35-4D53-B9DF-22DB9D15B6F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49F35-93C2-5446-89A0-A18E430FFE13}"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35144-557D-934A-935B-6C513901C13C}" type="slidenum">
              <a:rPr lang="en-US" smtClean="0"/>
              <a:t>‹#›</a:t>
            </a:fld>
            <a:endParaRPr lang="en-US"/>
          </a:p>
        </p:txBody>
      </p:sp>
      <p:pic>
        <p:nvPicPr>
          <p:cNvPr id="7" name="Picture 4" descr="http://www.sbunderground.com/wp-content/uploads/2013/11/dividing-line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7332" y="803275"/>
            <a:ext cx="7278986"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49F35-93C2-5446-89A0-A18E430FFE13}"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35144-557D-934A-935B-6C513901C13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549F35-93C2-5446-89A0-A18E430FFE13}"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35144-557D-934A-935B-6C513901C13C}" type="slidenum">
              <a:rPr lang="en-US" smtClean="0"/>
              <a:t>‹#›</a:t>
            </a:fld>
            <a:endParaRPr lang="en-US"/>
          </a:p>
        </p:txBody>
      </p:sp>
      <p:pic>
        <p:nvPicPr>
          <p:cNvPr id="8" name="Picture 4" descr="http://www.sbunderground.com/wp-content/uploads/2013/11/dividing-line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7332" y="803275"/>
            <a:ext cx="7278986"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549F35-93C2-5446-89A0-A18E430FFE13}" type="datetimeFigureOut">
              <a:rPr lang="en-US" smtClean="0"/>
              <a:t>7/7/2016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135144-557D-934A-935B-6C513901C13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4" descr="http://www.sbunderground.com/wp-content/uploads/2013/11/dividing-line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9476" y="797721"/>
            <a:ext cx="7278986"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49F35-93C2-5446-89A0-A18E430FFE13}" type="datetimeFigureOut">
              <a:rPr lang="en-US" smtClean="0"/>
              <a:t>7/7/2016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135144-557D-934A-935B-6C513901C1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307B2-ADF2-4888-8360-20045084A2F1}" type="datetimeFigureOut">
              <a:rPr lang="en-US" smtClean="0"/>
              <a:t>7/7/2016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D5F6D4-4D35-4D53-B9DF-22DB9D15B6F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307B2-ADF2-4888-8360-20045084A2F1}"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5F6D4-4D35-4D53-B9DF-22DB9D15B6F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307B2-ADF2-4888-8360-20045084A2F1}"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5F6D4-4D35-4D53-B9DF-22DB9D15B6F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B549F35-93C2-5446-89A0-A18E430FFE13}" type="datetimeFigureOut">
              <a:rPr lang="en-US" smtClean="0"/>
              <a:t>7/7/2016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9135144-557D-934A-935B-6C513901C1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ccjc.org/wp-content/uploads/2012/08/Guide-to-Evaluating-DE-and-CE_2012.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file:///F:\2015%20DE-TBA%20Addendum.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bassw@piercecollege.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varela@mendocino.edu" TargetMode="External"/><Relationship Id="rId4" Type="http://schemas.openxmlformats.org/officeDocument/2006/relationships/hyperlink" Target="mailto:michael.heumann@imperial.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8869"/>
            <a:ext cx="7543800" cy="2593975"/>
          </a:xfrm>
        </p:spPr>
        <p:txBody>
          <a:bodyPr>
            <a:normAutofit fontScale="90000"/>
          </a:bodyPr>
          <a:lstStyle/>
          <a:p>
            <a:r>
              <a:rPr lang="en-US" sz="4800" cap="none" dirty="0" smtClean="0"/>
              <a:t>Distance Education Addendums &amp; Other Distance Education Curriculum Concerns</a:t>
            </a:r>
            <a:endParaRPr lang="en-US" sz="4800" cap="none" dirty="0"/>
          </a:p>
        </p:txBody>
      </p:sp>
      <p:sp>
        <p:nvSpPr>
          <p:cNvPr id="3" name="Content Placeholder 2"/>
          <p:cNvSpPr>
            <a:spLocks noGrp="1"/>
          </p:cNvSpPr>
          <p:nvPr>
            <p:ph type="subTitle" idx="1"/>
          </p:nvPr>
        </p:nvSpPr>
        <p:spPr>
          <a:xfrm>
            <a:off x="685800" y="3860800"/>
            <a:ext cx="6461760" cy="1524000"/>
          </a:xfrm>
        </p:spPr>
        <p:txBody>
          <a:bodyPr>
            <a:normAutofit/>
          </a:bodyPr>
          <a:lstStyle/>
          <a:p>
            <a:r>
              <a:rPr lang="en-US" dirty="0" smtClean="0"/>
              <a:t>Wendy Bass, Los Angeles Pierce College</a:t>
            </a:r>
          </a:p>
          <a:p>
            <a:r>
              <a:rPr lang="en-US" dirty="0" smtClean="0"/>
              <a:t>Michael Heumann, Imperial Valley College</a:t>
            </a:r>
          </a:p>
          <a:p>
            <a:r>
              <a:rPr lang="en-US" dirty="0"/>
              <a:t>Vivian Varela, Mendocino </a:t>
            </a:r>
            <a:r>
              <a:rPr lang="en-US" dirty="0" smtClean="0"/>
              <a:t>College</a:t>
            </a:r>
            <a:endParaRPr lang="en-US" dirty="0"/>
          </a:p>
          <a:p>
            <a:endParaRPr lang="en-US" dirty="0"/>
          </a:p>
        </p:txBody>
      </p:sp>
      <p:sp>
        <p:nvSpPr>
          <p:cNvPr id="4" name="TextBox 3"/>
          <p:cNvSpPr txBox="1"/>
          <p:nvPr/>
        </p:nvSpPr>
        <p:spPr>
          <a:xfrm>
            <a:off x="685800" y="5740401"/>
            <a:ext cx="4140200" cy="369332"/>
          </a:xfrm>
          <a:prstGeom prst="rect">
            <a:avLst/>
          </a:prstGeom>
          <a:noFill/>
        </p:spPr>
        <p:txBody>
          <a:bodyPr wrap="square" rtlCol="0">
            <a:spAutoFit/>
          </a:bodyPr>
          <a:lstStyle/>
          <a:p>
            <a:r>
              <a:rPr lang="en-US" dirty="0" smtClean="0">
                <a:solidFill>
                  <a:schemeClr val="accent1"/>
                </a:solidFill>
              </a:rPr>
              <a:t>ASCCC Curriculum Institute July 2016</a:t>
            </a:r>
            <a:endParaRPr lang="en-US" dirty="0">
              <a:solidFill>
                <a:schemeClr val="accent1"/>
              </a:solidFill>
            </a:endParaRPr>
          </a:p>
        </p:txBody>
      </p:sp>
      <p:pic>
        <p:nvPicPr>
          <p:cNvPr id="5" name="Picture 4"/>
          <p:cNvPicPr>
            <a:picLocks noChangeAspect="1"/>
          </p:cNvPicPr>
          <p:nvPr/>
        </p:nvPicPr>
        <p:blipFill>
          <a:blip r:embed="rId2"/>
          <a:stretch>
            <a:fillRect/>
          </a:stretch>
        </p:blipFill>
        <p:spPr>
          <a:xfrm>
            <a:off x="4686300" y="5769907"/>
            <a:ext cx="3606800" cy="834093"/>
          </a:xfrm>
          <a:prstGeom prst="rect">
            <a:avLst/>
          </a:prstGeom>
        </p:spPr>
      </p:pic>
    </p:spTree>
    <p:extLst>
      <p:ext uri="{BB962C8B-B14F-4D97-AF65-F5344CB8AC3E}">
        <p14:creationId xmlns:p14="http://schemas.microsoft.com/office/powerpoint/2010/main" val="169814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smtClean="0"/>
              <a:t>And That is a Problem…</a:t>
            </a:r>
            <a:endParaRPr lang="en-US" dirty="0"/>
          </a:p>
        </p:txBody>
      </p:sp>
      <p:sp>
        <p:nvSpPr>
          <p:cNvPr id="3" name="Content Placeholder 2"/>
          <p:cNvSpPr>
            <a:spLocks noGrp="1"/>
          </p:cNvSpPr>
          <p:nvPr>
            <p:ph idx="1"/>
          </p:nvPr>
        </p:nvSpPr>
        <p:spPr>
          <a:xfrm>
            <a:off x="457200" y="1600200"/>
            <a:ext cx="5440680" cy="4876800"/>
          </a:xfrm>
        </p:spPr>
        <p:txBody>
          <a:bodyPr>
            <a:normAutofit fontScale="92500" lnSpcReduction="10000"/>
          </a:bodyPr>
          <a:lstStyle/>
          <a:p>
            <a:pPr marL="457200" indent="-457200">
              <a:lnSpc>
                <a:spcPct val="125000"/>
              </a:lnSpc>
              <a:spcBef>
                <a:spcPts val="0"/>
              </a:spcBef>
              <a:buFont typeface="Wingdings" panose="05000000000000000000" pitchFamily="2" charset="2"/>
              <a:buChar char="8"/>
            </a:pPr>
            <a:r>
              <a:rPr lang="en-US" sz="3600" dirty="0" smtClean="0"/>
              <a:t>Why?	</a:t>
            </a:r>
          </a:p>
          <a:p>
            <a:pPr marL="914400" lvl="2" indent="-457200">
              <a:lnSpc>
                <a:spcPct val="125000"/>
              </a:lnSpc>
              <a:spcBef>
                <a:spcPts val="0"/>
              </a:spcBef>
              <a:buFont typeface="Wingdings" panose="05000000000000000000" pitchFamily="2" charset="2"/>
              <a:buChar char="ü"/>
            </a:pPr>
            <a:r>
              <a:rPr lang="en-US" sz="3000" dirty="0" smtClean="0"/>
              <a:t>Financial aid fraud</a:t>
            </a:r>
          </a:p>
          <a:p>
            <a:pPr marL="914400" lvl="2" indent="-457200">
              <a:lnSpc>
                <a:spcPct val="125000"/>
              </a:lnSpc>
              <a:spcBef>
                <a:spcPts val="0"/>
              </a:spcBef>
              <a:buFont typeface="Wingdings" panose="05000000000000000000" pitchFamily="2" charset="2"/>
              <a:buChar char="ü"/>
            </a:pPr>
            <a:r>
              <a:rPr lang="en-US" sz="3000" dirty="0" smtClean="0"/>
              <a:t>Apportionment issues </a:t>
            </a:r>
          </a:p>
          <a:p>
            <a:pPr marL="914400" lvl="2" indent="-457200">
              <a:lnSpc>
                <a:spcPct val="125000"/>
              </a:lnSpc>
              <a:spcBef>
                <a:spcPts val="0"/>
              </a:spcBef>
              <a:buFont typeface="Wingdings" panose="05000000000000000000" pitchFamily="2" charset="2"/>
              <a:buChar char="ü"/>
            </a:pPr>
            <a:r>
              <a:rPr lang="en-US" sz="3000" dirty="0" smtClean="0"/>
              <a:t>Integrity of the course, grades, degrees, the college</a:t>
            </a:r>
          </a:p>
          <a:p>
            <a:pPr marL="914400" lvl="2" indent="-457200">
              <a:lnSpc>
                <a:spcPct val="125000"/>
              </a:lnSpc>
              <a:spcBef>
                <a:spcPts val="0"/>
              </a:spcBef>
              <a:buFont typeface="Wingdings" panose="05000000000000000000" pitchFamily="2" charset="2"/>
              <a:buChar char="ü"/>
            </a:pPr>
            <a:r>
              <a:rPr lang="en-US" sz="3000" dirty="0" smtClean="0"/>
              <a:t>Visa issues</a:t>
            </a:r>
          </a:p>
          <a:p>
            <a:pPr marL="914400" lvl="2" indent="-457200">
              <a:lnSpc>
                <a:spcPct val="125000"/>
              </a:lnSpc>
              <a:spcBef>
                <a:spcPts val="0"/>
              </a:spcBef>
              <a:buFont typeface="Wingdings" panose="05000000000000000000" pitchFamily="2" charset="2"/>
              <a:buChar char="ü"/>
            </a:pPr>
            <a:r>
              <a:rPr lang="en-US" sz="3000" dirty="0" smtClean="0"/>
              <a:t>Accreditation</a:t>
            </a:r>
          </a:p>
          <a:p>
            <a:pPr marL="914400" lvl="2" indent="-457200">
              <a:lnSpc>
                <a:spcPct val="125000"/>
              </a:lnSpc>
              <a:spcBef>
                <a:spcPts val="0"/>
              </a:spcBef>
              <a:buFont typeface="Wingdings" panose="05000000000000000000" pitchFamily="2" charset="2"/>
              <a:buChar char="ü"/>
            </a:pPr>
            <a:r>
              <a:rPr lang="en-US" sz="3000" dirty="0" smtClean="0"/>
              <a:t>Others?</a:t>
            </a:r>
            <a:endParaRPr lang="en-US" sz="3000" dirty="0"/>
          </a:p>
        </p:txBody>
      </p:sp>
      <p:pic>
        <p:nvPicPr>
          <p:cNvPr id="4" name="Picture 3"/>
          <p:cNvPicPr>
            <a:picLocks noChangeAspect="1"/>
          </p:cNvPicPr>
          <p:nvPr/>
        </p:nvPicPr>
        <p:blipFill>
          <a:blip r:embed="rId2"/>
          <a:stretch>
            <a:fillRect/>
          </a:stretch>
        </p:blipFill>
        <p:spPr>
          <a:xfrm>
            <a:off x="5184444" y="2342279"/>
            <a:ext cx="3810000" cy="2857500"/>
          </a:xfrm>
          <a:prstGeom prst="rect">
            <a:avLst/>
          </a:prstGeom>
        </p:spPr>
      </p:pic>
    </p:spTree>
    <p:extLst>
      <p:ext uri="{BB962C8B-B14F-4D97-AF65-F5344CB8AC3E}">
        <p14:creationId xmlns:p14="http://schemas.microsoft.com/office/powerpoint/2010/main" val="3894363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smtClean="0"/>
              <a:t>What do the Feds Say</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200" dirty="0" smtClean="0"/>
              <a:t>Code </a:t>
            </a:r>
            <a:r>
              <a:rPr lang="en-US" sz="2200" dirty="0"/>
              <a:t>of Federal Regulations, Title 34, Education §602</a:t>
            </a:r>
            <a:r>
              <a:rPr lang="en-US" sz="2200" dirty="0" smtClean="0"/>
              <a:t>.</a:t>
            </a:r>
          </a:p>
          <a:p>
            <a:pPr>
              <a:buFont typeface="Wingdings" panose="05000000000000000000" pitchFamily="2" charset="2"/>
              <a:buChar char="8"/>
            </a:pPr>
            <a:r>
              <a:rPr lang="en-US" sz="2800" i="1" dirty="0" smtClean="0">
                <a:solidFill>
                  <a:srgbClr val="FF0000"/>
                </a:solidFill>
              </a:rPr>
              <a:t> </a:t>
            </a:r>
            <a:r>
              <a:rPr lang="en-US" sz="2800" i="1" dirty="0" smtClean="0">
                <a:solidFill>
                  <a:schemeClr val="accent1"/>
                </a:solidFill>
              </a:rPr>
              <a:t>Correspondence </a:t>
            </a:r>
            <a:r>
              <a:rPr lang="en-US" sz="2800" i="1" dirty="0">
                <a:solidFill>
                  <a:schemeClr val="accent1"/>
                </a:solidFill>
              </a:rPr>
              <a:t>Education Means:</a:t>
            </a:r>
          </a:p>
          <a:p>
            <a:pPr marL="914400" lvl="1" indent="-457200">
              <a:buFont typeface="+mj-lt"/>
              <a:buAutoNum type="arabicPeriod"/>
            </a:pPr>
            <a:r>
              <a:rPr lang="en-US" sz="2400" dirty="0" smtClean="0"/>
              <a:t>Education </a:t>
            </a:r>
            <a:r>
              <a:rPr lang="en-US" sz="2400" dirty="0"/>
              <a:t>provided through one or more courses by an institution under which the institution provides instructional materials, by mail or electronic transmission, including examinations on the materials, to students who are separated from the instructor.</a:t>
            </a:r>
          </a:p>
          <a:p>
            <a:pPr marL="914400" lvl="1" indent="-457200">
              <a:buFont typeface="+mj-lt"/>
              <a:buAutoNum type="arabicPeriod"/>
            </a:pPr>
            <a:r>
              <a:rPr lang="en-US" sz="2400" dirty="0" smtClean="0"/>
              <a:t>Interaction </a:t>
            </a:r>
            <a:r>
              <a:rPr lang="en-US" sz="2400" dirty="0"/>
              <a:t>between the instructor and the student is limited, is not regular and substantive, and is primarily initiated by the student.</a:t>
            </a:r>
          </a:p>
          <a:p>
            <a:pPr marL="914400" lvl="1" indent="-457200">
              <a:buFont typeface="+mj-lt"/>
              <a:buAutoNum type="arabicPeriod"/>
            </a:pPr>
            <a:r>
              <a:rPr lang="en-US" sz="2400" dirty="0" smtClean="0"/>
              <a:t>Correspondence </a:t>
            </a:r>
            <a:r>
              <a:rPr lang="en-US" sz="2400" dirty="0"/>
              <a:t>courses are typically self-paced.</a:t>
            </a:r>
          </a:p>
          <a:p>
            <a:pPr marL="914400" lvl="1" indent="-457200">
              <a:buFont typeface="+mj-lt"/>
              <a:buAutoNum type="arabicPeriod"/>
            </a:pPr>
            <a:r>
              <a:rPr lang="en-US" sz="2400" dirty="0" smtClean="0"/>
              <a:t>Correspondence </a:t>
            </a:r>
            <a:r>
              <a:rPr lang="en-US" sz="2400" dirty="0"/>
              <a:t>education is not distance education. </a:t>
            </a:r>
          </a:p>
        </p:txBody>
      </p:sp>
      <p:sp>
        <p:nvSpPr>
          <p:cNvPr id="6" name="TextBox 5"/>
          <p:cNvSpPr txBox="1"/>
          <p:nvPr/>
        </p:nvSpPr>
        <p:spPr>
          <a:xfrm>
            <a:off x="-1365120" y="6125827"/>
            <a:ext cx="364202" cy="369332"/>
          </a:xfrm>
          <a:prstGeom prst="rect">
            <a:avLst/>
          </a:prstGeom>
          <a:noFill/>
        </p:spPr>
        <p:txBody>
          <a:bodyPr wrap="none" rtlCol="0">
            <a:spAutoFit/>
          </a:bodyPr>
          <a:lstStyle/>
          <a:p>
            <a:r>
              <a:rPr lang="en-US" dirty="0" smtClean="0">
                <a:solidFill>
                  <a:schemeClr val="bg1">
                    <a:lumMod val="65000"/>
                  </a:schemeClr>
                </a:solidFill>
                <a:latin typeface="Baskerville Old Face" panose="02020602080505020303" pitchFamily="18" charset="0"/>
              </a:rPr>
              <a:t>K</a:t>
            </a:r>
            <a:endParaRPr lang="en-US" dirty="0">
              <a:solidFill>
                <a:schemeClr val="bg1">
                  <a:lumMod val="65000"/>
                </a:schemeClr>
              </a:solidFill>
              <a:latin typeface="Baskerville Old Face" panose="02020602080505020303" pitchFamily="18" charset="0"/>
            </a:endParaRPr>
          </a:p>
        </p:txBody>
      </p:sp>
    </p:spTree>
    <p:extLst>
      <p:ext uri="{BB962C8B-B14F-4D97-AF65-F5344CB8AC3E}">
        <p14:creationId xmlns:p14="http://schemas.microsoft.com/office/powerpoint/2010/main" val="247406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smtClean="0"/>
              <a:t>What do the Feds Say</a:t>
            </a:r>
            <a:endParaRPr lang="en-US" dirty="0"/>
          </a:p>
        </p:txBody>
      </p:sp>
      <p:sp>
        <p:nvSpPr>
          <p:cNvPr id="3" name="Content Placeholder 2"/>
          <p:cNvSpPr>
            <a:spLocks noGrp="1"/>
          </p:cNvSpPr>
          <p:nvPr>
            <p:ph idx="1"/>
          </p:nvPr>
        </p:nvSpPr>
        <p:spPr>
          <a:xfrm>
            <a:off x="452672" y="1549400"/>
            <a:ext cx="8056327" cy="4742071"/>
          </a:xfrm>
        </p:spPr>
        <p:txBody>
          <a:bodyPr>
            <a:normAutofit/>
          </a:bodyPr>
          <a:lstStyle/>
          <a:p>
            <a:pPr marL="0" indent="0">
              <a:buNone/>
            </a:pPr>
            <a:r>
              <a:rPr lang="en-US" sz="2200" dirty="0" smtClean="0"/>
              <a:t>Code of Federal Regulations, Title 34, Education §602.</a:t>
            </a:r>
          </a:p>
          <a:p>
            <a:pPr lvl="1" indent="-365760">
              <a:lnSpc>
                <a:spcPct val="125000"/>
              </a:lnSpc>
              <a:spcBef>
                <a:spcPts val="0"/>
              </a:spcBef>
              <a:buFont typeface="Wingdings" panose="05000000000000000000" pitchFamily="2" charset="2"/>
              <a:buChar char="8"/>
            </a:pPr>
            <a:r>
              <a:rPr lang="en-US" sz="2800" dirty="0" smtClean="0">
                <a:solidFill>
                  <a:schemeClr val="accent1"/>
                </a:solidFill>
              </a:rPr>
              <a:t>Distance education means:</a:t>
            </a:r>
          </a:p>
          <a:p>
            <a:pPr marL="548640" lvl="2" indent="0">
              <a:lnSpc>
                <a:spcPct val="145000"/>
              </a:lnSpc>
              <a:spcBef>
                <a:spcPts val="0"/>
              </a:spcBef>
              <a:buNone/>
            </a:pPr>
            <a:r>
              <a:rPr lang="en-US" sz="2400" dirty="0" smtClean="0"/>
              <a:t>Education that uses one or more of the technologies listed in paragraphs (1) through (4) of this definition to deliver instruction to students who are separated from the instructor and </a:t>
            </a:r>
            <a:r>
              <a:rPr lang="en-US" sz="2400" dirty="0" smtClean="0">
                <a:solidFill>
                  <a:schemeClr val="accent1"/>
                </a:solidFill>
              </a:rPr>
              <a:t>to support regular and substantive interaction between the students and the instructor</a:t>
            </a:r>
            <a:r>
              <a:rPr lang="en-US" sz="2400" dirty="0" smtClean="0"/>
              <a:t>, either synchronously or asynchronously. The technologies may include:</a:t>
            </a:r>
          </a:p>
        </p:txBody>
      </p:sp>
    </p:spTree>
    <p:extLst>
      <p:ext uri="{BB962C8B-B14F-4D97-AF65-F5344CB8AC3E}">
        <p14:creationId xmlns:p14="http://schemas.microsoft.com/office/powerpoint/2010/main" val="366817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smtClean="0"/>
              <a:t>Approved Methods</a:t>
            </a:r>
            <a:endParaRPr lang="en-US" dirty="0"/>
          </a:p>
        </p:txBody>
      </p:sp>
      <p:sp>
        <p:nvSpPr>
          <p:cNvPr id="3" name="Content Placeholder 2"/>
          <p:cNvSpPr>
            <a:spLocks noGrp="1"/>
          </p:cNvSpPr>
          <p:nvPr>
            <p:ph idx="1"/>
          </p:nvPr>
        </p:nvSpPr>
        <p:spPr/>
        <p:txBody>
          <a:bodyPr>
            <a:normAutofit lnSpcReduction="10000"/>
          </a:bodyPr>
          <a:lstStyle/>
          <a:p>
            <a:pPr marL="457200" indent="-457200">
              <a:lnSpc>
                <a:spcPct val="135000"/>
              </a:lnSpc>
              <a:spcBef>
                <a:spcPts val="0"/>
              </a:spcBef>
              <a:buFont typeface="+mj-lt"/>
              <a:buAutoNum type="arabicPeriod"/>
            </a:pPr>
            <a:r>
              <a:rPr lang="en-US" dirty="0"/>
              <a:t>The internet; </a:t>
            </a:r>
          </a:p>
          <a:p>
            <a:pPr marL="457200" indent="-457200">
              <a:lnSpc>
                <a:spcPct val="135000"/>
              </a:lnSpc>
              <a:spcBef>
                <a:spcPts val="0"/>
              </a:spcBef>
              <a:buFont typeface="+mj-lt"/>
              <a:buAutoNum type="arabicPeriod"/>
            </a:pPr>
            <a:r>
              <a:rPr lang="en-US" dirty="0"/>
              <a:t>One-way and two-way transmissions through open broadcast, closed circuit, cable, microwave, broadband lines, fiber optics, satellite, or wireless communications devices:</a:t>
            </a:r>
          </a:p>
          <a:p>
            <a:pPr marL="457200" indent="-457200">
              <a:lnSpc>
                <a:spcPct val="135000"/>
              </a:lnSpc>
              <a:spcBef>
                <a:spcPts val="0"/>
              </a:spcBef>
              <a:buFont typeface="+mj-lt"/>
              <a:buAutoNum type="arabicPeriod"/>
            </a:pPr>
            <a:r>
              <a:rPr lang="en-US" dirty="0"/>
              <a:t>Audio conferencing: or</a:t>
            </a:r>
          </a:p>
          <a:p>
            <a:pPr marL="457200" indent="-457200">
              <a:lnSpc>
                <a:spcPct val="135000"/>
              </a:lnSpc>
              <a:spcBef>
                <a:spcPts val="0"/>
              </a:spcBef>
              <a:buFont typeface="+mj-lt"/>
              <a:buAutoNum type="arabicPeriod"/>
            </a:pPr>
            <a:r>
              <a:rPr lang="en-US" dirty="0"/>
              <a:t>Video cassettes, DVDs, and CDROMs, </a:t>
            </a:r>
            <a:r>
              <a:rPr lang="en-US" b="1" dirty="0">
                <a:effectLst>
                  <a:outerShdw blurRad="38100" dist="38100" dir="2700000" algn="tl">
                    <a:srgbClr val="000000">
                      <a:alpha val="43137"/>
                    </a:srgbClr>
                  </a:outerShdw>
                </a:effectLst>
              </a:rPr>
              <a:t>if</a:t>
            </a:r>
            <a:r>
              <a:rPr lang="en-US" dirty="0"/>
              <a:t> the cassettes, </a:t>
            </a:r>
            <a:r>
              <a:rPr lang="en-US" dirty="0" smtClean="0"/>
              <a:t>DVDs, </a:t>
            </a:r>
            <a:r>
              <a:rPr lang="en-US" dirty="0"/>
              <a:t>or CD ROMs are used in a course in conjunction with any of the technologies listed in paragraphs (1) through (3) of this definition</a:t>
            </a:r>
            <a:r>
              <a:rPr lang="en-US" dirty="0" smtClean="0"/>
              <a:t>.</a:t>
            </a:r>
            <a:endParaRPr lang="en-US" dirty="0"/>
          </a:p>
        </p:txBody>
      </p:sp>
    </p:spTree>
    <p:extLst>
      <p:ext uri="{BB962C8B-B14F-4D97-AF65-F5344CB8AC3E}">
        <p14:creationId xmlns:p14="http://schemas.microsoft.com/office/powerpoint/2010/main" val="1700684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dirty="0" smtClean="0"/>
              <a:t>What does the ACCJC Say</a:t>
            </a:r>
            <a:endParaRPr lang="en-US" dirty="0"/>
          </a:p>
        </p:txBody>
      </p:sp>
      <p:sp>
        <p:nvSpPr>
          <p:cNvPr id="3" name="Content Placeholder 2"/>
          <p:cNvSpPr>
            <a:spLocks noGrp="1"/>
          </p:cNvSpPr>
          <p:nvPr>
            <p:ph idx="1"/>
          </p:nvPr>
        </p:nvSpPr>
        <p:spPr>
          <a:xfrm>
            <a:off x="452673" y="1702053"/>
            <a:ext cx="7348304" cy="4629175"/>
          </a:xfrm>
        </p:spPr>
        <p:txBody>
          <a:bodyPr>
            <a:normAutofit/>
          </a:bodyPr>
          <a:lstStyle/>
          <a:p>
            <a:pPr marL="457200" indent="-457200">
              <a:lnSpc>
                <a:spcPct val="125000"/>
              </a:lnSpc>
              <a:spcBef>
                <a:spcPts val="0"/>
              </a:spcBef>
              <a:buFont typeface="Wingdings" panose="05000000000000000000" pitchFamily="2" charset="2"/>
              <a:buChar char="8"/>
            </a:pPr>
            <a:r>
              <a:rPr lang="en-US" dirty="0" smtClean="0"/>
              <a:t>Distance education is defined, for the purpose of accreditation review as a formal interaction which uses one or more technologies to deliver instruction to students who are separated from the instructor and which </a:t>
            </a:r>
            <a:r>
              <a:rPr lang="en-US" b="1" i="1" dirty="0" smtClean="0">
                <a:solidFill>
                  <a:schemeClr val="accent1"/>
                </a:solidFill>
              </a:rPr>
              <a:t>support regular and substantive interaction</a:t>
            </a:r>
            <a:r>
              <a:rPr lang="en-US" i="1" dirty="0" smtClean="0">
                <a:solidFill>
                  <a:srgbClr val="FF0000"/>
                </a:solidFill>
              </a:rPr>
              <a:t> </a:t>
            </a:r>
            <a:r>
              <a:rPr lang="en-US" dirty="0" smtClean="0"/>
              <a:t>between the student and instructor…</a:t>
            </a:r>
          </a:p>
          <a:p>
            <a:pPr marL="0" indent="0" algn="ctr">
              <a:buNone/>
            </a:pPr>
            <a:r>
              <a:rPr lang="en-US" sz="2200" dirty="0">
                <a:hlinkClick r:id="rId2"/>
              </a:rPr>
              <a:t>http://</a:t>
            </a:r>
            <a:r>
              <a:rPr lang="en-US" sz="2200" dirty="0" smtClean="0">
                <a:hlinkClick r:id="rId2"/>
              </a:rPr>
              <a:t>www.accjc.org/wp-content/uploads/2012/08/Guide-to-Evaluating-DE-and-CE_2012.pdf</a:t>
            </a:r>
            <a:r>
              <a:rPr lang="en-US" sz="2200" dirty="0" smtClean="0"/>
              <a:t> </a:t>
            </a:r>
            <a:endParaRPr lang="en-US" sz="2200" dirty="0"/>
          </a:p>
        </p:txBody>
      </p:sp>
    </p:spTree>
    <p:extLst>
      <p:ext uri="{BB962C8B-B14F-4D97-AF65-F5344CB8AC3E}">
        <p14:creationId xmlns:p14="http://schemas.microsoft.com/office/powerpoint/2010/main" val="3098248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419100"/>
            <a:ext cx="8229600" cy="990600"/>
          </a:xfrm>
          <a:solidFill>
            <a:schemeClr val="bg1"/>
          </a:solidFill>
        </p:spPr>
        <p:txBody>
          <a:bodyPr/>
          <a:lstStyle/>
          <a:p>
            <a:r>
              <a:rPr lang="en-US" dirty="0" smtClean="0"/>
              <a:t>What does Title 5 Say</a:t>
            </a:r>
            <a:endParaRPr lang="en-US" dirty="0"/>
          </a:p>
        </p:txBody>
      </p:sp>
      <p:sp>
        <p:nvSpPr>
          <p:cNvPr id="3" name="Content Placeholder 2"/>
          <p:cNvSpPr>
            <a:spLocks noGrp="1"/>
          </p:cNvSpPr>
          <p:nvPr>
            <p:ph idx="1"/>
          </p:nvPr>
        </p:nvSpPr>
        <p:spPr>
          <a:xfrm>
            <a:off x="452673" y="1299403"/>
            <a:ext cx="7348304" cy="5041763"/>
          </a:xfrm>
        </p:spPr>
        <p:txBody>
          <a:bodyPr>
            <a:normAutofit fontScale="85000" lnSpcReduction="10000"/>
          </a:bodyPr>
          <a:lstStyle/>
          <a:p>
            <a:pPr marL="0" indent="0">
              <a:buNone/>
            </a:pPr>
            <a:r>
              <a:rPr lang="en-US" dirty="0"/>
              <a:t>§ 55204. Instructor Contact</a:t>
            </a:r>
            <a:r>
              <a:rPr lang="en-US" dirty="0" smtClean="0"/>
              <a:t>.</a:t>
            </a:r>
          </a:p>
          <a:p>
            <a:pPr marL="457200" indent="-457200">
              <a:lnSpc>
                <a:spcPct val="135000"/>
              </a:lnSpc>
              <a:spcBef>
                <a:spcPts val="0"/>
              </a:spcBef>
              <a:buFont typeface="Wingdings" panose="05000000000000000000" pitchFamily="2" charset="2"/>
              <a:buChar char="8"/>
            </a:pPr>
            <a:r>
              <a:rPr lang="en-US" sz="2600" dirty="0"/>
              <a:t>In addition to the requirements of section 55002 and any locally established requirements applicable to all courses, district governing boards shall ensure that:</a:t>
            </a:r>
          </a:p>
          <a:p>
            <a:pPr marL="731520" lvl="1" indent="-274320">
              <a:lnSpc>
                <a:spcPct val="135000"/>
              </a:lnSpc>
              <a:spcBef>
                <a:spcPts val="0"/>
              </a:spcBef>
              <a:buNone/>
            </a:pPr>
            <a:r>
              <a:rPr lang="en-US" sz="2200" dirty="0"/>
              <a:t>(a) </a:t>
            </a:r>
            <a:r>
              <a:rPr lang="en-US" sz="2200" i="1" dirty="0">
                <a:solidFill>
                  <a:schemeClr val="accent1"/>
                </a:solidFill>
              </a:rPr>
              <a:t>Any portion of a course conducted through distance education includes regular effective contact between instructor and students,</a:t>
            </a:r>
            <a:r>
              <a:rPr lang="en-US" sz="2200" dirty="0">
                <a:solidFill>
                  <a:schemeClr val="accent1"/>
                </a:solidFill>
              </a:rPr>
              <a:t> </a:t>
            </a:r>
            <a:r>
              <a:rPr lang="en-US" sz="2200" dirty="0"/>
              <a:t>through group or individual meetings, orientation and review sessions, supplemental seminar or study sessions, field trips, library workshops, telephone contact, correspondence, voice mail, e-mail, or other activities. </a:t>
            </a:r>
            <a:r>
              <a:rPr lang="en-US" sz="2200" dirty="0" smtClean="0"/>
              <a:t/>
            </a:r>
            <a:br>
              <a:rPr lang="en-US" sz="2200" dirty="0" smtClean="0"/>
            </a:br>
            <a:r>
              <a:rPr lang="en-US" sz="2200" b="1" dirty="0" smtClean="0">
                <a:solidFill>
                  <a:schemeClr val="accent1"/>
                </a:solidFill>
              </a:rPr>
              <a:t>Regular </a:t>
            </a:r>
            <a:r>
              <a:rPr lang="en-US" sz="2200" b="1" dirty="0">
                <a:solidFill>
                  <a:schemeClr val="accent1"/>
                </a:solidFill>
              </a:rPr>
              <a:t>effective contact is an academic and professional matter pursuant to sections 53200 et seq</a:t>
            </a:r>
            <a:r>
              <a:rPr lang="en-US" sz="2200" b="1" dirty="0" smtClean="0">
                <a:solidFill>
                  <a:schemeClr val="accent1"/>
                </a:solidFill>
              </a:rPr>
              <a:t>.</a:t>
            </a:r>
            <a:endParaRPr lang="en-US" sz="2200" b="1" dirty="0">
              <a:solidFill>
                <a:schemeClr val="accent1"/>
              </a:solidFill>
            </a:endParaRPr>
          </a:p>
        </p:txBody>
      </p:sp>
    </p:spTree>
    <p:extLst>
      <p:ext uri="{BB962C8B-B14F-4D97-AF65-F5344CB8AC3E}">
        <p14:creationId xmlns:p14="http://schemas.microsoft.com/office/powerpoint/2010/main" val="1178484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3200" dirty="0" smtClean="0"/>
              <a:t>Online, Hybrid, &amp; Correspondence Courses</a:t>
            </a:r>
            <a:endParaRPr lang="en-US" sz="3200" dirty="0"/>
          </a:p>
        </p:txBody>
      </p:sp>
      <p:sp>
        <p:nvSpPr>
          <p:cNvPr id="3" name="Content Placeholder 2"/>
          <p:cNvSpPr>
            <a:spLocks noGrp="1"/>
          </p:cNvSpPr>
          <p:nvPr>
            <p:ph idx="1"/>
          </p:nvPr>
        </p:nvSpPr>
        <p:spPr>
          <a:xfrm>
            <a:off x="457200" y="1600200"/>
            <a:ext cx="7620000" cy="4089400"/>
          </a:xfrm>
        </p:spPr>
        <p:txBody>
          <a:bodyPr>
            <a:normAutofit fontScale="92500"/>
          </a:bodyPr>
          <a:lstStyle/>
          <a:p>
            <a:pPr marL="457200" indent="-457200">
              <a:spcBef>
                <a:spcPts val="600"/>
              </a:spcBef>
              <a:buFont typeface="Wingdings" panose="05000000000000000000" pitchFamily="2" charset="2"/>
              <a:buChar char="8"/>
            </a:pPr>
            <a:r>
              <a:rPr lang="en-US" sz="3200" dirty="0"/>
              <a:t>An online course </a:t>
            </a:r>
            <a:r>
              <a:rPr lang="en-US" sz="3200" dirty="0" smtClean="0"/>
              <a:t>never</a:t>
            </a:r>
            <a:r>
              <a:rPr lang="en-US" sz="3200" dirty="0" smtClean="0">
                <a:solidFill>
                  <a:schemeClr val="accent1"/>
                </a:solidFill>
              </a:rPr>
              <a:t>*</a:t>
            </a:r>
            <a:r>
              <a:rPr lang="en-US" sz="3200" dirty="0" smtClean="0"/>
              <a:t> </a:t>
            </a:r>
            <a:r>
              <a:rPr lang="en-US" sz="3200" dirty="0"/>
              <a:t>requires a meeting on campus but does require instructor initiated regular and substantive interaction with the students, either synchronously or asynchronously</a:t>
            </a:r>
            <a:r>
              <a:rPr lang="en-US" sz="3200" dirty="0" smtClean="0"/>
              <a:t>. </a:t>
            </a:r>
          </a:p>
          <a:p>
            <a:pPr marL="1005840" lvl="2" indent="-457200">
              <a:lnSpc>
                <a:spcPct val="114000"/>
              </a:lnSpc>
              <a:spcBef>
                <a:spcPts val="600"/>
              </a:spcBef>
              <a:buFont typeface="Wingdings" panose="05000000000000000000" pitchFamily="2" charset="2"/>
              <a:buChar char="8"/>
            </a:pPr>
            <a:r>
              <a:rPr lang="en-US" sz="3000" dirty="0" smtClean="0"/>
              <a:t>These </a:t>
            </a:r>
            <a:r>
              <a:rPr lang="en-US" sz="3000" dirty="0"/>
              <a:t>courses are conducted entirely over the </a:t>
            </a:r>
            <a:r>
              <a:rPr lang="en-US" sz="3000" dirty="0" smtClean="0"/>
              <a:t>internet,</a:t>
            </a:r>
            <a:r>
              <a:rPr lang="en-US" sz="3000" dirty="0"/>
              <a:t> </a:t>
            </a:r>
            <a:r>
              <a:rPr lang="en-US" sz="3000" dirty="0" smtClean="0"/>
              <a:t>with course </a:t>
            </a:r>
            <a:r>
              <a:rPr lang="en-US" sz="3000" dirty="0"/>
              <a:t>materials are posted on a course website</a:t>
            </a:r>
            <a:r>
              <a:rPr lang="en-US" sz="3000" dirty="0" smtClean="0"/>
              <a:t>.</a:t>
            </a:r>
            <a:endParaRPr lang="en-US" sz="3000" dirty="0"/>
          </a:p>
          <a:p>
            <a:endParaRPr lang="en-US" dirty="0"/>
          </a:p>
        </p:txBody>
      </p:sp>
      <p:sp>
        <p:nvSpPr>
          <p:cNvPr id="4" name="TextBox 3"/>
          <p:cNvSpPr txBox="1"/>
          <p:nvPr/>
        </p:nvSpPr>
        <p:spPr>
          <a:xfrm>
            <a:off x="647022" y="5684810"/>
            <a:ext cx="7430178" cy="738664"/>
          </a:xfrm>
          <a:prstGeom prst="rect">
            <a:avLst/>
          </a:prstGeom>
          <a:noFill/>
        </p:spPr>
        <p:txBody>
          <a:bodyPr wrap="square" rtlCol="0">
            <a:spAutoFit/>
          </a:bodyPr>
          <a:lstStyle/>
          <a:p>
            <a:r>
              <a:rPr lang="en-US" sz="2400" b="1" dirty="0" smtClean="0">
                <a:solidFill>
                  <a:schemeClr val="accent1"/>
                </a:solidFill>
              </a:rPr>
              <a:t>*</a:t>
            </a:r>
            <a:r>
              <a:rPr lang="en-US" dirty="0" smtClean="0"/>
              <a:t>There can be local variation as to whether or not an online course may require on campus proctored testing.</a:t>
            </a:r>
            <a:endParaRPr lang="en-US" dirty="0"/>
          </a:p>
        </p:txBody>
      </p:sp>
    </p:spTree>
    <p:extLst>
      <p:ext uri="{BB962C8B-B14F-4D97-AF65-F5344CB8AC3E}">
        <p14:creationId xmlns:p14="http://schemas.microsoft.com/office/powerpoint/2010/main" val="244813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311" y="407081"/>
            <a:ext cx="7620000" cy="1143000"/>
          </a:xfrm>
          <a:solidFill>
            <a:schemeClr val="bg1"/>
          </a:solidFill>
        </p:spPr>
        <p:txBody>
          <a:bodyPr>
            <a:noAutofit/>
          </a:bodyPr>
          <a:lstStyle/>
          <a:p>
            <a:r>
              <a:rPr lang="en-US" sz="3200" dirty="0"/>
              <a:t>Online, Hybrid, &amp; Correspondence Courses</a:t>
            </a:r>
          </a:p>
        </p:txBody>
      </p:sp>
      <p:sp>
        <p:nvSpPr>
          <p:cNvPr id="3" name="Content Placeholder 2"/>
          <p:cNvSpPr>
            <a:spLocks noGrp="1"/>
          </p:cNvSpPr>
          <p:nvPr>
            <p:ph idx="1"/>
          </p:nvPr>
        </p:nvSpPr>
        <p:spPr/>
        <p:txBody>
          <a:bodyPr>
            <a:normAutofit/>
          </a:bodyPr>
          <a:lstStyle/>
          <a:p>
            <a:pPr marL="457200" indent="-457200">
              <a:lnSpc>
                <a:spcPct val="125000"/>
              </a:lnSpc>
              <a:spcBef>
                <a:spcPts val="0"/>
              </a:spcBef>
              <a:buFont typeface="Wingdings" panose="05000000000000000000" pitchFamily="2" charset="2"/>
              <a:buChar char="8"/>
            </a:pPr>
            <a:r>
              <a:rPr lang="en-US" sz="2800" dirty="0" smtClean="0"/>
              <a:t>A</a:t>
            </a:r>
            <a:r>
              <a:rPr lang="en-US" sz="2800" dirty="0"/>
              <a:t> hybrid course combines online learning with scheduled face-to-face class sessions on campus with the instructor.  </a:t>
            </a:r>
            <a:endParaRPr lang="en-US" sz="2800" dirty="0" smtClean="0"/>
          </a:p>
          <a:p>
            <a:pPr lvl="2" indent="-457200">
              <a:lnSpc>
                <a:spcPct val="125000"/>
              </a:lnSpc>
              <a:spcBef>
                <a:spcPts val="0"/>
              </a:spcBef>
              <a:buFont typeface="Wingdings" panose="05000000000000000000" pitchFamily="2" charset="2"/>
              <a:buChar char="8"/>
            </a:pPr>
            <a:r>
              <a:rPr lang="en-US" sz="2600" dirty="0" smtClean="0"/>
              <a:t>The </a:t>
            </a:r>
            <a:r>
              <a:rPr lang="en-US" sz="2600" dirty="0"/>
              <a:t>campus sessions meet at the scheduled days, times, and defined location as indicated in the schedule of classes</a:t>
            </a:r>
            <a:r>
              <a:rPr lang="en-US" sz="2600" dirty="0" smtClean="0"/>
              <a:t>.</a:t>
            </a:r>
          </a:p>
          <a:p>
            <a:pPr lvl="2" indent="-457200">
              <a:lnSpc>
                <a:spcPct val="125000"/>
              </a:lnSpc>
              <a:spcBef>
                <a:spcPts val="0"/>
              </a:spcBef>
              <a:buFont typeface="Wingdings" panose="05000000000000000000" pitchFamily="2" charset="2"/>
              <a:buChar char="8"/>
            </a:pPr>
            <a:r>
              <a:rPr lang="en-US" sz="2600" dirty="0" smtClean="0"/>
              <a:t>Currently, these are locally defined in terms of percentage (i.e., 20% online, etc.)</a:t>
            </a:r>
            <a:endParaRPr lang="en-US" sz="2600" dirty="0"/>
          </a:p>
        </p:txBody>
      </p:sp>
    </p:spTree>
    <p:extLst>
      <p:ext uri="{BB962C8B-B14F-4D97-AF65-F5344CB8AC3E}">
        <p14:creationId xmlns:p14="http://schemas.microsoft.com/office/powerpoint/2010/main" val="3196258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3200" dirty="0" smtClean="0"/>
              <a:t>Online, Hybrid, &amp; Correspondence Courses</a:t>
            </a:r>
            <a:endParaRPr lang="en-US" sz="3200" dirty="0"/>
          </a:p>
        </p:txBody>
      </p:sp>
      <p:sp>
        <p:nvSpPr>
          <p:cNvPr id="3" name="Content Placeholder 2"/>
          <p:cNvSpPr>
            <a:spLocks noGrp="1"/>
          </p:cNvSpPr>
          <p:nvPr>
            <p:ph idx="1"/>
          </p:nvPr>
        </p:nvSpPr>
        <p:spPr/>
        <p:txBody>
          <a:bodyPr>
            <a:normAutofit fontScale="70000" lnSpcReduction="20000"/>
          </a:bodyPr>
          <a:lstStyle/>
          <a:p>
            <a:pPr marL="457200" indent="-457200">
              <a:lnSpc>
                <a:spcPct val="145000"/>
              </a:lnSpc>
              <a:spcBef>
                <a:spcPts val="0"/>
              </a:spcBef>
              <a:buFont typeface="Wingdings" panose="05000000000000000000" pitchFamily="2" charset="2"/>
              <a:buChar char="8"/>
            </a:pPr>
            <a:r>
              <a:rPr lang="en-US" sz="4000" dirty="0" smtClean="0"/>
              <a:t>A</a:t>
            </a:r>
            <a:r>
              <a:rPr lang="en-US" sz="4000" dirty="0"/>
              <a:t> correspondence course provides instructional materials by mail or electronic transmission, including examinations and materials</a:t>
            </a:r>
            <a:r>
              <a:rPr lang="en-US" sz="4000" dirty="0" smtClean="0"/>
              <a:t>.</a:t>
            </a:r>
          </a:p>
          <a:p>
            <a:pPr marL="845820" lvl="2" indent="-571500">
              <a:lnSpc>
                <a:spcPct val="145000"/>
              </a:lnSpc>
              <a:spcBef>
                <a:spcPts val="0"/>
              </a:spcBef>
              <a:buFont typeface="Wingdings" panose="05000000000000000000" pitchFamily="2" charset="2"/>
              <a:buChar char="8"/>
            </a:pPr>
            <a:r>
              <a:rPr lang="en-US" sz="3800" dirty="0" smtClean="0"/>
              <a:t>Interaction </a:t>
            </a:r>
            <a:r>
              <a:rPr lang="en-US" sz="3800" dirty="0"/>
              <a:t>between the instructor and the students is limited, is not regular and substantive, and is primarily initiated by the student. These courses are usually self-paced.</a:t>
            </a:r>
          </a:p>
          <a:p>
            <a:endParaRPr lang="en-US" dirty="0"/>
          </a:p>
        </p:txBody>
      </p:sp>
    </p:spTree>
    <p:extLst>
      <p:ext uri="{BB962C8B-B14F-4D97-AF65-F5344CB8AC3E}">
        <p14:creationId xmlns:p14="http://schemas.microsoft.com/office/powerpoint/2010/main" val="1364564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pPr algn="ctr"/>
            <a:r>
              <a:rPr lang="en-US" dirty="0" smtClean="0"/>
              <a:t>Example: Pierce College</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437850362"/>
              </p:ext>
            </p:extLst>
          </p:nvPr>
        </p:nvGraphicFramePr>
        <p:xfrm>
          <a:off x="2343151" y="1397000"/>
          <a:ext cx="4295458" cy="5201690"/>
        </p:xfrm>
        <a:graphic>
          <a:graphicData uri="http://schemas.openxmlformats.org/presentationml/2006/ole">
            <mc:AlternateContent xmlns:mc="http://schemas.openxmlformats.org/markup-compatibility/2006">
              <mc:Choice xmlns:v="urn:schemas-microsoft-com:vml" Requires="v">
                <p:oleObj spid="_x0000_s1026" name="Document" r:id="rId4" imgW="6534610" imgH="7911373" progId="Word.Document.12">
                  <p:link updateAutomatic="1"/>
                </p:oleObj>
              </mc:Choice>
              <mc:Fallback>
                <p:oleObj name="Document" r:id="rId4" imgW="6534610" imgH="7911373" progId="Word.Document.12">
                  <p:link updateAutomatic="1"/>
                  <p:pic>
                    <p:nvPicPr>
                      <p:cNvPr id="0" name=""/>
                      <p:cNvPicPr/>
                      <p:nvPr/>
                    </p:nvPicPr>
                    <p:blipFill>
                      <a:blip r:embed="rId5"/>
                      <a:stretch>
                        <a:fillRect/>
                      </a:stretch>
                    </p:blipFill>
                    <p:spPr>
                      <a:xfrm>
                        <a:off x="2343151" y="1397000"/>
                        <a:ext cx="4295458" cy="5201690"/>
                      </a:xfrm>
                      <a:prstGeom prst="rect">
                        <a:avLst/>
                      </a:prstGeom>
                    </p:spPr>
                  </p:pic>
                </p:oleObj>
              </mc:Fallback>
            </mc:AlternateContent>
          </a:graphicData>
        </a:graphic>
      </p:graphicFrame>
    </p:spTree>
    <p:extLst>
      <p:ext uri="{BB962C8B-B14F-4D97-AF65-F5344CB8AC3E}">
        <p14:creationId xmlns:p14="http://schemas.microsoft.com/office/powerpoint/2010/main" val="282072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smtClean="0"/>
              <a:t>DE Addendum</a:t>
            </a:r>
            <a:endParaRPr lang="en-US" dirty="0"/>
          </a:p>
        </p:txBody>
      </p:sp>
      <p:sp>
        <p:nvSpPr>
          <p:cNvPr id="3" name="Content Placeholder 2"/>
          <p:cNvSpPr>
            <a:spLocks noGrp="1"/>
          </p:cNvSpPr>
          <p:nvPr>
            <p:ph idx="1"/>
          </p:nvPr>
        </p:nvSpPr>
        <p:spPr/>
        <p:txBody>
          <a:bodyPr>
            <a:normAutofit fontScale="92500"/>
          </a:bodyPr>
          <a:lstStyle/>
          <a:p>
            <a:pPr marL="457200" indent="-457200">
              <a:spcBef>
                <a:spcPts val="0"/>
              </a:spcBef>
              <a:buFont typeface="Wingdings" panose="05000000000000000000" pitchFamily="2" charset="2"/>
              <a:buChar char="8"/>
            </a:pPr>
            <a:r>
              <a:rPr lang="en-US" sz="2800" dirty="0" smtClean="0"/>
              <a:t>All courses offered as distance education (be they fully online or hybrid) </a:t>
            </a:r>
            <a:r>
              <a:rPr lang="en-US" sz="2800" b="1" dirty="0" smtClean="0"/>
              <a:t>must have separate approval</a:t>
            </a:r>
            <a:r>
              <a:rPr lang="en-US" sz="2800" dirty="0" smtClean="0"/>
              <a:t>:</a:t>
            </a:r>
          </a:p>
          <a:p>
            <a:pPr lvl="2" indent="-457200">
              <a:lnSpc>
                <a:spcPct val="110000"/>
              </a:lnSpc>
              <a:spcBef>
                <a:spcPts val="0"/>
              </a:spcBef>
              <a:buFont typeface="Wingdings" panose="05000000000000000000" pitchFamily="2" charset="2"/>
              <a:buChar char="8"/>
            </a:pPr>
            <a:r>
              <a:rPr lang="en-US" sz="2400" dirty="0"/>
              <a:t>If any portion of the instruction in a proposed or existing course or course section is designed to be provided through distance education in lieu of face-to-face interaction between instructor and student, the course shall be separately reviewed and approved according to the district's adopted course approval procedures. </a:t>
            </a:r>
          </a:p>
          <a:p>
            <a:pPr lvl="2" indent="-457200">
              <a:lnSpc>
                <a:spcPct val="110000"/>
              </a:lnSpc>
              <a:spcBef>
                <a:spcPts val="0"/>
              </a:spcBef>
              <a:buFont typeface="Wingdings" panose="05000000000000000000" pitchFamily="2" charset="2"/>
              <a:buChar char="8"/>
            </a:pPr>
            <a:r>
              <a:rPr lang="en-US" sz="2400" dirty="0"/>
              <a:t>NOTE: Authority cited: Sections 66700 and 70901, Education Code. Reference: Sections 70901 and 70902, Education Code. </a:t>
            </a:r>
          </a:p>
          <a:p>
            <a:endParaRPr lang="en-US" dirty="0"/>
          </a:p>
        </p:txBody>
      </p:sp>
    </p:spTree>
    <p:extLst>
      <p:ext uri="{BB962C8B-B14F-4D97-AF65-F5344CB8AC3E}">
        <p14:creationId xmlns:p14="http://schemas.microsoft.com/office/powerpoint/2010/main" val="2835412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442211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pPr algn="ctr"/>
            <a:r>
              <a:rPr lang="en-US" dirty="0" smtClean="0"/>
              <a:t>Thank You!</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8"/>
            </a:pPr>
            <a:r>
              <a:rPr lang="en-US" sz="4000" dirty="0" smtClean="0"/>
              <a:t>Wendy Bass</a:t>
            </a:r>
            <a:br>
              <a:rPr lang="en-US" sz="4000" dirty="0" smtClean="0"/>
            </a:br>
            <a:r>
              <a:rPr lang="en-US" sz="4000" dirty="0" smtClean="0"/>
              <a:t>  </a:t>
            </a:r>
            <a:r>
              <a:rPr lang="en-US" sz="4000" dirty="0" smtClean="0">
                <a:hlinkClick r:id="rId3"/>
              </a:rPr>
              <a:t>bassw@piercecollege.edu</a:t>
            </a:r>
            <a:r>
              <a:rPr lang="en-US" sz="4000" dirty="0" smtClean="0"/>
              <a:t> </a:t>
            </a:r>
          </a:p>
          <a:p>
            <a:pPr>
              <a:buFont typeface="Wingdings" panose="05000000000000000000" pitchFamily="2" charset="2"/>
              <a:buChar char="8"/>
            </a:pPr>
            <a:r>
              <a:rPr lang="en-US" sz="4200" dirty="0" smtClean="0"/>
              <a:t>Michael </a:t>
            </a:r>
            <a:r>
              <a:rPr lang="en-US" sz="4200" dirty="0" err="1" smtClean="0"/>
              <a:t>Heumann</a:t>
            </a:r>
            <a:r>
              <a:rPr lang="en-US" sz="4200" dirty="0" smtClean="0"/>
              <a:t/>
            </a:r>
            <a:br>
              <a:rPr lang="en-US" sz="4200" dirty="0" smtClean="0"/>
            </a:br>
            <a:r>
              <a:rPr lang="en-US" sz="4200" dirty="0" smtClean="0"/>
              <a:t>  </a:t>
            </a:r>
            <a:r>
              <a:rPr lang="en-US" sz="4000" dirty="0" smtClean="0">
                <a:hlinkClick r:id="rId4"/>
              </a:rPr>
              <a:t>michael.heumann@imperial.edu</a:t>
            </a:r>
            <a:r>
              <a:rPr lang="en-US" sz="4000" dirty="0" smtClean="0"/>
              <a:t> </a:t>
            </a:r>
          </a:p>
          <a:p>
            <a:pPr>
              <a:buFont typeface="Wingdings" panose="05000000000000000000" pitchFamily="2" charset="2"/>
              <a:buChar char="8"/>
            </a:pPr>
            <a:r>
              <a:rPr lang="en-US" sz="4000" dirty="0"/>
              <a:t>Vivian </a:t>
            </a:r>
            <a:r>
              <a:rPr lang="en-US" sz="4000" dirty="0" smtClean="0"/>
              <a:t>Varela</a:t>
            </a:r>
            <a:br>
              <a:rPr lang="en-US" sz="4000" dirty="0" smtClean="0"/>
            </a:br>
            <a:r>
              <a:rPr lang="en-US" sz="4000" dirty="0" smtClean="0"/>
              <a:t>  </a:t>
            </a:r>
            <a:r>
              <a:rPr lang="en-US" sz="4000" dirty="0" smtClean="0">
                <a:hlinkClick r:id="rId5"/>
              </a:rPr>
              <a:t>varela@mendocino.edu</a:t>
            </a:r>
            <a:r>
              <a:rPr lang="en-US" sz="4000" dirty="0"/>
              <a:t> </a:t>
            </a:r>
          </a:p>
          <a:p>
            <a:pPr lvl="1"/>
            <a:endParaRPr lang="en-US" dirty="0" smtClean="0"/>
          </a:p>
        </p:txBody>
      </p:sp>
    </p:spTree>
    <p:extLst>
      <p:ext uri="{BB962C8B-B14F-4D97-AF65-F5344CB8AC3E}">
        <p14:creationId xmlns:p14="http://schemas.microsoft.com/office/powerpoint/2010/main" val="255004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sz="4000" dirty="0" smtClean="0">
                <a:latin typeface="Calibri" charset="0"/>
              </a:rPr>
              <a:t>What Criteria </a:t>
            </a:r>
            <a:r>
              <a:rPr lang="en-US" sz="4000" dirty="0">
                <a:latin typeface="Calibri" charset="0"/>
              </a:rPr>
              <a:t>S</a:t>
            </a:r>
            <a:r>
              <a:rPr lang="en-US" sz="4000" dirty="0" smtClean="0">
                <a:latin typeface="Calibri" charset="0"/>
              </a:rPr>
              <a:t>hould </a:t>
            </a:r>
            <a:r>
              <a:rPr lang="en-US" sz="4000" dirty="0">
                <a:latin typeface="Calibri" charset="0"/>
              </a:rPr>
              <a:t>B</a:t>
            </a:r>
            <a:r>
              <a:rPr lang="en-US" sz="4000" dirty="0" smtClean="0">
                <a:latin typeface="Calibri" charset="0"/>
              </a:rPr>
              <a:t>e </a:t>
            </a:r>
            <a:r>
              <a:rPr lang="en-US" sz="4000" dirty="0">
                <a:latin typeface="Calibri" charset="0"/>
              </a:rPr>
              <a:t>C</a:t>
            </a:r>
            <a:r>
              <a:rPr lang="en-US" sz="4000" dirty="0" smtClean="0">
                <a:latin typeface="Calibri" charset="0"/>
              </a:rPr>
              <a:t>onsidered?</a:t>
            </a:r>
            <a:endParaRPr lang="en-US" sz="4000" dirty="0">
              <a:latin typeface="Calibri" charset="0"/>
            </a:endParaRPr>
          </a:p>
        </p:txBody>
      </p:sp>
      <p:sp>
        <p:nvSpPr>
          <p:cNvPr id="3" name="Content Placeholder 2"/>
          <p:cNvSpPr>
            <a:spLocks noGrp="1"/>
          </p:cNvSpPr>
          <p:nvPr>
            <p:ph idx="1"/>
          </p:nvPr>
        </p:nvSpPr>
        <p:spPr>
          <a:xfrm>
            <a:off x="457200" y="1600200"/>
            <a:ext cx="4476542" cy="4876800"/>
          </a:xfrm>
        </p:spPr>
        <p:txBody>
          <a:bodyPr>
            <a:normAutofit fontScale="92500"/>
          </a:bodyPr>
          <a:lstStyle/>
          <a:p>
            <a:pPr marL="457200" indent="-457200">
              <a:lnSpc>
                <a:spcPct val="125000"/>
              </a:lnSpc>
              <a:spcBef>
                <a:spcPts val="0"/>
              </a:spcBef>
              <a:buFont typeface="Wingdings" panose="05000000000000000000" pitchFamily="2" charset="2"/>
              <a:buChar char="8"/>
            </a:pPr>
            <a:r>
              <a:rPr lang="en-US" sz="2600" dirty="0"/>
              <a:t>How will the content of the course be delivered via DE</a:t>
            </a:r>
            <a:r>
              <a:rPr lang="en-US" sz="2600" dirty="0" smtClean="0"/>
              <a:t>?</a:t>
            </a:r>
          </a:p>
          <a:p>
            <a:pPr lvl="2" indent="-457200">
              <a:lnSpc>
                <a:spcPct val="125000"/>
              </a:lnSpc>
              <a:spcBef>
                <a:spcPts val="0"/>
              </a:spcBef>
              <a:buFont typeface="Wingdings" panose="05000000000000000000" pitchFamily="2" charset="2"/>
              <a:buChar char="8"/>
            </a:pPr>
            <a:r>
              <a:rPr lang="en-US" sz="2200" dirty="0" smtClean="0"/>
              <a:t>Asynchronous </a:t>
            </a:r>
            <a:r>
              <a:rPr lang="en-US" sz="2200" dirty="0" err="1" smtClean="0"/>
              <a:t>vs</a:t>
            </a:r>
            <a:r>
              <a:rPr lang="en-US" sz="2200" dirty="0" smtClean="0"/>
              <a:t> synchronous</a:t>
            </a:r>
          </a:p>
          <a:p>
            <a:pPr marL="457200" indent="-457200">
              <a:lnSpc>
                <a:spcPct val="125000"/>
              </a:lnSpc>
              <a:spcBef>
                <a:spcPts val="0"/>
              </a:spcBef>
              <a:buFont typeface="Wingdings" panose="05000000000000000000" pitchFamily="2" charset="2"/>
              <a:buChar char="8"/>
            </a:pPr>
            <a:r>
              <a:rPr lang="en-US" sz="2600" dirty="0" smtClean="0"/>
              <a:t>Methods of instruction</a:t>
            </a:r>
          </a:p>
          <a:p>
            <a:pPr lvl="2" indent="-457200">
              <a:lnSpc>
                <a:spcPct val="125000"/>
              </a:lnSpc>
              <a:spcBef>
                <a:spcPts val="0"/>
              </a:spcBef>
              <a:buFont typeface="Wingdings" panose="05000000000000000000" pitchFamily="2" charset="2"/>
              <a:buChar char="8"/>
            </a:pPr>
            <a:r>
              <a:rPr lang="en-US" sz="2200" dirty="0" smtClean="0"/>
              <a:t>Regular and effective contact</a:t>
            </a:r>
          </a:p>
          <a:p>
            <a:pPr lvl="2" indent="-457200">
              <a:lnSpc>
                <a:spcPct val="125000"/>
              </a:lnSpc>
              <a:spcBef>
                <a:spcPts val="0"/>
              </a:spcBef>
              <a:buFont typeface="Wingdings" panose="05000000000000000000" pitchFamily="2" charset="2"/>
              <a:buChar char="8"/>
            </a:pPr>
            <a:r>
              <a:rPr lang="en-US" sz="2200" dirty="0" smtClean="0"/>
              <a:t>Is the amount and quality of the content and instruction in the DE course equivalent to the face-to-face?</a:t>
            </a:r>
          </a:p>
        </p:txBody>
      </p:sp>
      <p:pic>
        <p:nvPicPr>
          <p:cNvPr id="5" name="Picture 4"/>
          <p:cNvPicPr>
            <a:picLocks noChangeAspect="1"/>
          </p:cNvPicPr>
          <p:nvPr/>
        </p:nvPicPr>
        <p:blipFill>
          <a:blip r:embed="rId2"/>
          <a:stretch>
            <a:fillRect/>
          </a:stretch>
        </p:blipFill>
        <p:spPr>
          <a:xfrm>
            <a:off x="5246370" y="2189333"/>
            <a:ext cx="3582948" cy="2567082"/>
          </a:xfrm>
          <a:prstGeom prst="rect">
            <a:avLst/>
          </a:prstGeom>
        </p:spPr>
      </p:pic>
    </p:spTree>
    <p:extLst>
      <p:ext uri="{BB962C8B-B14F-4D97-AF65-F5344CB8AC3E}">
        <p14:creationId xmlns:p14="http://schemas.microsoft.com/office/powerpoint/2010/main" val="3236839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smtClean="0"/>
              <a:t>More Criteria to Consider</a:t>
            </a:r>
            <a:endParaRPr lang="en-US" dirty="0"/>
          </a:p>
        </p:txBody>
      </p:sp>
      <p:sp>
        <p:nvSpPr>
          <p:cNvPr id="3" name="Content Placeholder 2"/>
          <p:cNvSpPr>
            <a:spLocks noGrp="1"/>
          </p:cNvSpPr>
          <p:nvPr>
            <p:ph idx="1"/>
          </p:nvPr>
        </p:nvSpPr>
        <p:spPr>
          <a:xfrm>
            <a:off x="457200" y="1600200"/>
            <a:ext cx="7915552" cy="4876800"/>
          </a:xfrm>
        </p:spPr>
        <p:txBody>
          <a:bodyPr>
            <a:normAutofit/>
          </a:bodyPr>
          <a:lstStyle/>
          <a:p>
            <a:pPr indent="-457200">
              <a:lnSpc>
                <a:spcPct val="125000"/>
              </a:lnSpc>
              <a:spcBef>
                <a:spcPts val="0"/>
              </a:spcBef>
              <a:buFont typeface="Wingdings" panose="05000000000000000000" pitchFamily="2" charset="2"/>
              <a:buChar char="8"/>
            </a:pPr>
            <a:r>
              <a:rPr lang="en-US" sz="2600" dirty="0"/>
              <a:t>Methods of evaluation</a:t>
            </a:r>
          </a:p>
          <a:p>
            <a:pPr lvl="2" indent="-457200">
              <a:lnSpc>
                <a:spcPct val="125000"/>
              </a:lnSpc>
              <a:spcBef>
                <a:spcPts val="0"/>
              </a:spcBef>
              <a:buFont typeface="Wingdings" panose="05000000000000000000" pitchFamily="2" charset="2"/>
              <a:buChar char="8"/>
            </a:pPr>
            <a:r>
              <a:rPr lang="en-US" sz="2400" dirty="0"/>
              <a:t>How will you address fraud or identity issues?</a:t>
            </a:r>
          </a:p>
          <a:p>
            <a:pPr lvl="2" indent="-457200">
              <a:lnSpc>
                <a:spcPct val="125000"/>
              </a:lnSpc>
              <a:spcBef>
                <a:spcPts val="0"/>
              </a:spcBef>
              <a:buFont typeface="Wingdings" panose="05000000000000000000" pitchFamily="2" charset="2"/>
              <a:buChar char="8"/>
            </a:pPr>
            <a:r>
              <a:rPr lang="en-US" sz="2400" dirty="0"/>
              <a:t>Is proctoring available</a:t>
            </a:r>
            <a:r>
              <a:rPr lang="en-US" sz="2400" dirty="0" smtClean="0"/>
              <a:t>?</a:t>
            </a:r>
          </a:p>
          <a:p>
            <a:pPr marL="457200" indent="-457200">
              <a:lnSpc>
                <a:spcPct val="125000"/>
              </a:lnSpc>
              <a:spcBef>
                <a:spcPts val="0"/>
              </a:spcBef>
              <a:buFont typeface="Wingdings" panose="05000000000000000000" pitchFamily="2" charset="2"/>
              <a:buChar char="8"/>
            </a:pPr>
            <a:r>
              <a:rPr lang="en-US" dirty="0" smtClean="0"/>
              <a:t>Technical </a:t>
            </a:r>
            <a:r>
              <a:rPr lang="en-US" dirty="0"/>
              <a:t>support</a:t>
            </a:r>
          </a:p>
          <a:p>
            <a:pPr lvl="2" indent="-457200">
              <a:lnSpc>
                <a:spcPct val="125000"/>
              </a:lnSpc>
              <a:spcBef>
                <a:spcPts val="0"/>
              </a:spcBef>
              <a:buFont typeface="Wingdings" panose="05000000000000000000" pitchFamily="2" charset="2"/>
              <a:buChar char="8"/>
            </a:pPr>
            <a:r>
              <a:rPr lang="en-US" sz="2400" dirty="0"/>
              <a:t>If students have computer issues or other technical issues, how will the college provide assistance</a:t>
            </a:r>
            <a:r>
              <a:rPr lang="en-US" sz="2400" dirty="0" smtClean="0"/>
              <a:t>?</a:t>
            </a:r>
          </a:p>
          <a:p>
            <a:pPr marL="457200" indent="-457200">
              <a:lnSpc>
                <a:spcPct val="125000"/>
              </a:lnSpc>
              <a:spcBef>
                <a:spcPts val="0"/>
              </a:spcBef>
              <a:buFont typeface="Wingdings" panose="05000000000000000000" pitchFamily="2" charset="2"/>
              <a:buChar char="8"/>
            </a:pPr>
            <a:r>
              <a:rPr lang="en-US" sz="2600" dirty="0"/>
              <a:t>Accessibility</a:t>
            </a:r>
          </a:p>
          <a:p>
            <a:pPr marL="731520" lvl="3" indent="-457200">
              <a:lnSpc>
                <a:spcPct val="125000"/>
              </a:lnSpc>
              <a:spcBef>
                <a:spcPts val="0"/>
              </a:spcBef>
              <a:buFont typeface="Wingdings" panose="05000000000000000000" pitchFamily="2" charset="2"/>
              <a:buChar char="8"/>
            </a:pPr>
            <a:r>
              <a:rPr lang="en-US" sz="2400" dirty="0"/>
              <a:t>Is the digital content 508 compliant?</a:t>
            </a:r>
          </a:p>
          <a:p>
            <a:pPr marL="274320" lvl="2" indent="0">
              <a:lnSpc>
                <a:spcPct val="125000"/>
              </a:lnSpc>
              <a:spcBef>
                <a:spcPts val="0"/>
              </a:spcBef>
              <a:buNone/>
            </a:pPr>
            <a:endParaRPr lang="en-US" sz="2400" dirty="0"/>
          </a:p>
          <a:p>
            <a:pPr lvl="1" indent="-457200">
              <a:lnSpc>
                <a:spcPct val="125000"/>
              </a:lnSpc>
              <a:spcBef>
                <a:spcPts val="0"/>
              </a:spcBef>
              <a:buFont typeface="Wingdings" panose="05000000000000000000" pitchFamily="2" charset="2"/>
              <a:buChar char="8"/>
            </a:pPr>
            <a:endParaRPr lang="en-US" sz="2600" dirty="0"/>
          </a:p>
          <a:p>
            <a:endParaRPr lang="en-US" dirty="0"/>
          </a:p>
        </p:txBody>
      </p:sp>
    </p:spTree>
    <p:extLst>
      <p:ext uri="{BB962C8B-B14F-4D97-AF65-F5344CB8AC3E}">
        <p14:creationId xmlns:p14="http://schemas.microsoft.com/office/powerpoint/2010/main" val="3788792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dirty="0" smtClean="0"/>
              <a:t>More on Section 508 Compliance</a:t>
            </a:r>
            <a:endParaRPr lang="en-US" dirty="0"/>
          </a:p>
        </p:txBody>
      </p:sp>
      <p:sp>
        <p:nvSpPr>
          <p:cNvPr id="3" name="Content Placeholder 2"/>
          <p:cNvSpPr>
            <a:spLocks noGrp="1"/>
          </p:cNvSpPr>
          <p:nvPr>
            <p:ph idx="1"/>
          </p:nvPr>
        </p:nvSpPr>
        <p:spPr>
          <a:xfrm>
            <a:off x="457200" y="1600200"/>
            <a:ext cx="5027233" cy="4876800"/>
          </a:xfrm>
        </p:spPr>
        <p:txBody>
          <a:bodyPr>
            <a:normAutofit/>
          </a:bodyPr>
          <a:lstStyle/>
          <a:p>
            <a:pPr marL="274320" indent="-274320">
              <a:lnSpc>
                <a:spcPct val="124000"/>
              </a:lnSpc>
              <a:spcBef>
                <a:spcPts val="0"/>
              </a:spcBef>
              <a:buFont typeface="Wingdings" panose="05000000000000000000" pitchFamily="2" charset="2"/>
              <a:buChar char="8"/>
            </a:pPr>
            <a:r>
              <a:rPr lang="en-US" dirty="0" smtClean="0"/>
              <a:t>Accessibility </a:t>
            </a:r>
            <a:r>
              <a:rPr lang="en-US" dirty="0"/>
              <a:t>of all materials in education is mandated through the federal government (section 508 of the Rehabilitation Act)</a:t>
            </a:r>
          </a:p>
          <a:p>
            <a:pPr marL="274320" indent="-274320">
              <a:lnSpc>
                <a:spcPct val="124000"/>
              </a:lnSpc>
              <a:spcBef>
                <a:spcPts val="0"/>
              </a:spcBef>
              <a:buFont typeface="Wingdings" panose="05000000000000000000" pitchFamily="2" charset="2"/>
              <a:buChar char="8"/>
            </a:pPr>
            <a:r>
              <a:rPr lang="en-US" dirty="0"/>
              <a:t>“Access” also central to ACCJC Standards </a:t>
            </a:r>
          </a:p>
          <a:p>
            <a:pPr marL="274320" indent="-274320">
              <a:lnSpc>
                <a:spcPct val="124000"/>
              </a:lnSpc>
              <a:spcBef>
                <a:spcPts val="0"/>
              </a:spcBef>
              <a:buFont typeface="Wingdings" panose="05000000000000000000" pitchFamily="2" charset="2"/>
              <a:buChar char="8"/>
            </a:pPr>
            <a:r>
              <a:rPr lang="en-US" dirty="0"/>
              <a:t>Training in developing accessible online content is provided through @</a:t>
            </a:r>
            <a:r>
              <a:rPr lang="en-US" dirty="0" smtClean="0"/>
              <a:t>One</a:t>
            </a:r>
            <a:endParaRPr lang="en-US" dirty="0"/>
          </a:p>
        </p:txBody>
      </p:sp>
      <p:pic>
        <p:nvPicPr>
          <p:cNvPr id="4" name="Picture 3"/>
          <p:cNvPicPr>
            <a:picLocks noChangeAspect="1"/>
          </p:cNvPicPr>
          <p:nvPr/>
        </p:nvPicPr>
        <p:blipFill>
          <a:blip r:embed="rId2"/>
          <a:stretch>
            <a:fillRect/>
          </a:stretch>
        </p:blipFill>
        <p:spPr>
          <a:xfrm>
            <a:off x="5494956" y="2494840"/>
            <a:ext cx="3191597" cy="3191597"/>
          </a:xfrm>
          <a:prstGeom prst="rect">
            <a:avLst/>
          </a:prstGeom>
        </p:spPr>
      </p:pic>
    </p:spTree>
    <p:extLst>
      <p:ext uri="{BB962C8B-B14F-4D97-AF65-F5344CB8AC3E}">
        <p14:creationId xmlns:p14="http://schemas.microsoft.com/office/powerpoint/2010/main" val="1454864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smtClean="0"/>
              <a:t>Even More on Accessibility</a:t>
            </a:r>
            <a:endParaRPr lang="en-US" dirty="0"/>
          </a:p>
        </p:txBody>
      </p:sp>
      <p:sp>
        <p:nvSpPr>
          <p:cNvPr id="3" name="Content Placeholder 2"/>
          <p:cNvSpPr>
            <a:spLocks noGrp="1"/>
          </p:cNvSpPr>
          <p:nvPr>
            <p:ph idx="1"/>
          </p:nvPr>
        </p:nvSpPr>
        <p:spPr>
          <a:xfrm>
            <a:off x="457200" y="1600200"/>
            <a:ext cx="4926330" cy="4876800"/>
          </a:xfrm>
        </p:spPr>
        <p:txBody>
          <a:bodyPr/>
          <a:lstStyle/>
          <a:p>
            <a:pPr marL="274320" indent="-274320">
              <a:lnSpc>
                <a:spcPct val="124000"/>
              </a:lnSpc>
              <a:spcBef>
                <a:spcPts val="0"/>
              </a:spcBef>
              <a:buFont typeface="Wingdings" panose="05000000000000000000" pitchFamily="2" charset="2"/>
              <a:buChar char="8"/>
            </a:pPr>
            <a:r>
              <a:rPr lang="en-US" dirty="0"/>
              <a:t>Captioning for videos is available for free through College of the Canyons</a:t>
            </a:r>
          </a:p>
          <a:p>
            <a:pPr marL="274320" indent="-274320">
              <a:lnSpc>
                <a:spcPct val="124000"/>
              </a:lnSpc>
              <a:spcBef>
                <a:spcPts val="0"/>
              </a:spcBef>
              <a:buFont typeface="Wingdings" panose="05000000000000000000" pitchFamily="2" charset="2"/>
              <a:buChar char="8"/>
            </a:pPr>
            <a:r>
              <a:rPr lang="en-US" dirty="0"/>
              <a:t>Universal Design and Web Content Accessibility Guidelines (WCAG)</a:t>
            </a:r>
          </a:p>
          <a:p>
            <a:pPr marL="274320" indent="-274320">
              <a:lnSpc>
                <a:spcPct val="124000"/>
              </a:lnSpc>
              <a:spcBef>
                <a:spcPts val="0"/>
              </a:spcBef>
              <a:buFont typeface="Wingdings" panose="05000000000000000000" pitchFamily="2" charset="2"/>
              <a:buChar char="8"/>
            </a:pPr>
            <a:r>
              <a:rPr lang="en-US" dirty="0"/>
              <a:t>Is there an accessibility specialist on staff at your college available to provide training and support in 508 Compliance?</a:t>
            </a:r>
          </a:p>
          <a:p>
            <a:pPr marL="0" indent="0">
              <a:lnSpc>
                <a:spcPct val="125000"/>
              </a:lnSpc>
              <a:spcBef>
                <a:spcPts val="0"/>
              </a:spcBef>
              <a:buNone/>
            </a:pPr>
            <a:endParaRPr lang="en-US" dirty="0"/>
          </a:p>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668"/>
          <a:stretch/>
        </p:blipFill>
        <p:spPr bwMode="auto">
          <a:xfrm>
            <a:off x="5966460" y="1891665"/>
            <a:ext cx="2739389" cy="2748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30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2600"/>
            <a:ext cx="8229600" cy="990600"/>
          </a:xfrm>
          <a:solidFill>
            <a:schemeClr val="bg1"/>
          </a:solidFill>
        </p:spPr>
        <p:txBody>
          <a:bodyPr/>
          <a:lstStyle/>
          <a:p>
            <a:r>
              <a:rPr lang="en-US" sz="4000" dirty="0" smtClean="0"/>
              <a:t>Additional Criteria to Consider</a:t>
            </a:r>
            <a:endParaRPr lang="en-US" sz="4000" dirty="0"/>
          </a:p>
        </p:txBody>
      </p:sp>
      <p:sp>
        <p:nvSpPr>
          <p:cNvPr id="3" name="Content Placeholder 2"/>
          <p:cNvSpPr>
            <a:spLocks noGrp="1"/>
          </p:cNvSpPr>
          <p:nvPr>
            <p:ph idx="1"/>
          </p:nvPr>
        </p:nvSpPr>
        <p:spPr>
          <a:xfrm>
            <a:off x="469900" y="1511300"/>
            <a:ext cx="8229600" cy="4876800"/>
          </a:xfrm>
        </p:spPr>
        <p:txBody>
          <a:bodyPr>
            <a:normAutofit/>
          </a:bodyPr>
          <a:lstStyle/>
          <a:p>
            <a:pPr marL="457200" indent="-457200">
              <a:lnSpc>
                <a:spcPct val="125000"/>
              </a:lnSpc>
              <a:spcBef>
                <a:spcPts val="0"/>
              </a:spcBef>
              <a:buFont typeface="Wingdings" panose="05000000000000000000" pitchFamily="2" charset="2"/>
              <a:buChar char="8"/>
            </a:pPr>
            <a:r>
              <a:rPr lang="en-US" sz="2800" dirty="0" smtClean="0"/>
              <a:t>Learning services</a:t>
            </a:r>
          </a:p>
          <a:p>
            <a:pPr lvl="3" indent="-457200">
              <a:lnSpc>
                <a:spcPct val="125000"/>
              </a:lnSpc>
              <a:spcBef>
                <a:spcPts val="0"/>
              </a:spcBef>
              <a:buFont typeface="Wingdings" panose="05000000000000000000" pitchFamily="2" charset="2"/>
              <a:buChar char="8"/>
            </a:pPr>
            <a:r>
              <a:rPr lang="en-US" sz="2200" dirty="0" smtClean="0"/>
              <a:t>What sorts of online tutoring services are available for DE students?</a:t>
            </a:r>
          </a:p>
          <a:p>
            <a:pPr lvl="3" indent="-457200">
              <a:lnSpc>
                <a:spcPct val="125000"/>
              </a:lnSpc>
              <a:spcBef>
                <a:spcPts val="0"/>
              </a:spcBef>
              <a:buFont typeface="Wingdings" panose="05000000000000000000" pitchFamily="2" charset="2"/>
              <a:buChar char="8"/>
            </a:pPr>
            <a:r>
              <a:rPr lang="en-US" sz="2400" dirty="0" smtClean="0"/>
              <a:t>Can DE students access library content online?</a:t>
            </a:r>
            <a:endParaRPr lang="en-US" sz="2400" dirty="0"/>
          </a:p>
          <a:p>
            <a:pPr marL="457200" indent="-457200">
              <a:lnSpc>
                <a:spcPct val="125000"/>
              </a:lnSpc>
              <a:spcBef>
                <a:spcPts val="0"/>
              </a:spcBef>
              <a:buFont typeface="Wingdings" panose="05000000000000000000" pitchFamily="2" charset="2"/>
              <a:buChar char="8"/>
            </a:pPr>
            <a:r>
              <a:rPr lang="en-US" sz="2800" dirty="0" smtClean="0"/>
              <a:t>Student services</a:t>
            </a:r>
          </a:p>
          <a:p>
            <a:pPr marL="914400" lvl="5" indent="-457200">
              <a:lnSpc>
                <a:spcPct val="125000"/>
              </a:lnSpc>
              <a:spcBef>
                <a:spcPts val="0"/>
              </a:spcBef>
              <a:buFont typeface="Wingdings" panose="05000000000000000000" pitchFamily="2" charset="2"/>
              <a:buChar char="8"/>
            </a:pPr>
            <a:r>
              <a:rPr lang="en-US" sz="2400" dirty="0"/>
              <a:t>Does your college provide online tutoring?  What about counseling</a:t>
            </a:r>
            <a:r>
              <a:rPr lang="en-US" sz="2400" dirty="0" smtClean="0"/>
              <a:t>?</a:t>
            </a:r>
          </a:p>
          <a:p>
            <a:pPr marL="457200" indent="-457200">
              <a:lnSpc>
                <a:spcPct val="125000"/>
              </a:lnSpc>
              <a:spcBef>
                <a:spcPts val="0"/>
              </a:spcBef>
              <a:buFont typeface="Wingdings" panose="05000000000000000000" pitchFamily="2" charset="2"/>
              <a:buChar char="8"/>
            </a:pPr>
            <a:r>
              <a:rPr lang="en-US" dirty="0" smtClean="0"/>
              <a:t>Substantive Change Report </a:t>
            </a:r>
          </a:p>
          <a:p>
            <a:pPr marL="914400" lvl="2" indent="-457200">
              <a:lnSpc>
                <a:spcPct val="125000"/>
              </a:lnSpc>
              <a:spcBef>
                <a:spcPts val="0"/>
              </a:spcBef>
              <a:buFont typeface="Wingdings" panose="05000000000000000000" pitchFamily="2" charset="2"/>
              <a:buChar char="8"/>
            </a:pPr>
            <a:r>
              <a:rPr lang="en-US" sz="2400" dirty="0" smtClean="0"/>
              <a:t>Is more than 50% of the program offered online (think GE as well)?  If so, you need to file a report!</a:t>
            </a:r>
            <a:endParaRPr lang="en-US" sz="2400" dirty="0"/>
          </a:p>
        </p:txBody>
      </p:sp>
    </p:spTree>
    <p:extLst>
      <p:ext uri="{BB962C8B-B14F-4D97-AF65-F5344CB8AC3E}">
        <p14:creationId xmlns:p14="http://schemas.microsoft.com/office/powerpoint/2010/main" val="825316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Online Vs. Correspondence </a:t>
            </a:r>
            <a:endParaRPr lang="en-US" cap="none"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7419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r="6020"/>
          <a:stretch/>
        </p:blipFill>
        <p:spPr>
          <a:xfrm>
            <a:off x="2029313" y="1721949"/>
            <a:ext cx="4475773" cy="3476625"/>
          </a:xfrm>
          <a:prstGeom prst="rect">
            <a:avLst/>
          </a:prstGeom>
        </p:spPr>
      </p:pic>
      <p:sp>
        <p:nvSpPr>
          <p:cNvPr id="3" name="Title 2"/>
          <p:cNvSpPr>
            <a:spLocks noGrp="1"/>
          </p:cNvSpPr>
          <p:nvPr>
            <p:ph type="title"/>
          </p:nvPr>
        </p:nvSpPr>
        <p:spPr>
          <a:solidFill>
            <a:schemeClr val="bg1"/>
          </a:solidFill>
        </p:spPr>
        <p:txBody>
          <a:bodyPr/>
          <a:lstStyle/>
          <a:p>
            <a:endParaRPr lang="en-US" dirty="0"/>
          </a:p>
        </p:txBody>
      </p:sp>
    </p:spTree>
    <p:extLst>
      <p:ext uri="{BB962C8B-B14F-4D97-AF65-F5344CB8AC3E}">
        <p14:creationId xmlns:p14="http://schemas.microsoft.com/office/powerpoint/2010/main" val="267582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13011</TotalTime>
  <Words>853</Words>
  <Application>Microsoft Office PowerPoint</Application>
  <PresentationFormat>On-screen Show (4:3)</PresentationFormat>
  <Paragraphs>93</Paragraphs>
  <Slides>21</Slides>
  <Notes>3</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21</vt:i4>
      </vt:variant>
    </vt:vector>
  </HeadingPairs>
  <TitlesOfParts>
    <vt:vector size="23" baseType="lpstr">
      <vt:lpstr>Clarity</vt:lpstr>
      <vt:lpstr>F:\2015 DE-TBA Addendum.docx</vt:lpstr>
      <vt:lpstr>Distance Education Addendums &amp; Other Distance Education Curriculum Concerns</vt:lpstr>
      <vt:lpstr>DE Addendum</vt:lpstr>
      <vt:lpstr>What Criteria Should Be Considered?</vt:lpstr>
      <vt:lpstr>More Criteria to Consider</vt:lpstr>
      <vt:lpstr>More on Section 508 Compliance</vt:lpstr>
      <vt:lpstr>Even More on Accessibility</vt:lpstr>
      <vt:lpstr>Additional Criteria to Consider</vt:lpstr>
      <vt:lpstr>Online Vs. Correspondence </vt:lpstr>
      <vt:lpstr>PowerPoint Presentation</vt:lpstr>
      <vt:lpstr>And That is a Problem…</vt:lpstr>
      <vt:lpstr>What do the Feds Say</vt:lpstr>
      <vt:lpstr>What do the Feds Say</vt:lpstr>
      <vt:lpstr>Approved Methods</vt:lpstr>
      <vt:lpstr>What does the ACCJC Say</vt:lpstr>
      <vt:lpstr>What does Title 5 Say</vt:lpstr>
      <vt:lpstr>Online, Hybrid, &amp; Correspondence Courses</vt:lpstr>
      <vt:lpstr>Online, Hybrid, &amp; Correspondence Courses</vt:lpstr>
      <vt:lpstr>Online, Hybrid, &amp; Correspondence Courses</vt:lpstr>
      <vt:lpstr>Example: Pierce College</vt:lpstr>
      <vt:lpstr>Questions?</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Braden</dc:creator>
  <cp:lastModifiedBy>Vivian Varela</cp:lastModifiedBy>
  <cp:revision>108</cp:revision>
  <dcterms:created xsi:type="dcterms:W3CDTF">2014-06-09T00:54:42Z</dcterms:created>
  <dcterms:modified xsi:type="dcterms:W3CDTF">2016-07-07T14:23:05Z</dcterms:modified>
</cp:coreProperties>
</file>