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12"/>
  </p:notesMasterIdLst>
  <p:sldIdLst>
    <p:sldId id="256" r:id="rId3"/>
    <p:sldId id="266" r:id="rId4"/>
    <p:sldId id="272" r:id="rId5"/>
    <p:sldId id="257" r:id="rId6"/>
    <p:sldId id="267" r:id="rId7"/>
    <p:sldId id="268" r:id="rId8"/>
    <p:sldId id="269" r:id="rId9"/>
    <p:sldId id="271"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63" autoAdjust="0"/>
    <p:restoredTop sz="75607" autoAdjust="0"/>
  </p:normalViewPr>
  <p:slideViewPr>
    <p:cSldViewPr snapToGrid="0">
      <p:cViewPr varScale="1">
        <p:scale>
          <a:sx n="59" d="100"/>
          <a:sy n="59" d="100"/>
        </p:scale>
        <p:origin x="1032"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7/6/2017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three--</a:t>
            </a:r>
            <a:r>
              <a:rPr lang="en-US" dirty="0" smtClean="0"/>
              <a:t>Presenters </a:t>
            </a:r>
            <a:r>
              <a:rPr lang="en-US" dirty="0" smtClean="0"/>
              <a:t>introduce themselves, including their official</a:t>
            </a:r>
            <a:r>
              <a:rPr lang="en-US" baseline="0" dirty="0" smtClean="0"/>
              <a:t> and philosophical </a:t>
            </a:r>
            <a:r>
              <a:rPr lang="en-US" dirty="0" smtClean="0"/>
              <a:t>roles in curriculum development.</a:t>
            </a:r>
          </a:p>
          <a:p>
            <a:endParaRPr lang="en-US" dirty="0" smtClean="0"/>
          </a:p>
          <a:p>
            <a:r>
              <a:rPr lang="en-US" dirty="0" smtClean="0"/>
              <a:t>Karen--Find </a:t>
            </a:r>
            <a:r>
              <a:rPr lang="en-US" dirty="0" smtClean="0"/>
              <a:t>out who is in the room—roles on their campus</a:t>
            </a:r>
            <a:r>
              <a:rPr lang="en-US" dirty="0" smtClean="0"/>
              <a:t>.  </a:t>
            </a:r>
            <a:r>
              <a:rPr lang="en-US" baseline="0" dirty="0" smtClean="0"/>
              <a:t>How many brand new curriculum administrators?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Stephanie--Initiate</a:t>
            </a:r>
            <a:r>
              <a:rPr lang="en-US" baseline="0" dirty="0" smtClean="0"/>
              <a:t> </a:t>
            </a:r>
            <a:r>
              <a:rPr lang="en-US" baseline="0" dirty="0" smtClean="0"/>
              <a:t>a discussion (small groups?) with audience—how do they currently divide the institution’s curricular responsibilities in their colleges?  What additional issues do they experience when dealing with their districts?  Have them share out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a:p>
        </p:txBody>
      </p:sp>
    </p:spTree>
    <p:extLst>
      <p:ext uri="{BB962C8B-B14F-4D97-AF65-F5344CB8AC3E}">
        <p14:creationId xmlns:p14="http://schemas.microsoft.com/office/powerpoint/2010/main" val="3832539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Stephanie--Curriculum </a:t>
            </a:r>
            <a:r>
              <a:rPr lang="en-US" dirty="0" smtClean="0"/>
              <a:t>training for curriculum committees, faculty and administrators (first-year training programs for faculty and administrators should have on</a:t>
            </a:r>
            <a:r>
              <a:rPr lang="en-US" baseline="0" dirty="0" smtClean="0"/>
              <a:t> </a:t>
            </a:r>
            <a:r>
              <a:rPr lang="en-US" dirty="0" smtClean="0"/>
              <a:t>curriculum) </a:t>
            </a:r>
            <a:r>
              <a:rPr lang="en-US"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a:p>
        </p:txBody>
      </p:sp>
    </p:spTree>
    <p:extLst>
      <p:ext uri="{BB962C8B-B14F-4D97-AF65-F5344CB8AC3E}">
        <p14:creationId xmlns:p14="http://schemas.microsoft.com/office/powerpoint/2010/main" val="153243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Virginia--Discussion </a:t>
            </a:r>
            <a:r>
              <a:rPr lang="en-US" dirty="0" smtClean="0"/>
              <a:t>at the State level on streamlining processes can be viewed as a catalyst to review how things are done at the campus/district levels and make curricular processes work more productively/instead of jumping in with ways it always had been done-- how to have this conversation.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How the roles, expectations, and relationships between the Curriculum Chair/Committee and Curriculum Dean/CIO have evolved during the last few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Acquiring the soft skills needed for enhanced collaboration and communication among the Curriculum Chair, Curriculum Dean, and CIO/building relationships as a co-responsibility between the Curriculum Chair and CIO</a:t>
            </a:r>
            <a:r>
              <a:rPr lang="en-US" dirty="0" smtClean="0"/>
              <a:t>.  How relationship could be build during technical review.</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a:p>
        </p:txBody>
      </p:sp>
    </p:spTree>
    <p:extLst>
      <p:ext uri="{BB962C8B-B14F-4D97-AF65-F5344CB8AC3E}">
        <p14:creationId xmlns:p14="http://schemas.microsoft.com/office/powerpoint/2010/main" val="4177650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Stephanie--Respecting </a:t>
            </a:r>
            <a:r>
              <a:rPr lang="en-US" dirty="0" smtClean="0"/>
              <a:t>AB 1725, setting ground rules (faculty preview) but also create</a:t>
            </a:r>
            <a:r>
              <a:rPr lang="en-US" baseline="0" dirty="0" smtClean="0"/>
              <a:t> an</a:t>
            </a:r>
            <a:r>
              <a:rPr lang="en-US" dirty="0" smtClean="0"/>
              <a:t> open environment for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How do they define administrators as being “active”—resource/voting, involved at every step/passive? CIO and/or dean?  When does and when</a:t>
            </a:r>
            <a:r>
              <a:rPr lang="en-US" baseline="0" dirty="0" smtClean="0"/>
              <a:t> should the administrative voice come in? Why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a:p>
        </p:txBody>
      </p:sp>
    </p:spTree>
    <p:extLst>
      <p:ext uri="{BB962C8B-B14F-4D97-AF65-F5344CB8AC3E}">
        <p14:creationId xmlns:p14="http://schemas.microsoft.com/office/powerpoint/2010/main" val="1403916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Virginia--Audience </a:t>
            </a:r>
            <a:r>
              <a:rPr lang="en-US" dirty="0" smtClean="0"/>
              <a:t>shares best practices on how their colleges are doing this. Monthly meetings between CIOs and Curriculum chairs locally and within district?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Making sure that student services knows of college changes. (including student services administrators).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a:p>
        </p:txBody>
      </p:sp>
    </p:spTree>
    <p:extLst>
      <p:ext uri="{BB962C8B-B14F-4D97-AF65-F5344CB8AC3E}">
        <p14:creationId xmlns:p14="http://schemas.microsoft.com/office/powerpoint/2010/main" val="353232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7</a:t>
            </a:fld>
            <a:endParaRPr lang="en-US"/>
          </a:p>
        </p:txBody>
      </p:sp>
    </p:spTree>
    <p:extLst>
      <p:ext uri="{BB962C8B-B14F-4D97-AF65-F5344CB8AC3E}">
        <p14:creationId xmlns:p14="http://schemas.microsoft.com/office/powerpoint/2010/main" val="3729032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Karen--Going </a:t>
            </a:r>
            <a:r>
              <a:rPr lang="en-US" dirty="0" smtClean="0"/>
              <a:t>beyond conferring courses/programs to the philosophy of why they should be created</a:t>
            </a:r>
            <a:r>
              <a:rPr lang="en-US" dirty="0" smtClean="0"/>
              <a:t>.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8</a:t>
            </a:fld>
            <a:endParaRPr lang="en-US"/>
          </a:p>
        </p:txBody>
      </p:sp>
    </p:spTree>
    <p:extLst>
      <p:ext uri="{BB962C8B-B14F-4D97-AF65-F5344CB8AC3E}">
        <p14:creationId xmlns:p14="http://schemas.microsoft.com/office/powerpoint/2010/main" val="2508920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7F44E437-9714-40B4-8042-3825234AB362}" type="datetime1">
              <a:rPr lang="en-US" smtClean="0">
                <a:solidFill>
                  <a:prstClr val="black">
                    <a:tint val="75000"/>
                  </a:prstClr>
                </a:solidFill>
              </a:rPr>
              <a:t>7/6/2017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04B349-9D77-49FB-8166-C37BCEA42EC1}" type="datetime1">
              <a:rPr lang="en-US" smtClean="0">
                <a:solidFill>
                  <a:prstClr val="black">
                    <a:tint val="75000"/>
                  </a:prstClr>
                </a:solidFill>
              </a:rPr>
              <a:t>7/6/2017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A54962-EA48-4DE9-98EF-0FF1D47BA3D2}" type="datetime1">
              <a:rPr lang="en-US" smtClean="0">
                <a:solidFill>
                  <a:prstClr val="black">
                    <a:tint val="75000"/>
                  </a:prstClr>
                </a:solidFill>
              </a:rPr>
              <a:t>7/6/2017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E00CE-B938-4206-BDA1-CF1182F16C71}" type="datetime1">
              <a:rPr lang="en-US" smtClean="0">
                <a:solidFill>
                  <a:prstClr val="black">
                    <a:tint val="75000"/>
                  </a:prstClr>
                </a:solidFill>
              </a:rPr>
              <a:t>7/6/2017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EEA5E-FB54-48B7-9883-A92761610DDF}" type="datetime1">
              <a:rPr lang="en-US" smtClean="0">
                <a:solidFill>
                  <a:prstClr val="black">
                    <a:tint val="75000"/>
                  </a:prstClr>
                </a:solidFill>
              </a:rPr>
              <a:t>7/6/2017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FD28B-9347-428D-B7DF-2C233102B381}" type="datetime1">
              <a:rPr lang="en-US" smtClean="0">
                <a:solidFill>
                  <a:prstClr val="black">
                    <a:tint val="75000"/>
                  </a:prstClr>
                </a:solidFill>
              </a:rPr>
              <a:t>7/6/2017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D84F73-AF8F-4BCC-9AA0-56F61770A06A}" type="datetime1">
              <a:rPr lang="en-US" smtClean="0">
                <a:solidFill>
                  <a:prstClr val="black">
                    <a:tint val="75000"/>
                  </a:prstClr>
                </a:solidFill>
              </a:rPr>
              <a:t>7/6/2017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7548D8-B879-43A5-B2B3-14A5469E363E}" type="datetime1">
              <a:rPr lang="en-US" smtClean="0">
                <a:solidFill>
                  <a:prstClr val="black">
                    <a:tint val="75000"/>
                  </a:prstClr>
                </a:solidFill>
              </a:rPr>
              <a:t>7/6/2017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5F27CF-BF37-4969-8ADF-3A47A962F15D}" type="datetime1">
              <a:rPr lang="en-US" smtClean="0"/>
              <a:t>7/6/2017</a:t>
            </a:fld>
            <a:endParaRPr lang="en-US"/>
          </a:p>
        </p:txBody>
      </p:sp>
      <p:sp>
        <p:nvSpPr>
          <p:cNvPr id="5" name="Footer Placeholder 4"/>
          <p:cNvSpPr>
            <a:spLocks noGrp="1"/>
          </p:cNvSpPr>
          <p:nvPr>
            <p:ph type="ftr" sz="quarter" idx="11"/>
          </p:nvPr>
        </p:nvSpPr>
        <p:spPr/>
        <p:txBody>
          <a:bodyPr/>
          <a:lstStyle/>
          <a:p>
            <a:r>
              <a:rPr lang="en-US" smtClean="0"/>
              <a:t>CTE Leadership Institute May 8 - 9, 2015 LaJolla, CA</a:t>
            </a:r>
            <a:endParaRPr lang="en-US"/>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41667451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8E5D03-FE27-4084-BF8B-9B448EACDFCA}" type="datetime1">
              <a:rPr lang="en-US" smtClean="0"/>
              <a:t>7/6/2017</a:t>
            </a:fld>
            <a:endParaRPr lang="en-US"/>
          </a:p>
        </p:txBody>
      </p:sp>
      <p:sp>
        <p:nvSpPr>
          <p:cNvPr id="6" name="Footer Placeholder 5"/>
          <p:cNvSpPr>
            <a:spLocks noGrp="1"/>
          </p:cNvSpPr>
          <p:nvPr>
            <p:ph type="ftr" sz="quarter" idx="11"/>
          </p:nvPr>
        </p:nvSpPr>
        <p:spPr/>
        <p:txBody>
          <a:bodyPr/>
          <a:lstStyle/>
          <a:p>
            <a:r>
              <a:rPr lang="en-US" smtClean="0"/>
              <a:t>CTE Leadership Institute May 8 - 9, 2015 LaJolla, CA</a:t>
            </a:r>
            <a:endParaRPr lang="en-US"/>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6BCD-9B54-4AFC-95FF-2A63CD7C0CAA}" type="datetime1">
              <a:rPr lang="en-US" smtClean="0"/>
              <a:t>7/6/2017</a:t>
            </a:fld>
            <a:endParaRPr lang="en-US"/>
          </a:p>
        </p:txBody>
      </p:sp>
      <p:sp>
        <p:nvSpPr>
          <p:cNvPr id="4" name="Footer Placeholder 3"/>
          <p:cNvSpPr>
            <a:spLocks noGrp="1"/>
          </p:cNvSpPr>
          <p:nvPr>
            <p:ph type="ftr" sz="quarter" idx="11"/>
          </p:nvPr>
        </p:nvSpPr>
        <p:spPr/>
        <p:txBody>
          <a:bodyPr/>
          <a:lstStyle/>
          <a:p>
            <a:r>
              <a:rPr lang="en-US" smtClean="0"/>
              <a:t>CTE Leadership Institute May 8 - 9, 2015 LaJolla, CA</a:t>
            </a:r>
            <a:endParaRPr lang="en-US"/>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E4DC8-528C-496E-B79C-0088B173B6C8}" type="datetime1">
              <a:rPr lang="en-US" smtClean="0"/>
              <a:t>7/6/2017</a:t>
            </a:fld>
            <a:endParaRPr lang="en-US"/>
          </a:p>
        </p:txBody>
      </p:sp>
      <p:sp>
        <p:nvSpPr>
          <p:cNvPr id="3" name="Footer Placeholder 2"/>
          <p:cNvSpPr>
            <a:spLocks noGrp="1"/>
          </p:cNvSpPr>
          <p:nvPr>
            <p:ph type="ftr" sz="quarter" idx="11"/>
          </p:nvPr>
        </p:nvSpPr>
        <p:spPr/>
        <p:txBody>
          <a:bodyPr/>
          <a:lstStyle/>
          <a:p>
            <a:r>
              <a:rPr lang="en-US" smtClean="0"/>
              <a:t>CTE Leadership Institute May 8 - 9, 2015 LaJolla, CA</a:t>
            </a:r>
            <a:endParaRPr lang="en-US"/>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0555409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5307F8A6-2302-4A51-9772-884E94299E1D}" type="datetime1">
              <a:rPr lang="en-US" smtClean="0">
                <a:solidFill>
                  <a:prstClr val="black">
                    <a:tint val="75000"/>
                  </a:prstClr>
                </a:solidFill>
              </a:rPr>
              <a:t>7/6/2017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B91F03-2255-4509-B562-34CB0BBB20F5}" type="datetime1">
              <a:rPr lang="en-US" smtClean="0">
                <a:solidFill>
                  <a:prstClr val="black">
                    <a:tint val="75000"/>
                  </a:prstClr>
                </a:solidFill>
              </a:rPr>
              <a:t>7/6/2017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6AAB2-D38C-4BF8-A71B-C57944A8F42B}" type="datetime1">
              <a:rPr lang="en-US" smtClean="0">
                <a:solidFill>
                  <a:prstClr val="black">
                    <a:tint val="75000"/>
                  </a:prstClr>
                </a:solidFill>
              </a:rPr>
              <a:t>7/6/2017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136F2F-3B0B-4214-9C78-8C34E471CFDA}" type="datetime1">
              <a:rPr lang="en-US" smtClean="0">
                <a:solidFill>
                  <a:prstClr val="black">
                    <a:tint val="75000"/>
                  </a:prstClr>
                </a:solidFill>
              </a:rPr>
              <a:t>7/6/2017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A3BD9-5110-49E5-B20D-9DB2313D9A65}" type="datetime1">
              <a:rPr lang="en-US" smtClean="0">
                <a:solidFill>
                  <a:prstClr val="black">
                    <a:tint val="75000"/>
                  </a:prstClr>
                </a:solidFill>
              </a:rPr>
              <a:t>7/6/2017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C1D95-4EE4-4689-BE62-B24C09C63F1B}" type="datetime1">
              <a:rPr lang="en-US" smtClean="0">
                <a:solidFill>
                  <a:prstClr val="black">
                    <a:tint val="75000"/>
                  </a:prstClr>
                </a:solidFill>
              </a:rPr>
              <a:t>7/6/2017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51214"/>
            <a:ext cx="10363200" cy="2498271"/>
          </a:xfrm>
        </p:spPr>
        <p:txBody>
          <a:bodyPr>
            <a:normAutofit fontScale="90000"/>
          </a:bodyPr>
          <a:lstStyle/>
          <a:p>
            <a:r>
              <a:rPr lang="en-US" dirty="0" smtClean="0"/>
              <a:t/>
            </a:r>
            <a:br>
              <a:rPr lang="en-US" dirty="0" smtClean="0"/>
            </a:br>
            <a:r>
              <a:rPr lang="en-US" dirty="0" smtClean="0"/>
              <a:t>Roles </a:t>
            </a:r>
            <a:r>
              <a:rPr lang="en-US" dirty="0" smtClean="0"/>
              <a:t>and Responsibilities of Administrators in Curriculum</a:t>
            </a:r>
            <a:endParaRPr lang="en-US" dirty="0"/>
          </a:p>
        </p:txBody>
      </p:sp>
      <p:sp>
        <p:nvSpPr>
          <p:cNvPr id="3" name="Subtitle 2"/>
          <p:cNvSpPr>
            <a:spLocks noGrp="1"/>
          </p:cNvSpPr>
          <p:nvPr>
            <p:ph type="subTitle" idx="1"/>
          </p:nvPr>
        </p:nvSpPr>
        <p:spPr>
          <a:xfrm>
            <a:off x="1524000" y="4523014"/>
            <a:ext cx="9144000" cy="1959428"/>
          </a:xfrm>
        </p:spPr>
        <p:txBody>
          <a:bodyPr>
            <a:normAutofit/>
          </a:bodyPr>
          <a:lstStyle/>
          <a:p>
            <a:r>
              <a:rPr lang="en-US" dirty="0" smtClean="0"/>
              <a:t>Stephanie Curry, Reedley College</a:t>
            </a:r>
          </a:p>
          <a:p>
            <a:r>
              <a:rPr lang="en-US" dirty="0" smtClean="0"/>
              <a:t>Karen Daar, Los Angeles Valley College</a:t>
            </a:r>
          </a:p>
          <a:p>
            <a:r>
              <a:rPr lang="en-US" dirty="0" smtClean="0"/>
              <a:t>Virginia Guleff, Butte College</a:t>
            </a:r>
            <a:endParaRPr lang="en-US" dirty="0"/>
          </a:p>
        </p:txBody>
      </p:sp>
    </p:spTree>
    <p:extLst>
      <p:ext uri="{BB962C8B-B14F-4D97-AF65-F5344CB8AC3E}">
        <p14:creationId xmlns:p14="http://schemas.microsoft.com/office/powerpoint/2010/main" val="295859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8171"/>
            <a:ext cx="10515600" cy="1045028"/>
          </a:xfrm>
        </p:spPr>
        <p:txBody>
          <a:bodyPr/>
          <a:lstStyle/>
          <a:p>
            <a:r>
              <a:rPr lang="en-US" dirty="0" smtClean="0"/>
              <a:t>Who is responsible for what?</a:t>
            </a:r>
            <a:endParaRPr lang="en-US" dirty="0"/>
          </a:p>
        </p:txBody>
      </p:sp>
      <p:sp>
        <p:nvSpPr>
          <p:cNvPr id="3" name="Content Placeholder 2"/>
          <p:cNvSpPr>
            <a:spLocks noGrp="1"/>
          </p:cNvSpPr>
          <p:nvPr>
            <p:ph idx="1"/>
          </p:nvPr>
        </p:nvSpPr>
        <p:spPr>
          <a:xfrm>
            <a:off x="838200" y="2743199"/>
            <a:ext cx="10515600" cy="3433763"/>
          </a:xfrm>
        </p:spPr>
        <p:txBody>
          <a:bodyPr>
            <a:normAutofit/>
          </a:bodyPr>
          <a:lstStyle/>
          <a:p>
            <a:endParaRPr lang="en-US" dirty="0" smtClean="0"/>
          </a:p>
          <a:p>
            <a:r>
              <a:rPr lang="en-US" dirty="0" smtClean="0"/>
              <a:t>Define the current roles of Curriculum Chairs, Articulation Officers, Curriculum Specialists and Administrators on your campus (</a:t>
            </a:r>
            <a:r>
              <a:rPr lang="en-US" dirty="0"/>
              <a:t>highlight various tasks</a:t>
            </a:r>
            <a:r>
              <a:rPr lang="en-US" dirty="0" smtClean="0"/>
              <a:t>) in curriculum development.</a:t>
            </a:r>
          </a:p>
          <a:p>
            <a:endParaRPr lang="en-US" dirty="0"/>
          </a:p>
          <a:p>
            <a:r>
              <a:rPr lang="en-US" dirty="0" smtClean="0"/>
              <a:t>Define the current roles district representatives may have in curriculum development.</a:t>
            </a:r>
          </a:p>
          <a:p>
            <a:pPr marL="0" indent="0">
              <a:buNone/>
            </a:pPr>
            <a:endParaRPr lang="en-US" dirty="0"/>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Curriculum Institute July </a:t>
            </a:r>
            <a:r>
              <a:rPr lang="en-US" dirty="0" smtClean="0">
                <a:solidFill>
                  <a:prstClr val="black">
                    <a:tint val="75000"/>
                  </a:prstClr>
                </a:solidFill>
              </a:rPr>
              <a:t>12</a:t>
            </a:r>
            <a:r>
              <a:rPr lang="en-US" dirty="0" smtClean="0">
                <a:solidFill>
                  <a:prstClr val="black">
                    <a:tint val="75000"/>
                  </a:prstClr>
                </a:solidFill>
              </a:rPr>
              <a:t> </a:t>
            </a:r>
            <a:r>
              <a:rPr lang="en-US" dirty="0" smtClean="0">
                <a:solidFill>
                  <a:prstClr val="black">
                    <a:tint val="75000"/>
                  </a:prstClr>
                </a:solidFill>
              </a:rPr>
              <a:t>- </a:t>
            </a:r>
            <a:r>
              <a:rPr lang="en-US" dirty="0" smtClean="0">
                <a:solidFill>
                  <a:prstClr val="black">
                    <a:tint val="75000"/>
                  </a:prstClr>
                </a:solidFill>
              </a:rPr>
              <a:t>15, 2017 Riverside, </a:t>
            </a:r>
            <a:r>
              <a:rPr lang="en-US" dirty="0" smtClean="0">
                <a:solidFill>
                  <a:prstClr val="black">
                    <a:tint val="75000"/>
                  </a:prstClr>
                </a:solidFill>
              </a:rPr>
              <a:t>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4079631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8171"/>
            <a:ext cx="10515600" cy="1387929"/>
          </a:xfrm>
        </p:spPr>
        <p:txBody>
          <a:bodyPr>
            <a:normAutofit/>
          </a:bodyPr>
          <a:lstStyle/>
          <a:p>
            <a:r>
              <a:rPr lang="en-US" sz="3200" dirty="0" smtClean="0"/>
              <a:t>Do All Campus Constituents Understand the Roles Involved in Curriculum Development?</a:t>
            </a:r>
            <a:endParaRPr lang="en-US" sz="3200" dirty="0"/>
          </a:p>
        </p:txBody>
      </p:sp>
      <p:sp>
        <p:nvSpPr>
          <p:cNvPr id="3" name="Content Placeholder 2"/>
          <p:cNvSpPr>
            <a:spLocks noGrp="1"/>
          </p:cNvSpPr>
          <p:nvPr>
            <p:ph idx="1"/>
          </p:nvPr>
        </p:nvSpPr>
        <p:spPr>
          <a:xfrm>
            <a:off x="838200" y="2939143"/>
            <a:ext cx="10515600" cy="3237820"/>
          </a:xfrm>
        </p:spPr>
        <p:txBody>
          <a:bodyPr/>
          <a:lstStyle/>
          <a:p>
            <a:endParaRPr lang="en-US" dirty="0" smtClean="0"/>
          </a:p>
          <a:p>
            <a:r>
              <a:rPr lang="en-US" dirty="0" smtClean="0"/>
              <a:t>How do you know?</a:t>
            </a:r>
          </a:p>
          <a:p>
            <a:pPr marL="0" indent="0">
              <a:buNone/>
            </a:pPr>
            <a:endParaRPr lang="en-US" dirty="0" smtClean="0"/>
          </a:p>
          <a:p>
            <a:r>
              <a:rPr lang="en-US" dirty="0" smtClean="0"/>
              <a:t>What constitutes Curriculum Training at your campus?  Who gets trained? Is it sufficient?</a:t>
            </a:r>
          </a:p>
          <a:p>
            <a:pPr marL="0" indent="0">
              <a:buNone/>
            </a:pPr>
            <a:endParaRPr lang="en-US" dirty="0" smtClean="0"/>
          </a:p>
          <a:p>
            <a:r>
              <a:rPr lang="en-US" dirty="0" smtClean="0"/>
              <a:t>Who is responsible for Curriculum Training?</a:t>
            </a:r>
            <a:r>
              <a:rPr lang="en-US" dirty="0"/>
              <a:t>  </a:t>
            </a:r>
          </a:p>
          <a:p>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Curriculum Institute July 12 - 15, </a:t>
            </a:r>
            <a:r>
              <a:rPr lang="en-US" dirty="0" smtClean="0">
                <a:solidFill>
                  <a:prstClr val="black">
                    <a:tint val="75000"/>
                  </a:prstClr>
                </a:solidFill>
              </a:rPr>
              <a:t>2017 </a:t>
            </a:r>
            <a:r>
              <a:rPr lang="en-US" dirty="0">
                <a:solidFill>
                  <a:prstClr val="black">
                    <a:tint val="75000"/>
                  </a:prstClr>
                </a:solidFill>
              </a:rPr>
              <a:t>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977647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5900"/>
            <a:ext cx="10515600" cy="1485900"/>
          </a:xfrm>
        </p:spPr>
        <p:txBody>
          <a:bodyPr/>
          <a:lstStyle/>
          <a:p>
            <a:pPr algn="ctr"/>
            <a:r>
              <a:rPr lang="en-US" dirty="0" smtClean="0"/>
              <a:t>New CCCCO Directions and Expectations</a:t>
            </a:r>
            <a:endParaRPr lang="en-US" dirty="0"/>
          </a:p>
        </p:txBody>
      </p:sp>
      <p:sp>
        <p:nvSpPr>
          <p:cNvPr id="3" name="Footer Placeholder 2"/>
          <p:cNvSpPr>
            <a:spLocks noGrp="1"/>
          </p:cNvSpPr>
          <p:nvPr>
            <p:ph type="ftr" sz="quarter" idx="11"/>
          </p:nvPr>
        </p:nvSpPr>
        <p:spPr/>
        <p:txBody>
          <a:bodyPr/>
          <a:lstStyle/>
          <a:p>
            <a:r>
              <a:rPr lang="en-US" dirty="0">
                <a:solidFill>
                  <a:prstClr val="black">
                    <a:tint val="75000"/>
                  </a:prstClr>
                </a:solidFill>
              </a:rPr>
              <a:t>Curriculum Institute July 12 - 15, 2015 Riverside, CA</a:t>
            </a:r>
            <a:endParaRPr lang="en-US" dirty="0">
              <a:solidFill>
                <a:prstClr val="black">
                  <a:tint val="75000"/>
                </a:prstClr>
              </a:solidFill>
            </a:endParaRPr>
          </a:p>
        </p:txBody>
      </p:sp>
      <p:sp>
        <p:nvSpPr>
          <p:cNvPr id="4" name="Slide Number Placeholder 3"/>
          <p:cNvSpPr>
            <a:spLocks noGrp="1"/>
          </p:cNvSpPr>
          <p:nvPr>
            <p:ph type="sldNum" sz="quarter" idx="12"/>
          </p:nvPr>
        </p:nvSpPr>
        <p:spPr>
          <a:xfrm>
            <a:off x="5018314" y="6356351"/>
            <a:ext cx="2743200" cy="365125"/>
          </a:xfrm>
        </p:spPr>
        <p:txBody>
          <a:bodyPr/>
          <a:lstStyle/>
          <a:p>
            <a:fld id="{F01EB0EE-5C55-4A20-9AF4-1E061F85A2B6}" type="slidenum">
              <a:rPr lang="en-US" smtClean="0"/>
              <a:t>4</a:t>
            </a:fld>
            <a:endParaRPr lang="en-US" dirty="0"/>
          </a:p>
        </p:txBody>
      </p:sp>
      <p:sp>
        <p:nvSpPr>
          <p:cNvPr id="5" name="Content Placeholder 4"/>
          <p:cNvSpPr>
            <a:spLocks noGrp="1"/>
          </p:cNvSpPr>
          <p:nvPr>
            <p:ph idx="1"/>
          </p:nvPr>
        </p:nvSpPr>
        <p:spPr>
          <a:xfrm>
            <a:off x="838200" y="2530928"/>
            <a:ext cx="10515600" cy="3494315"/>
          </a:xfrm>
        </p:spPr>
        <p:txBody>
          <a:bodyPr>
            <a:normAutofit lnSpcReduction="10000"/>
          </a:bodyPr>
          <a:lstStyle/>
          <a:p>
            <a:endParaRPr lang="en-US" dirty="0" smtClean="0"/>
          </a:p>
          <a:p>
            <a:r>
              <a:rPr lang="en-US" dirty="0" smtClean="0"/>
              <a:t>Streamlining </a:t>
            </a:r>
            <a:r>
              <a:rPr lang="en-US" dirty="0"/>
              <a:t>c</a:t>
            </a:r>
            <a:r>
              <a:rPr lang="en-US" dirty="0" smtClean="0"/>
              <a:t>urriculum processes--what are you attesting </a:t>
            </a:r>
            <a:r>
              <a:rPr lang="en-US" dirty="0"/>
              <a:t>to when </a:t>
            </a:r>
            <a:r>
              <a:rPr lang="en-US" dirty="0" smtClean="0"/>
              <a:t>you </a:t>
            </a:r>
            <a:r>
              <a:rPr lang="en-US" dirty="0"/>
              <a:t>sign </a:t>
            </a:r>
            <a:r>
              <a:rPr lang="en-US" dirty="0" smtClean="0"/>
              <a:t>off on the inventory certification.</a:t>
            </a:r>
            <a:endParaRPr lang="en-US" dirty="0"/>
          </a:p>
          <a:p>
            <a:endParaRPr lang="en-US" dirty="0" smtClean="0"/>
          </a:p>
          <a:p>
            <a:r>
              <a:rPr lang="en-US" dirty="0" smtClean="0"/>
              <a:t>More Local Responsibility requires more proactive collaboration between the faculty and administration.</a:t>
            </a:r>
          </a:p>
          <a:p>
            <a:pPr marL="0" indent="0">
              <a:buNone/>
            </a:pPr>
            <a:endParaRPr lang="en-US" dirty="0" smtClean="0"/>
          </a:p>
          <a:p>
            <a:r>
              <a:rPr lang="en-US" dirty="0" smtClean="0"/>
              <a:t>Strategies on starting the conversation. Who is responsible for initiating?</a:t>
            </a:r>
          </a:p>
          <a:p>
            <a:pPr marL="0" lvl="0" indent="0">
              <a:buNone/>
            </a:pPr>
            <a:endParaRPr lang="en-US"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284773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4876"/>
            <a:ext cx="10515600" cy="1691367"/>
          </a:xfrm>
        </p:spPr>
        <p:txBody>
          <a:bodyPr>
            <a:normAutofit/>
          </a:bodyPr>
          <a:lstStyle/>
          <a:p>
            <a:r>
              <a:rPr lang="en-US" dirty="0"/>
              <a:t>Purpose of the Curriculum Committee</a:t>
            </a:r>
            <a:r>
              <a:rPr lang="en-US" sz="3200" dirty="0"/>
              <a:t/>
            </a:r>
            <a:br>
              <a:rPr lang="en-US" sz="3200" dirty="0"/>
            </a:br>
            <a:endParaRPr lang="en-US" sz="3200" dirty="0"/>
          </a:p>
        </p:txBody>
      </p:sp>
      <p:sp>
        <p:nvSpPr>
          <p:cNvPr id="3" name="Content Placeholder 2"/>
          <p:cNvSpPr>
            <a:spLocks noGrp="1"/>
          </p:cNvSpPr>
          <p:nvPr>
            <p:ph idx="1"/>
          </p:nvPr>
        </p:nvSpPr>
        <p:spPr>
          <a:xfrm>
            <a:off x="838200" y="2008414"/>
            <a:ext cx="10515600" cy="4098472"/>
          </a:xfrm>
        </p:spPr>
        <p:txBody>
          <a:bodyPr>
            <a:normAutofit lnSpcReduction="10000"/>
          </a:bodyPr>
          <a:lstStyle/>
          <a:p>
            <a:r>
              <a:rPr lang="en-US" dirty="0" smtClean="0"/>
              <a:t>The expertise of the faculty—what does “reply primarily”  mean?</a:t>
            </a:r>
          </a:p>
          <a:p>
            <a:pPr marL="0" indent="0">
              <a:buNone/>
            </a:pPr>
            <a:endParaRPr lang="en-US" dirty="0" smtClean="0"/>
          </a:p>
          <a:p>
            <a:r>
              <a:rPr lang="en-US" dirty="0" smtClean="0"/>
              <a:t>The administrative </a:t>
            </a:r>
            <a:r>
              <a:rPr lang="en-US" dirty="0"/>
              <a:t>voice (what expertise </a:t>
            </a:r>
            <a:r>
              <a:rPr lang="en-US" dirty="0" smtClean="0"/>
              <a:t>do CIOs </a:t>
            </a:r>
            <a:r>
              <a:rPr lang="en-US" dirty="0"/>
              <a:t>and </a:t>
            </a:r>
            <a:r>
              <a:rPr lang="en-US" dirty="0" smtClean="0"/>
              <a:t>Deans bring?) </a:t>
            </a:r>
          </a:p>
          <a:p>
            <a:pPr marL="0" indent="0">
              <a:buNone/>
            </a:pPr>
            <a:endParaRPr lang="en-US" dirty="0"/>
          </a:p>
          <a:p>
            <a:r>
              <a:rPr lang="en-US" dirty="0" smtClean="0"/>
              <a:t>How does your college bring in the administrative voice during discussions on curriculum?</a:t>
            </a:r>
          </a:p>
          <a:p>
            <a:pPr marL="0" indent="0">
              <a:buNone/>
            </a:pPr>
            <a:endParaRPr lang="en-US" dirty="0" smtClean="0"/>
          </a:p>
          <a:p>
            <a:r>
              <a:rPr lang="en-US" dirty="0" smtClean="0"/>
              <a:t>Being </a:t>
            </a:r>
            <a:r>
              <a:rPr lang="en-US" dirty="0"/>
              <a:t>an </a:t>
            </a:r>
            <a:r>
              <a:rPr lang="en-US" dirty="0" smtClean="0"/>
              <a:t>“active” </a:t>
            </a:r>
            <a:r>
              <a:rPr lang="en-US" dirty="0"/>
              <a:t>(how should </a:t>
            </a:r>
            <a:r>
              <a:rPr lang="en-US" dirty="0" smtClean="0"/>
              <a:t>this </a:t>
            </a:r>
            <a:r>
              <a:rPr lang="en-US" dirty="0"/>
              <a:t>be </a:t>
            </a:r>
            <a:r>
              <a:rPr lang="en-US" dirty="0" smtClean="0"/>
              <a:t>defined?)  member </a:t>
            </a:r>
            <a:r>
              <a:rPr lang="en-US" dirty="0"/>
              <a:t>of the Curriculum Committee</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Curriculum Institute July 12 - </a:t>
            </a:r>
            <a:r>
              <a:rPr lang="en-US" dirty="0" smtClean="0">
                <a:solidFill>
                  <a:prstClr val="black">
                    <a:tint val="75000"/>
                  </a:prstClr>
                </a:solidFill>
              </a:rPr>
              <a:t>15, 2017 </a:t>
            </a:r>
            <a:r>
              <a:rPr lang="en-US" dirty="0">
                <a:solidFill>
                  <a:prstClr val="black">
                    <a:tint val="75000"/>
                  </a:prstClr>
                </a:solidFill>
              </a:rPr>
              <a:t>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3923089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5271"/>
            <a:ext cx="10515600" cy="1812472"/>
          </a:xfrm>
        </p:spPr>
        <p:txBody>
          <a:bodyPr/>
          <a:lstStyle/>
          <a:p>
            <a:r>
              <a:rPr lang="en-US" dirty="0" smtClean="0"/>
              <a:t>Filling in the gaps</a:t>
            </a:r>
            <a:endParaRPr lang="en-US" dirty="0"/>
          </a:p>
        </p:txBody>
      </p:sp>
      <p:sp>
        <p:nvSpPr>
          <p:cNvPr id="3" name="Content Placeholder 2"/>
          <p:cNvSpPr>
            <a:spLocks noGrp="1"/>
          </p:cNvSpPr>
          <p:nvPr>
            <p:ph idx="1"/>
          </p:nvPr>
        </p:nvSpPr>
        <p:spPr>
          <a:xfrm>
            <a:off x="838200" y="2628900"/>
            <a:ext cx="10515600" cy="3184072"/>
          </a:xfrm>
        </p:spPr>
        <p:txBody>
          <a:bodyPr>
            <a:normAutofit lnSpcReduction="10000"/>
          </a:bodyPr>
          <a:lstStyle/>
          <a:p>
            <a:endParaRPr lang="en-US" b="0" dirty="0" smtClean="0"/>
          </a:p>
          <a:p>
            <a:r>
              <a:rPr lang="en-US" dirty="0"/>
              <a:t>Identifying and </a:t>
            </a:r>
            <a:r>
              <a:rPr lang="en-US" dirty="0" smtClean="0"/>
              <a:t>addressing challenges/problems earlier.</a:t>
            </a:r>
          </a:p>
          <a:p>
            <a:pPr marL="0" indent="0">
              <a:buNone/>
            </a:pPr>
            <a:endParaRPr lang="en-US" dirty="0" smtClean="0"/>
          </a:p>
          <a:p>
            <a:r>
              <a:rPr lang="en-US" dirty="0" smtClean="0"/>
              <a:t>How to bring student support services into the mix (the impact of curriculum decisions in </a:t>
            </a:r>
            <a:r>
              <a:rPr lang="en-US" dirty="0"/>
              <a:t>advising and </a:t>
            </a:r>
            <a:r>
              <a:rPr lang="en-US" dirty="0" smtClean="0"/>
              <a:t>articulation.)</a:t>
            </a:r>
          </a:p>
          <a:p>
            <a:endParaRPr lang="en-US" dirty="0"/>
          </a:p>
          <a:p>
            <a:r>
              <a:rPr lang="en-US" dirty="0" smtClean="0"/>
              <a:t>Triangulating among faculty, the curriculum analyst/technician and the Articulation Officer. </a:t>
            </a:r>
            <a:endParaRPr lang="en-US" dirty="0"/>
          </a:p>
          <a:p>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Curriculum Institute July 12 - 15, </a:t>
            </a:r>
            <a:r>
              <a:rPr lang="en-US" dirty="0" smtClean="0">
                <a:solidFill>
                  <a:prstClr val="black">
                    <a:tint val="75000"/>
                  </a:prstClr>
                </a:solidFill>
              </a:rPr>
              <a:t>2017 </a:t>
            </a:r>
            <a:r>
              <a:rPr lang="en-US" dirty="0">
                <a:solidFill>
                  <a:prstClr val="black">
                    <a:tint val="75000"/>
                  </a:prstClr>
                </a:solidFill>
              </a:rPr>
              <a:t>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1679626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18558"/>
            <a:ext cx="10515600" cy="1845128"/>
          </a:xfrm>
        </p:spPr>
        <p:txBody>
          <a:bodyPr>
            <a:normAutofit/>
          </a:bodyPr>
          <a:lstStyle/>
          <a:p>
            <a:r>
              <a:rPr lang="en-US" sz="3200" dirty="0" smtClean="0"/>
              <a:t>Working as a team when navigating curriculum processes within a multi-college district</a:t>
            </a:r>
            <a:endParaRPr lang="en-US" sz="3200" dirty="0"/>
          </a:p>
        </p:txBody>
      </p:sp>
      <p:sp>
        <p:nvSpPr>
          <p:cNvPr id="3" name="Content Placeholder 2"/>
          <p:cNvSpPr>
            <a:spLocks noGrp="1"/>
          </p:cNvSpPr>
          <p:nvPr>
            <p:ph idx="1"/>
          </p:nvPr>
        </p:nvSpPr>
        <p:spPr>
          <a:xfrm>
            <a:off x="838200" y="3233057"/>
            <a:ext cx="10515600" cy="2943906"/>
          </a:xfrm>
        </p:spPr>
        <p:txBody>
          <a:bodyPr>
            <a:normAutofit fontScale="25000" lnSpcReduction="20000"/>
          </a:bodyPr>
          <a:lstStyle/>
          <a:p>
            <a:pPr lvl="0"/>
            <a:endParaRPr lang="en-US" dirty="0" smtClean="0"/>
          </a:p>
          <a:p>
            <a:pPr lvl="0"/>
            <a:endParaRPr lang="en-US" dirty="0"/>
          </a:p>
          <a:p>
            <a:pPr lvl="0"/>
            <a:r>
              <a:rPr lang="en-US" sz="9600" dirty="0" smtClean="0"/>
              <a:t>Identifying earlier the potential </a:t>
            </a:r>
            <a:r>
              <a:rPr lang="en-US" sz="9600" dirty="0"/>
              <a:t>unintended impact of curricular changes to other colleges in </a:t>
            </a:r>
            <a:r>
              <a:rPr lang="en-US" sz="9600" dirty="0" smtClean="0"/>
              <a:t>the district</a:t>
            </a:r>
            <a:r>
              <a:rPr lang="en-US" sz="9600" dirty="0"/>
              <a:t>. </a:t>
            </a:r>
            <a:endParaRPr lang="en-US" sz="9600" dirty="0" smtClean="0"/>
          </a:p>
          <a:p>
            <a:pPr marL="0" lvl="0" indent="0">
              <a:buNone/>
            </a:pPr>
            <a:endParaRPr lang="en-US" sz="9600" dirty="0"/>
          </a:p>
          <a:p>
            <a:pPr lvl="0"/>
            <a:r>
              <a:rPr lang="en-US" sz="9600" dirty="0"/>
              <a:t>What is the impact for the student who takes classes at multiple </a:t>
            </a:r>
            <a:r>
              <a:rPr lang="en-US" sz="9600" dirty="0" smtClean="0"/>
              <a:t>colleges? </a:t>
            </a:r>
            <a:endParaRPr lang="en-US" sz="9600" dirty="0"/>
          </a:p>
          <a:p>
            <a:pPr lvl="0"/>
            <a:endParaRPr lang="en-US" dirty="0"/>
          </a:p>
          <a:p>
            <a:pPr marL="0" indent="0">
              <a:buNone/>
            </a:pPr>
            <a:r>
              <a:rPr lang="en-US" dirty="0"/>
              <a:t/>
            </a:r>
            <a:br>
              <a:rPr lang="en-US" dirty="0"/>
            </a:br>
            <a:endParaRPr lang="en-US" dirty="0"/>
          </a:p>
          <a:p>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Curriculum Institute July 12 - 15, </a:t>
            </a:r>
            <a:r>
              <a:rPr lang="en-US" dirty="0" smtClean="0">
                <a:solidFill>
                  <a:prstClr val="black">
                    <a:tint val="75000"/>
                  </a:prstClr>
                </a:solidFill>
              </a:rPr>
              <a:t>2017 </a:t>
            </a:r>
            <a:r>
              <a:rPr lang="en-US" dirty="0">
                <a:solidFill>
                  <a:prstClr val="black">
                    <a:tint val="75000"/>
                  </a:prstClr>
                </a:solidFill>
              </a:rPr>
              <a:t>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3162871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338943"/>
          </a:xfrm>
        </p:spPr>
        <p:txBody>
          <a:bodyPr/>
          <a:lstStyle/>
          <a:p>
            <a:r>
              <a:rPr lang="en-US" u="sng" dirty="0" smtClean="0"/>
              <a:t>Take </a:t>
            </a:r>
            <a:r>
              <a:rPr lang="en-US" u="sng" dirty="0" err="1" smtClean="0"/>
              <a:t>Aways</a:t>
            </a:r>
            <a:endParaRPr lang="en-US" u="sng" dirty="0"/>
          </a:p>
        </p:txBody>
      </p:sp>
      <p:sp>
        <p:nvSpPr>
          <p:cNvPr id="3" name="Content Placeholder 2"/>
          <p:cNvSpPr>
            <a:spLocks noGrp="1"/>
          </p:cNvSpPr>
          <p:nvPr>
            <p:ph idx="1"/>
          </p:nvPr>
        </p:nvSpPr>
        <p:spPr>
          <a:xfrm>
            <a:off x="838200" y="2253343"/>
            <a:ext cx="10515600" cy="3869871"/>
          </a:xfrm>
        </p:spPr>
        <p:txBody>
          <a:bodyPr>
            <a:normAutofit/>
          </a:bodyPr>
          <a:lstStyle/>
          <a:p>
            <a:r>
              <a:rPr lang="en-US" dirty="0"/>
              <a:t>S</a:t>
            </a:r>
            <a:r>
              <a:rPr lang="en-US" dirty="0" smtClean="0"/>
              <a:t>haring </a:t>
            </a:r>
            <a:r>
              <a:rPr lang="en-US" dirty="0"/>
              <a:t>the 100 foot view before entering the weeds of technical review</a:t>
            </a:r>
            <a:r>
              <a:rPr lang="en-US" dirty="0" smtClean="0"/>
              <a:t>.</a:t>
            </a:r>
          </a:p>
          <a:p>
            <a:pPr marL="0" indent="0">
              <a:buNone/>
            </a:pPr>
            <a:endParaRPr lang="en-US" dirty="0"/>
          </a:p>
          <a:p>
            <a:pPr lvl="0"/>
            <a:r>
              <a:rPr lang="en-US" dirty="0"/>
              <a:t>Always keeping the students in </a:t>
            </a:r>
            <a:r>
              <a:rPr lang="en-US" dirty="0" smtClean="0"/>
              <a:t>mind. </a:t>
            </a:r>
          </a:p>
          <a:p>
            <a:pPr lvl="0"/>
            <a:endParaRPr lang="en-US" dirty="0"/>
          </a:p>
          <a:p>
            <a:pPr lvl="0"/>
            <a:r>
              <a:rPr lang="en-US" dirty="0" smtClean="0"/>
              <a:t>Administrators </a:t>
            </a:r>
            <a:r>
              <a:rPr lang="en-US" dirty="0"/>
              <a:t>can help </a:t>
            </a:r>
            <a:r>
              <a:rPr lang="en-US" dirty="0" smtClean="0"/>
              <a:t>communicate </a:t>
            </a:r>
            <a:r>
              <a:rPr lang="en-US" dirty="0"/>
              <a:t>how curricular changes will impact other areas of the college. </a:t>
            </a:r>
            <a:endParaRPr lang="en-US" dirty="0" smtClean="0"/>
          </a:p>
          <a:p>
            <a:pPr marL="0" lvl="0" indent="0">
              <a:buNone/>
            </a:pPr>
            <a:endParaRPr lang="en-US" dirty="0"/>
          </a:p>
          <a:p>
            <a:pPr lvl="0"/>
            <a:r>
              <a:rPr lang="en-US" dirty="0"/>
              <a:t>Look at curriculum holistically rather than </a:t>
            </a:r>
            <a:r>
              <a:rPr lang="en-US" dirty="0" smtClean="0"/>
              <a:t>one </a:t>
            </a:r>
            <a:r>
              <a:rPr lang="en-US" dirty="0"/>
              <a:t>class at a time. </a:t>
            </a:r>
          </a:p>
          <a:p>
            <a:endParaRPr lang="en-US" dirty="0"/>
          </a:p>
        </p:txBody>
      </p:sp>
      <p:sp>
        <p:nvSpPr>
          <p:cNvPr id="4" name="Footer Placeholder 3"/>
          <p:cNvSpPr>
            <a:spLocks noGrp="1"/>
          </p:cNvSpPr>
          <p:nvPr>
            <p:ph type="ftr" sz="quarter" idx="11"/>
          </p:nvPr>
        </p:nvSpPr>
        <p:spPr/>
        <p:txBody>
          <a:bodyPr/>
          <a:lstStyle/>
          <a:p>
            <a:r>
              <a:rPr lang="en-US" dirty="0">
                <a:solidFill>
                  <a:prstClr val="black">
                    <a:tint val="75000"/>
                  </a:prstClr>
                </a:solidFill>
              </a:rPr>
              <a:t>Curriculum Institute July 12 - 15, </a:t>
            </a:r>
            <a:r>
              <a:rPr lang="en-US" dirty="0" smtClean="0">
                <a:solidFill>
                  <a:prstClr val="black">
                    <a:tint val="75000"/>
                  </a:prstClr>
                </a:solidFill>
              </a:rPr>
              <a:t>2017 </a:t>
            </a:r>
            <a:r>
              <a:rPr lang="en-US" dirty="0">
                <a:solidFill>
                  <a:prstClr val="black">
                    <a:tint val="75000"/>
                  </a:prstClr>
                </a:solidFill>
              </a:rPr>
              <a:t>Riverside,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633194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smtClean="0"/>
              <a:t>“</a:t>
            </a:r>
            <a:endParaRPr lang="en-US" dirty="0"/>
          </a:p>
        </p:txBody>
      </p:sp>
      <p:sp>
        <p:nvSpPr>
          <p:cNvPr id="8" name="Footer Placeholder 7"/>
          <p:cNvSpPr>
            <a:spLocks noGrp="1"/>
          </p:cNvSpPr>
          <p:nvPr>
            <p:ph type="ftr" sz="quarter" idx="11"/>
          </p:nvPr>
        </p:nvSpPr>
        <p:spPr/>
        <p:txBody>
          <a:bodyPr/>
          <a:lstStyle/>
          <a:p>
            <a:r>
              <a:rPr lang="en-US" dirty="0">
                <a:solidFill>
                  <a:prstClr val="black">
                    <a:tint val="75000"/>
                  </a:prstClr>
                </a:solidFill>
              </a:rPr>
              <a:t>Curriculum Institute July 12 - </a:t>
            </a:r>
            <a:r>
              <a:rPr lang="en-US" dirty="0" smtClean="0">
                <a:solidFill>
                  <a:prstClr val="black">
                    <a:tint val="75000"/>
                  </a:prstClr>
                </a:solidFill>
              </a:rPr>
              <a:t>15, 2017 </a:t>
            </a:r>
            <a:r>
              <a:rPr lang="en-US" dirty="0">
                <a:solidFill>
                  <a:prstClr val="black">
                    <a:tint val="75000"/>
                  </a:prstClr>
                </a:solidFill>
              </a:rPr>
              <a:t>Riverside,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1EB0EE-5C55-4A20-9AF4-1E061F85A2B6}" type="slidenum">
              <a:rPr lang="en-US" smtClean="0"/>
              <a:t>9</a:t>
            </a:fld>
            <a:endParaRPr lang="en-US"/>
          </a:p>
        </p:txBody>
      </p:sp>
      <p:sp>
        <p:nvSpPr>
          <p:cNvPr id="11" name="Text Placeholder 2"/>
          <p:cNvSpPr txBox="1">
            <a:spLocks/>
          </p:cNvSpPr>
          <p:nvPr/>
        </p:nvSpPr>
        <p:spPr>
          <a:xfrm>
            <a:off x="838200" y="3429001"/>
            <a:ext cx="7315200" cy="12246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cap="all" dirty="0" smtClean="0"/>
              <a:t>Questions </a:t>
            </a:r>
          </a:p>
          <a:p>
            <a:pPr marL="0" indent="0" algn="ctr">
              <a:buNone/>
            </a:pPr>
            <a:r>
              <a:rPr lang="en-US" sz="3600" cap="all" dirty="0" smtClean="0"/>
              <a:t>OR COMMENTS? </a:t>
            </a:r>
            <a:endParaRPr lang="en-US" sz="3600" cap="all" dirty="0"/>
          </a:p>
        </p:txBody>
      </p:sp>
    </p:spTree>
    <p:extLst>
      <p:ext uri="{BB962C8B-B14F-4D97-AF65-F5344CB8AC3E}">
        <p14:creationId xmlns:p14="http://schemas.microsoft.com/office/powerpoint/2010/main" val="2897243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3860</TotalTime>
  <Words>784</Words>
  <Application>Microsoft Office PowerPoint</Application>
  <PresentationFormat>Widescreen</PresentationFormat>
  <Paragraphs>103</Paragraphs>
  <Slides>9</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Georgia</vt:lpstr>
      <vt:lpstr>1_Office Theme</vt:lpstr>
      <vt:lpstr>Office Theme</vt:lpstr>
      <vt:lpstr> Roles and Responsibilities of Administrators in Curriculum</vt:lpstr>
      <vt:lpstr>Who is responsible for what?</vt:lpstr>
      <vt:lpstr>Do All Campus Constituents Understand the Roles Involved in Curriculum Development?</vt:lpstr>
      <vt:lpstr>New CCCCO Directions and Expectations</vt:lpstr>
      <vt:lpstr>Purpose of the Curriculum Committee </vt:lpstr>
      <vt:lpstr>Filling in the gaps</vt:lpstr>
      <vt:lpstr>Working as a team when navigating curriculum processes within a multi-college district</vt:lpstr>
      <vt:lpstr>Take Aways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Daar, Karen L.</cp:lastModifiedBy>
  <cp:revision>52</cp:revision>
  <dcterms:created xsi:type="dcterms:W3CDTF">2015-05-02T02:46:00Z</dcterms:created>
  <dcterms:modified xsi:type="dcterms:W3CDTF">2017-07-07T19:11:37Z</dcterms:modified>
</cp:coreProperties>
</file>