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6"/>
  </p:notesMasterIdLst>
  <p:sldIdLst>
    <p:sldId id="256" r:id="rId2"/>
    <p:sldId id="274" r:id="rId3"/>
    <p:sldId id="287" r:id="rId4"/>
    <p:sldId id="269" r:id="rId5"/>
    <p:sldId id="282" r:id="rId6"/>
    <p:sldId id="270" r:id="rId7"/>
    <p:sldId id="279" r:id="rId8"/>
    <p:sldId id="283" r:id="rId9"/>
    <p:sldId id="278" r:id="rId10"/>
    <p:sldId id="281" r:id="rId11"/>
    <p:sldId id="271" r:id="rId12"/>
    <p:sldId id="285" r:id="rId13"/>
    <p:sldId id="28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25BBB-65BC-4D4D-BBA7-C03BB32ABD2F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EE536-8A3A-40C9-BC91-61AD1973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E536-8A3A-40C9-BC91-61AD1973AA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8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E536-8A3A-40C9-BC91-61AD1973AA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74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E536-8A3A-40C9-BC91-61AD1973AA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89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E536-8A3A-40C9-BC91-61AD1973AA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85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E536-8A3A-40C9-BC91-61AD1973AA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E536-8A3A-40C9-BC91-61AD1973AA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70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E536-8A3A-40C9-BC91-61AD1973AA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88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E536-8A3A-40C9-BC91-61AD1973AA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9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9B93-0696-46D3-94FC-E599F1DC8299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0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210B-780B-4411-A8EE-F5CF5C32D8AF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8707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210B-780B-4411-A8EE-F5CF5C32D8AF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791757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210B-780B-4411-A8EE-F5CF5C32D8AF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32869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210B-780B-4411-A8EE-F5CF5C32D8AF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435824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210B-780B-4411-A8EE-F5CF5C32D8AF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0312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AD19-E391-4916-9BE2-614386E6EA7A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55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043C-532D-4131-8C26-0D97424513D6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4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4156-A61C-45C8-B173-8D300BAEE2CC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9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E71B-EBC3-4012-81E8-8B0193F9347F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4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C3D5-3C62-4926-9537-85EE7575136A}" type="datetime1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2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C130-3604-41C2-ACC5-8A91C179ED50}" type="datetime1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2AA1-D64E-4ED2-A4FC-DF1C953661CC}" type="datetime1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6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5915-B8F4-4E04-AC2A-66A12B444982}" type="datetime1">
              <a:rPr lang="en-US" smtClean="0"/>
              <a:t>7/13/2017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5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EDA7-88DD-40AD-9AE2-1ABDDC0FD3E6}" type="datetime1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0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6652-3D34-4F69-AC76-9CAB2F40DD97}" type="datetime1">
              <a:rPr lang="en-US" smtClean="0"/>
              <a:t>7/13/2017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4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210B-780B-4411-A8EE-F5CF5C32D8AF}" type="datetime1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145772-00D6-490A-8D79-5C10DE608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5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ccc.org/papers/course-outline-record-curriculum-reference-guide-revisited" TargetMode="External"/><Relationship Id="rId3" Type="http://schemas.openxmlformats.org/officeDocument/2006/relationships/hyperlink" Target="mailto:Dolores%20Davison%20-%C2%A0davisondolores@fhda.edu" TargetMode="External"/><Relationship Id="rId7" Type="http://schemas.openxmlformats.org/officeDocument/2006/relationships/hyperlink" Target="http://www.asccc.org/sites/default/files/Effective%20Curriculum%20Approval%20Process_0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tranet.cccco.edu/Portals/1/AA/Credit/2017/PCAH_6thEdition_July_FINAL.pdf" TargetMode="External"/><Relationship Id="rId5" Type="http://schemas.openxmlformats.org/officeDocument/2006/relationships/hyperlink" Target="mailto:nili.kirschner@yccd.edu" TargetMode="External"/><Relationship Id="rId4" Type="http://schemas.openxmlformats.org/officeDocument/2006/relationships/hyperlink" Target="mailto:jescajeda@cccco.edu" TargetMode="External"/><Relationship Id="rId9" Type="http://schemas.openxmlformats.org/officeDocument/2006/relationships/hyperlink" Target="http://extranet.cccco.edu/Divisions/AcademicAffairs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cc-curriculum.yccd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/>
              <a:t>Training the Curriculum Committee</a:t>
            </a:r>
            <a:br>
              <a:rPr lang="en-US" sz="4400">
                <a:solidFill>
                  <a:schemeClr val="tx1"/>
                </a:solidFill>
              </a:rPr>
            </a:br>
            <a:endParaRPr lang="en-US" sz="4400">
              <a:solidFill>
                <a:schemeClr val="tx1"/>
              </a:solidFill>
              <a:latin typeface="Trebuchet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extLst>
              <p:ext uri="{D42A27DB-BD31-4B8C-83A1-F6EECF244321}">
                <p14:modId xmlns:p14="http://schemas.microsoft.com/office/powerpoint/2010/main" val="3060763358"/>
              </p:ext>
            </p:extLst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/>
              <a:t>Dolores Davison, ASCCC Secretary/2016-17 Curriculum Chair</a:t>
            </a:r>
          </a:p>
          <a:p>
            <a:pPr algn="l"/>
            <a:r>
              <a:rPr lang="en-US"/>
              <a:t>Jackie </a:t>
            </a:r>
            <a:r>
              <a:rPr lang="en-US" err="1"/>
              <a:t>Escajeda</a:t>
            </a:r>
            <a:r>
              <a:rPr lang="en-US"/>
              <a:t>, Chancellor's Office</a:t>
            </a:r>
          </a:p>
          <a:p>
            <a:pPr algn="l"/>
            <a:r>
              <a:rPr lang="en-US" err="1"/>
              <a:t>Nili</a:t>
            </a:r>
            <a:r>
              <a:rPr lang="en-US"/>
              <a:t> Kirschner, Woodland Community College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7047" y="6256337"/>
            <a:ext cx="10086975" cy="365125"/>
          </a:xfrm>
        </p:spPr>
        <p:txBody>
          <a:bodyPr/>
          <a:lstStyle/>
          <a:p>
            <a:r>
              <a:rPr lang="en-US" sz="1400" b="1"/>
              <a:t>ASCCC Curriculum Institute 2017, July 12-15, Riverside Convention Center</a:t>
            </a:r>
          </a:p>
        </p:txBody>
      </p:sp>
      <p:pic>
        <p:nvPicPr>
          <p:cNvPr id="5" name="Picture 4" descr="ASCCC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067" y="250030"/>
            <a:ext cx="42322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616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D34817"/>
                </a:solidFill>
                <a:latin typeface="Trebuchet MS"/>
              </a:rPr>
              <a:t>3. Delegating to the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1409700"/>
            <a:ext cx="8596312" cy="432405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b="1">
                <a:solidFill>
                  <a:srgbClr val="000000"/>
                </a:solidFill>
              </a:rPr>
              <a:t>Divide and conquer! Here's one possible way to divide the work:</a:t>
            </a:r>
            <a:endParaRPr lang="en-US" sz="1600" b="1">
              <a:solidFill>
                <a:srgbClr val="000000"/>
              </a:solidFill>
              <a:latin typeface="Trebuchet MS"/>
            </a:endParaRPr>
          </a:p>
          <a:p>
            <a:r>
              <a:rPr lang="en-US" sz="1600" b="1">
                <a:solidFill>
                  <a:srgbClr val="000000"/>
                </a:solidFill>
              </a:rPr>
              <a:t>Macro Level:</a:t>
            </a:r>
            <a:r>
              <a:rPr lang="en-US" sz="1600">
                <a:solidFill>
                  <a:srgbClr val="000000"/>
                </a:solidFill>
              </a:rPr>
              <a:t> Compliance, fiscal impact, master planning and accreditation, 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CIO and faculty co-chair sign certification, curate and update local policies, maintain connections with other campus committees, set agendas, run meetings</a:t>
            </a:r>
          </a:p>
          <a:p>
            <a:r>
              <a:rPr lang="en-US" sz="1600" b="1" err="1">
                <a:solidFill>
                  <a:srgbClr val="000000"/>
                </a:solidFill>
              </a:rPr>
              <a:t>Meso</a:t>
            </a:r>
            <a:r>
              <a:rPr lang="en-US" sz="1600" b="1">
                <a:solidFill>
                  <a:srgbClr val="000000"/>
                </a:solidFill>
              </a:rPr>
              <a:t> level: </a:t>
            </a:r>
            <a:r>
              <a:rPr lang="en-US" sz="1600">
                <a:solidFill>
                  <a:srgbClr val="000000"/>
                </a:solidFill>
              </a:rPr>
              <a:t>Discipline-specific concerns, program review, content review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Committee members represent academic divisions, serve as point of contact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Curriculum reviewed prior to committee by discipline faculty, counselors, deans -- saves time by getting input on content, articulation/transfer/GE petitions, </a:t>
            </a:r>
            <a:r>
              <a:rPr lang="en-US" err="1">
                <a:solidFill>
                  <a:srgbClr val="000000"/>
                </a:solidFill>
              </a:rPr>
              <a:t>etc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r>
              <a:rPr lang="en-US" sz="1600" b="1">
                <a:solidFill>
                  <a:srgbClr val="000000"/>
                </a:solidFill>
              </a:rPr>
              <a:t>Micro level: </a:t>
            </a:r>
            <a:r>
              <a:rPr lang="en-US" sz="1600">
                <a:solidFill>
                  <a:srgbClr val="000000"/>
                </a:solidFill>
              </a:rPr>
              <a:t>Quality assurance for CORs, accurate coding and data elements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Division reps do tech review in their areas for title 5/PCAH compliance, complete supporting data, integrated COR, etc. and make recommendations to committee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Curriculum specialist fills out remaining codes, submits to COCI after </a:t>
            </a:r>
            <a:r>
              <a:rPr lang="en-US" err="1">
                <a:solidFill>
                  <a:srgbClr val="000000"/>
                </a:solidFill>
              </a:rPr>
              <a:t>BoT</a:t>
            </a:r>
            <a:r>
              <a:rPr lang="en-US">
                <a:solidFill>
                  <a:srgbClr val="000000"/>
                </a:solidFill>
              </a:rPr>
              <a:t> approval</a:t>
            </a:r>
            <a:endParaRPr lang="en-US">
              <a:solidFill>
                <a:schemeClr val="tx1"/>
              </a:solidFill>
            </a:endParaRPr>
          </a:p>
          <a:p>
            <a:pPr lvl="1"/>
            <a:r>
              <a:rPr lang="en-US">
                <a:solidFill>
                  <a:srgbClr val="000000"/>
                </a:solidFill>
              </a:rPr>
              <a:t>AO submits petitions and requests based on faculty input</a:t>
            </a:r>
          </a:p>
          <a:p>
            <a:pPr marL="0" indent="0">
              <a:buNone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064" y="301989"/>
            <a:ext cx="1336727" cy="133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078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 review vs Content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5729"/>
            <a:ext cx="8596668" cy="4575633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Curriculum review takes two distinct forms:</a:t>
            </a:r>
          </a:p>
          <a:p>
            <a:r>
              <a:rPr lang="en-US"/>
              <a:t>Technical review ensures complete data, compliance, and consistency</a:t>
            </a:r>
          </a:p>
          <a:p>
            <a:pPr lvl="1"/>
            <a:r>
              <a:rPr lang="en-US"/>
              <a:t>Curriculum committee or subcommittee, plus curriculum specialists</a:t>
            </a:r>
          </a:p>
          <a:p>
            <a:r>
              <a:rPr lang="en-US"/>
              <a:t>Content review can be left to discipline faculty (prior to technical review), but the curriculum committee needs to look at content too</a:t>
            </a:r>
          </a:p>
          <a:p>
            <a:pPr lvl="1"/>
            <a:r>
              <a:rPr lang="en-US"/>
              <a:t>Assignment of a discipline, min qualifications</a:t>
            </a:r>
          </a:p>
          <a:p>
            <a:pPr lvl="1"/>
            <a:r>
              <a:rPr lang="en-US"/>
              <a:t>Avoiding duplication of existing curriculum</a:t>
            </a:r>
          </a:p>
          <a:p>
            <a:pPr lvl="1"/>
            <a:r>
              <a:rPr lang="en-US"/>
              <a:t>Appropriateness to college mission</a:t>
            </a:r>
          </a:p>
          <a:p>
            <a:pPr lvl="1"/>
            <a:r>
              <a:rPr lang="en-US"/>
              <a:t>Integration of elements of COR (content, objectives, assignments, etc.)</a:t>
            </a:r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</p:spTree>
    <p:extLst>
      <p:ext uri="{BB962C8B-B14F-4D97-AF65-F5344CB8AC3E}">
        <p14:creationId xmlns:p14="http://schemas.microsoft.com/office/powerpoint/2010/main" val="561407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D34817"/>
                </a:solidFill>
                <a:latin typeface="Trebuchet MS"/>
              </a:rPr>
              <a:t>When Tensions Arise...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1710316"/>
            <a:ext cx="8596312" cy="43317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(Because they </a:t>
            </a:r>
            <a:r>
              <a:rPr lang="en-US" i="1"/>
              <a:t>will)</a:t>
            </a:r>
          </a:p>
          <a:p>
            <a:r>
              <a:rPr lang="en-US"/>
              <a:t>Remind all parties that cc members are highly trained. They may not be experts in a particular discipline, but they are experts in the technical aspects of curriculum</a:t>
            </a:r>
          </a:p>
          <a:p>
            <a:r>
              <a:rPr lang="en-US"/>
              <a:t>Fall back to the regulations and guidelines.</a:t>
            </a:r>
          </a:p>
          <a:p>
            <a:r>
              <a:rPr lang="en-US"/>
              <a:t>Look to (local and state) senate for guidance and affirmation.</a:t>
            </a:r>
          </a:p>
          <a:p>
            <a:r>
              <a:rPr lang="en-US"/>
              <a:t>Remind faculty that "rejections" are really just invitations to revise and resubmit.</a:t>
            </a:r>
          </a:p>
          <a:p>
            <a:r>
              <a:rPr lang="en-US"/>
              <a:t>And again, food –- and wine? -- help. It's hard to be too mad when there are snacks involved.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7088" y="274291"/>
            <a:ext cx="164592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6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918157244"/>
              </p:ext>
            </p:extLst>
          </p:nvPr>
        </p:nvSpPr>
        <p:spPr>
          <a:xfrm>
            <a:off x="676275" y="317021"/>
            <a:ext cx="8596668" cy="1320800"/>
          </a:xfrm>
        </p:spPr>
        <p:txBody>
          <a:bodyPr/>
          <a:lstStyle/>
          <a:p>
            <a:r>
              <a:rPr lang="en-US"/>
              <a:t>Next Step: SWOT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37641549"/>
              </p:ext>
            </p:extLst>
          </p:nvPr>
        </p:nvSpPr>
        <p:spPr>
          <a:xfrm>
            <a:off x="866775" y="1409700"/>
            <a:ext cx="8596313" cy="4618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Apply what you bring back from Curriculum Institute with your committee: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930251"/>
              </p:ext>
            </p:extLst>
          </p:nvPr>
        </p:nvGraphicFramePr>
        <p:xfrm>
          <a:off x="1115185" y="1936720"/>
          <a:ext cx="7437812" cy="4161389"/>
        </p:xfrm>
        <a:graphic>
          <a:graphicData uri="http://schemas.openxmlformats.org/drawingml/2006/table">
            <a:tbl>
              <a:tblPr/>
              <a:tblGrid>
                <a:gridCol w="405863">
                  <a:extLst>
                    <a:ext uri="{9D8B030D-6E8A-4147-A177-3AD203B41FA5}">
                      <a16:colId xmlns:a16="http://schemas.microsoft.com/office/drawing/2014/main" val="2595376040"/>
                    </a:ext>
                  </a:extLst>
                </a:gridCol>
                <a:gridCol w="3363401">
                  <a:extLst>
                    <a:ext uri="{9D8B030D-6E8A-4147-A177-3AD203B41FA5}">
                      <a16:colId xmlns:a16="http://schemas.microsoft.com/office/drawing/2014/main" val="3657871315"/>
                    </a:ext>
                  </a:extLst>
                </a:gridCol>
                <a:gridCol w="3668548">
                  <a:extLst>
                    <a:ext uri="{9D8B030D-6E8A-4147-A177-3AD203B41FA5}">
                      <a16:colId xmlns:a16="http://schemas.microsoft.com/office/drawing/2014/main" val="1185578781"/>
                    </a:ext>
                  </a:extLst>
                </a:gridCol>
              </a:tblGrid>
              <a:tr h="3450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base"/>
                      <a:r>
                        <a:rPr lang="en-US" sz="1600" b="1" i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​</a:t>
                      </a:r>
                    </a:p>
                  </a:txBody>
                  <a:tcPr marL="83512" marR="83512" marT="41756" marB="41756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Positive ​</a:t>
                      </a:r>
                      <a:endParaRPr lang="en-US" sz="16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3512" marR="83512" marT="41756" marB="41756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1A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600" b="1" i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Negative​</a:t>
                      </a:r>
                      <a:endParaRPr lang="en-US" sz="16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512" marR="83512" marT="41756" marB="41756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4B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149106"/>
                  </a:ext>
                </a:extLst>
              </a:tr>
              <a:tr h="184303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Internal Factors</a:t>
                      </a:r>
                      <a:r>
                        <a:rPr lang="en-US" sz="1600" b="1" i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​</a:t>
                      </a:r>
                      <a:endParaRPr lang="en-US" sz="16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3512" marR="83512" marT="41756" marB="41756" vert="vert2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2400" b="1" i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Strengths​</a:t>
                      </a:r>
                      <a:endParaRPr lang="en-US" sz="2400" b="1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What local processes are working?​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What resources do you have at your college/district?​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What areas of curriculum are strongest?​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12" marR="83512" marT="41756" marB="41756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2400" b="1" i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Weaknesses</a:t>
                      </a:r>
                      <a:endParaRPr lang="en-US" sz="2400" b="1" i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What local processes need improvement?​</a:t>
                      </a:r>
                      <a:endParaRPr lang="en-US" sz="1400" b="0" i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What resources is your college/district lacking?​</a:t>
                      </a:r>
                      <a:endParaRPr lang="en-US" sz="1400" b="0" i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What areas of curriculum need attention?</a:t>
                      </a:r>
                      <a:r>
                        <a:rPr lang="en-US" sz="1600" b="0" i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83512" marR="83512" marT="41756" marB="41756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57892"/>
                  </a:ext>
                </a:extLst>
              </a:tr>
              <a:tr h="18372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1600" b="1" i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External Factors​</a:t>
                      </a:r>
                      <a:endParaRPr lang="en-US" sz="1600" b="1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3512" marR="83512" marT="41756" marB="41756" vert="vert2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9B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2400" b="1" i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Opportunities​</a:t>
                      </a:r>
                      <a:endParaRPr lang="en-US" sz="2400" b="1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What potential is there for growth and innovation in curriculum? In local processes and procedures/technology?​</a:t>
                      </a: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What</a:t>
                      </a:r>
                      <a:r>
                        <a:rPr lang="en-US" sz="1400" b="0" i="0" baseline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outside resources can you draw upon?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3512" marR="83512" marT="41756" marB="41756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C6A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base"/>
                      <a:r>
                        <a:rPr lang="en-US" sz="2400" b="1" i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Threats​</a:t>
                      </a:r>
                      <a:endParaRPr lang="en-US" sz="2400" b="1" i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What changes in law, funding, industry, higher </a:t>
                      </a:r>
                      <a:r>
                        <a:rPr lang="en-US" sz="1400" b="0" i="0" err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ed</a:t>
                      </a:r>
                      <a:r>
                        <a:rPr lang="en-US" sz="1400" b="0" i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 does your college need to prepare for? </a:t>
                      </a:r>
                    </a:p>
                    <a:p>
                      <a:pPr marL="285750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What challenges do your students face that you can solve or aid through curriculum?</a:t>
                      </a:r>
                      <a:r>
                        <a:rPr lang="en-US" sz="1600" b="0" i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​</a:t>
                      </a:r>
                      <a:endParaRPr lang="en-US" sz="1600" b="0" i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83512" marR="83512" marT="41756" marB="41756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36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127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303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323442244"/>
              </p:ext>
            </p:extLst>
          </p:nvPr>
        </p:nvSpPr>
        <p:spPr>
          <a:xfrm>
            <a:off x="677863" y="1710081"/>
            <a:ext cx="8596312" cy="433194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Presenter contact information:</a:t>
            </a:r>
          </a:p>
          <a:p>
            <a:r>
              <a:rPr lang="en-US"/>
              <a:t>Dolores Davison - </a:t>
            </a:r>
            <a:r>
              <a:rPr lang="en-US">
                <a:hlinkClick r:id="rId3"/>
              </a:rPr>
              <a:t>davisondolores@fhda.edu</a:t>
            </a:r>
            <a:endParaRPr lang="en-US">
              <a:solidFill>
                <a:srgbClr val="404040"/>
              </a:solidFill>
            </a:endParaRPr>
          </a:p>
          <a:p>
            <a:r>
              <a:rPr lang="en-US"/>
              <a:t>Jackie </a:t>
            </a:r>
            <a:r>
              <a:rPr lang="en-US" err="1"/>
              <a:t>Escajeda</a:t>
            </a:r>
            <a:r>
              <a:rPr lang="en-US"/>
              <a:t> – </a:t>
            </a:r>
            <a:r>
              <a:rPr lang="en-US">
                <a:hlinkClick r:id="rId4"/>
              </a:rPr>
              <a:t>jescajeda@cccco.edu</a:t>
            </a:r>
          </a:p>
          <a:p>
            <a:r>
              <a:rPr lang="en-US"/>
              <a:t>Nili Kirschner – </a:t>
            </a:r>
            <a:r>
              <a:rPr lang="en-US">
                <a:hlinkClick r:id="rId5"/>
              </a:rPr>
              <a:t>nili.kirschner@yccd.edu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Useful links and documents:</a:t>
            </a:r>
          </a:p>
          <a:p>
            <a:r>
              <a:rPr lang="en-US" i="1">
                <a:solidFill>
                  <a:schemeClr val="tx1"/>
                </a:solidFill>
                <a:hlinkClick r:id="rId6"/>
              </a:rPr>
              <a:t>Program and Course Approval Handbook, 6th ed.</a:t>
            </a:r>
          </a:p>
          <a:p>
            <a:r>
              <a:rPr lang="en-US" i="1">
                <a:solidFill>
                  <a:schemeClr val="tx1"/>
                </a:solidFill>
                <a:hlinkClick r:id="rId7"/>
              </a:rPr>
              <a:t>Ensuring Effective Curriculum Approval Processes: A Guide for Local Senates</a:t>
            </a:r>
          </a:p>
          <a:p>
            <a:r>
              <a:rPr lang="en-US" i="1">
                <a:solidFill>
                  <a:schemeClr val="tx1"/>
                </a:solidFill>
                <a:hlinkClick r:id="rId8"/>
              </a:rPr>
              <a:t>The Course Outline of Record: A Curriculum Reference Guide Revisited</a:t>
            </a:r>
            <a:endParaRPr>
              <a:solidFill>
                <a:schemeClr val="tx1"/>
              </a:solidFill>
            </a:endParaRPr>
          </a:p>
          <a:p>
            <a:r>
              <a:rPr lang="en-US" i="1">
                <a:solidFill>
                  <a:srgbClr val="000000"/>
                </a:solidFill>
              </a:rPr>
              <a:t>ASCCC.org for more papers, Rostrum articles, </a:t>
            </a:r>
            <a:r>
              <a:rPr lang="en-US" i="1" err="1">
                <a:solidFill>
                  <a:srgbClr val="000000"/>
                </a:solidFill>
              </a:rPr>
              <a:t>etc</a:t>
            </a:r>
            <a:endParaRPr lang="en-US" i="1">
              <a:solidFill>
                <a:srgbClr val="000000"/>
              </a:solidFill>
            </a:endParaRPr>
          </a:p>
          <a:p>
            <a:r>
              <a:rPr lang="en-US" i="1">
                <a:solidFill>
                  <a:srgbClr val="000000"/>
                </a:solidFill>
              </a:rPr>
              <a:t>CCCCO.edu for Chancellor’s Office Information; </a:t>
            </a:r>
            <a:r>
              <a:rPr lang="en-US" i="1">
                <a:solidFill>
                  <a:srgbClr val="000000"/>
                </a:solidFill>
                <a:hlinkClick r:id="rId9"/>
              </a:rPr>
              <a:t>http://extranet.cccco.edu/Divisions/AcademicAffairs.aspx</a:t>
            </a:r>
            <a:r>
              <a:rPr lang="en-US" i="1">
                <a:solidFill>
                  <a:srgbClr val="000000"/>
                </a:solidFill>
              </a:rPr>
              <a:t> for information in Academic Affairs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</p:spTree>
    <p:extLst>
      <p:ext uri="{BB962C8B-B14F-4D97-AF65-F5344CB8AC3E}">
        <p14:creationId xmlns:p14="http://schemas.microsoft.com/office/powerpoint/2010/main" val="185991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/>
        </p:nvPicPr>
        <p:blipFill rotWithShape="1">
          <a:blip r:embed="rId3"/>
          <a:srcRect l="19731" r="19731"/>
          <a:stretch/>
        </p:blipFill>
        <p:spPr>
          <a:xfrm>
            <a:off x="437989" y="1009650"/>
            <a:ext cx="5179930" cy="49947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462" y="381000"/>
            <a:ext cx="8831263" cy="1099493"/>
          </a:xfrm>
        </p:spPr>
        <p:txBody>
          <a:bodyPr/>
          <a:lstStyle/>
          <a:p>
            <a:r>
              <a:rPr lang="en-US"/>
              <a:t>Curriculum is at the center of what we do</a:t>
            </a:r>
            <a:endParaRPr lang="en-US">
              <a:solidFill>
                <a:srgbClr val="D34817"/>
              </a:solidFill>
              <a:latin typeface="Trebuchet M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93857" y="1562100"/>
            <a:ext cx="3656012" cy="400109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latin typeface="Trebuchet MS"/>
              </a:rPr>
              <a:t>Directly impacts local processes and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0000"/>
              </a:solidFill>
              <a:latin typeface="Trebuchet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latin typeface="Trebuchet MS"/>
              </a:rPr>
              <a:t>Responds to internal and external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0000"/>
              </a:solidFill>
              <a:latin typeface="Trebuchet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latin typeface="Trebuchet MS"/>
              </a:rPr>
              <a:t>Has a steep learning curve; worth investing time and resources into training committee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0000"/>
              </a:solidFill>
              <a:latin typeface="Trebuchet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latin typeface="Trebuchet MS"/>
              </a:rPr>
              <a:t>Requires both breadth and depth of knowledge</a:t>
            </a:r>
          </a:p>
        </p:txBody>
      </p:sp>
    </p:spTree>
    <p:extLst>
      <p:ext uri="{BB962C8B-B14F-4D97-AF65-F5344CB8AC3E}">
        <p14:creationId xmlns:p14="http://schemas.microsoft.com/office/powerpoint/2010/main" val="243762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Curriculum Is Also Part of the Faculty Purview Through the Senate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AB 1725 (</a:t>
            </a:r>
            <a:r>
              <a:rPr lang="en-US" err="1"/>
              <a:t>Vasconcellos</a:t>
            </a:r>
            <a:r>
              <a:rPr lang="en-US"/>
              <a:t>, 1988) provided the Academic Senate at each college with specific areas of purview, either in terms of primary reliance or mutual agreement in what is know as the “10+1”; each of these is spelled out in board policy.</a:t>
            </a:r>
          </a:p>
          <a:p>
            <a:r>
              <a:rPr lang="en-US"/>
              <a:t>Curriculum is the first of the 10+1 and is almost always rely primarily.</a:t>
            </a:r>
          </a:p>
          <a:p>
            <a:r>
              <a:rPr lang="en-US"/>
              <a:t>This also established that approval of curriculum at the local level is the responsibility of the Academic Senate or a subcommittee of the Academic Senate, which would be the curriculum committee or other group comprised primarily of faculty, which has been designated as the approving body</a:t>
            </a:r>
            <a:r>
              <a:rPr lang="en-US" b="1"/>
              <a:t>.</a:t>
            </a:r>
          </a:p>
          <a:p>
            <a:pPr marL="0" indent="0">
              <a:buNone/>
            </a:pPr>
            <a:endParaRPr lang="en-US" b="1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</p:spTree>
    <p:extLst>
      <p:ext uri="{BB962C8B-B14F-4D97-AF65-F5344CB8AC3E}">
        <p14:creationId xmlns:p14="http://schemas.microsoft.com/office/powerpoint/2010/main" val="152979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pressure is 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44546"/>
            <a:ext cx="8596312" cy="43793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We asked for it! Curriculum streamlining means more responsibility on colleges to ensure quality and compliance in curriculum</a:t>
            </a:r>
          </a:p>
          <a:p>
            <a:r>
              <a:rPr lang="en-US"/>
              <a:t>Colleges now must certify annually that curriculum is developed and approved in accordance with Ed Code, Title 5 and PCAH</a:t>
            </a:r>
          </a:p>
          <a:p>
            <a:r>
              <a:rPr lang="en-US"/>
              <a:t>Certification = automated (expedited) approval for credit courses</a:t>
            </a:r>
          </a:p>
          <a:p>
            <a:pPr lvl="1"/>
            <a:r>
              <a:rPr lang="en-US"/>
              <a:t>Credit programs (other than ADTs) and noncredit courses to follow</a:t>
            </a:r>
          </a:p>
          <a:p>
            <a:r>
              <a:rPr lang="en-US"/>
              <a:t>For quality assurance, faculty primacy in curriculum development is essential, BUT The curriculum chair can’t do it all!</a:t>
            </a:r>
          </a:p>
          <a:p>
            <a:r>
              <a:rPr lang="en-US"/>
              <a:t>Committee members have an important task – and need enough training to feel comfortable saying “no” to colleagues when necessary.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</p:spTree>
    <p:extLst>
      <p:ext uri="{BB962C8B-B14F-4D97-AF65-F5344CB8AC3E}">
        <p14:creationId xmlns:p14="http://schemas.microsoft.com/office/powerpoint/2010/main" val="109393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569943"/>
            <a:ext cx="8596312" cy="54720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5400">
                <a:solidFill>
                  <a:srgbClr val="D34817"/>
                </a:solidFill>
              </a:rPr>
              <a:t>But why would the committee ever want to say </a:t>
            </a:r>
            <a:r>
              <a:rPr lang="en-US" sz="5400" b="1">
                <a:solidFill>
                  <a:srgbClr val="D34817"/>
                </a:solidFill>
              </a:rPr>
              <a:t>no</a:t>
            </a:r>
            <a:r>
              <a:rPr lang="en-US" sz="5400">
                <a:solidFill>
                  <a:srgbClr val="D34817"/>
                </a:solidFill>
              </a:rPr>
              <a:t> to curriculum?</a:t>
            </a:r>
          </a:p>
          <a:p>
            <a:pPr marL="0" indent="0" algn="ctr">
              <a:buNone/>
            </a:pPr>
            <a:endParaRPr lang="en-US" sz="5400">
              <a:solidFill>
                <a:srgbClr val="D34817"/>
              </a:solidFill>
            </a:endParaRPr>
          </a:p>
          <a:p>
            <a:pPr marL="0" indent="0" algn="ctr">
              <a:buNone/>
            </a:pPr>
            <a:endParaRPr lang="en-US" sz="5400">
              <a:solidFill>
                <a:srgbClr val="D3481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1949" y="3305414"/>
            <a:ext cx="2743200" cy="222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54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1390" t="6363" r="24400" b="9373"/>
          <a:stretch/>
        </p:blipFill>
        <p:spPr>
          <a:xfrm>
            <a:off x="8128227" y="299422"/>
            <a:ext cx="1254036" cy="1463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Compliance and quality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2283"/>
            <a:ext cx="8596668" cy="458908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buFont typeface="+mj-lt"/>
              <a:buAutoNum type="arabicPeriod"/>
            </a:pPr>
            <a:r>
              <a:rPr lang="en-US" sz="2000" b="1"/>
              <a:t>Approval</a:t>
            </a:r>
            <a:r>
              <a:rPr lang="en-US" sz="2000"/>
              <a:t>: Certification and correct data for COCI speed up the process.</a:t>
            </a:r>
          </a:p>
          <a:p>
            <a:pPr>
              <a:buFont typeface="+mj-lt"/>
              <a:buAutoNum type="arabicPeriod"/>
            </a:pPr>
            <a:r>
              <a:rPr lang="en-US" sz="2000" b="1"/>
              <a:t>Apportionment: </a:t>
            </a:r>
            <a:r>
              <a:rPr lang="en-US" sz="2000"/>
              <a:t>Ed Code and Title 5 §§ 55100 and 55130 give the Chancellor’s Office the authority to “terminate the ability of a district to offer courses [and educational programs]… until such time a district demonstrates compliance with all requirements for certification.”</a:t>
            </a:r>
          </a:p>
          <a:p>
            <a:pPr>
              <a:buFont typeface="+mj-lt"/>
              <a:buAutoNum type="arabicPeriod"/>
            </a:pPr>
            <a:r>
              <a:rPr lang="en-US" sz="2000" b="1"/>
              <a:t>Articulation: </a:t>
            </a:r>
            <a:r>
              <a:rPr lang="en-US" sz="2000"/>
              <a:t>Curriculum is evaluated for quality by transfer institutions, C-ID, and external regulatory bodies.</a:t>
            </a:r>
          </a:p>
          <a:p>
            <a:pPr>
              <a:buFont typeface="+mj-lt"/>
              <a:buAutoNum type="arabicPeriod"/>
            </a:pPr>
            <a:r>
              <a:rPr lang="en-US" sz="2000" b="1"/>
              <a:t>Accreditation: </a:t>
            </a:r>
            <a:r>
              <a:rPr lang="en-US" sz="2000"/>
              <a:t>Standard IIA3, among others, requires certain elements for courses, including Student Learning Outcomes, resources, etc.</a:t>
            </a:r>
          </a:p>
          <a:p>
            <a:pPr>
              <a:buFont typeface="+mj-lt"/>
              <a:buAutoNum type="arabicPeriod"/>
            </a:pPr>
            <a:r>
              <a:rPr lang="en-US" sz="2000" b="1"/>
              <a:t>Access: </a:t>
            </a:r>
            <a:r>
              <a:rPr lang="en-US" sz="2000"/>
              <a:t>Ultimately, quality assurance matters for the students. When the curriculum committee does its job, students have access to courses and programs that are current, cohesive, and clear about goals and pathways.</a:t>
            </a:r>
          </a:p>
          <a:p>
            <a:pPr marL="457200" indent="-457200" algn="ctr">
              <a:buFont typeface="+mj-lt"/>
              <a:buAutoNum type="arabicPeriod"/>
            </a:pPr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</p:spTree>
    <p:extLst>
      <p:ext uri="{BB962C8B-B14F-4D97-AF65-F5344CB8AC3E}">
        <p14:creationId xmlns:p14="http://schemas.microsoft.com/office/powerpoint/2010/main" val="1616721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D34817"/>
                </a:solidFill>
                <a:latin typeface="Trebuchet MS"/>
              </a:rPr>
              <a:t>Getting the Most out of Your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0" y="1428750"/>
            <a:ext cx="8596668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200400" lvl="7" indent="0">
              <a:buNone/>
            </a:pPr>
            <a:endParaRPr lang="en-US" sz="3400">
              <a:solidFill>
                <a:srgbClr val="404040"/>
              </a:solidFill>
              <a:latin typeface="Trebuchet MS"/>
            </a:endParaRPr>
          </a:p>
          <a:p>
            <a:pPr lvl="7">
              <a:buFont typeface="+mj-lt"/>
              <a:buAutoNum type="arabicPeriod"/>
            </a:pPr>
            <a:r>
              <a:rPr lang="en-US" sz="3200">
                <a:solidFill>
                  <a:srgbClr val="404040"/>
                </a:solidFill>
                <a:latin typeface="Trebuchet MS"/>
              </a:rPr>
              <a:t> Motivate</a:t>
            </a:r>
          </a:p>
          <a:p>
            <a:pPr marL="3714750" lvl="7" indent="-514350">
              <a:buFont typeface="+mj-lt"/>
              <a:buAutoNum type="arabicPeriod"/>
            </a:pPr>
            <a:endParaRPr lang="en-US" sz="3200">
              <a:solidFill>
                <a:srgbClr val="404040"/>
              </a:solidFill>
              <a:latin typeface="Trebuchet MS"/>
            </a:endParaRPr>
          </a:p>
          <a:p>
            <a:pPr lvl="7">
              <a:buFont typeface="+mj-lt"/>
              <a:buAutoNum type="arabicPeriod"/>
            </a:pPr>
            <a:r>
              <a:rPr lang="en-US" sz="3200">
                <a:solidFill>
                  <a:srgbClr val="404040"/>
                </a:solidFill>
                <a:latin typeface="Trebuchet MS"/>
              </a:rPr>
              <a:t> Educate</a:t>
            </a:r>
          </a:p>
          <a:p>
            <a:pPr lvl="7">
              <a:buFont typeface="+mj-lt"/>
              <a:buAutoNum type="arabicPeriod"/>
            </a:pPr>
            <a:endParaRPr lang="en-US" sz="3200">
              <a:solidFill>
                <a:srgbClr val="404040"/>
              </a:solidFill>
              <a:latin typeface="Trebuchet MS"/>
            </a:endParaRPr>
          </a:p>
          <a:p>
            <a:pPr lvl="7">
              <a:buFont typeface="+mj-lt"/>
              <a:buAutoNum type="arabicPeriod"/>
            </a:pPr>
            <a:r>
              <a:rPr lang="en-US" sz="3200">
                <a:solidFill>
                  <a:srgbClr val="404040"/>
                </a:solidFill>
                <a:latin typeface="Trebuchet MS"/>
              </a:rPr>
              <a:t> Delegate</a:t>
            </a:r>
          </a:p>
          <a:p>
            <a:endParaRPr lang="en-US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4263" r="35020"/>
          <a:stretch/>
        </p:blipFill>
        <p:spPr>
          <a:xfrm>
            <a:off x="914401" y="2310274"/>
            <a:ext cx="2695492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193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Motivating the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24000"/>
            <a:ext cx="8596313" cy="440704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b="1">
                <a:solidFill>
                  <a:srgbClr val="404040"/>
                </a:solidFill>
                <a:latin typeface="Trebuchet MS"/>
              </a:rPr>
              <a:t>Intrinsic Motivation</a:t>
            </a:r>
          </a:p>
          <a:p>
            <a:r>
              <a:rPr lang="en-US"/>
              <a:t>Committee work directly affects student success: We build pathways through articulation, promote success through integrated course and program planning, review conditions of enrollment, ensure current course materials, and more. This work can be just as students-focused as being in the classroom!</a:t>
            </a:r>
          </a:p>
          <a:p>
            <a:r>
              <a:rPr lang="en-US"/>
              <a:t>Committee work has direct implications for accreditation, apportionment, program (and faculty) growth.  Curriculum committee members are local heroes!</a:t>
            </a:r>
            <a:endParaRPr lang="en-US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/>
              <a:t>Extrinsic motivation</a:t>
            </a:r>
          </a:p>
          <a:p>
            <a:r>
              <a:rPr lang="en-US"/>
              <a:t>Flex credit, reassigned time for heavy workloads</a:t>
            </a:r>
          </a:p>
          <a:p>
            <a:r>
              <a:rPr lang="en-US"/>
              <a:t>Consider a newsletter, blog, or other way to let your colleagues know about the work the committee does. </a:t>
            </a:r>
          </a:p>
          <a:p>
            <a:r>
              <a:rPr lang="en-US"/>
              <a:t>Ask your Academic Senate president and CIO to regularly acknowledge committee work in board reports, etc.</a:t>
            </a:r>
          </a:p>
          <a:p>
            <a:r>
              <a:rPr lang="en-US"/>
              <a:t>Food always helps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0944" y="111194"/>
            <a:ext cx="1538702" cy="153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29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Educating the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1469004"/>
            <a:ext cx="8596312" cy="457302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Provide regular training and updates – train the trainers!</a:t>
            </a:r>
          </a:p>
          <a:p>
            <a:pPr lvl="1"/>
            <a:r>
              <a:rPr lang="en-US"/>
              <a:t>Send as many members as possible to the Curriculum Institute!</a:t>
            </a:r>
          </a:p>
          <a:p>
            <a:pPr lvl="1"/>
            <a:r>
              <a:rPr lang="en-US"/>
              <a:t>Use ASCCC Curriculum Resources from ASCCC.org</a:t>
            </a:r>
          </a:p>
          <a:p>
            <a:pPr lvl="1"/>
            <a:r>
              <a:rPr lang="en-US"/>
              <a:t>Invite CCCCO or ASCCC reps to college to talk about particular topics of interest</a:t>
            </a:r>
          </a:p>
          <a:p>
            <a:pPr lvl="1"/>
            <a:r>
              <a:rPr lang="en-US"/>
              <a:t>Ask committee members to lead professional development activities for all faculty</a:t>
            </a:r>
            <a:endParaRPr lang="en-US">
              <a:solidFill>
                <a:schemeClr val="tx1"/>
              </a:solidFill>
            </a:endParaRPr>
          </a:p>
          <a:p>
            <a:r>
              <a:rPr lang="en-US"/>
              <a:t>Curate a curriculum committee website – one-stop shopping!</a:t>
            </a:r>
          </a:p>
          <a:p>
            <a:pPr lvl="1"/>
            <a:r>
              <a:rPr lang="en-US"/>
              <a:t>Agendas, minutes, timelines</a:t>
            </a:r>
          </a:p>
          <a:p>
            <a:pPr lvl="1"/>
            <a:r>
              <a:rPr lang="en-US"/>
              <a:t>Handbook with local policies, board policies</a:t>
            </a:r>
          </a:p>
          <a:p>
            <a:pPr lvl="1"/>
            <a:r>
              <a:rPr lang="en-US"/>
              <a:t>Local tools (tech review checklists, </a:t>
            </a:r>
            <a:r>
              <a:rPr lang="en-US" err="1"/>
              <a:t>etc</a:t>
            </a:r>
            <a:r>
              <a:rPr lang="en-US"/>
              <a:t>)</a:t>
            </a:r>
          </a:p>
          <a:p>
            <a:pPr lvl="1"/>
            <a:r>
              <a:rPr lang="en-US"/>
              <a:t>Useful links (PCAH, curriculum management system, etc.)</a:t>
            </a:r>
          </a:p>
          <a:p>
            <a:pPr lvl="1"/>
            <a:r>
              <a:rPr lang="en-US"/>
              <a:t>Example of Committee Website: </a:t>
            </a:r>
            <a:r>
              <a:rPr lang="en-US">
                <a:solidFill>
                  <a:schemeClr val="tx1"/>
                </a:solidFill>
                <a:hlinkClick r:id="rId2"/>
              </a:rPr>
              <a:t>http://wcc-curriculum.yccd.edu/</a:t>
            </a:r>
          </a:p>
          <a:p>
            <a:r>
              <a:rPr lang="en-US">
                <a:solidFill>
                  <a:schemeClr val="tx1"/>
                </a:solidFill>
              </a:rPr>
              <a:t>Succession planning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Overlap of co-chairs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Staggered terms for members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ASCCC Curriculum Institute 2017, July 12-15, Riverside Convention Center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4775" y="385418"/>
            <a:ext cx="1383748" cy="138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9262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Training the Curriculum Committee </vt:lpstr>
      <vt:lpstr>Curriculum is at the center of what we do</vt:lpstr>
      <vt:lpstr>Curriculum Is Also Part of the Faculty Purview Through the Senate </vt:lpstr>
      <vt:lpstr>The pressure is on…</vt:lpstr>
      <vt:lpstr>PowerPoint Presentation</vt:lpstr>
      <vt:lpstr>Compliance and quality matter</vt:lpstr>
      <vt:lpstr>Getting the Most out of Your Committee</vt:lpstr>
      <vt:lpstr>1. Motivating the committee</vt:lpstr>
      <vt:lpstr>2. Educating the Committee</vt:lpstr>
      <vt:lpstr>3. Delegating to the Committee</vt:lpstr>
      <vt:lpstr>Tech review vs Content review</vt:lpstr>
      <vt:lpstr>When Tensions Arise...</vt:lpstr>
      <vt:lpstr>Next Step: SWOT Analysis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the Curriculum Committee </dc:title>
  <cp:revision>1</cp:revision>
  <dcterms:modified xsi:type="dcterms:W3CDTF">2017-07-13T05:59:00Z</dcterms:modified>
</cp:coreProperties>
</file>