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0"/>
  </p:notesMasterIdLst>
  <p:handoutMasterIdLst>
    <p:handoutMasterId r:id="rId21"/>
  </p:handoutMasterIdLst>
  <p:sldIdLst>
    <p:sldId id="258" r:id="rId3"/>
    <p:sldId id="257" r:id="rId4"/>
    <p:sldId id="259" r:id="rId5"/>
    <p:sldId id="260" r:id="rId6"/>
    <p:sldId id="261" r:id="rId7"/>
    <p:sldId id="263" r:id="rId8"/>
    <p:sldId id="262" r:id="rId9"/>
    <p:sldId id="264" r:id="rId10"/>
    <p:sldId id="265" r:id="rId11"/>
    <p:sldId id="266" r:id="rId12"/>
    <p:sldId id="267" r:id="rId13"/>
    <p:sldId id="271" r:id="rId14"/>
    <p:sldId id="272" r:id="rId15"/>
    <p:sldId id="273" r:id="rId16"/>
    <p:sldId id="274"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3" autoAdjust="0"/>
    <p:restoredTop sz="75607" autoAdjust="0"/>
  </p:normalViewPr>
  <p:slideViewPr>
    <p:cSldViewPr snapToGrid="0">
      <p:cViewPr>
        <p:scale>
          <a:sx n="68" d="100"/>
          <a:sy n="68" d="100"/>
        </p:scale>
        <p:origin x="-752"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CC9201-028E-594D-BB6C-41555CF1D7F2}" type="datetimeFigureOut">
              <a:rPr lang="en-US" smtClean="0"/>
              <a:t>10/30/15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830F54-7DC0-9042-8FB3-7BD3DD0B16DC}" type="slidenum">
              <a:rPr lang="en-US" smtClean="0"/>
              <a:t>‹#›</a:t>
            </a:fld>
            <a:endParaRPr lang="en-US"/>
          </a:p>
        </p:txBody>
      </p:sp>
    </p:spTree>
    <p:extLst>
      <p:ext uri="{BB962C8B-B14F-4D97-AF65-F5344CB8AC3E}">
        <p14:creationId xmlns:p14="http://schemas.microsoft.com/office/powerpoint/2010/main" val="71603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10/30/15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297444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41776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EF0A79FD-28FE-F64B-B6A3-AB1437C343A1}" type="datetime1">
              <a:rPr lang="en-US" smtClean="0">
                <a:solidFill>
                  <a:prstClr val="black">
                    <a:tint val="75000"/>
                  </a:prstClr>
                </a:solidFill>
              </a:rPr>
              <a:t>10/30/15</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 Fall Plenary Session, November 5-7, 2015, Irvine Marriott</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7A1E5D-B4E6-5748-9B0F-81FF28458227}" type="datetime1">
              <a:rPr lang="en-US" smtClean="0">
                <a:solidFill>
                  <a:prstClr val="black">
                    <a:tint val="75000"/>
                  </a:prstClr>
                </a:solidFill>
              </a:rPr>
              <a:t>10/30/15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8D10D-0661-964E-B2BC-CE3622EABE5D}" type="datetime1">
              <a:rPr lang="en-US" smtClean="0">
                <a:solidFill>
                  <a:prstClr val="black">
                    <a:tint val="75000"/>
                  </a:prstClr>
                </a:solidFill>
              </a:rPr>
              <a:t>10/30/15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FF3AB-4498-9947-AD23-41B21710D2D3}" type="datetime1">
              <a:rPr lang="en-US" smtClean="0">
                <a:solidFill>
                  <a:prstClr val="black">
                    <a:tint val="75000"/>
                  </a:prstClr>
                </a:solidFill>
              </a:rPr>
              <a:t>10/30/15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48B01-94D9-3E4E-B904-25D3648F3FCF}" type="datetime1">
              <a:rPr lang="en-US" smtClean="0">
                <a:solidFill>
                  <a:prstClr val="black">
                    <a:tint val="75000"/>
                  </a:prstClr>
                </a:solidFill>
              </a:rPr>
              <a:t>10/30/15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8D04E-CDD9-744E-9377-B2BB52E256BB}" type="datetime1">
              <a:rPr lang="en-US" smtClean="0">
                <a:solidFill>
                  <a:prstClr val="black">
                    <a:tint val="75000"/>
                  </a:prstClr>
                </a:solidFill>
              </a:rPr>
              <a:t>10/30/15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0CF42-8172-864F-A38E-4120D628AF52}" type="datetime1">
              <a:rPr lang="en-US" smtClean="0">
                <a:solidFill>
                  <a:prstClr val="black">
                    <a:tint val="75000"/>
                  </a:prstClr>
                </a:solidFill>
              </a:rPr>
              <a:t>10/30/15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184FA-B5F9-E949-A035-082126D989BE}" type="datetime1">
              <a:rPr lang="en-US" smtClean="0"/>
              <a:t>10/30/15</a:t>
            </a:fld>
            <a:endParaRPr lang="en-US"/>
          </a:p>
        </p:txBody>
      </p:sp>
      <p:sp>
        <p:nvSpPr>
          <p:cNvPr id="5" name="Footer Placeholder 4"/>
          <p:cNvSpPr>
            <a:spLocks noGrp="1"/>
          </p:cNvSpPr>
          <p:nvPr>
            <p:ph type="ftr" sz="quarter" idx="11"/>
          </p:nvPr>
        </p:nvSpPr>
        <p:spPr/>
        <p:txBody>
          <a:bodyPr/>
          <a:lstStyle/>
          <a:p>
            <a:r>
              <a:rPr lang="en-US" smtClean="0"/>
              <a:t>ASCCC Fall Plenary Session, November 5-7, 2015, Irvine Marriott</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8F4C5-E44A-884A-847E-DC945956698A}" type="datetime1">
              <a:rPr lang="en-US" smtClean="0"/>
              <a:t>10/30/15</a:t>
            </a:fld>
            <a:endParaRPr lang="en-US"/>
          </a:p>
        </p:txBody>
      </p:sp>
      <p:sp>
        <p:nvSpPr>
          <p:cNvPr id="6" name="Footer Placeholder 5"/>
          <p:cNvSpPr>
            <a:spLocks noGrp="1"/>
          </p:cNvSpPr>
          <p:nvPr>
            <p:ph type="ftr" sz="quarter" idx="11"/>
          </p:nvPr>
        </p:nvSpPr>
        <p:spPr/>
        <p:txBody>
          <a:bodyPr/>
          <a:lstStyle/>
          <a:p>
            <a:r>
              <a:rPr lang="en-US" smtClean="0"/>
              <a:t>ASCCC Fall Plenary Session, November 5-7, 2015, Irvine Marriott</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DAF35-B6D1-A843-8FDC-FA0E282E965C}" type="datetime1">
              <a:rPr lang="en-US" smtClean="0"/>
              <a:t>10/30/15</a:t>
            </a:fld>
            <a:endParaRPr lang="en-US"/>
          </a:p>
        </p:txBody>
      </p:sp>
      <p:sp>
        <p:nvSpPr>
          <p:cNvPr id="4" name="Footer Placeholder 3"/>
          <p:cNvSpPr>
            <a:spLocks noGrp="1"/>
          </p:cNvSpPr>
          <p:nvPr>
            <p:ph type="ftr" sz="quarter" idx="11"/>
          </p:nvPr>
        </p:nvSpPr>
        <p:spPr/>
        <p:txBody>
          <a:bodyPr/>
          <a:lstStyle/>
          <a:p>
            <a:r>
              <a:rPr lang="en-US" smtClean="0"/>
              <a:t>ASCCC Fall Plenary Session, November 5-7, 2015, Irvine Marriott</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487AD5FE-0EC5-E841-880F-2FC9260A2203}" type="datetime1">
              <a:rPr lang="en-US" smtClean="0">
                <a:solidFill>
                  <a:prstClr val="black">
                    <a:tint val="75000"/>
                  </a:prstClr>
                </a:solidFill>
              </a:rPr>
              <a:t>10/30/15</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 Fall Plenary Session, November 5-7, 2015, Irvine Marriott</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840FE-CBE8-4849-9520-F057D6FB4ACA}" type="datetime1">
              <a:rPr lang="en-US" smtClean="0">
                <a:solidFill>
                  <a:prstClr val="black">
                    <a:tint val="75000"/>
                  </a:prstClr>
                </a:solidFill>
              </a:rPr>
              <a:t>10/30/15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9DCF50-2866-3146-8DCC-E3E088902FB4}" type="datetime1">
              <a:rPr lang="en-US" smtClean="0">
                <a:solidFill>
                  <a:prstClr val="black">
                    <a:tint val="75000"/>
                  </a:prstClr>
                </a:solidFill>
              </a:rPr>
              <a:t>10/30/15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262F31-6754-6F4B-81B9-40B6A5760A6D}" type="datetime1">
              <a:rPr lang="en-US" smtClean="0">
                <a:solidFill>
                  <a:prstClr val="black">
                    <a:tint val="75000"/>
                  </a:prstClr>
                </a:solidFill>
              </a:rPr>
              <a:t>10/30/15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C3EC40-8190-A64C-9F37-68FB8492691E}" type="datetime1">
              <a:rPr lang="en-US" smtClean="0">
                <a:solidFill>
                  <a:prstClr val="black">
                    <a:tint val="75000"/>
                  </a:prstClr>
                </a:solidFill>
              </a:rPr>
              <a:t>10/30/15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8FEBE-AFE1-124F-BE51-9D80EE7D41B7}" type="datetime1">
              <a:rPr lang="en-US" smtClean="0">
                <a:solidFill>
                  <a:prstClr val="black">
                    <a:tint val="75000"/>
                  </a:prstClr>
                </a:solidFill>
              </a:rPr>
              <a:t>10/30/15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 Fall Plenary Session, November 5-7, 2015, Irvine Marriott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xmlns:p14="http://schemas.microsoft.com/office/powerpoint/2010/main" id="1" dur="indefinite" restart="never" nodeType="tmRoot"/>
      </p:par>
    </p:tnLst>
  </p:timing>
  <p:hf sldNum="0"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7501D-1088-7D4F-A7F8-5FD9C844F581}" type="datetime1">
              <a:rPr lang="en-US" smtClean="0">
                <a:solidFill>
                  <a:prstClr val="black">
                    <a:tint val="75000"/>
                  </a:prstClr>
                </a:solidFill>
              </a:rPr>
              <a:t>10/30/15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 Fall Plenary Session, November 5-7, 2015, Irvine Marriott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xmlns:p14="http://schemas.microsoft.com/office/powerpoint/2010/main" id="1" dur="indefinite" restart="never" nodeType="tmRoot"/>
      </p:par>
    </p:tnLst>
  </p:timing>
  <p:hf sldNum="0"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825" y="1551171"/>
            <a:ext cx="7794891" cy="2320773"/>
          </a:xfrm>
        </p:spPr>
        <p:txBody>
          <a:bodyPr>
            <a:normAutofit fontScale="90000"/>
          </a:bodyPr>
          <a:lstStyle/>
          <a:p>
            <a:r>
              <a:rPr lang="en-US" sz="4000" dirty="0" smtClean="0"/>
              <a:t>Counselors</a:t>
            </a:r>
            <a:r>
              <a:rPr lang="en-US" sz="4000" dirty="0"/>
              <a:t>, Paraprofessionals, and Advisors – </a:t>
            </a:r>
            <a:r>
              <a:rPr lang="en-US" sz="4000" dirty="0" smtClean="0"/>
              <a:t/>
            </a:r>
            <a:br>
              <a:rPr lang="en-US" sz="4000" dirty="0" smtClean="0"/>
            </a:br>
            <a:r>
              <a:rPr lang="en-US" sz="4000" dirty="0" smtClean="0"/>
              <a:t>Identifying </a:t>
            </a:r>
            <a:r>
              <a:rPr lang="en-US" sz="4000" dirty="0"/>
              <a:t>their roles and determining the </a:t>
            </a:r>
            <a:r>
              <a:rPr lang="en-US" sz="4000" dirty="0" smtClean="0"/>
              <a:t>differences</a:t>
            </a:r>
            <a:endParaRPr lang="en-US" sz="4000" dirty="0"/>
          </a:p>
        </p:txBody>
      </p:sp>
      <p:sp>
        <p:nvSpPr>
          <p:cNvPr id="3" name="Subtitle 2"/>
          <p:cNvSpPr>
            <a:spLocks noGrp="1"/>
          </p:cNvSpPr>
          <p:nvPr>
            <p:ph type="subTitle" idx="1"/>
          </p:nvPr>
        </p:nvSpPr>
        <p:spPr>
          <a:xfrm>
            <a:off x="999067" y="3285067"/>
            <a:ext cx="7315102" cy="2701195"/>
          </a:xfrm>
        </p:spPr>
        <p:txBody>
          <a:bodyPr>
            <a:normAutofit fontScale="92500" lnSpcReduction="20000"/>
          </a:bodyPr>
          <a:lstStyle/>
          <a:p>
            <a:pPr algn="l"/>
            <a:endParaRPr lang="en-US" b="0" i="0" dirty="0" smtClean="0"/>
          </a:p>
          <a:p>
            <a:pPr algn="l"/>
            <a:endParaRPr lang="en-US" b="0" i="0" dirty="0"/>
          </a:p>
          <a:p>
            <a:pPr algn="l"/>
            <a:endParaRPr lang="en-US" b="0" i="0" dirty="0" smtClean="0"/>
          </a:p>
          <a:p>
            <a:r>
              <a:rPr lang="en-US" b="0" i="0" dirty="0" err="1" smtClean="0"/>
              <a:t>Ginni</a:t>
            </a:r>
            <a:r>
              <a:rPr lang="en-US" b="0" i="0" dirty="0" smtClean="0"/>
              <a:t> May, ASCCC Executive Committee</a:t>
            </a:r>
          </a:p>
          <a:p>
            <a:r>
              <a:rPr lang="en-US" b="0" i="0" dirty="0" smtClean="0"/>
              <a:t>Cynthia Rico, ASCCC Executive Committee</a:t>
            </a:r>
          </a:p>
          <a:p>
            <a:r>
              <a:rPr lang="en-US" b="0" i="0" dirty="0" err="1" smtClean="0"/>
              <a:t>Shuntay</a:t>
            </a:r>
            <a:r>
              <a:rPr lang="en-US" b="0" i="0" dirty="0" smtClean="0"/>
              <a:t> Taylor, West Hills College, Lemoore</a:t>
            </a:r>
          </a:p>
          <a:p>
            <a:r>
              <a:rPr lang="en-US" b="0" i="0" dirty="0" smtClean="0"/>
              <a:t>Michael </a:t>
            </a:r>
            <a:r>
              <a:rPr lang="en-US" b="0" i="0" dirty="0" err="1" smtClean="0"/>
              <a:t>Wyly</a:t>
            </a:r>
            <a:r>
              <a:rPr lang="en-US" b="0" i="0" dirty="0" smtClean="0"/>
              <a:t>, Solano Community College</a:t>
            </a:r>
            <a:endParaRPr lang="en-US" b="0" i="0" dirty="0"/>
          </a:p>
        </p:txBody>
      </p:sp>
      <p:pic>
        <p:nvPicPr>
          <p:cNvPr id="4" name="Picture 3" descr="Fall Session 20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7231" y="1875692"/>
            <a:ext cx="2969846" cy="4239846"/>
          </a:xfrm>
          <a:prstGeom prst="rect">
            <a:avLst/>
          </a:prstGeom>
          <a:noFill/>
          <a:ln>
            <a:noFill/>
          </a:ln>
        </p:spPr>
      </p:pic>
    </p:spTree>
    <p:extLst>
      <p:ext uri="{BB962C8B-B14F-4D97-AF65-F5344CB8AC3E}">
        <p14:creationId xmlns:p14="http://schemas.microsoft.com/office/powerpoint/2010/main" val="415522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Counselors, Paraprofessional, and Advisors</a:t>
            </a:r>
            <a:endParaRPr lang="en-US" dirty="0"/>
          </a:p>
        </p:txBody>
      </p:sp>
      <p:sp>
        <p:nvSpPr>
          <p:cNvPr id="3" name="Content Placeholder 2"/>
          <p:cNvSpPr>
            <a:spLocks noGrp="1"/>
          </p:cNvSpPr>
          <p:nvPr>
            <p:ph idx="1"/>
          </p:nvPr>
        </p:nvSpPr>
        <p:spPr/>
        <p:txBody>
          <a:bodyPr/>
          <a:lstStyle/>
          <a:p>
            <a:pPr marL="0" indent="0">
              <a:buNone/>
            </a:pPr>
            <a:endParaRPr lang="en-US" b="0" i="0" dirty="0" smtClean="0"/>
          </a:p>
          <a:p>
            <a:pPr marL="0" indent="0">
              <a:buNone/>
            </a:pPr>
            <a:r>
              <a:rPr lang="en-US" b="0" i="0" dirty="0" smtClean="0"/>
              <a:t>Minimum Qualifications of Counselors:</a:t>
            </a:r>
          </a:p>
          <a:p>
            <a:pPr marL="0" lvl="1" indent="0">
              <a:spcBef>
                <a:spcPts val="1000"/>
              </a:spcBef>
              <a:buNone/>
            </a:pPr>
            <a:r>
              <a:rPr lang="en-US" dirty="0">
                <a:latin typeface="Georgia"/>
                <a:cs typeface="Georgia"/>
              </a:rPr>
              <a:t>Must hold a </a:t>
            </a:r>
            <a:r>
              <a:rPr lang="en-US" dirty="0" smtClean="0">
                <a:latin typeface="Georgia"/>
                <a:cs typeface="Georgia"/>
              </a:rPr>
              <a:t>Master’s Degree </a:t>
            </a:r>
            <a:r>
              <a:rPr lang="en-US" dirty="0">
                <a:latin typeface="Georgia"/>
                <a:cs typeface="Georgia"/>
              </a:rPr>
              <a:t>in counseling, rehabilitation counseling, clinical psychology, counseling psychology, guidance and counseling, educational counseling, social work, career development, marriage and family therapy, or marriage, family and child counseling, or the equivalent. </a:t>
            </a:r>
            <a:r>
              <a:rPr lang="en-US" b="1" dirty="0">
                <a:latin typeface="Georgia"/>
                <a:cs typeface="Georgia"/>
              </a:rPr>
              <a:t>The professional and training required enable them to play a variety of roles and offer a range of activities to meet students’ counseling needs. </a:t>
            </a:r>
          </a:p>
          <a:p>
            <a:pPr marL="0" indent="0">
              <a:buNone/>
            </a:pPr>
            <a:endParaRPr lang="en-US" b="0" i="0" dirty="0" smtClean="0"/>
          </a:p>
          <a:p>
            <a:pPr marL="0" indent="0">
              <a:buNone/>
            </a:pPr>
            <a:endParaRPr lang="en-US" b="0" i="0" dirty="0"/>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146040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Counselors, Paraprofessional, and Advisors</a:t>
            </a:r>
          </a:p>
        </p:txBody>
      </p:sp>
      <p:sp>
        <p:nvSpPr>
          <p:cNvPr id="3" name="Content Placeholder 2"/>
          <p:cNvSpPr>
            <a:spLocks noGrp="1"/>
          </p:cNvSpPr>
          <p:nvPr>
            <p:ph idx="1"/>
          </p:nvPr>
        </p:nvSpPr>
        <p:spPr/>
        <p:txBody>
          <a:bodyPr>
            <a:normAutofit/>
          </a:bodyPr>
          <a:lstStyle/>
          <a:p>
            <a:pPr marL="0" indent="0">
              <a:buNone/>
            </a:pPr>
            <a:endParaRPr lang="en-US" b="0" dirty="0" smtClean="0"/>
          </a:p>
          <a:p>
            <a:pPr marL="0" indent="0">
              <a:buNone/>
            </a:pPr>
            <a:r>
              <a:rPr lang="en-US" b="0" dirty="0" smtClean="0"/>
              <a:t>From the ASCCC Paper on The Role of Counseling Faculty:</a:t>
            </a:r>
          </a:p>
          <a:p>
            <a:pPr marL="0" indent="0">
              <a:buNone/>
            </a:pPr>
            <a:r>
              <a:rPr lang="en-US" b="0" i="0" dirty="0">
                <a:latin typeface="Georgia"/>
                <a:cs typeface="Georgia"/>
              </a:rPr>
              <a:t>Paraprofessionals</a:t>
            </a:r>
          </a:p>
          <a:p>
            <a:pPr lvl="1"/>
            <a:r>
              <a:rPr lang="en-US" dirty="0">
                <a:latin typeface="Georgia"/>
                <a:cs typeface="Georgia"/>
              </a:rPr>
              <a:t>Can support counseling faculty and students, just as instructional assistants help instructional faculty in the classroom</a:t>
            </a:r>
          </a:p>
          <a:p>
            <a:pPr lvl="1"/>
            <a:r>
              <a:rPr lang="en-US" dirty="0">
                <a:latin typeface="Georgia"/>
                <a:cs typeface="Georgia"/>
              </a:rPr>
              <a:t>The amount of education or experience required of paraprofessionals has not been established at the state level </a:t>
            </a:r>
            <a:endParaRPr lang="en-US" dirty="0" smtClean="0">
              <a:latin typeface="Georgia"/>
              <a:cs typeface="Georgia"/>
            </a:endParaRPr>
          </a:p>
          <a:p>
            <a:pPr marL="457200" lvl="1" indent="0">
              <a:buNone/>
            </a:pPr>
            <a:endParaRPr lang="en-US" dirty="0">
              <a:latin typeface="Georgia"/>
              <a:cs typeface="Georgia"/>
            </a:endParaRP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18357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Counselors, Paraprofessional, and Advisors</a:t>
            </a:r>
          </a:p>
        </p:txBody>
      </p:sp>
      <p:sp>
        <p:nvSpPr>
          <p:cNvPr id="3" name="Content Placeholder 2"/>
          <p:cNvSpPr>
            <a:spLocks noGrp="1"/>
          </p:cNvSpPr>
          <p:nvPr>
            <p:ph idx="1"/>
          </p:nvPr>
        </p:nvSpPr>
        <p:spPr/>
        <p:txBody>
          <a:bodyPr>
            <a:normAutofit/>
          </a:bodyPr>
          <a:lstStyle/>
          <a:p>
            <a:pPr marL="0" indent="0">
              <a:buNone/>
            </a:pPr>
            <a:r>
              <a:rPr lang="en-US" b="0" dirty="0" smtClean="0"/>
              <a:t>From the ASCCC Paper on The Role of Counseling Faculty:</a:t>
            </a:r>
          </a:p>
          <a:p>
            <a:pPr marL="0" indent="0">
              <a:buNone/>
            </a:pPr>
            <a:r>
              <a:rPr lang="en-US" b="0" i="0" dirty="0">
                <a:latin typeface="Georgia"/>
                <a:cs typeface="Georgia"/>
              </a:rPr>
              <a:t>Paraprofessionals</a:t>
            </a:r>
          </a:p>
          <a:p>
            <a:pPr lvl="1"/>
            <a:r>
              <a:rPr lang="en-US" dirty="0" smtClean="0">
                <a:latin typeface="Georgia"/>
                <a:cs typeface="Georgia"/>
              </a:rPr>
              <a:t>When </a:t>
            </a:r>
            <a:r>
              <a:rPr lang="en-US" dirty="0">
                <a:latin typeface="Georgia"/>
                <a:cs typeface="Georgia"/>
              </a:rPr>
              <a:t>developing a job description, three issues must be considered:</a:t>
            </a:r>
          </a:p>
          <a:p>
            <a:pPr lvl="2"/>
            <a:r>
              <a:rPr lang="en-US" dirty="0">
                <a:latin typeface="Georgia"/>
                <a:cs typeface="Georgia"/>
              </a:rPr>
              <a:t>With the full participation of counseling faculty, the competencies expected of paraprofessionals need to be explicitly defined</a:t>
            </a:r>
          </a:p>
          <a:p>
            <a:pPr lvl="2"/>
            <a:r>
              <a:rPr lang="en-US" dirty="0">
                <a:latin typeface="Georgia"/>
                <a:cs typeface="Georgia"/>
              </a:rPr>
              <a:t>Paraprofessionals need to be trained and supervised carefully with full participation of counseling faculty</a:t>
            </a:r>
          </a:p>
          <a:p>
            <a:pPr lvl="2"/>
            <a:r>
              <a:rPr lang="en-US" dirty="0" smtClean="0">
                <a:latin typeface="Georgia"/>
                <a:cs typeface="Georgia"/>
              </a:rPr>
              <a:t>Paraprofessionals should </a:t>
            </a:r>
            <a:r>
              <a:rPr lang="en-US" dirty="0">
                <a:latin typeface="Georgia"/>
                <a:cs typeface="Georgia"/>
              </a:rPr>
              <a:t>not be expected or allowed to perform tasks beyond their job duties and specified qualifications</a:t>
            </a:r>
          </a:p>
          <a:p>
            <a:pPr lvl="1"/>
            <a:endParaRPr lang="en-US" dirty="0">
              <a:latin typeface="Georgia"/>
              <a:cs typeface="Georgia"/>
            </a:endParaRP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267994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Counselors, Paraprofessional, and Advisors</a:t>
            </a:r>
          </a:p>
        </p:txBody>
      </p:sp>
      <p:sp>
        <p:nvSpPr>
          <p:cNvPr id="3" name="Content Placeholder 2"/>
          <p:cNvSpPr>
            <a:spLocks noGrp="1"/>
          </p:cNvSpPr>
          <p:nvPr>
            <p:ph idx="1"/>
          </p:nvPr>
        </p:nvSpPr>
        <p:spPr/>
        <p:txBody>
          <a:bodyPr>
            <a:normAutofit/>
          </a:bodyPr>
          <a:lstStyle/>
          <a:p>
            <a:pPr marL="0" indent="0">
              <a:buNone/>
            </a:pPr>
            <a:r>
              <a:rPr lang="en-US" b="0" dirty="0" smtClean="0"/>
              <a:t>From the ASCCC Paper on The Role of Counseling Faculty:</a:t>
            </a:r>
          </a:p>
          <a:p>
            <a:pPr marL="0" indent="0">
              <a:buNone/>
            </a:pPr>
            <a:r>
              <a:rPr lang="en-US" b="0" i="0" dirty="0">
                <a:latin typeface="Georgia"/>
                <a:cs typeface="Georgia"/>
              </a:rPr>
              <a:t>Paraprofessionals</a:t>
            </a:r>
          </a:p>
          <a:p>
            <a:pPr lvl="1"/>
            <a:r>
              <a:rPr lang="en-US" dirty="0">
                <a:latin typeface="Georgia"/>
                <a:cs typeface="Georgia"/>
              </a:rPr>
              <a:t>Institutions must ensure that paraprofessionals are not allowed to venture into academic counseling where they would be called upon to interpret, advise, or judge the appropriateness of a student’s course or program choice, since these activities are beyond the scope of their jobs. </a:t>
            </a:r>
            <a:r>
              <a:rPr lang="en-US" b="1" dirty="0">
                <a:latin typeface="Georgia"/>
                <a:cs typeface="Georgia"/>
              </a:rPr>
              <a:t>For this reason, paraprofessionals should not advise undeclared students or students on probation, nor should they produce student education plans. </a:t>
            </a:r>
            <a:endParaRPr lang="en-US" dirty="0">
              <a:latin typeface="Georgia"/>
              <a:cs typeface="Georgia"/>
            </a:endParaRP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116595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Counselors, Paraprofessional, and Advisors</a:t>
            </a:r>
          </a:p>
        </p:txBody>
      </p:sp>
      <p:sp>
        <p:nvSpPr>
          <p:cNvPr id="3" name="Content Placeholder 2"/>
          <p:cNvSpPr>
            <a:spLocks noGrp="1"/>
          </p:cNvSpPr>
          <p:nvPr>
            <p:ph idx="1"/>
          </p:nvPr>
        </p:nvSpPr>
        <p:spPr/>
        <p:txBody>
          <a:bodyPr>
            <a:normAutofit/>
          </a:bodyPr>
          <a:lstStyle/>
          <a:p>
            <a:pPr marL="0" indent="0">
              <a:buNone/>
            </a:pPr>
            <a:r>
              <a:rPr lang="en-US" b="0" dirty="0" smtClean="0"/>
              <a:t>From the ASCCC Paper on The Role of Counseling Faculty:</a:t>
            </a:r>
          </a:p>
          <a:p>
            <a:pPr marL="0" indent="0">
              <a:buNone/>
            </a:pPr>
            <a:r>
              <a:rPr lang="en-US" sz="2800" b="0" i="0" dirty="0">
                <a:latin typeface="Georgia"/>
                <a:cs typeface="Georgia"/>
              </a:rPr>
              <a:t>Faculty Advisors (Instructional)</a:t>
            </a:r>
            <a:endParaRPr lang="en-US" b="0" i="0" dirty="0">
              <a:latin typeface="Georgia"/>
              <a:cs typeface="Georgia"/>
            </a:endParaRPr>
          </a:p>
          <a:p>
            <a:pPr lvl="1"/>
            <a:r>
              <a:rPr lang="en-US" dirty="0">
                <a:latin typeface="Georgia"/>
                <a:cs typeface="Georgia"/>
              </a:rPr>
              <a:t>Faculty should have the minimum qualifications to teach in the subject area in which they provide advising and should exhibit the following competencies:</a:t>
            </a:r>
          </a:p>
          <a:p>
            <a:pPr lvl="2"/>
            <a:r>
              <a:rPr lang="en-US" dirty="0">
                <a:latin typeface="Georgia"/>
                <a:cs typeface="Georgia"/>
              </a:rPr>
              <a:t>Ability to interact non-judgmentally with students using effective helping skills</a:t>
            </a:r>
          </a:p>
          <a:p>
            <a:pPr lvl="2"/>
            <a:r>
              <a:rPr lang="en-US" dirty="0">
                <a:latin typeface="Georgia"/>
                <a:cs typeface="Georgia"/>
              </a:rPr>
              <a:t>Interest in serving as an advisor</a:t>
            </a: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298313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Counselors, Paraprofessional, and Advisors</a:t>
            </a:r>
          </a:p>
        </p:txBody>
      </p:sp>
      <p:sp>
        <p:nvSpPr>
          <p:cNvPr id="3" name="Content Placeholder 2"/>
          <p:cNvSpPr>
            <a:spLocks noGrp="1"/>
          </p:cNvSpPr>
          <p:nvPr>
            <p:ph idx="1"/>
          </p:nvPr>
        </p:nvSpPr>
        <p:spPr/>
        <p:txBody>
          <a:bodyPr>
            <a:normAutofit/>
          </a:bodyPr>
          <a:lstStyle/>
          <a:p>
            <a:pPr marL="0" indent="0">
              <a:buNone/>
            </a:pPr>
            <a:r>
              <a:rPr lang="en-US" b="0" dirty="0" smtClean="0"/>
              <a:t>From the ASCCC Paper on The Role of Counseling Faculty:</a:t>
            </a:r>
          </a:p>
          <a:p>
            <a:pPr marL="0" indent="0">
              <a:buNone/>
            </a:pPr>
            <a:r>
              <a:rPr lang="en-US" sz="2800" b="0" i="0" dirty="0">
                <a:latin typeface="Georgia"/>
                <a:cs typeface="Georgia"/>
              </a:rPr>
              <a:t>Faculty Advisors (Instructional)</a:t>
            </a:r>
            <a:endParaRPr lang="en-US" b="0" i="0" dirty="0">
              <a:latin typeface="Georgia"/>
              <a:cs typeface="Georgia"/>
            </a:endParaRPr>
          </a:p>
          <a:p>
            <a:pPr lvl="1"/>
            <a:r>
              <a:rPr lang="en-US" dirty="0">
                <a:latin typeface="Georgia"/>
                <a:cs typeface="Georgia"/>
              </a:rPr>
              <a:t>Activities within the scope of faculty advisors:</a:t>
            </a:r>
          </a:p>
          <a:p>
            <a:pPr lvl="2"/>
            <a:r>
              <a:rPr lang="en-US" dirty="0">
                <a:latin typeface="Georgia"/>
                <a:cs typeface="Georgia"/>
              </a:rPr>
              <a:t>Provide information regarding programs, career opportunities, and course selection in their disciplines.</a:t>
            </a:r>
          </a:p>
          <a:p>
            <a:pPr lvl="2"/>
            <a:r>
              <a:rPr lang="en-US" dirty="0">
                <a:latin typeface="Georgia"/>
                <a:cs typeface="Georgia"/>
              </a:rPr>
              <a:t>Refer students to appropriate services. Faculty advisor training must include learning to recognize when referrals back to counseling are necessary.</a:t>
            </a:r>
          </a:p>
          <a:p>
            <a:pPr lvl="2"/>
            <a:r>
              <a:rPr lang="en-US" dirty="0">
                <a:latin typeface="Georgia"/>
                <a:cs typeface="Georgia"/>
              </a:rPr>
              <a:t>Coordinating with counseling departments: non-counseling faculty are excellent resources for discipline-related information. Instructors who advise and the counselor who train them share the responsibility to make faculty advising activities a supplement to, rather than a replacement for, counseling services. </a:t>
            </a: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265172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from Colleges</a:t>
            </a:r>
            <a:endParaRPr lang="en-US" dirty="0"/>
          </a:p>
        </p:txBody>
      </p:sp>
      <p:pic>
        <p:nvPicPr>
          <p:cNvPr id="6" name="Content Placeholder 5"/>
          <p:cNvPicPr>
            <a:picLocks noGrp="1" noChangeAspect="1"/>
          </p:cNvPicPr>
          <p:nvPr>
            <p:ph idx="1"/>
          </p:nvPr>
        </p:nvPicPr>
        <p:blipFill>
          <a:blip r:embed="rId2"/>
          <a:srcRect t="8620" b="8620"/>
          <a:stretch>
            <a:fillRect/>
          </a:stretch>
        </p:blipFill>
        <p:spPr>
          <a:xfrm>
            <a:off x="5047280" y="2506115"/>
            <a:ext cx="6985647" cy="2890649"/>
          </a:xfrm>
        </p:spPr>
      </p:pic>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547321" y="1634670"/>
            <a:ext cx="3949700" cy="2057400"/>
          </a:xfrm>
          <a:prstGeom prst="rect">
            <a:avLst/>
          </a:prstGeom>
        </p:spPr>
      </p:pic>
      <p:pic>
        <p:nvPicPr>
          <p:cNvPr id="7" name="Picture 6"/>
          <p:cNvPicPr>
            <a:picLocks noChangeAspect="1"/>
          </p:cNvPicPr>
          <p:nvPr/>
        </p:nvPicPr>
        <p:blipFill>
          <a:blip r:embed="rId4"/>
          <a:stretch>
            <a:fillRect/>
          </a:stretch>
        </p:blipFill>
        <p:spPr>
          <a:xfrm>
            <a:off x="883498" y="3778411"/>
            <a:ext cx="3327400" cy="2438400"/>
          </a:xfrm>
          <a:prstGeom prst="rect">
            <a:avLst/>
          </a:prstGeom>
        </p:spPr>
      </p:pic>
    </p:spTree>
    <p:extLst>
      <p:ext uri="{BB962C8B-B14F-4D97-AF65-F5344CB8AC3E}">
        <p14:creationId xmlns:p14="http://schemas.microsoft.com/office/powerpoint/2010/main" val="276073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a:t>
            </a:r>
            <a:endParaRPr lang="en-US" dirty="0"/>
          </a:p>
        </p:txBody>
      </p:sp>
      <p:sp>
        <p:nvSpPr>
          <p:cNvPr id="3" name="Content Placeholder 2"/>
          <p:cNvSpPr>
            <a:spLocks noGrp="1"/>
          </p:cNvSpPr>
          <p:nvPr>
            <p:ph idx="1"/>
          </p:nvPr>
        </p:nvSpPr>
        <p:spPr/>
        <p:txBody>
          <a:bodyPr/>
          <a:lstStyle/>
          <a:p>
            <a:endParaRPr lang="en-US" b="0" i="0" dirty="0" smtClean="0"/>
          </a:p>
          <a:p>
            <a:r>
              <a:rPr lang="en-US" b="0" i="0" dirty="0" smtClean="0"/>
              <a:t>What is done at your college?</a:t>
            </a:r>
          </a:p>
          <a:p>
            <a:endParaRPr lang="en-US" b="0" i="0" dirty="0" smtClean="0"/>
          </a:p>
          <a:p>
            <a:r>
              <a:rPr lang="en-US" b="0" i="0" dirty="0" smtClean="0"/>
              <a:t>Questions?</a:t>
            </a:r>
          </a:p>
          <a:p>
            <a:endParaRPr lang="en-US" b="0" i="0" dirty="0" smtClean="0"/>
          </a:p>
          <a:p>
            <a:r>
              <a:rPr lang="en-US" b="0" i="0" dirty="0" smtClean="0"/>
              <a:t>Comments?</a:t>
            </a:r>
          </a:p>
          <a:p>
            <a:endParaRPr lang="en-US" b="0" i="0" dirty="0" smtClean="0"/>
          </a:p>
          <a:p>
            <a:r>
              <a:rPr lang="en-US" b="0" i="0" dirty="0" smtClean="0"/>
              <a:t>Concerns?</a:t>
            </a: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7956060" y="1862665"/>
            <a:ext cx="3970215" cy="4301067"/>
          </a:xfrm>
          <a:prstGeom prst="rect">
            <a:avLst/>
          </a:prstGeom>
        </p:spPr>
      </p:pic>
    </p:spTree>
    <p:extLst>
      <p:ext uri="{BB962C8B-B14F-4D97-AF65-F5344CB8AC3E}">
        <p14:creationId xmlns:p14="http://schemas.microsoft.com/office/powerpoint/2010/main" val="263016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Outcomes</a:t>
            </a:r>
            <a:endParaRPr lang="en-US" dirty="0"/>
          </a:p>
        </p:txBody>
      </p:sp>
      <p:sp>
        <p:nvSpPr>
          <p:cNvPr id="3" name="Footer Placeholder 2"/>
          <p:cNvSpPr>
            <a:spLocks noGrp="1"/>
          </p:cNvSpPr>
          <p:nvPr>
            <p:ph type="ftr" sz="quarter" idx="11"/>
          </p:nvPr>
        </p:nvSpPr>
        <p:spPr/>
        <p:txBody>
          <a:bodyPr/>
          <a:lstStyle/>
          <a:p>
            <a:r>
              <a:rPr lang="en-US" smtClean="0"/>
              <a:t>ASCCC Fall Plenary Session, November 5-7, 2015, Irvine Marriott</a:t>
            </a:r>
            <a:endParaRPr lang="en-US"/>
          </a:p>
        </p:txBody>
      </p:sp>
      <p:sp>
        <p:nvSpPr>
          <p:cNvPr id="5" name="Content Placeholder 4"/>
          <p:cNvSpPr>
            <a:spLocks noGrp="1"/>
          </p:cNvSpPr>
          <p:nvPr>
            <p:ph idx="1"/>
          </p:nvPr>
        </p:nvSpPr>
        <p:spPr>
          <a:xfrm>
            <a:off x="838200" y="1825625"/>
            <a:ext cx="7882467" cy="4321175"/>
          </a:xfrm>
        </p:spPr>
        <p:txBody>
          <a:bodyPr/>
          <a:lstStyle/>
          <a:p>
            <a:pPr marL="0" indent="0">
              <a:buNone/>
            </a:pPr>
            <a:r>
              <a:rPr lang="en-US" b="0" i="0" dirty="0" smtClean="0"/>
              <a:t>This presentation is designed to:</a:t>
            </a:r>
          </a:p>
          <a:p>
            <a:r>
              <a:rPr lang="en-US" b="0" i="0" dirty="0" smtClean="0"/>
              <a:t>Explain the requirements of the Student Success Act of 2012 in regarding to educational plans for students;</a:t>
            </a:r>
          </a:p>
          <a:p>
            <a:r>
              <a:rPr lang="en-US" b="0" i="0" dirty="0" smtClean="0"/>
              <a:t>Identify the roles of counselors, paraprofessionals, and advisors; </a:t>
            </a:r>
          </a:p>
          <a:p>
            <a:r>
              <a:rPr lang="en-US" b="0" i="0" dirty="0" smtClean="0"/>
              <a:t>Share examples of how some colleges are using counselors, paraprofessionals, and advisors to meet the requirements of the Student Success Act of 2012; and</a:t>
            </a:r>
          </a:p>
          <a:p>
            <a:r>
              <a:rPr lang="en-US" b="0" i="0" dirty="0" smtClean="0"/>
              <a:t>Create a venue for discussion about these topics.</a:t>
            </a:r>
          </a:p>
          <a:p>
            <a:endParaRPr lang="en-US" b="0" i="0" dirty="0"/>
          </a:p>
        </p:txBody>
      </p:sp>
      <p:pic>
        <p:nvPicPr>
          <p:cNvPr id="7" name="Picture 6" descr="ls0127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157" y="3863001"/>
            <a:ext cx="3101510" cy="2250412"/>
          </a:xfrm>
          <a:prstGeom prst="rect">
            <a:avLst/>
          </a:prstGeom>
        </p:spPr>
      </p:pic>
      <p:pic>
        <p:nvPicPr>
          <p:cNvPr id="9" name="Picture 8" descr="ED00008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7291" y="1437979"/>
            <a:ext cx="3121152" cy="2779776"/>
          </a:xfrm>
          <a:prstGeom prst="rect">
            <a:avLst/>
          </a:prstGeom>
        </p:spPr>
      </p:pic>
    </p:spTree>
    <p:extLst>
      <p:ext uri="{BB962C8B-B14F-4D97-AF65-F5344CB8AC3E}">
        <p14:creationId xmlns:p14="http://schemas.microsoft.com/office/powerpoint/2010/main" val="22847736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Success Act of 2012</a:t>
            </a:r>
            <a:endParaRPr lang="en-US" dirty="0"/>
          </a:p>
        </p:txBody>
      </p:sp>
      <p:sp>
        <p:nvSpPr>
          <p:cNvPr id="3" name="Content Placeholder 2"/>
          <p:cNvSpPr>
            <a:spLocks noGrp="1"/>
          </p:cNvSpPr>
          <p:nvPr>
            <p:ph idx="1"/>
          </p:nvPr>
        </p:nvSpPr>
        <p:spPr/>
        <p:txBody>
          <a:bodyPr/>
          <a:lstStyle/>
          <a:p>
            <a:pPr marL="0" lvl="0" indent="0">
              <a:spcBef>
                <a:spcPts val="2000"/>
              </a:spcBef>
              <a:buClr>
                <a:srgbClr val="8E887C"/>
              </a:buClr>
              <a:buNone/>
            </a:pPr>
            <a:r>
              <a:rPr lang="en-US" b="0" i="0" dirty="0" smtClean="0">
                <a:solidFill>
                  <a:srgbClr val="2D2F2B"/>
                </a:solidFill>
              </a:rPr>
              <a:t>In September of 2012, Gov</a:t>
            </a:r>
            <a:r>
              <a:rPr lang="en-US" b="0" i="0" dirty="0">
                <a:solidFill>
                  <a:srgbClr val="2D2F2B"/>
                </a:solidFill>
              </a:rPr>
              <a:t>. Jerry Brown signed into law the Student Success Act of 2012, the legislative cornerstone of a California Community Colleges reform initiative aimed at improving educational outcomes for students and better preparing the workforce needed for California’s changing economy. </a:t>
            </a:r>
          </a:p>
          <a:p>
            <a:pPr>
              <a:spcBef>
                <a:spcPts val="2000"/>
              </a:spcBef>
              <a:buClr>
                <a:srgbClr val="8E887C"/>
              </a:buClr>
            </a:pPr>
            <a:r>
              <a:rPr lang="en-US" sz="2000" b="0" i="0" dirty="0">
                <a:solidFill>
                  <a:srgbClr val="2D2F2B"/>
                </a:solidFill>
              </a:rPr>
              <a:t>Goal: Help more California community college students reach their goal of earning a degree, certificate, career advancement or transferring to a four-year institution. </a:t>
            </a:r>
            <a:endParaRPr lang="en-US" sz="2000" b="0" i="0" dirty="0" smtClean="0">
              <a:solidFill>
                <a:srgbClr val="2D2F2B"/>
              </a:solidFill>
            </a:endParaRPr>
          </a:p>
          <a:p>
            <a:pPr>
              <a:spcBef>
                <a:spcPts val="2000"/>
              </a:spcBef>
              <a:buClr>
                <a:srgbClr val="8E887C"/>
              </a:buClr>
            </a:pPr>
            <a:r>
              <a:rPr lang="en-US" sz="2000" b="0" i="0" dirty="0" smtClean="0">
                <a:solidFill>
                  <a:srgbClr val="2D2F2B"/>
                </a:solidFill>
              </a:rPr>
              <a:t>SB 1456 renamed the </a:t>
            </a:r>
            <a:r>
              <a:rPr lang="en-US" sz="2000" b="0" i="0" dirty="0"/>
              <a:t>e</a:t>
            </a:r>
            <a:r>
              <a:rPr lang="en-US" sz="2000" b="0" i="0" dirty="0" smtClean="0"/>
              <a:t>xisting </a:t>
            </a:r>
            <a:r>
              <a:rPr lang="en-US" sz="2000" b="0" i="0" dirty="0"/>
              <a:t>law, known as the Seymour-Campbell Matriculation Act of </a:t>
            </a:r>
            <a:r>
              <a:rPr lang="en-US" sz="2000" b="0" i="0" dirty="0" smtClean="0"/>
              <a:t>1986.</a:t>
            </a:r>
            <a:r>
              <a:rPr lang="en-US" sz="2000" b="0" i="0" dirty="0" smtClean="0">
                <a:solidFill>
                  <a:srgbClr val="2D2F2B"/>
                </a:solidFill>
              </a:rPr>
              <a:t> </a:t>
            </a:r>
            <a:r>
              <a:rPr lang="en-US" sz="2000" b="0" i="0" dirty="0"/>
              <a:t>This </a:t>
            </a:r>
            <a:r>
              <a:rPr lang="en-US" sz="2000" b="0" i="0" dirty="0" smtClean="0"/>
              <a:t>bill revised </a:t>
            </a:r>
            <a:r>
              <a:rPr lang="en-US" sz="2000" b="0" i="0" dirty="0"/>
              <a:t>and recast the act, and </a:t>
            </a:r>
            <a:r>
              <a:rPr lang="en-US" sz="2000" b="0" i="0" dirty="0" smtClean="0"/>
              <a:t>renamed </a:t>
            </a:r>
            <a:r>
              <a:rPr lang="en-US" sz="2000" b="0" i="0" dirty="0"/>
              <a:t>it the Seymour-Campbell Student Success Act of </a:t>
            </a:r>
            <a:r>
              <a:rPr lang="en-US" sz="2000" b="0" i="0" dirty="0" smtClean="0"/>
              <a:t>2012, which is commonly referred to as the Student Success Act of 2012.</a:t>
            </a:r>
            <a:endParaRPr lang="en-US" sz="2000" b="0" i="0" dirty="0">
              <a:solidFill>
                <a:srgbClr val="2D2F2B"/>
              </a:solidFill>
            </a:endParaRP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420574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Success Act of 2012</a:t>
            </a:r>
            <a:endParaRPr lang="en-US" dirty="0"/>
          </a:p>
        </p:txBody>
      </p:sp>
      <p:sp>
        <p:nvSpPr>
          <p:cNvPr id="3" name="Content Placeholder 2"/>
          <p:cNvSpPr>
            <a:spLocks noGrp="1"/>
          </p:cNvSpPr>
          <p:nvPr>
            <p:ph idx="1"/>
          </p:nvPr>
        </p:nvSpPr>
        <p:spPr/>
        <p:txBody>
          <a:bodyPr/>
          <a:lstStyle/>
          <a:p>
            <a:pPr marL="0" indent="0">
              <a:buNone/>
            </a:pPr>
            <a:r>
              <a:rPr lang="en-US" sz="3600" b="0" i="0" dirty="0">
                <a:solidFill>
                  <a:prstClr val="black"/>
                </a:solidFill>
              </a:rPr>
              <a:t>In January 2012, Board of Governors adopted the 22 recommendations of the Student Success Task Force.</a:t>
            </a:r>
          </a:p>
          <a:p>
            <a:pPr lvl="1"/>
            <a:r>
              <a:rPr lang="en-US" dirty="0">
                <a:solidFill>
                  <a:prstClr val="black"/>
                </a:solidFill>
                <a:cs typeface="Georgia"/>
              </a:rPr>
              <a:t>The Seymour-Campbell Student Success Act of 2012 implements two of the 22 recommendations that provide an initial, critical foundation for enhancing student completion and promoting student behaviors that lead to success.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296322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Education Code Sections 78210-</a:t>
            </a:r>
            <a:r>
              <a:rPr lang="en-US" dirty="0" smtClean="0"/>
              <a:t>78219</a:t>
            </a:r>
            <a:endParaRPr lang="en-US" dirty="0"/>
          </a:p>
        </p:txBody>
      </p:sp>
      <p:sp>
        <p:nvSpPr>
          <p:cNvPr id="3" name="Content Placeholder 2"/>
          <p:cNvSpPr>
            <a:spLocks noGrp="1"/>
          </p:cNvSpPr>
          <p:nvPr>
            <p:ph idx="1"/>
          </p:nvPr>
        </p:nvSpPr>
        <p:spPr>
          <a:xfrm>
            <a:off x="838199" y="1825625"/>
            <a:ext cx="10608733" cy="3508375"/>
          </a:xfrm>
        </p:spPr>
        <p:txBody>
          <a:bodyPr/>
          <a:lstStyle/>
          <a:p>
            <a:pPr marL="0" indent="0">
              <a:buNone/>
            </a:pPr>
            <a:r>
              <a:rPr lang="en-US" sz="2800" b="0" i="0" dirty="0"/>
              <a:t>Section 78216….. (3) (b):</a:t>
            </a:r>
          </a:p>
          <a:p>
            <a:pPr marL="0" indent="0">
              <a:buNone/>
            </a:pPr>
            <a:r>
              <a:rPr lang="en-US" sz="2800" b="0" i="0" dirty="0"/>
              <a:t>Funding for the Student Success and Support Program shall be targeted to </a:t>
            </a:r>
            <a:r>
              <a:rPr lang="en-US" sz="2800" i="0" dirty="0"/>
              <a:t>fully implement orientation, assessment, counseling and advising</a:t>
            </a:r>
            <a:r>
              <a:rPr lang="en-US" sz="2800" b="0" i="0" dirty="0"/>
              <a:t>, and other education planning services needed to assist a student in making an informed decision about his or her educational goal and course of study and in the development of an education </a:t>
            </a:r>
            <a:r>
              <a:rPr lang="en-US" sz="2800" b="0" i="0" dirty="0" smtClean="0"/>
              <a:t>plan.</a:t>
            </a:r>
            <a:endParaRPr lang="en-US" sz="2800" b="0" i="0" dirty="0">
              <a:latin typeface="Georgia"/>
            </a:endParaRP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134237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00"/>
                </a:solidFill>
                <a:latin typeface="Georgia"/>
                <a:cs typeface="Georgia"/>
              </a:rPr>
              <a:t>Title 5: </a:t>
            </a:r>
            <a:r>
              <a:rPr lang="en-US" dirty="0" smtClean="0"/>
              <a:t>§55523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0" i="0" dirty="0">
                <a:latin typeface="Georgia"/>
                <a:cs typeface="Georgia"/>
              </a:rPr>
              <a:t>§ 55523. Counseling Advising, and Other Education Planning Services</a:t>
            </a:r>
          </a:p>
          <a:p>
            <a:pPr marL="0" indent="0">
              <a:buNone/>
            </a:pPr>
            <a:endParaRPr lang="en-US" b="0" i="0" dirty="0">
              <a:latin typeface="Georgia"/>
              <a:cs typeface="Georgia"/>
            </a:endParaRPr>
          </a:p>
          <a:p>
            <a:pPr marL="0" indent="0">
              <a:buNone/>
            </a:pPr>
            <a:r>
              <a:rPr lang="en-US" b="0" i="0" dirty="0">
                <a:latin typeface="Georgia"/>
                <a:cs typeface="Georgia"/>
              </a:rPr>
              <a:t>(a) Counseling, advising, and other education planning services shall include, but are not necessarily limited to, the following:</a:t>
            </a:r>
          </a:p>
          <a:p>
            <a:pPr marL="0" indent="0">
              <a:buNone/>
            </a:pPr>
            <a:r>
              <a:rPr lang="en-US" b="0" i="0" dirty="0">
                <a:latin typeface="Georgia"/>
                <a:cs typeface="Georgia"/>
              </a:rPr>
              <a:t>(1) Assistance to students in the exploration of education and career interests and aptitudes and identification of an education and career goal and course of study, including, but not limited to, preparation for transfer, associate degrees, and career technical education certificates and licenses.</a:t>
            </a:r>
          </a:p>
          <a:p>
            <a:pPr marL="0" indent="0">
              <a:buNone/>
            </a:pPr>
            <a:r>
              <a:rPr lang="en-US" b="0" i="0" dirty="0">
                <a:latin typeface="Georgia"/>
                <a:cs typeface="Georgia"/>
              </a:rPr>
              <a:t>(2) The provision of information, guided by sound counseling principles and practices, using a broad array of delivery, including technology-based strategies, to serve a continuum of student needs and abilities to enable students to make informed choices.</a:t>
            </a:r>
          </a:p>
          <a:p>
            <a:pPr marL="0" indent="0">
              <a:buNone/>
            </a:pPr>
            <a:r>
              <a:rPr lang="en-US" b="0" i="0" dirty="0">
                <a:latin typeface="Georgia"/>
                <a:cs typeface="Georgia"/>
              </a:rPr>
              <a:t>(3) Development of an education plan to accomplish a course of study related to a student's education and career goals.</a:t>
            </a: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419189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00"/>
                </a:solidFill>
                <a:latin typeface="Georgia"/>
                <a:cs typeface="Georgia"/>
              </a:rPr>
              <a:t>Title 5: </a:t>
            </a:r>
            <a:r>
              <a:rPr lang="en-US" dirty="0"/>
              <a:t>§ </a:t>
            </a:r>
            <a:r>
              <a:rPr lang="en-US" dirty="0" smtClean="0"/>
              <a:t>55524</a:t>
            </a:r>
            <a:endParaRPr lang="en-US" dirty="0"/>
          </a:p>
        </p:txBody>
      </p:sp>
      <p:sp>
        <p:nvSpPr>
          <p:cNvPr id="3" name="Content Placeholder 2"/>
          <p:cNvSpPr>
            <a:spLocks noGrp="1"/>
          </p:cNvSpPr>
          <p:nvPr>
            <p:ph idx="1"/>
          </p:nvPr>
        </p:nvSpPr>
        <p:spPr/>
        <p:txBody>
          <a:bodyPr>
            <a:normAutofit/>
          </a:bodyPr>
          <a:lstStyle/>
          <a:p>
            <a:pPr marL="0" indent="0">
              <a:buNone/>
            </a:pPr>
            <a:r>
              <a:rPr lang="en-US" sz="2800" b="0" i="0" dirty="0">
                <a:latin typeface="Georgia"/>
                <a:cs typeface="Georgia"/>
              </a:rPr>
              <a:t>§ 55524. Student Education Plan</a:t>
            </a:r>
          </a:p>
          <a:p>
            <a:pPr marL="0" indent="0">
              <a:buNone/>
            </a:pPr>
            <a:endParaRPr lang="en-US" sz="2800" b="0" i="0" dirty="0">
              <a:latin typeface="Georgia"/>
              <a:cs typeface="Georgia"/>
            </a:endParaRPr>
          </a:p>
          <a:p>
            <a:pPr>
              <a:buAutoNum type="alphaLcParenBoth"/>
            </a:pPr>
            <a:r>
              <a:rPr lang="en-US" sz="2800" b="0" i="0" dirty="0">
                <a:solidFill>
                  <a:srgbClr val="FF0000"/>
                </a:solidFill>
                <a:latin typeface="Georgia"/>
                <a:cs typeface="Georgia"/>
              </a:rPr>
              <a:t>Each </a:t>
            </a:r>
            <a:r>
              <a:rPr lang="en-US" sz="2800" b="0" i="0" u="sng" dirty="0">
                <a:solidFill>
                  <a:srgbClr val="FF0000"/>
                </a:solidFill>
                <a:latin typeface="Georgia"/>
                <a:cs typeface="Georgia"/>
              </a:rPr>
              <a:t>district or college </a:t>
            </a:r>
            <a:r>
              <a:rPr lang="en-US" sz="2800" b="0" i="0" dirty="0">
                <a:solidFill>
                  <a:srgbClr val="FF0000"/>
                </a:solidFill>
                <a:latin typeface="Georgia"/>
                <a:cs typeface="Georgia"/>
              </a:rPr>
              <a:t>shall establish a process </a:t>
            </a:r>
            <a:r>
              <a:rPr lang="en-US" sz="2800" b="0" i="0" dirty="0">
                <a:latin typeface="Georgia"/>
                <a:cs typeface="Georgia"/>
              </a:rPr>
              <a:t>that takes into consideration the student services and instructional resources available for assisting students to select an education goal and course of study within a reasonable time after admission as required by section 55530(d). This shall include, but not be limited to, the provision of counseling as required by section 55523.</a:t>
            </a:r>
          </a:p>
          <a:p>
            <a:pPr>
              <a:buAutoNum type="alphaLcParenBoth"/>
            </a:pPr>
            <a:endParaRPr lang="en-US" sz="2800" b="0" i="0" dirty="0">
              <a:latin typeface="Georgia"/>
              <a:cs typeface="Georgia"/>
            </a:endParaRPr>
          </a:p>
          <a:p>
            <a:pPr marL="0" indent="0">
              <a:buNone/>
            </a:pPr>
            <a:endParaRPr lang="en-US" sz="2800"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116017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00"/>
                </a:solidFill>
                <a:latin typeface="Georgia"/>
                <a:cs typeface="Georgia"/>
              </a:rPr>
              <a:t>Title 5: </a:t>
            </a:r>
            <a:r>
              <a:rPr lang="en-US" dirty="0"/>
              <a:t>§ </a:t>
            </a:r>
            <a:r>
              <a:rPr lang="en-US" dirty="0" smtClean="0"/>
              <a:t>55530</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0" i="0" dirty="0"/>
              <a:t>(a) All students shall be required to:</a:t>
            </a:r>
          </a:p>
          <a:p>
            <a:pPr marL="0" indent="0">
              <a:buNone/>
            </a:pPr>
            <a:r>
              <a:rPr lang="en-US" b="0" i="0" dirty="0"/>
              <a:t>(1) identify an education and career goal;</a:t>
            </a:r>
          </a:p>
          <a:p>
            <a:pPr marL="0" indent="0">
              <a:buNone/>
            </a:pPr>
            <a:r>
              <a:rPr lang="en-US" b="0" i="0" dirty="0"/>
              <a:t>(2) diligently engage in course activities and complete assigned coursework; and</a:t>
            </a:r>
          </a:p>
          <a:p>
            <a:pPr marL="0" indent="0">
              <a:buNone/>
            </a:pPr>
            <a:r>
              <a:rPr lang="en-US" b="0" i="0" dirty="0"/>
              <a:t>(3) complete courses and maintain progress toward an education goal and completing a course of study.</a:t>
            </a:r>
          </a:p>
          <a:p>
            <a:pPr marL="0" indent="0">
              <a:buNone/>
            </a:pPr>
            <a:r>
              <a:rPr lang="en-US" b="0" i="0" dirty="0"/>
              <a:t>(b) Nonexempt first time students shall, within a reasonable period of time, be required to:</a:t>
            </a:r>
          </a:p>
          <a:p>
            <a:pPr marL="0" indent="0">
              <a:buNone/>
            </a:pPr>
            <a:r>
              <a:rPr lang="en-US" b="0" i="0" dirty="0"/>
              <a:t>(1) identify a course of study.</a:t>
            </a:r>
          </a:p>
          <a:p>
            <a:pPr marL="0" indent="0">
              <a:buNone/>
            </a:pPr>
            <a:r>
              <a:rPr lang="en-US" b="0" i="0" dirty="0"/>
              <a:t>(2) be assessed to determine appropriate course placement.</a:t>
            </a:r>
          </a:p>
          <a:p>
            <a:pPr marL="0" indent="0">
              <a:buNone/>
            </a:pPr>
            <a:r>
              <a:rPr lang="en-US" b="0" i="0" dirty="0"/>
              <a:t>(3) complete an orientation activity provided by the college.</a:t>
            </a:r>
          </a:p>
          <a:p>
            <a:pPr marL="0" indent="0">
              <a:buNone/>
            </a:pPr>
            <a:r>
              <a:rPr lang="en-US" b="0" i="0" dirty="0"/>
              <a:t>(4) participate in counseling, advising, or another education planning service pursuant to section 55523 to develop, at a minimum, an abbreviated student education plan.</a:t>
            </a:r>
          </a:p>
          <a:p>
            <a:pPr marL="0" indent="0">
              <a:buNone/>
            </a:pPr>
            <a:r>
              <a:rPr lang="en-US" b="0" i="0" dirty="0"/>
              <a:t>(c) For the purposes of this section, a first time student is a student who enrolls at the college for the first time, excluding students who transferred from another institution of higher education. For purposes of this section, first time enrollment does not include concurrent enrollment during high school. To the extent that a college has the capacity to require and provide the services identified in (b)(1) through (4) to other students, nothing in this section would preclude a college from doing so.</a:t>
            </a:r>
          </a:p>
          <a:p>
            <a:pPr marL="0" indent="0">
              <a:buNone/>
            </a:pPr>
            <a:r>
              <a:rPr lang="en-US" b="0" i="0" dirty="0"/>
              <a:t>(d) </a:t>
            </a:r>
            <a:r>
              <a:rPr lang="en-US" b="0" i="0" dirty="0">
                <a:solidFill>
                  <a:srgbClr val="FF0000"/>
                </a:solidFill>
              </a:rPr>
              <a:t>Nonexempt students who have completed the services identified in (b)(1) through (4) shall be required to complete a comprehensive education plan after completing 15 semester units or 22 quarter units of degree applicable credit course work or prior to the end of the 3rd semester or 4th quarter of enrollment, or a shorter period if required by district or program policy.</a:t>
            </a:r>
          </a:p>
          <a:p>
            <a:pPr marL="0" indent="0">
              <a:buNone/>
            </a:pPr>
            <a:r>
              <a:rPr lang="en-US" b="0" i="0" dirty="0">
                <a:solidFill>
                  <a:srgbClr val="FF0000"/>
                </a:solidFill>
              </a:rPr>
              <a:t>(e) Failure to fulfill the required services listed in (b) may result in a hold on a student's registration or loss of registration priority pursuant to section 58108 until the services have been completed.</a:t>
            </a: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3692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a:cs typeface="Georgia"/>
              </a:rPr>
              <a:t>Title 5 </a:t>
            </a:r>
            <a:r>
              <a:rPr lang="en-US" dirty="0"/>
              <a:t>§ 51018</a:t>
            </a:r>
          </a:p>
        </p:txBody>
      </p:sp>
      <p:sp>
        <p:nvSpPr>
          <p:cNvPr id="3" name="Content Placeholder 2"/>
          <p:cNvSpPr>
            <a:spLocks noGrp="1"/>
          </p:cNvSpPr>
          <p:nvPr>
            <p:ph idx="1"/>
          </p:nvPr>
        </p:nvSpPr>
        <p:spPr/>
        <p:txBody>
          <a:bodyPr>
            <a:normAutofit fontScale="70000" lnSpcReduction="20000"/>
          </a:bodyPr>
          <a:lstStyle/>
          <a:p>
            <a:pPr marL="0" indent="0">
              <a:buNone/>
            </a:pPr>
            <a:r>
              <a:rPr lang="en-US" b="0" i="0" dirty="0" smtClean="0">
                <a:latin typeface="Georgia"/>
                <a:cs typeface="Georgia"/>
              </a:rPr>
              <a:t>…</a:t>
            </a:r>
          </a:p>
          <a:p>
            <a:pPr marL="0" indent="0">
              <a:buNone/>
            </a:pPr>
            <a:r>
              <a:rPr lang="en-US" b="0" i="0" dirty="0" smtClean="0">
                <a:latin typeface="Georgia"/>
                <a:cs typeface="Georgia"/>
              </a:rPr>
              <a:t>(</a:t>
            </a:r>
            <a:r>
              <a:rPr lang="en-US" b="0" i="0" dirty="0">
                <a:latin typeface="Georgia"/>
                <a:cs typeface="Georgia"/>
              </a:rPr>
              <a:t>b) The governing board of a community college district shall provide and publicize an organized and functioning counseling program in each college within the district. Counseling programs shall include, but not be limited to, the following:</a:t>
            </a:r>
          </a:p>
          <a:p>
            <a:pPr marL="0" indent="0">
              <a:buNone/>
            </a:pPr>
            <a:r>
              <a:rPr lang="en-US" b="0" i="0" dirty="0">
                <a:latin typeface="Georgia"/>
                <a:cs typeface="Georgia"/>
              </a:rPr>
              <a:t>(1) </a:t>
            </a:r>
            <a:r>
              <a:rPr lang="en-US" b="0" i="0" dirty="0">
                <a:solidFill>
                  <a:srgbClr val="FF0000"/>
                </a:solidFill>
                <a:latin typeface="Georgia"/>
                <a:cs typeface="Georgia"/>
              </a:rPr>
              <a:t>academic counseling</a:t>
            </a:r>
            <a:r>
              <a:rPr lang="en-US" b="0" i="0" dirty="0">
                <a:latin typeface="Georgia"/>
                <a:cs typeface="Georgia"/>
              </a:rPr>
              <a:t>, in which the student is assisted in assessing, planning, and implementing his or her immediate and long-range academic goals;</a:t>
            </a:r>
          </a:p>
          <a:p>
            <a:pPr marL="0" indent="0">
              <a:buNone/>
            </a:pPr>
            <a:r>
              <a:rPr lang="en-US" b="0" i="0" dirty="0">
                <a:latin typeface="Georgia"/>
                <a:cs typeface="Georgia"/>
              </a:rPr>
              <a:t>(2) </a:t>
            </a:r>
            <a:r>
              <a:rPr lang="en-US" b="0" i="0" dirty="0">
                <a:solidFill>
                  <a:srgbClr val="FF0000"/>
                </a:solidFill>
                <a:latin typeface="Georgia"/>
                <a:cs typeface="Georgia"/>
              </a:rPr>
              <a:t>career counseling</a:t>
            </a:r>
            <a:r>
              <a:rPr lang="en-US" b="0" i="0" dirty="0">
                <a:latin typeface="Georgia"/>
                <a:cs typeface="Georgia"/>
              </a:rPr>
              <a:t>, in which the student is assisted in assessing his or her aptitudes, abilities, and interests, and is advised concerning the current and future employment trends;</a:t>
            </a:r>
          </a:p>
          <a:p>
            <a:pPr marL="0" indent="0">
              <a:buNone/>
            </a:pPr>
            <a:r>
              <a:rPr lang="en-US" b="0" i="0" dirty="0">
                <a:latin typeface="Georgia"/>
                <a:cs typeface="Georgia"/>
              </a:rPr>
              <a:t>(3) </a:t>
            </a:r>
            <a:r>
              <a:rPr lang="en-US" b="0" i="0" dirty="0">
                <a:solidFill>
                  <a:srgbClr val="FF0000"/>
                </a:solidFill>
                <a:latin typeface="Georgia"/>
                <a:cs typeface="Georgia"/>
              </a:rPr>
              <a:t>personal counseling</a:t>
            </a:r>
            <a:r>
              <a:rPr lang="en-US" b="0" i="0" dirty="0">
                <a:latin typeface="Georgia"/>
                <a:cs typeface="Georgia"/>
              </a:rPr>
              <a:t>, in which the student is assisted with personal, family, or other social concerns, when that assistance is related to the student's education; and</a:t>
            </a:r>
          </a:p>
          <a:p>
            <a:pPr marL="0" indent="0">
              <a:buNone/>
            </a:pPr>
            <a:r>
              <a:rPr lang="en-US" b="0" i="0" dirty="0">
                <a:latin typeface="Georgia"/>
                <a:cs typeface="Georgia"/>
              </a:rPr>
              <a:t>(4) coordination with the counseling aspects of other services to students which may exist on the campus, including, but not limited to, those services provided in programs for </a:t>
            </a:r>
            <a:r>
              <a:rPr lang="en-US" b="0" i="0" dirty="0">
                <a:solidFill>
                  <a:srgbClr val="FF0000"/>
                </a:solidFill>
                <a:latin typeface="Georgia"/>
                <a:cs typeface="Georgia"/>
              </a:rPr>
              <a:t>students with special needs, skills testing programs, financial assistance programs, and job placement services.</a:t>
            </a:r>
          </a:p>
          <a:p>
            <a:pPr marL="0" indent="0">
              <a:buNone/>
            </a:pPr>
            <a:r>
              <a:rPr lang="en-US" b="0" i="0" dirty="0">
                <a:latin typeface="Georgia"/>
                <a:cs typeface="Georgia"/>
              </a:rPr>
              <a:t>(c) Counseling services as specified in Subsection (b)(1), (2), and (3) </a:t>
            </a:r>
            <a:r>
              <a:rPr lang="en-US" b="0" i="0" dirty="0">
                <a:solidFill>
                  <a:srgbClr val="FF0000"/>
                </a:solidFill>
                <a:latin typeface="Georgia"/>
                <a:cs typeface="Georgia"/>
              </a:rPr>
              <a:t>shall be provided to first-time students enrolled for more than six units, students enrolled provisionally, and students on academic or progress probation.</a:t>
            </a:r>
          </a:p>
          <a:p>
            <a:pPr marL="0" indent="0">
              <a:buNone/>
            </a:pPr>
            <a:r>
              <a:rPr lang="en-US" b="0" i="0" dirty="0">
                <a:latin typeface="Georgia"/>
                <a:cs typeface="Georgia"/>
              </a:rPr>
              <a:t>Note: Authority cited: Sections 66700 and 70901, Education Code. Reference: Sections 70901 and 72620, Education Code.</a:t>
            </a:r>
          </a:p>
          <a:p>
            <a:pPr marL="0" indent="0">
              <a:buNone/>
            </a:pPr>
            <a:endParaRPr lang="en-US" b="0" i="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Fall Plenary Session, November 5-7, 2015, Irvine Marriott</a:t>
            </a:r>
            <a:endParaRPr lang="en-US">
              <a:solidFill>
                <a:prstClr val="black">
                  <a:tint val="75000"/>
                </a:prstClr>
              </a:solidFill>
            </a:endParaRPr>
          </a:p>
        </p:txBody>
      </p:sp>
    </p:spTree>
    <p:extLst>
      <p:ext uri="{BB962C8B-B14F-4D97-AF65-F5344CB8AC3E}">
        <p14:creationId xmlns:p14="http://schemas.microsoft.com/office/powerpoint/2010/main" val="226170330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3032</TotalTime>
  <Words>1964</Words>
  <Application>Microsoft Macintosh PowerPoint</Application>
  <PresentationFormat>Custom</PresentationFormat>
  <Paragraphs>121</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Office Theme</vt:lpstr>
      <vt:lpstr>Counselors, Paraprofessionals, and Advisors –  Identifying their roles and determining the differences</vt:lpstr>
      <vt:lpstr>Outcomes</vt:lpstr>
      <vt:lpstr>Student Success Act of 2012</vt:lpstr>
      <vt:lpstr>Student Success Act of 2012</vt:lpstr>
      <vt:lpstr>Education Code Sections 78210-78219</vt:lpstr>
      <vt:lpstr>Title 5: §55523</vt:lpstr>
      <vt:lpstr>Title 5: § 55524</vt:lpstr>
      <vt:lpstr>Title 5: § 55530</vt:lpstr>
      <vt:lpstr>Title 5 § 51018</vt:lpstr>
      <vt:lpstr>Counselors, Paraprofessional, and Advisors</vt:lpstr>
      <vt:lpstr>Counselors, Paraprofessional, and Advisors</vt:lpstr>
      <vt:lpstr>Counselors, Paraprofessional, and Advisors</vt:lpstr>
      <vt:lpstr>Counselors, Paraprofessional, and Advisors</vt:lpstr>
      <vt:lpstr>Counselors, Paraprofessional, and Advisors</vt:lpstr>
      <vt:lpstr>Counselors, Paraprofessional, and Advisors</vt:lpstr>
      <vt:lpstr>Examples from Colleges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Virginia May</cp:lastModifiedBy>
  <cp:revision>61</cp:revision>
  <dcterms:created xsi:type="dcterms:W3CDTF">2015-05-02T02:46:00Z</dcterms:created>
  <dcterms:modified xsi:type="dcterms:W3CDTF">2015-10-30T16:44:22Z</dcterms:modified>
</cp:coreProperties>
</file>