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6" name="M Sampat"/>
  <p:cmAuthor clrIdx="1" id="1" initials="" lastIdx="5" name="Randy Bea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Is it ok to move Title 5 to the title of the next slide since that addresses T5?</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6">
    <p:pos x="6000" y="0"/>
    <p:text>Are we sharing meeting scenarios?  "Each one of these meetings" makes me feel like I am referring to specific meeting situations.</p:text>
  </p:cm>
  <p:cm authorId="1" idx="5">
    <p:pos x="6000" y="100"/>
    <p:text>hmm...this is something we can do on the fly I think. I haven't run a curric meeting in four years, so if you'd like to have a scenario from your recent experience in your back pocket to thrown out for some quick audience participation, that would be cool.</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5">
    <p:pos x="6000" y="0"/>
    <p:text>I like getting the conversation going right off the bat.  Hopefully this will engage everyone.  Do you think we should add more questions throughout?</p:text>
  </p:cm>
  <p:cm authorId="1" idx="4">
    <p:pos x="6000" y="100"/>
    <p:text>Good idea. I added slide 18  on strategies for building relationships.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p:pos x="6000" y="0"/>
    <p:text>Is this title tweak ok?  This section of slides on building relationships all have titles that begin with gerunds.  It's my latent OCD that strives for consistency.  
I added the last bullet as well because this is what I do throughout the year and during Flex Days.</p:text>
  </p:cm>
  <p:cm authorId="1" idx="3">
    <p:pos x="6000" y="100"/>
    <p:text>sounds good</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p:pos x="6000" y="0"/>
    <p:text>I added the third bullet.  Hope it is ok.</p:text>
  </p:cm>
  <p:cm authorId="1" idx="2">
    <p:pos x="6000" y="100"/>
    <p:text>yep!</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p:pos x="6000" y="0"/>
    <p:text>I changed this title too.  It's part of the Building Relationships gerund obsession for me.</p:text>
  </p:cm>
  <p:cm authorId="1" idx="1">
    <p:pos x="6000" y="100"/>
    <p:text>LOL. No problem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7" name="Shape 12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8" name="Shape 12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9" name="Shape 2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18" name="Shape 2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27" name="Shape 22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43" name="Shape 2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2" name="Shape 2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61" name="Shape 2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81" name="Shape 281"/>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90" name="Shape 2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4" name="Shape 13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Not sure of the thought behind this slide.  </a:t>
            </a:r>
          </a:p>
        </p:txBody>
      </p:sp>
      <p:sp>
        <p:nvSpPr>
          <p:cNvPr id="135" name="Shape 13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99" name="Shape 299"/>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308" name="Shape 3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17" name="Shape 31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327" name="Shape 32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6" name="Shape 3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4" name="Shape 3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53" name="Shape 35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363" name="Shape 36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71" name="Shape 3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80" name="Shape 380"/>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89" name="Shape 38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153" name="Shape 15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1" name="Shape 171"/>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Not sure of the thought behind this slide.  </a:t>
            </a:r>
          </a:p>
        </p:txBody>
      </p:sp>
      <p:sp>
        <p:nvSpPr>
          <p:cNvPr id="172" name="Shape 172"/>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Not sure of the thought behind this slide.  </a:t>
            </a:r>
          </a:p>
        </p:txBody>
      </p:sp>
      <p:sp>
        <p:nvSpPr>
          <p:cNvPr id="182" name="Shape 182"/>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00" name="Shape 2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914400" y="1122362"/>
            <a:ext cx="103632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rgbClr val="261300"/>
              </a:buClr>
              <a:buFont typeface="Georgia"/>
              <a:buNone/>
              <a:defRPr b="1" i="1" sz="60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rgbClr val="1A0D00"/>
              </a:buClr>
              <a:buFont typeface="Arial"/>
              <a:buNone/>
              <a:defRPr b="1" i="1" sz="2400" u="none" cap="none" strike="noStrike">
                <a:solidFill>
                  <a:srgbClr val="1A0D00"/>
                </a:solidFill>
                <a:latin typeface="Georgia"/>
                <a:ea typeface="Georgia"/>
                <a:cs typeface="Georgia"/>
                <a:sym typeface="Georgia"/>
              </a:defRPr>
            </a:lvl1pPr>
            <a:lvl2pPr indent="0" lvl="1" marL="457200" marR="0" rtl="0" algn="ctr">
              <a:lnSpc>
                <a:spcPct val="90000"/>
              </a:lnSpc>
              <a:spcBef>
                <a:spcPts val="500"/>
              </a:spcBef>
              <a:buClr>
                <a:srgbClr val="1A0D00"/>
              </a:buClr>
              <a:buFont typeface="Arial"/>
              <a:buNone/>
              <a:defRPr b="0" i="0" sz="2000" u="none" cap="none" strike="noStrike">
                <a:solidFill>
                  <a:srgbClr val="1A0D00"/>
                </a:solidFill>
                <a:latin typeface="Georgia"/>
                <a:ea typeface="Georgia"/>
                <a:cs typeface="Georgia"/>
                <a:sym typeface="Georgia"/>
              </a:defRPr>
            </a:lvl2pPr>
            <a:lvl3pPr indent="0" lvl="2" marL="914400" marR="0" rtl="0" algn="ctr">
              <a:lnSpc>
                <a:spcPct val="90000"/>
              </a:lnSpc>
              <a:spcBef>
                <a:spcPts val="500"/>
              </a:spcBef>
              <a:buClr>
                <a:srgbClr val="1A0D00"/>
              </a:buClr>
              <a:buFont typeface="Arial"/>
              <a:buNone/>
              <a:defRPr b="0" i="0" sz="1800" u="none" cap="none" strike="noStrike">
                <a:solidFill>
                  <a:srgbClr val="1A0D00"/>
                </a:solidFill>
                <a:latin typeface="Georgia"/>
                <a:ea typeface="Georgia"/>
                <a:cs typeface="Georgia"/>
                <a:sym typeface="Georgia"/>
              </a:defRPr>
            </a:lvl3pPr>
            <a:lvl4pPr indent="0" lvl="3" marL="1371600" marR="0" rtl="0" algn="ctr">
              <a:lnSpc>
                <a:spcPct val="90000"/>
              </a:lnSpc>
              <a:spcBef>
                <a:spcPts val="500"/>
              </a:spcBef>
              <a:buClr>
                <a:srgbClr val="1A0D00"/>
              </a:buClr>
              <a:buFont typeface="Arial"/>
              <a:buNone/>
              <a:defRPr b="0" i="0" sz="1600" u="none" cap="none" strike="noStrike">
                <a:solidFill>
                  <a:srgbClr val="1A0D00"/>
                </a:solidFill>
                <a:latin typeface="Georgia"/>
                <a:ea typeface="Georgia"/>
                <a:cs typeface="Georgia"/>
                <a:sym typeface="Georgia"/>
              </a:defRPr>
            </a:lvl4pPr>
            <a:lvl5pPr indent="0" lvl="4" marL="1828800" marR="0" rtl="0" algn="ctr">
              <a:lnSpc>
                <a:spcPct val="90000"/>
              </a:lnSpc>
              <a:spcBef>
                <a:spcPts val="500"/>
              </a:spcBef>
              <a:buClr>
                <a:srgbClr val="1A0D00"/>
              </a:buClr>
              <a:buFont typeface="Arial"/>
              <a:buNone/>
              <a:defRPr b="0" i="0" sz="1600" u="none" cap="none" strike="noStrike">
                <a:solidFill>
                  <a:srgbClr val="1A0D00"/>
                </a:solidFill>
                <a:latin typeface="Georgia"/>
                <a:ea typeface="Georgia"/>
                <a:cs typeface="Georgia"/>
                <a:sym typeface="Georgia"/>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4" name="Shape 74"/>
        <p:cNvGrpSpPr/>
        <p:nvPr/>
      </p:nvGrpSpPr>
      <p:grpSpPr>
        <a:xfrm>
          <a:off x="0" y="0"/>
          <a:ext cx="0" cy="0"/>
          <a:chOff x="0" y="0"/>
          <a:chExt cx="0" cy="0"/>
        </a:xfrm>
      </p:grpSpPr>
      <p:sp>
        <p:nvSpPr>
          <p:cNvPr id="75" name="Shape 75"/>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839787" y="895350"/>
            <a:ext cx="10515599" cy="795338"/>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a:off x="839788"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rgbClr val="1A0D00"/>
              </a:buClr>
              <a:buFont typeface="Arial"/>
              <a:buNone/>
              <a:defRPr b="1" i="1" sz="2400" u="none" cap="none" strike="noStrike">
                <a:solidFill>
                  <a:srgbClr val="1A0D00"/>
                </a:solidFill>
                <a:latin typeface="Georgia"/>
                <a:ea typeface="Georgia"/>
                <a:cs typeface="Georgia"/>
                <a:sym typeface="Georgia"/>
              </a:defRPr>
            </a:lvl1pPr>
            <a:lvl2pPr indent="0" lvl="1" marL="457200" marR="0" rtl="0" algn="l">
              <a:lnSpc>
                <a:spcPct val="90000"/>
              </a:lnSpc>
              <a:spcBef>
                <a:spcPts val="500"/>
              </a:spcBef>
              <a:buClr>
                <a:srgbClr val="1A0D00"/>
              </a:buClr>
              <a:buFont typeface="Arial"/>
              <a:buNone/>
              <a:defRPr b="1" i="0" sz="2000" u="none" cap="none" strike="noStrike">
                <a:solidFill>
                  <a:srgbClr val="1A0D00"/>
                </a:solidFill>
                <a:latin typeface="Georgia"/>
                <a:ea typeface="Georgia"/>
                <a:cs typeface="Georgia"/>
                <a:sym typeface="Georgia"/>
              </a:defRPr>
            </a:lvl2pPr>
            <a:lvl3pPr indent="0" lvl="2" marL="914400" marR="0" rtl="0" algn="l">
              <a:lnSpc>
                <a:spcPct val="90000"/>
              </a:lnSpc>
              <a:spcBef>
                <a:spcPts val="500"/>
              </a:spcBef>
              <a:buClr>
                <a:srgbClr val="1A0D00"/>
              </a:buClr>
              <a:buFont typeface="Arial"/>
              <a:buNone/>
              <a:defRPr b="1" i="0" sz="1800" u="none" cap="none" strike="noStrike">
                <a:solidFill>
                  <a:srgbClr val="1A0D00"/>
                </a:solidFill>
                <a:latin typeface="Georgia"/>
                <a:ea typeface="Georgia"/>
                <a:cs typeface="Georgia"/>
                <a:sym typeface="Georgia"/>
              </a:defRPr>
            </a:lvl3pPr>
            <a:lvl4pPr indent="0" lvl="3" marL="1371600" marR="0" rtl="0" algn="l">
              <a:lnSpc>
                <a:spcPct val="90000"/>
              </a:lnSpc>
              <a:spcBef>
                <a:spcPts val="500"/>
              </a:spcBef>
              <a:buClr>
                <a:srgbClr val="1A0D00"/>
              </a:buClr>
              <a:buFont typeface="Arial"/>
              <a:buNone/>
              <a:defRPr b="1" i="0" sz="1600" u="none" cap="none" strike="noStrike">
                <a:solidFill>
                  <a:srgbClr val="1A0D00"/>
                </a:solidFill>
                <a:latin typeface="Georgia"/>
                <a:ea typeface="Georgia"/>
                <a:cs typeface="Georgia"/>
                <a:sym typeface="Georgia"/>
              </a:defRPr>
            </a:lvl4pPr>
            <a:lvl5pPr indent="0" lvl="4" marL="1828800" marR="0" rtl="0" algn="l">
              <a:lnSpc>
                <a:spcPct val="90000"/>
              </a:lnSpc>
              <a:spcBef>
                <a:spcPts val="500"/>
              </a:spcBef>
              <a:buClr>
                <a:srgbClr val="1A0D00"/>
              </a:buClr>
              <a:buFont typeface="Arial"/>
              <a:buNone/>
              <a:defRPr b="1" i="0" sz="1600" u="none" cap="none" strike="noStrike">
                <a:solidFill>
                  <a:srgbClr val="1A0D00"/>
                </a:solidFill>
                <a:latin typeface="Georgia"/>
                <a:ea typeface="Georgia"/>
                <a:cs typeface="Georgia"/>
                <a:sym typeface="Georgia"/>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839788" y="2505075"/>
            <a:ext cx="5157787" cy="368458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6172201"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rgbClr val="1A0D00"/>
              </a:buClr>
              <a:buFont typeface="Arial"/>
              <a:buNone/>
              <a:defRPr b="1" i="1" sz="2400" u="none" cap="none" strike="noStrike">
                <a:solidFill>
                  <a:srgbClr val="1A0D00"/>
                </a:solidFill>
                <a:latin typeface="Georgia"/>
                <a:ea typeface="Georgia"/>
                <a:cs typeface="Georgia"/>
                <a:sym typeface="Georgia"/>
              </a:defRPr>
            </a:lvl1pPr>
            <a:lvl2pPr indent="0" lvl="1" marL="457200" marR="0" rtl="0" algn="l">
              <a:lnSpc>
                <a:spcPct val="90000"/>
              </a:lnSpc>
              <a:spcBef>
                <a:spcPts val="500"/>
              </a:spcBef>
              <a:buClr>
                <a:srgbClr val="1A0D00"/>
              </a:buClr>
              <a:buFont typeface="Arial"/>
              <a:buNone/>
              <a:defRPr b="1" i="0" sz="2000" u="none" cap="none" strike="noStrike">
                <a:solidFill>
                  <a:srgbClr val="1A0D00"/>
                </a:solidFill>
                <a:latin typeface="Georgia"/>
                <a:ea typeface="Georgia"/>
                <a:cs typeface="Georgia"/>
                <a:sym typeface="Georgia"/>
              </a:defRPr>
            </a:lvl2pPr>
            <a:lvl3pPr indent="0" lvl="2" marL="914400" marR="0" rtl="0" algn="l">
              <a:lnSpc>
                <a:spcPct val="90000"/>
              </a:lnSpc>
              <a:spcBef>
                <a:spcPts val="500"/>
              </a:spcBef>
              <a:buClr>
                <a:srgbClr val="1A0D00"/>
              </a:buClr>
              <a:buFont typeface="Arial"/>
              <a:buNone/>
              <a:defRPr b="1" i="0" sz="1800" u="none" cap="none" strike="noStrike">
                <a:solidFill>
                  <a:srgbClr val="1A0D00"/>
                </a:solidFill>
                <a:latin typeface="Georgia"/>
                <a:ea typeface="Georgia"/>
                <a:cs typeface="Georgia"/>
                <a:sym typeface="Georgia"/>
              </a:defRPr>
            </a:lvl3pPr>
            <a:lvl4pPr indent="0" lvl="3" marL="1371600" marR="0" rtl="0" algn="l">
              <a:lnSpc>
                <a:spcPct val="90000"/>
              </a:lnSpc>
              <a:spcBef>
                <a:spcPts val="500"/>
              </a:spcBef>
              <a:buClr>
                <a:srgbClr val="1A0D00"/>
              </a:buClr>
              <a:buFont typeface="Arial"/>
              <a:buNone/>
              <a:defRPr b="1" i="0" sz="1600" u="none" cap="none" strike="noStrike">
                <a:solidFill>
                  <a:srgbClr val="1A0D00"/>
                </a:solidFill>
                <a:latin typeface="Georgia"/>
                <a:ea typeface="Georgia"/>
                <a:cs typeface="Georgia"/>
                <a:sym typeface="Georgia"/>
              </a:defRPr>
            </a:lvl4pPr>
            <a:lvl5pPr indent="0" lvl="4" marL="1828800" marR="0" rtl="0" algn="l">
              <a:lnSpc>
                <a:spcPct val="90000"/>
              </a:lnSpc>
              <a:spcBef>
                <a:spcPts val="500"/>
              </a:spcBef>
              <a:buClr>
                <a:srgbClr val="1A0D00"/>
              </a:buClr>
              <a:buFont typeface="Arial"/>
              <a:buNone/>
              <a:defRPr b="1" i="0" sz="1600" u="none" cap="none" strike="noStrike">
                <a:solidFill>
                  <a:srgbClr val="1A0D00"/>
                </a:solidFill>
                <a:latin typeface="Georgia"/>
                <a:ea typeface="Georgia"/>
                <a:cs typeface="Georgia"/>
                <a:sym typeface="Georgia"/>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6172201" y="2505075"/>
            <a:ext cx="5183187" cy="368458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0" name="Shape 90"/>
        <p:cNvGrpSpPr/>
        <p:nvPr/>
      </p:nvGrpSpPr>
      <p:grpSpPr>
        <a:xfrm>
          <a:off x="0" y="0"/>
          <a:ext cx="0" cy="0"/>
          <a:chOff x="0" y="0"/>
          <a:chExt cx="0" cy="0"/>
        </a:xfrm>
      </p:grpSpPr>
      <p:sp>
        <p:nvSpPr>
          <p:cNvPr id="91" name="Shape 91"/>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2" name="Shape 92"/>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839787" y="987426"/>
            <a:ext cx="3932237" cy="1193799"/>
          </a:xfrm>
          <a:prstGeom prst="rect">
            <a:avLst/>
          </a:prstGeom>
          <a:noFill/>
          <a:ln>
            <a:noFill/>
          </a:ln>
        </p:spPr>
        <p:txBody>
          <a:bodyPr anchorCtr="0" anchor="b" bIns="91425" lIns="91425" rIns="91425" tIns="91425"/>
          <a:lstStyle>
            <a:lvl1pPr indent="0" lvl="0" marL="0" marR="0" rtl="0" algn="l">
              <a:lnSpc>
                <a:spcPct val="90000"/>
              </a:lnSpc>
              <a:spcBef>
                <a:spcPts val="0"/>
              </a:spcBef>
              <a:buClr>
                <a:srgbClr val="261300"/>
              </a:buClr>
              <a:buFont typeface="Georgia"/>
              <a:buNone/>
              <a:defRPr b="1" i="1" sz="32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1" name="Shape 101"/>
          <p:cNvSpPr txBox="1"/>
          <p:nvPr>
            <p:ph idx="1" type="body"/>
          </p:nvPr>
        </p:nvSpPr>
        <p:spPr>
          <a:xfrm>
            <a:off x="5181600" y="987426"/>
            <a:ext cx="6172199" cy="5005386"/>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rgbClr val="1A0D00"/>
              </a:buClr>
              <a:buSzPct val="100000"/>
              <a:buFont typeface="Arial"/>
              <a:buChar char="•"/>
              <a:defRPr b="1" i="1" sz="3200" u="none" cap="none" strike="noStrike">
                <a:solidFill>
                  <a:srgbClr val="1A0D00"/>
                </a:solidFill>
                <a:latin typeface="Georgia"/>
                <a:ea typeface="Georgia"/>
                <a:cs typeface="Georgia"/>
                <a:sym typeface="Georgia"/>
              </a:defRPr>
            </a:lvl1pPr>
            <a:lvl2pPr indent="-50800" lvl="1" marL="685800" marR="0" rtl="0" algn="l">
              <a:lnSpc>
                <a:spcPct val="90000"/>
              </a:lnSpc>
              <a:spcBef>
                <a:spcPts val="500"/>
              </a:spcBef>
              <a:buClr>
                <a:srgbClr val="1A0D00"/>
              </a:buClr>
              <a:buSzPct val="100000"/>
              <a:buFont typeface="Arial"/>
              <a:buChar char="•"/>
              <a:defRPr b="0" i="0" sz="2800" u="none" cap="none" strike="noStrike">
                <a:solidFill>
                  <a:srgbClr val="1A0D00"/>
                </a:solidFill>
                <a:latin typeface="Georgia"/>
                <a:ea typeface="Georgia"/>
                <a:cs typeface="Georgia"/>
                <a:sym typeface="Georgia"/>
              </a:defRPr>
            </a:lvl2pPr>
            <a:lvl3pPr indent="-76200" lvl="2" marL="11430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3pPr>
            <a:lvl4pPr indent="-101600" lvl="3" marL="16002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4pPr>
            <a:lvl5pPr indent="-101600" lvl="4" marL="20574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839787" y="2181225"/>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1A0D00"/>
              </a:buClr>
              <a:buFont typeface="Arial"/>
              <a:buNone/>
              <a:defRPr b="1" i="1" sz="1600" u="none" cap="none" strike="noStrike">
                <a:solidFill>
                  <a:srgbClr val="1A0D00"/>
                </a:solidFill>
                <a:latin typeface="Georgia"/>
                <a:ea typeface="Georgia"/>
                <a:cs typeface="Georgia"/>
                <a:sym typeface="Georgia"/>
              </a:defRPr>
            </a:lvl1pPr>
            <a:lvl2pPr indent="0" lvl="1" marL="457200" marR="0" rtl="0" algn="l">
              <a:lnSpc>
                <a:spcPct val="90000"/>
              </a:lnSpc>
              <a:spcBef>
                <a:spcPts val="500"/>
              </a:spcBef>
              <a:buClr>
                <a:srgbClr val="1A0D00"/>
              </a:buClr>
              <a:buFont typeface="Arial"/>
              <a:buNone/>
              <a:defRPr b="0" i="0" sz="1400" u="none" cap="none" strike="noStrike">
                <a:solidFill>
                  <a:srgbClr val="1A0D00"/>
                </a:solidFill>
                <a:latin typeface="Georgia"/>
                <a:ea typeface="Georgia"/>
                <a:cs typeface="Georgia"/>
                <a:sym typeface="Georgia"/>
              </a:defRPr>
            </a:lvl2pPr>
            <a:lvl3pPr indent="0" lvl="2" marL="914400" marR="0" rtl="0" algn="l">
              <a:lnSpc>
                <a:spcPct val="90000"/>
              </a:lnSpc>
              <a:spcBef>
                <a:spcPts val="500"/>
              </a:spcBef>
              <a:buClr>
                <a:srgbClr val="1A0D00"/>
              </a:buClr>
              <a:buFont typeface="Arial"/>
              <a:buNone/>
              <a:defRPr b="0" i="0" sz="1200" u="none" cap="none" strike="noStrike">
                <a:solidFill>
                  <a:srgbClr val="1A0D00"/>
                </a:solidFill>
                <a:latin typeface="Georgia"/>
                <a:ea typeface="Georgia"/>
                <a:cs typeface="Georgia"/>
                <a:sym typeface="Georgia"/>
              </a:defRPr>
            </a:lvl3pPr>
            <a:lvl4pPr indent="0" lvl="3" marL="1371600" marR="0" rtl="0" algn="l">
              <a:lnSpc>
                <a:spcPct val="90000"/>
              </a:lnSpc>
              <a:spcBef>
                <a:spcPts val="500"/>
              </a:spcBef>
              <a:buClr>
                <a:srgbClr val="1A0D00"/>
              </a:buClr>
              <a:buFont typeface="Arial"/>
              <a:buNone/>
              <a:defRPr b="0" i="0" sz="1000" u="none" cap="none" strike="noStrike">
                <a:solidFill>
                  <a:srgbClr val="1A0D00"/>
                </a:solidFill>
                <a:latin typeface="Georgia"/>
                <a:ea typeface="Georgia"/>
                <a:cs typeface="Georgia"/>
                <a:sym typeface="Georgia"/>
              </a:defRPr>
            </a:lvl4pPr>
            <a:lvl5pPr indent="0" lvl="4" marL="1828800" marR="0" rtl="0" algn="l">
              <a:lnSpc>
                <a:spcPct val="90000"/>
              </a:lnSpc>
              <a:spcBef>
                <a:spcPts val="500"/>
              </a:spcBef>
              <a:buClr>
                <a:srgbClr val="1A0D00"/>
              </a:buClr>
              <a:buFont typeface="Arial"/>
              <a:buNone/>
              <a:defRPr b="0" i="0" sz="1000" u="none" cap="none" strike="noStrike">
                <a:solidFill>
                  <a:srgbClr val="1A0D00"/>
                </a:solidFill>
                <a:latin typeface="Georgia"/>
                <a:ea typeface="Georgia"/>
                <a:cs typeface="Georgia"/>
                <a:sym typeface="Georgia"/>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839787" y="987425"/>
            <a:ext cx="3932237" cy="1069974"/>
          </a:xfrm>
          <a:prstGeom prst="rect">
            <a:avLst/>
          </a:prstGeom>
          <a:noFill/>
          <a:ln>
            <a:noFill/>
          </a:ln>
        </p:spPr>
        <p:txBody>
          <a:bodyPr anchorCtr="0" anchor="b" bIns="91425" lIns="91425" rIns="91425" tIns="91425"/>
          <a:lstStyle>
            <a:lvl1pPr indent="0" lvl="0" marL="0" marR="0" rtl="0" algn="l">
              <a:lnSpc>
                <a:spcPct val="90000"/>
              </a:lnSpc>
              <a:spcBef>
                <a:spcPts val="0"/>
              </a:spcBef>
              <a:buClr>
                <a:srgbClr val="261300"/>
              </a:buClr>
              <a:buFont typeface="Georgia"/>
              <a:buNone/>
              <a:defRPr b="1" i="1" sz="32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8" name="Shape 108"/>
          <p:cNvSpPr/>
          <p:nvPr>
            <p:ph idx="2" type="pic"/>
          </p:nvPr>
        </p:nvSpPr>
        <p:spPr>
          <a:xfrm>
            <a:off x="5183187" y="987425"/>
            <a:ext cx="6172199" cy="4994273"/>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1A0D00"/>
              </a:buClr>
              <a:buFont typeface="Arial"/>
              <a:buNone/>
              <a:defRPr b="1" i="1" sz="3200" u="none" cap="none" strike="noStrike">
                <a:solidFill>
                  <a:srgbClr val="1A0D00"/>
                </a:solidFill>
                <a:latin typeface="Georgia"/>
                <a:ea typeface="Georgia"/>
                <a:cs typeface="Georgia"/>
                <a:sym typeface="Georgia"/>
              </a:defRPr>
            </a:lvl1pPr>
            <a:lvl2pPr indent="0" lvl="1" marL="457200" marR="0" rtl="0" algn="l">
              <a:lnSpc>
                <a:spcPct val="90000"/>
              </a:lnSpc>
              <a:spcBef>
                <a:spcPts val="500"/>
              </a:spcBef>
              <a:buClr>
                <a:srgbClr val="1A0D00"/>
              </a:buClr>
              <a:buFont typeface="Arial"/>
              <a:buNone/>
              <a:defRPr b="0" i="0" sz="2800" u="none" cap="none" strike="noStrike">
                <a:solidFill>
                  <a:srgbClr val="1A0D00"/>
                </a:solidFill>
                <a:latin typeface="Georgia"/>
                <a:ea typeface="Georgia"/>
                <a:cs typeface="Georgia"/>
                <a:sym typeface="Georgia"/>
              </a:defRPr>
            </a:lvl2pPr>
            <a:lvl3pPr indent="0" lvl="2" marL="914400" marR="0" rtl="0" algn="l">
              <a:lnSpc>
                <a:spcPct val="90000"/>
              </a:lnSpc>
              <a:spcBef>
                <a:spcPts val="500"/>
              </a:spcBef>
              <a:buClr>
                <a:srgbClr val="1A0D00"/>
              </a:buClr>
              <a:buFont typeface="Arial"/>
              <a:buNone/>
              <a:defRPr b="0" i="0" sz="2400" u="none" cap="none" strike="noStrike">
                <a:solidFill>
                  <a:srgbClr val="1A0D00"/>
                </a:solidFill>
                <a:latin typeface="Georgia"/>
                <a:ea typeface="Georgia"/>
                <a:cs typeface="Georgia"/>
                <a:sym typeface="Georgia"/>
              </a:defRPr>
            </a:lvl3pPr>
            <a:lvl4pPr indent="0" lvl="3" marL="1371600" marR="0" rtl="0" algn="l">
              <a:lnSpc>
                <a:spcPct val="90000"/>
              </a:lnSpc>
              <a:spcBef>
                <a:spcPts val="500"/>
              </a:spcBef>
              <a:buClr>
                <a:srgbClr val="1A0D00"/>
              </a:buClr>
              <a:buFont typeface="Arial"/>
              <a:buNone/>
              <a:defRPr b="0" i="0" sz="2000" u="none" cap="none" strike="noStrike">
                <a:solidFill>
                  <a:srgbClr val="1A0D00"/>
                </a:solidFill>
                <a:latin typeface="Georgia"/>
                <a:ea typeface="Georgia"/>
                <a:cs typeface="Georgia"/>
                <a:sym typeface="Georgia"/>
              </a:defRPr>
            </a:lvl4pPr>
            <a:lvl5pPr indent="0" lvl="4" marL="1828800" marR="0" rtl="0" algn="l">
              <a:lnSpc>
                <a:spcPct val="90000"/>
              </a:lnSpc>
              <a:spcBef>
                <a:spcPts val="500"/>
              </a:spcBef>
              <a:buClr>
                <a:srgbClr val="1A0D00"/>
              </a:buClr>
              <a:buFont typeface="Arial"/>
              <a:buNone/>
              <a:defRPr b="0" i="0" sz="2000" u="none" cap="none" strike="noStrike">
                <a:solidFill>
                  <a:srgbClr val="1A0D00"/>
                </a:solidFill>
                <a:latin typeface="Georgia"/>
                <a:ea typeface="Georgia"/>
                <a:cs typeface="Georgia"/>
                <a:sym typeface="Georgia"/>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839787" y="2057400"/>
            <a:ext cx="3932237" cy="3924299"/>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1A0D00"/>
              </a:buClr>
              <a:buFont typeface="Arial"/>
              <a:buNone/>
              <a:defRPr b="1" i="1" sz="1600" u="none" cap="none" strike="noStrike">
                <a:solidFill>
                  <a:srgbClr val="1A0D00"/>
                </a:solidFill>
                <a:latin typeface="Georgia"/>
                <a:ea typeface="Georgia"/>
                <a:cs typeface="Georgia"/>
                <a:sym typeface="Georgia"/>
              </a:defRPr>
            </a:lvl1pPr>
            <a:lvl2pPr indent="0" lvl="1" marL="457200" marR="0" rtl="0" algn="l">
              <a:lnSpc>
                <a:spcPct val="90000"/>
              </a:lnSpc>
              <a:spcBef>
                <a:spcPts val="500"/>
              </a:spcBef>
              <a:buClr>
                <a:srgbClr val="1A0D00"/>
              </a:buClr>
              <a:buFont typeface="Arial"/>
              <a:buNone/>
              <a:defRPr b="0" i="0" sz="1400" u="none" cap="none" strike="noStrike">
                <a:solidFill>
                  <a:srgbClr val="1A0D00"/>
                </a:solidFill>
                <a:latin typeface="Georgia"/>
                <a:ea typeface="Georgia"/>
                <a:cs typeface="Georgia"/>
                <a:sym typeface="Georgia"/>
              </a:defRPr>
            </a:lvl2pPr>
            <a:lvl3pPr indent="0" lvl="2" marL="914400" marR="0" rtl="0" algn="l">
              <a:lnSpc>
                <a:spcPct val="90000"/>
              </a:lnSpc>
              <a:spcBef>
                <a:spcPts val="500"/>
              </a:spcBef>
              <a:buClr>
                <a:srgbClr val="1A0D00"/>
              </a:buClr>
              <a:buFont typeface="Arial"/>
              <a:buNone/>
              <a:defRPr b="0" i="0" sz="1200" u="none" cap="none" strike="noStrike">
                <a:solidFill>
                  <a:srgbClr val="1A0D00"/>
                </a:solidFill>
                <a:latin typeface="Georgia"/>
                <a:ea typeface="Georgia"/>
                <a:cs typeface="Georgia"/>
                <a:sym typeface="Georgia"/>
              </a:defRPr>
            </a:lvl3pPr>
            <a:lvl4pPr indent="0" lvl="3" marL="1371600" marR="0" rtl="0" algn="l">
              <a:lnSpc>
                <a:spcPct val="90000"/>
              </a:lnSpc>
              <a:spcBef>
                <a:spcPts val="500"/>
              </a:spcBef>
              <a:buClr>
                <a:srgbClr val="1A0D00"/>
              </a:buClr>
              <a:buFont typeface="Arial"/>
              <a:buNone/>
              <a:defRPr b="0" i="0" sz="1000" u="none" cap="none" strike="noStrike">
                <a:solidFill>
                  <a:srgbClr val="1A0D00"/>
                </a:solidFill>
                <a:latin typeface="Georgia"/>
                <a:ea typeface="Georgia"/>
                <a:cs typeface="Georgia"/>
                <a:sym typeface="Georgia"/>
              </a:defRPr>
            </a:lvl4pPr>
            <a:lvl5pPr indent="0" lvl="4" marL="1828800" marR="0" rtl="0" algn="l">
              <a:lnSpc>
                <a:spcPct val="90000"/>
              </a:lnSpc>
              <a:spcBef>
                <a:spcPts val="500"/>
              </a:spcBef>
              <a:buClr>
                <a:srgbClr val="1A0D00"/>
              </a:buClr>
              <a:buFont typeface="Arial"/>
              <a:buNone/>
              <a:defRPr b="0" i="0" sz="1000" u="none" cap="none" strike="noStrike">
                <a:solidFill>
                  <a:srgbClr val="1A0D00"/>
                </a:solidFill>
                <a:latin typeface="Georgia"/>
                <a:ea typeface="Georgia"/>
                <a:cs typeface="Georgia"/>
                <a:sym typeface="Georgia"/>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5" name="Shape 115"/>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7412831" y="2235994"/>
            <a:ext cx="52530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1" name="Shape 121"/>
          <p:cNvSpPr txBox="1"/>
          <p:nvPr>
            <p:ph idx="1" type="body"/>
          </p:nvPr>
        </p:nvSpPr>
        <p:spPr>
          <a:xfrm rot="5400000">
            <a:off x="2078831" y="-316705"/>
            <a:ext cx="5253038" cy="7734299"/>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1" name="Shape 31"/>
        <p:cNvGrpSpPr/>
        <p:nvPr/>
      </p:nvGrpSpPr>
      <p:grpSpPr>
        <a:xfrm>
          <a:off x="0" y="0"/>
          <a:ext cx="0" cy="0"/>
          <a:chOff x="0" y="0"/>
          <a:chExt cx="0" cy="0"/>
        </a:xfrm>
      </p:grpSpPr>
      <p:sp>
        <p:nvSpPr>
          <p:cNvPr id="32" name="Shape 32"/>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8" name="Shape 38"/>
        <p:cNvGrpSpPr/>
        <p:nvPr/>
      </p:nvGrpSpPr>
      <p:grpSpPr>
        <a:xfrm>
          <a:off x="0" y="0"/>
          <a:ext cx="0" cy="0"/>
          <a:chOff x="0" y="0"/>
          <a:chExt cx="0" cy="0"/>
        </a:xfrm>
      </p:grpSpPr>
      <p:sp>
        <p:nvSpPr>
          <p:cNvPr id="39" name="Shape 39"/>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9" name="Shape 49"/>
        <p:cNvGrpSpPr/>
        <p:nvPr/>
      </p:nvGrpSpPr>
      <p:grpSpPr>
        <a:xfrm>
          <a:off x="0" y="0"/>
          <a:ext cx="0" cy="0"/>
          <a:chOff x="0" y="0"/>
          <a:chExt cx="0" cy="0"/>
        </a:xfrm>
      </p:grpSpPr>
      <p:sp>
        <p:nvSpPr>
          <p:cNvPr id="50" name="Shape 50"/>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55" name="Shape 55"/>
        <p:cNvGrpSpPr/>
        <p:nvPr/>
      </p:nvGrpSpPr>
      <p:grpSpPr>
        <a:xfrm>
          <a:off x="0" y="0"/>
          <a:ext cx="0" cy="0"/>
          <a:chOff x="0" y="0"/>
          <a:chExt cx="0" cy="0"/>
        </a:xfrm>
      </p:grpSpPr>
      <p:sp>
        <p:nvSpPr>
          <p:cNvPr id="56" name="Shape 56"/>
          <p:cNvSpPr txBox="1"/>
          <p:nvPr>
            <p:ph type="title"/>
          </p:nvPr>
        </p:nvSpPr>
        <p:spPr>
          <a:xfrm>
            <a:off x="1016000" y="533400"/>
            <a:ext cx="10261600" cy="11430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7" name="Shape 57"/>
          <p:cNvSpPr txBox="1"/>
          <p:nvPr>
            <p:ph idx="1" type="body"/>
          </p:nvPr>
        </p:nvSpPr>
        <p:spPr>
          <a:xfrm>
            <a:off x="1016000" y="1905000"/>
            <a:ext cx="5029199" cy="4038599"/>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2" type="body"/>
          </p:nvPr>
        </p:nvSpPr>
        <p:spPr>
          <a:xfrm>
            <a:off x="6248400" y="1905000"/>
            <a:ext cx="5029199" cy="4038599"/>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1016000" y="6391275"/>
            <a:ext cx="2743199" cy="4572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4470400" y="6403975"/>
            <a:ext cx="3860799" cy="4572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9144000" y="6400800"/>
            <a:ext cx="2133599" cy="4572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62" name="Shape 62"/>
        <p:cNvGrpSpPr/>
        <p:nvPr/>
      </p:nvGrpSpPr>
      <p:grpSpPr>
        <a:xfrm>
          <a:off x="0" y="0"/>
          <a:ext cx="0" cy="0"/>
          <a:chOff x="0" y="0"/>
          <a:chExt cx="0" cy="0"/>
        </a:xfrm>
      </p:grpSpPr>
      <p:sp>
        <p:nvSpPr>
          <p:cNvPr id="63" name="Shape 63"/>
          <p:cNvSpPr txBox="1"/>
          <p:nvPr>
            <p:ph type="ctrTitle"/>
          </p:nvPr>
        </p:nvSpPr>
        <p:spPr>
          <a:xfrm>
            <a:off x="914400" y="1122362"/>
            <a:ext cx="103632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rgbClr val="261300"/>
              </a:buClr>
              <a:buFont typeface="Georgia"/>
              <a:buNone/>
              <a:defRPr b="1" i="1" sz="60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rgbClr val="1A0D00"/>
              </a:buClr>
              <a:buFont typeface="Arial"/>
              <a:buNone/>
              <a:defRPr b="1" i="1" sz="2400" u="none" cap="none" strike="noStrike">
                <a:solidFill>
                  <a:srgbClr val="1A0D00"/>
                </a:solidFill>
                <a:latin typeface="Georgia"/>
                <a:ea typeface="Georgia"/>
                <a:cs typeface="Georgia"/>
                <a:sym typeface="Georgia"/>
              </a:defRPr>
            </a:lvl1pPr>
            <a:lvl2pPr indent="0" lvl="1" marL="457200" marR="0" rtl="0" algn="ctr">
              <a:lnSpc>
                <a:spcPct val="90000"/>
              </a:lnSpc>
              <a:spcBef>
                <a:spcPts val="500"/>
              </a:spcBef>
              <a:buClr>
                <a:srgbClr val="1A0D00"/>
              </a:buClr>
              <a:buFont typeface="Arial"/>
              <a:buNone/>
              <a:defRPr b="0" i="0" sz="2000" u="none" cap="none" strike="noStrike">
                <a:solidFill>
                  <a:srgbClr val="1A0D00"/>
                </a:solidFill>
                <a:latin typeface="Georgia"/>
                <a:ea typeface="Georgia"/>
                <a:cs typeface="Georgia"/>
                <a:sym typeface="Georgia"/>
              </a:defRPr>
            </a:lvl2pPr>
            <a:lvl3pPr indent="0" lvl="2" marL="914400" marR="0" rtl="0" algn="ctr">
              <a:lnSpc>
                <a:spcPct val="90000"/>
              </a:lnSpc>
              <a:spcBef>
                <a:spcPts val="500"/>
              </a:spcBef>
              <a:buClr>
                <a:srgbClr val="1A0D00"/>
              </a:buClr>
              <a:buFont typeface="Arial"/>
              <a:buNone/>
              <a:defRPr b="0" i="0" sz="1800" u="none" cap="none" strike="noStrike">
                <a:solidFill>
                  <a:srgbClr val="1A0D00"/>
                </a:solidFill>
                <a:latin typeface="Georgia"/>
                <a:ea typeface="Georgia"/>
                <a:cs typeface="Georgia"/>
                <a:sym typeface="Georgia"/>
              </a:defRPr>
            </a:lvl3pPr>
            <a:lvl4pPr indent="0" lvl="3" marL="1371600" marR="0" rtl="0" algn="ctr">
              <a:lnSpc>
                <a:spcPct val="90000"/>
              </a:lnSpc>
              <a:spcBef>
                <a:spcPts val="500"/>
              </a:spcBef>
              <a:buClr>
                <a:srgbClr val="1A0D00"/>
              </a:buClr>
              <a:buFont typeface="Arial"/>
              <a:buNone/>
              <a:defRPr b="0" i="0" sz="1600" u="none" cap="none" strike="noStrike">
                <a:solidFill>
                  <a:srgbClr val="1A0D00"/>
                </a:solidFill>
                <a:latin typeface="Georgia"/>
                <a:ea typeface="Georgia"/>
                <a:cs typeface="Georgia"/>
                <a:sym typeface="Georgia"/>
              </a:defRPr>
            </a:lvl4pPr>
            <a:lvl5pPr indent="0" lvl="4" marL="1828800" marR="0" rtl="0" algn="ctr">
              <a:lnSpc>
                <a:spcPct val="90000"/>
              </a:lnSpc>
              <a:spcBef>
                <a:spcPts val="500"/>
              </a:spcBef>
              <a:buClr>
                <a:srgbClr val="1A0D00"/>
              </a:buClr>
              <a:buFont typeface="Arial"/>
              <a:buNone/>
              <a:defRPr b="0" i="0" sz="1600" u="none" cap="none" strike="noStrike">
                <a:solidFill>
                  <a:srgbClr val="1A0D00"/>
                </a:solidFill>
                <a:latin typeface="Georgia"/>
                <a:ea typeface="Georgia"/>
                <a:cs typeface="Georgia"/>
                <a:sym typeface="Georgia"/>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8" name="Shape 68"/>
        <p:cNvGrpSpPr/>
        <p:nvPr/>
      </p:nvGrpSpPr>
      <p:grpSpPr>
        <a:xfrm>
          <a:off x="0" y="0"/>
          <a:ext cx="0" cy="0"/>
          <a:chOff x="0" y="0"/>
          <a:chExt cx="0" cy="0"/>
        </a:xfrm>
      </p:grpSpPr>
      <p:sp>
        <p:nvSpPr>
          <p:cNvPr id="69" name="Shape 69"/>
          <p:cNvSpPr txBox="1"/>
          <p:nvPr>
            <p:ph type="title"/>
          </p:nvPr>
        </p:nvSpPr>
        <p:spPr>
          <a:xfrm>
            <a:off x="831850" y="1709740"/>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rgbClr val="261300"/>
              </a:buClr>
              <a:buFont typeface="Georgia"/>
              <a:buNone/>
              <a:defRPr b="1" i="1" sz="60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a:off x="831850" y="4589464"/>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1" i="1" sz="2400" u="none" cap="none" strike="noStrike">
                <a:solidFill>
                  <a:schemeClr val="dk1"/>
                </a:solidFill>
                <a:latin typeface="Georgia"/>
                <a:ea typeface="Georgia"/>
                <a:cs typeface="Georgia"/>
                <a:sym typeface="Georgia"/>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Georgia"/>
                <a:ea typeface="Georgia"/>
                <a:cs typeface="Georgia"/>
                <a:sym typeface="Georgia"/>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Georgia"/>
                <a:ea typeface="Georgia"/>
                <a:cs typeface="Georgia"/>
                <a:sym typeface="Georgia"/>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Georgia"/>
                <a:ea typeface="Georgia"/>
                <a:cs typeface="Georgia"/>
                <a:sym typeface="Georgia"/>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Georgia"/>
                <a:ea typeface="Georgia"/>
                <a:cs typeface="Georgia"/>
                <a:sym typeface="Georgia"/>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00.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3" name="Shape 43"/>
        <p:cNvGrpSpPr/>
        <p:nvPr/>
      </p:nvGrpSpPr>
      <p:grpSpPr>
        <a:xfrm>
          <a:off x="0" y="0"/>
          <a:ext cx="0" cy="0"/>
          <a:chOff x="0" y="0"/>
          <a:chExt cx="0" cy="0"/>
        </a:xfrm>
      </p:grpSpPr>
      <p:sp>
        <p:nvSpPr>
          <p:cNvPr id="44" name="Shape 44"/>
          <p:cNvSpPr txBox="1"/>
          <p:nvPr>
            <p:ph type="title"/>
          </p:nvPr>
        </p:nvSpPr>
        <p:spPr>
          <a:xfrm>
            <a:off x="838200" y="904875"/>
            <a:ext cx="10515599" cy="914400"/>
          </a:xfrm>
          <a:prstGeom prst="rect">
            <a:avLst/>
          </a:prstGeom>
          <a:noFill/>
          <a:ln>
            <a:noFill/>
          </a:ln>
        </p:spPr>
        <p:txBody>
          <a:bodyPr anchorCtr="0" anchor="ctr" bIns="91425" lIns="91425" rIns="91425" tIns="91425"/>
          <a:lstStyle>
            <a:lvl1pPr indent="0" lvl="0" marL="0" marR="0" rtl="0" algn="l">
              <a:lnSpc>
                <a:spcPct val="90000"/>
              </a:lnSpc>
              <a:spcBef>
                <a:spcPts val="0"/>
              </a:spcBef>
              <a:buClr>
                <a:srgbClr val="261300"/>
              </a:buClr>
              <a:buFont typeface="Georgia"/>
              <a:buNone/>
              <a:defRPr b="1" i="1" sz="3600" u="none" cap="none" strike="noStrike">
                <a:solidFill>
                  <a:srgbClr val="261300"/>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rgbClr val="1A0D00"/>
              </a:buClr>
              <a:buSzPct val="100000"/>
              <a:buFont typeface="Arial"/>
              <a:buChar char="•"/>
              <a:defRPr b="1" i="1" sz="2400" u="none" cap="none" strike="noStrike">
                <a:solidFill>
                  <a:srgbClr val="1A0D00"/>
                </a:solidFill>
                <a:latin typeface="Georgia"/>
                <a:ea typeface="Georgia"/>
                <a:cs typeface="Georgia"/>
                <a:sym typeface="Georgia"/>
              </a:defRPr>
            </a:lvl1pPr>
            <a:lvl2pPr indent="-76200" lvl="1" marL="685800" marR="0" rtl="0" algn="l">
              <a:lnSpc>
                <a:spcPct val="90000"/>
              </a:lnSpc>
              <a:spcBef>
                <a:spcPts val="500"/>
              </a:spcBef>
              <a:buClr>
                <a:srgbClr val="1A0D00"/>
              </a:buClr>
              <a:buSzPct val="100000"/>
              <a:buFont typeface="Arial"/>
              <a:buChar char="•"/>
              <a:defRPr b="0" i="0" sz="2400" u="none" cap="none" strike="noStrike">
                <a:solidFill>
                  <a:srgbClr val="1A0D00"/>
                </a:solidFill>
                <a:latin typeface="Georgia"/>
                <a:ea typeface="Georgia"/>
                <a:cs typeface="Georgia"/>
                <a:sym typeface="Georgia"/>
              </a:defRPr>
            </a:lvl2pPr>
            <a:lvl3pPr indent="-101600" lvl="2" marL="1143000" marR="0" rtl="0" algn="l">
              <a:lnSpc>
                <a:spcPct val="90000"/>
              </a:lnSpc>
              <a:spcBef>
                <a:spcPts val="500"/>
              </a:spcBef>
              <a:buClr>
                <a:srgbClr val="1A0D00"/>
              </a:buClr>
              <a:buSzPct val="100000"/>
              <a:buFont typeface="Arial"/>
              <a:buChar char="•"/>
              <a:defRPr b="0" i="0" sz="2000" u="none" cap="none" strike="noStrike">
                <a:solidFill>
                  <a:srgbClr val="1A0D00"/>
                </a:solidFill>
                <a:latin typeface="Georgia"/>
                <a:ea typeface="Georgia"/>
                <a:cs typeface="Georgia"/>
                <a:sym typeface="Georgia"/>
              </a:defRPr>
            </a:lvl3pPr>
            <a:lvl4pPr indent="-114300" lvl="3" marL="16002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4pPr>
            <a:lvl5pPr indent="-114300" lvl="4" marL="2057400" marR="0" rtl="0" algn="l">
              <a:lnSpc>
                <a:spcPct val="90000"/>
              </a:lnSpc>
              <a:spcBef>
                <a:spcPts val="500"/>
              </a:spcBef>
              <a:buClr>
                <a:srgbClr val="1A0D00"/>
              </a:buClr>
              <a:buSzPct val="100000"/>
              <a:buFont typeface="Arial"/>
              <a:buChar char="•"/>
              <a:defRPr b="0" i="0" sz="1800" u="none" cap="none" strike="noStrike">
                <a:solidFill>
                  <a:srgbClr val="1A0D00"/>
                </a:solidFill>
                <a:latin typeface="Georgia"/>
                <a:ea typeface="Georgia"/>
                <a:cs typeface="Georgia"/>
                <a:sym typeface="Georgia"/>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1"/>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1"/>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omments" Target="../comments/comment4.xml"/><Relationship Id="rId4"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omments" Target="../comments/comment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omments" Target="../comments/comment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asccc.org/papers/course-outline-record-curriculum-reference-guide" TargetMode="External"/><Relationship Id="rId4" Type="http://schemas.openxmlformats.org/officeDocument/2006/relationships/hyperlink" Target="http://asccc.org/papers/curriculum-committee-role-structure-duties-and-standards-good-practi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0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government.westlaw.com/linkedslice/search/default.asp?tempinfo=find&amp;RS=GVT1.0&amp;VR=2.0&amp;SP=CCR-1000" TargetMode="External"/><Relationship Id="rId4"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ctrTitle"/>
          </p:nvPr>
        </p:nvSpPr>
        <p:spPr>
          <a:xfrm>
            <a:off x="914400" y="1122362"/>
            <a:ext cx="103632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261300"/>
              </a:buClr>
              <a:buSzPct val="25000"/>
              <a:buFont typeface="Georgia"/>
              <a:buNone/>
            </a:pPr>
            <a:r>
              <a:rPr b="1" i="1" lang="en-US" sz="4800" u="none" cap="none" strike="noStrike">
                <a:solidFill>
                  <a:srgbClr val="261300"/>
                </a:solidFill>
                <a:latin typeface="Georgia"/>
                <a:ea typeface="Georgia"/>
                <a:cs typeface="Georgia"/>
                <a:sym typeface="Georgia"/>
              </a:rPr>
              <a:t>Curriculum Committee Meetings: Keeping Meetings On Track and Committee Engaged</a:t>
            </a:r>
          </a:p>
        </p:txBody>
      </p:sp>
      <p:sp>
        <p:nvSpPr>
          <p:cNvPr id="131" name="Shape 131"/>
          <p:cNvSpPr txBox="1"/>
          <p:nvPr>
            <p:ph idx="1" type="subTitle"/>
          </p:nvPr>
        </p:nvSpPr>
        <p:spPr>
          <a:xfrm>
            <a:off x="1524000" y="3602037"/>
            <a:ext cx="9144000"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1A0D00"/>
              </a:buClr>
              <a:buSzPct val="25000"/>
              <a:buFont typeface="Arial"/>
              <a:buNone/>
            </a:pPr>
            <a:r>
              <a:rPr b="1" i="1" lang="en-US" sz="2400" u="none" cap="none" strike="noStrike">
                <a:solidFill>
                  <a:srgbClr val="1A0D00"/>
                </a:solidFill>
                <a:latin typeface="Georgia"/>
                <a:ea typeface="Georgia"/>
                <a:cs typeface="Georgia"/>
                <a:sym typeface="Georgia"/>
              </a:rPr>
              <a:t>Michelle Sampat, Mt. San Antonio College</a:t>
            </a:r>
          </a:p>
          <a:p>
            <a:pPr indent="0" lvl="0" marL="0" marR="0" rtl="0" algn="ctr">
              <a:lnSpc>
                <a:spcPct val="90000"/>
              </a:lnSpc>
              <a:spcBef>
                <a:spcPts val="1000"/>
              </a:spcBef>
              <a:spcAft>
                <a:spcPts val="0"/>
              </a:spcAft>
              <a:buClr>
                <a:srgbClr val="1A0D00"/>
              </a:buClr>
              <a:buSzPct val="25000"/>
              <a:buFont typeface="Arial"/>
              <a:buNone/>
            </a:pPr>
            <a:r>
              <a:rPr b="1" i="1" lang="en-US" sz="2400" u="none" cap="none" strike="noStrike">
                <a:solidFill>
                  <a:srgbClr val="1A0D00"/>
                </a:solidFill>
                <a:latin typeface="Georgia"/>
                <a:ea typeface="Georgia"/>
                <a:cs typeface="Georgia"/>
                <a:sym typeface="Georgia"/>
              </a:rPr>
              <a:t>Randy Beach, ASCCC South Representative</a:t>
            </a:r>
          </a:p>
          <a:p>
            <a:pPr indent="0" lvl="0" marL="0" marR="0" rtl="0" algn="ctr">
              <a:lnSpc>
                <a:spcPct val="90000"/>
              </a:lnSpc>
              <a:spcBef>
                <a:spcPts val="1000"/>
              </a:spcBef>
              <a:buClr>
                <a:srgbClr val="1A0D00"/>
              </a:buClr>
              <a:buSzPct val="25000"/>
              <a:buFont typeface="Arial"/>
              <a:buNone/>
            </a:pPr>
            <a:r>
              <a:rPr b="1" i="1" lang="en-US" sz="2400" u="none" cap="none" strike="noStrike">
                <a:solidFill>
                  <a:srgbClr val="1A0D00"/>
                </a:solidFill>
                <a:latin typeface="Georgia"/>
                <a:ea typeface="Georgia"/>
                <a:cs typeface="Georgia"/>
                <a:sym typeface="Georgia"/>
              </a:rPr>
              <a:t>ASCCC Curriculum Institute, July </a:t>
            </a:r>
            <a:r>
              <a:rPr lang="en-US"/>
              <a:t>6</a:t>
            </a:r>
            <a:r>
              <a:rPr b="1" i="1" lang="en-US" sz="2400" u="none" cap="none" strike="noStrike">
                <a:solidFill>
                  <a:srgbClr val="1A0D00"/>
                </a:solidFill>
                <a:latin typeface="Georgia"/>
                <a:ea typeface="Georgia"/>
                <a:cs typeface="Georgia"/>
                <a:sym typeface="Georgia"/>
              </a:rPr>
              <a:t>-9, 2016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a:t>Laying the Foundation</a:t>
            </a:r>
          </a:p>
        </p:txBody>
      </p:sp>
      <p:sp>
        <p:nvSpPr>
          <p:cNvPr id="212" name="Shape 212"/>
          <p:cNvSpPr txBox="1"/>
          <p:nvPr>
            <p:ph idx="1" type="body"/>
          </p:nvPr>
        </p:nvSpPr>
        <p:spPr>
          <a:xfrm>
            <a:off x="6936600" y="1819275"/>
            <a:ext cx="4417200" cy="43515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Faculty tend to only look at their CORs when they are in curriculum review, program review, or want to create a new class</a:t>
            </a:r>
            <a:r>
              <a:rPr lang="en-US"/>
              <a:t>, certificate, or degree</a:t>
            </a:r>
            <a:r>
              <a:rPr b="1" i="1" lang="en-US" sz="2400" u="none" cap="none" strike="noStrike">
                <a:solidFill>
                  <a:srgbClr val="1A0D00"/>
                </a:solidFill>
                <a:latin typeface="Georgia"/>
                <a:ea typeface="Georgia"/>
                <a:cs typeface="Georgia"/>
                <a:sym typeface="Georgia"/>
              </a:rPr>
              <a:t>. </a:t>
            </a:r>
          </a:p>
          <a:p>
            <a:pPr indent="-228600" lvl="0" marL="228600" marR="0" rtl="0" algn="l">
              <a:lnSpc>
                <a:spcPct val="9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Educat</a:t>
            </a:r>
            <a:r>
              <a:rPr lang="en-US"/>
              <a:t>ing</a:t>
            </a:r>
            <a:r>
              <a:rPr b="1" i="1" lang="en-US" sz="2400" u="none" cap="none" strike="noStrike">
                <a:solidFill>
                  <a:srgbClr val="1A0D00"/>
                </a:solidFill>
                <a:latin typeface="Georgia"/>
                <a:ea typeface="Georgia"/>
                <a:cs typeface="Georgia"/>
                <a:sym typeface="Georgia"/>
              </a:rPr>
              <a:t> the faculty on effective curriculum practices</a:t>
            </a:r>
            <a:r>
              <a:rPr lang="en-US"/>
              <a:t> ahead of time is crucial. </a:t>
            </a:r>
            <a:r>
              <a:rPr b="1" i="1" lang="en-US" sz="2400" u="none" cap="none" strike="noStrike">
                <a:solidFill>
                  <a:srgbClr val="1A0D00"/>
                </a:solidFill>
                <a:latin typeface="Georgia"/>
                <a:ea typeface="Georgia"/>
                <a:cs typeface="Georgia"/>
                <a:sym typeface="Georgia"/>
              </a:rPr>
              <a:t> </a:t>
            </a:r>
          </a:p>
        </p:txBody>
      </p:sp>
      <p:sp>
        <p:nvSpPr>
          <p:cNvPr id="213" name="Shape 213"/>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14" name="Shape 214"/>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builder-laying-bricks-008.jpg" id="215" name="Shape 215"/>
          <p:cNvPicPr preferRelativeResize="0"/>
          <p:nvPr/>
        </p:nvPicPr>
        <p:blipFill>
          <a:blip r:embed="rId3">
            <a:alphaModFix/>
          </a:blip>
          <a:stretch>
            <a:fillRect/>
          </a:stretch>
        </p:blipFill>
        <p:spPr>
          <a:xfrm>
            <a:off x="838200" y="2114550"/>
            <a:ext cx="6001174" cy="360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a:t>Being t</a:t>
            </a:r>
            <a:r>
              <a:rPr lang="en-US"/>
              <a:t>he Voice of Reason</a:t>
            </a:r>
          </a:p>
        </p:txBody>
      </p:sp>
      <p:sp>
        <p:nvSpPr>
          <p:cNvPr id="221" name="Shape 221"/>
          <p:cNvSpPr txBox="1"/>
          <p:nvPr>
            <p:ph idx="1" type="body"/>
          </p:nvPr>
        </p:nvSpPr>
        <p:spPr>
          <a:xfrm>
            <a:off x="838200" y="1773025"/>
            <a:ext cx="4473000" cy="5085000"/>
          </a:xfrm>
          <a:prstGeom prst="rect">
            <a:avLst/>
          </a:prstGeom>
          <a:noFill/>
          <a:ln>
            <a:noFill/>
          </a:ln>
        </p:spPr>
        <p:txBody>
          <a:bodyPr anchorCtr="0" anchor="t" bIns="45700" lIns="91425" rIns="91425" tIns="45700">
            <a:noAutofit/>
          </a:bodyPr>
          <a:lstStyle/>
          <a:p>
            <a:pPr indent="-228600" lvl="0" marL="457200" marR="0" rtl="0" algn="l">
              <a:lnSpc>
                <a:spcPct val="90000"/>
              </a:lnSpc>
              <a:spcBef>
                <a:spcPts val="1000"/>
              </a:spcBef>
              <a:spcAft>
                <a:spcPts val="0"/>
              </a:spcAft>
            </a:pPr>
            <a:r>
              <a:rPr lang="en-US"/>
              <a:t>Make yourself available to faculty to answer questions. </a:t>
            </a:r>
          </a:p>
          <a:p>
            <a:pPr indent="-381000" lvl="0" marL="457200" marR="0" rtl="0" algn="l">
              <a:lnSpc>
                <a:spcPct val="90000"/>
              </a:lnSpc>
              <a:spcBef>
                <a:spcPts val="1000"/>
              </a:spcBef>
              <a:spcAft>
                <a:spcPts val="0"/>
              </a:spcAft>
              <a:buClr>
                <a:srgbClr val="1A0D00"/>
              </a:buClr>
              <a:buSzPct val="100000"/>
              <a:buFont typeface="Georgia"/>
            </a:pPr>
            <a:r>
              <a:rPr b="1" i="1" lang="en-US" sz="2400" u="none" cap="none" strike="noStrike">
                <a:solidFill>
                  <a:srgbClr val="1A0D00"/>
                </a:solidFill>
                <a:latin typeface="Georgia"/>
                <a:ea typeface="Georgia"/>
                <a:cs typeface="Georgia"/>
                <a:sym typeface="Georgia"/>
              </a:rPr>
              <a:t>When regulatory changes happen (like repeatability), you need to sit down with affected faculty and explain what is going on and why. </a:t>
            </a:r>
          </a:p>
          <a:p>
            <a:pPr indent="-228600" lvl="0" marL="457200" marR="0" rtl="0" algn="l">
              <a:lnSpc>
                <a:spcPct val="90000"/>
              </a:lnSpc>
              <a:spcBef>
                <a:spcPts val="1000"/>
              </a:spcBef>
              <a:spcAft>
                <a:spcPts val="0"/>
              </a:spcAft>
            </a:pPr>
            <a:r>
              <a:rPr lang="en-US"/>
              <a:t>Offer workshops to help faculty and managers stay current. </a:t>
            </a:r>
          </a:p>
          <a:p>
            <a:pPr indent="0" lvl="0" marL="0" marR="0" rtl="0" algn="l">
              <a:lnSpc>
                <a:spcPct val="90000"/>
              </a:lnSpc>
              <a:spcBef>
                <a:spcPts val="1000"/>
              </a:spcBef>
              <a:buClr>
                <a:srgbClr val="1A0D00"/>
              </a:buClr>
              <a:buSzPct val="25000"/>
              <a:buFont typeface="Arial"/>
              <a:buNone/>
            </a:pPr>
            <a:r>
              <a:t/>
            </a:r>
            <a:endParaRPr b="1" i="1" sz="2400" u="none" cap="none" strike="noStrike">
              <a:solidFill>
                <a:srgbClr val="1A0D00"/>
              </a:solidFill>
              <a:latin typeface="Georgia"/>
              <a:ea typeface="Georgia"/>
              <a:cs typeface="Georgia"/>
              <a:sym typeface="Georgia"/>
            </a:endParaRPr>
          </a:p>
        </p:txBody>
      </p:sp>
      <p:sp>
        <p:nvSpPr>
          <p:cNvPr id="222" name="Shape 222"/>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23" name="Shape 223"/>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68968893.jpg" id="224" name="Shape 224"/>
          <p:cNvPicPr preferRelativeResize="0"/>
          <p:nvPr/>
        </p:nvPicPr>
        <p:blipFill>
          <a:blip r:embed="rId4">
            <a:alphaModFix/>
          </a:blip>
          <a:stretch>
            <a:fillRect/>
          </a:stretch>
        </p:blipFill>
        <p:spPr>
          <a:xfrm>
            <a:off x="5162125" y="2053075"/>
            <a:ext cx="6191675" cy="406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sz="3240"/>
              <a:t>Controlling Expectations</a:t>
            </a:r>
          </a:p>
        </p:txBody>
      </p:sp>
      <p:sp>
        <p:nvSpPr>
          <p:cNvPr id="230" name="Shape 230"/>
          <p:cNvSpPr txBox="1"/>
          <p:nvPr>
            <p:ph idx="1" type="body"/>
          </p:nvPr>
        </p:nvSpPr>
        <p:spPr>
          <a:xfrm>
            <a:off x="1016000" y="1905000"/>
            <a:ext cx="4443000" cy="4794300"/>
          </a:xfrm>
          <a:prstGeom prst="rect">
            <a:avLst/>
          </a:prstGeom>
          <a:noFill/>
          <a:ln>
            <a:noFill/>
          </a:ln>
        </p:spPr>
        <p:txBody>
          <a:bodyPr anchorCtr="0" anchor="t" bIns="45700" lIns="91425" rIns="91425" tIns="45700">
            <a:noAutofit/>
          </a:bodyPr>
          <a:lstStyle/>
          <a:p>
            <a:pPr indent="-209550" lvl="0" marL="228600" marR="0" rtl="0" algn="l">
              <a:lnSpc>
                <a:spcPct val="90000"/>
              </a:lnSpc>
              <a:spcBef>
                <a:spcPts val="0"/>
              </a:spcBef>
              <a:spcAft>
                <a:spcPts val="0"/>
              </a:spcAft>
              <a:buClr>
                <a:srgbClr val="1A0D00"/>
              </a:buClr>
              <a:buSzPct val="100000"/>
              <a:buFont typeface="Arial"/>
              <a:buChar char="•"/>
            </a:pPr>
            <a:r>
              <a:rPr b="1" i="1" lang="en-US" u="none" cap="none" strike="noStrike">
                <a:solidFill>
                  <a:srgbClr val="1A0D00"/>
                </a:solidFill>
                <a:latin typeface="Georgia"/>
                <a:ea typeface="Georgia"/>
                <a:cs typeface="Georgia"/>
                <a:sym typeface="Georgia"/>
              </a:rPr>
              <a:t>Set </a:t>
            </a:r>
            <a:r>
              <a:rPr lang="en-US"/>
              <a:t>n</a:t>
            </a:r>
            <a:r>
              <a:rPr b="1" i="1" lang="en-US" u="none" cap="none" strike="noStrike">
                <a:solidFill>
                  <a:srgbClr val="1A0D00"/>
                </a:solidFill>
                <a:latin typeface="Georgia"/>
                <a:ea typeface="Georgia"/>
                <a:cs typeface="Georgia"/>
                <a:sym typeface="Georgia"/>
              </a:rPr>
              <a:t>orms and </a:t>
            </a:r>
            <a:r>
              <a:rPr lang="en-US"/>
              <a:t>e</a:t>
            </a:r>
            <a:r>
              <a:rPr b="1" i="1" lang="en-US" u="none" cap="none" strike="noStrike">
                <a:solidFill>
                  <a:srgbClr val="1A0D00"/>
                </a:solidFill>
                <a:latin typeface="Georgia"/>
                <a:ea typeface="Georgia"/>
                <a:cs typeface="Georgia"/>
                <a:sym typeface="Georgia"/>
              </a:rPr>
              <a:t>xpectations </a:t>
            </a:r>
            <a:r>
              <a:rPr lang="en-US"/>
              <a:t>e</a:t>
            </a:r>
            <a:r>
              <a:rPr b="1" i="1" lang="en-US" u="none" cap="none" strike="noStrike">
                <a:solidFill>
                  <a:srgbClr val="1A0D00"/>
                </a:solidFill>
                <a:latin typeface="Georgia"/>
                <a:ea typeface="Georgia"/>
                <a:cs typeface="Georgia"/>
                <a:sym typeface="Georgia"/>
              </a:rPr>
              <a:t>arly, but amend them when appropriate through time</a:t>
            </a:r>
          </a:p>
          <a:p>
            <a:pPr indent="-209550" lvl="0" marL="228600" marR="0" rtl="0" algn="l">
              <a:lnSpc>
                <a:spcPct val="90000"/>
              </a:lnSpc>
              <a:spcBef>
                <a:spcPts val="0"/>
              </a:spcBef>
              <a:spcAft>
                <a:spcPts val="0"/>
              </a:spcAft>
              <a:buClr>
                <a:srgbClr val="1A0D00"/>
              </a:buClr>
              <a:buSzPct val="100000"/>
              <a:buFont typeface="Arial"/>
              <a:buChar char="•"/>
            </a:pPr>
            <a:r>
              <a:rPr lang="en-US"/>
              <a:t>Set goals for the committee and make them visible.</a:t>
            </a:r>
          </a:p>
          <a:p>
            <a:pPr indent="-228600" lvl="0" marL="228600" marR="0" rtl="0" algn="l">
              <a:lnSpc>
                <a:spcPct val="90000"/>
              </a:lnSpc>
              <a:spcBef>
                <a:spcPts val="0"/>
              </a:spcBef>
              <a:spcAft>
                <a:spcPts val="0"/>
              </a:spcAft>
              <a:buClr>
                <a:srgbClr val="1A0D00"/>
              </a:buClr>
              <a:buSzPct val="112500"/>
              <a:buFont typeface="Arial"/>
              <a:buChar char="•"/>
            </a:pPr>
            <a:r>
              <a:rPr lang="en-US"/>
              <a:t>Train your curriculum committee so members understand roles and meeting expectations.</a:t>
            </a:r>
          </a:p>
        </p:txBody>
      </p:sp>
      <p:pic>
        <p:nvPicPr>
          <p:cNvPr descr="no expectations.jpg" id="231" name="Shape 231"/>
          <p:cNvPicPr preferRelativeResize="0"/>
          <p:nvPr/>
        </p:nvPicPr>
        <p:blipFill>
          <a:blip r:embed="rId4">
            <a:alphaModFix/>
          </a:blip>
          <a:stretch>
            <a:fillRect/>
          </a:stretch>
        </p:blipFill>
        <p:spPr>
          <a:xfrm>
            <a:off x="6895350" y="904875"/>
            <a:ext cx="4546063" cy="530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Getting To Know Your CIO</a:t>
            </a:r>
          </a:p>
        </p:txBody>
      </p:sp>
      <p:sp>
        <p:nvSpPr>
          <p:cNvPr id="237" name="Shape 237"/>
          <p:cNvSpPr txBox="1"/>
          <p:nvPr>
            <p:ph idx="1" type="body"/>
          </p:nvPr>
        </p:nvSpPr>
        <p:spPr>
          <a:xfrm>
            <a:off x="838200" y="4194748"/>
            <a:ext cx="10515600" cy="22869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1A0D00"/>
              </a:buClr>
              <a:buSzPct val="100909"/>
              <a:buFont typeface="Arial"/>
              <a:buChar char="•"/>
            </a:pPr>
            <a:r>
              <a:rPr b="1" i="1" lang="en-US" sz="2220" u="none" cap="none" strike="noStrike">
                <a:solidFill>
                  <a:srgbClr val="1A0D00"/>
                </a:solidFill>
                <a:latin typeface="Georgia"/>
                <a:ea typeface="Georgia"/>
                <a:cs typeface="Georgia"/>
                <a:sym typeface="Georgia"/>
              </a:rPr>
              <a:t>Schedule regular meetings with your CIO. </a:t>
            </a:r>
          </a:p>
          <a:p>
            <a:pPr indent="-228600" lvl="0" marL="228600" marR="0" rtl="0" algn="l">
              <a:lnSpc>
                <a:spcPct val="90000"/>
              </a:lnSpc>
              <a:spcBef>
                <a:spcPts val="1000"/>
              </a:spcBef>
              <a:spcAft>
                <a:spcPts val="0"/>
              </a:spcAft>
              <a:buClr>
                <a:srgbClr val="1A0D00"/>
              </a:buClr>
              <a:buSzPct val="100909"/>
              <a:buFont typeface="Arial"/>
              <a:buChar char="•"/>
            </a:pPr>
            <a:r>
              <a:rPr b="1" i="1" lang="en-US" sz="2220" u="none" cap="none" strike="noStrike">
                <a:solidFill>
                  <a:srgbClr val="1A0D00"/>
                </a:solidFill>
                <a:latin typeface="Georgia"/>
                <a:ea typeface="Georgia"/>
                <a:cs typeface="Georgia"/>
                <a:sym typeface="Georgia"/>
              </a:rPr>
              <a:t>Discuss important issues outside of the Curriculum Committee meetings. </a:t>
            </a:r>
          </a:p>
          <a:p>
            <a:pPr indent="-228600" lvl="0" marL="228600" marR="0" rtl="0" algn="l">
              <a:lnSpc>
                <a:spcPct val="90000"/>
              </a:lnSpc>
              <a:spcBef>
                <a:spcPts val="1000"/>
              </a:spcBef>
              <a:spcAft>
                <a:spcPts val="0"/>
              </a:spcAft>
              <a:buClr>
                <a:srgbClr val="1A0D00"/>
              </a:buClr>
              <a:buSzPct val="100909"/>
              <a:buFont typeface="Arial"/>
              <a:buChar char="•"/>
            </a:pPr>
            <a:r>
              <a:rPr b="1" i="1" lang="en-US" sz="2220" u="none" cap="none" strike="noStrike">
                <a:solidFill>
                  <a:srgbClr val="1A0D00"/>
                </a:solidFill>
                <a:latin typeface="Georgia"/>
                <a:ea typeface="Georgia"/>
                <a:cs typeface="Georgia"/>
                <a:sym typeface="Georgia"/>
              </a:rPr>
              <a:t>It is completely unproductive for the CIO and the Curriculum Chair to be disagreeing with each other during a committee meeting.  </a:t>
            </a:r>
          </a:p>
          <a:p>
            <a:pPr indent="-228600" lvl="0" marL="228600" marR="0" rtl="0" algn="l">
              <a:lnSpc>
                <a:spcPct val="90000"/>
              </a:lnSpc>
              <a:spcBef>
                <a:spcPts val="1000"/>
              </a:spcBef>
              <a:buClr>
                <a:srgbClr val="1A0D00"/>
              </a:buClr>
              <a:buSzPct val="100909"/>
              <a:buFont typeface="Arial"/>
              <a:buNone/>
            </a:pPr>
            <a:r>
              <a:t/>
            </a:r>
            <a:endParaRPr b="1" i="1" sz="2220" u="none" cap="none" strike="noStrike">
              <a:solidFill>
                <a:srgbClr val="1A0D00"/>
              </a:solidFill>
              <a:latin typeface="Georgia"/>
              <a:ea typeface="Georgia"/>
              <a:cs typeface="Georgia"/>
              <a:sym typeface="Georgia"/>
            </a:endParaRPr>
          </a:p>
        </p:txBody>
      </p:sp>
      <p:sp>
        <p:nvSpPr>
          <p:cNvPr id="238" name="Shape 238"/>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39" name="Shape 239"/>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Best_70905a_5475790.gif" id="240" name="Shape 240"/>
          <p:cNvPicPr preferRelativeResize="0"/>
          <p:nvPr/>
        </p:nvPicPr>
        <p:blipFill>
          <a:blip r:embed="rId3">
            <a:alphaModFix/>
          </a:blip>
          <a:stretch>
            <a:fillRect/>
          </a:stretch>
        </p:blipFill>
        <p:spPr>
          <a:xfrm>
            <a:off x="3138925" y="1810075"/>
            <a:ext cx="5717250" cy="228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Getting To Know Your CIO</a:t>
            </a:r>
          </a:p>
        </p:txBody>
      </p:sp>
      <p:sp>
        <p:nvSpPr>
          <p:cNvPr id="246" name="Shape 246"/>
          <p:cNvSpPr txBox="1"/>
          <p:nvPr>
            <p:ph idx="1" type="body"/>
          </p:nvPr>
        </p:nvSpPr>
        <p:spPr>
          <a:xfrm>
            <a:off x="838200" y="1825625"/>
            <a:ext cx="5665800" cy="4351200"/>
          </a:xfrm>
          <a:prstGeom prst="rect">
            <a:avLst/>
          </a:prstGeom>
          <a:noFill/>
          <a:ln>
            <a:noFill/>
          </a:ln>
        </p:spPr>
        <p:txBody>
          <a:bodyPr anchorCtr="0" anchor="t" bIns="45700" lIns="91425" rIns="91425" tIns="45700">
            <a:noAutofit/>
          </a:bodyPr>
          <a:lstStyle/>
          <a:p>
            <a:pPr indent="-369570" lvl="0" marL="457200" marR="0" rtl="0" algn="l">
              <a:lnSpc>
                <a:spcPct val="90000"/>
              </a:lnSpc>
              <a:spcBef>
                <a:spcPts val="1000"/>
              </a:spcBef>
              <a:spcAft>
                <a:spcPts val="0"/>
              </a:spcAft>
              <a:buClr>
                <a:srgbClr val="1A0D00"/>
              </a:buClr>
              <a:buSzPct val="100909"/>
              <a:buFont typeface="Georgia"/>
            </a:pPr>
            <a:r>
              <a:rPr b="1" i="1" lang="en-US" sz="2220" u="none" cap="none" strike="noStrike">
                <a:solidFill>
                  <a:srgbClr val="1A0D00"/>
                </a:solidFill>
                <a:latin typeface="Georgia"/>
                <a:ea typeface="Georgia"/>
                <a:cs typeface="Georgia"/>
                <a:sym typeface="Georgia"/>
              </a:rPr>
              <a:t>This does not mean that you will always agree with your CIO or that they just get their way. Curriculum is a </a:t>
            </a:r>
            <a:r>
              <a:rPr lang="en-US" sz="2220"/>
              <a:t>“rely </a:t>
            </a:r>
            <a:r>
              <a:rPr b="1" i="1" lang="en-US" sz="2220" u="none" cap="none" strike="noStrike">
                <a:solidFill>
                  <a:srgbClr val="1A0D00"/>
                </a:solidFill>
                <a:latin typeface="Georgia"/>
                <a:ea typeface="Georgia"/>
                <a:cs typeface="Georgia"/>
                <a:sym typeface="Georgia"/>
              </a:rPr>
              <a:t>primar</a:t>
            </a:r>
            <a:r>
              <a:rPr lang="en-US" sz="2220"/>
              <a:t>ily” </a:t>
            </a:r>
            <a:r>
              <a:rPr b="1" i="1" lang="en-US" sz="2220" u="none" cap="none" strike="noStrike">
                <a:solidFill>
                  <a:srgbClr val="1A0D00"/>
                </a:solidFill>
                <a:latin typeface="Georgia"/>
                <a:ea typeface="Georgia"/>
                <a:cs typeface="Georgia"/>
                <a:sym typeface="Georgia"/>
              </a:rPr>
              <a:t> issue and belongs to the faculty. You need to develop a good working relationship with your CIO so that they will understand where you are coming from, when there is room for compromise, and when they will need to defer to the faculty. </a:t>
            </a:r>
          </a:p>
          <a:p>
            <a:pPr indent="-228600" lvl="0" marL="228600" marR="0" rtl="0" algn="l">
              <a:lnSpc>
                <a:spcPct val="90000"/>
              </a:lnSpc>
              <a:spcBef>
                <a:spcPts val="1000"/>
              </a:spcBef>
              <a:buClr>
                <a:srgbClr val="1A0D00"/>
              </a:buClr>
              <a:buSzPct val="100909"/>
              <a:buFont typeface="Arial"/>
              <a:buNone/>
            </a:pPr>
            <a:r>
              <a:t/>
            </a:r>
            <a:endParaRPr b="1" i="1" sz="2220" u="none" cap="none" strike="noStrike">
              <a:solidFill>
                <a:srgbClr val="1A0D00"/>
              </a:solidFill>
              <a:latin typeface="Georgia"/>
              <a:ea typeface="Georgia"/>
              <a:cs typeface="Georgia"/>
              <a:sym typeface="Georgia"/>
            </a:endParaRPr>
          </a:p>
        </p:txBody>
      </p:sp>
      <p:sp>
        <p:nvSpPr>
          <p:cNvPr id="247" name="Shape 247"/>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48" name="Shape 248"/>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Quotefancy-13564-3840x2160.jpg" id="249" name="Shape 249"/>
          <p:cNvPicPr preferRelativeResize="0"/>
          <p:nvPr/>
        </p:nvPicPr>
        <p:blipFill>
          <a:blip r:embed="rId3">
            <a:alphaModFix/>
          </a:blip>
          <a:stretch>
            <a:fillRect/>
          </a:stretch>
        </p:blipFill>
        <p:spPr>
          <a:xfrm>
            <a:off x="6504000" y="2199024"/>
            <a:ext cx="5408553" cy="33547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a:t>Keeping </a:t>
            </a:r>
            <a:r>
              <a:rPr b="1" i="1" lang="en-US" sz="3600" u="none" cap="none" strike="noStrike">
                <a:solidFill>
                  <a:srgbClr val="261300"/>
                </a:solidFill>
                <a:latin typeface="Georgia"/>
                <a:ea typeface="Georgia"/>
                <a:cs typeface="Georgia"/>
                <a:sym typeface="Georgia"/>
              </a:rPr>
              <a:t>Senate </a:t>
            </a:r>
            <a:r>
              <a:rPr lang="en-US"/>
              <a:t>in the Loop</a:t>
            </a:r>
          </a:p>
        </p:txBody>
      </p:sp>
      <p:sp>
        <p:nvSpPr>
          <p:cNvPr id="255" name="Shape 255"/>
          <p:cNvSpPr txBox="1"/>
          <p:nvPr>
            <p:ph idx="1" type="body"/>
          </p:nvPr>
        </p:nvSpPr>
        <p:spPr>
          <a:xfrm>
            <a:off x="5367124" y="1825625"/>
            <a:ext cx="5986499" cy="43515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1A0D00"/>
              </a:buClr>
              <a:buSzPct val="100000"/>
              <a:buFont typeface="Arial"/>
              <a:buChar char="•"/>
            </a:pPr>
            <a:r>
              <a:rPr b="1" i="1" lang="en-US" sz="2200" u="none" cap="none" strike="noStrike">
                <a:solidFill>
                  <a:srgbClr val="1A0D00"/>
                </a:solidFill>
                <a:latin typeface="Georgia"/>
                <a:ea typeface="Georgia"/>
                <a:cs typeface="Georgia"/>
                <a:sym typeface="Georgia"/>
              </a:rPr>
              <a:t>Curriculum Committees operates under the umbrella of the Academic Senate.</a:t>
            </a:r>
          </a:p>
          <a:p>
            <a:pPr indent="-228600" lvl="0" marL="228600" marR="0" rtl="0" algn="l">
              <a:lnSpc>
                <a:spcPct val="90000"/>
              </a:lnSpc>
              <a:spcBef>
                <a:spcPts val="1000"/>
              </a:spcBef>
              <a:spcAft>
                <a:spcPts val="0"/>
              </a:spcAft>
              <a:buClr>
                <a:srgbClr val="1A0D00"/>
              </a:buClr>
              <a:buSzPct val="100000"/>
              <a:buFont typeface="Arial"/>
              <a:buChar char="•"/>
            </a:pPr>
            <a:r>
              <a:rPr b="1" i="1" lang="en-US" sz="2200" u="none" cap="none" strike="noStrike">
                <a:solidFill>
                  <a:srgbClr val="1A0D00"/>
                </a:solidFill>
                <a:latin typeface="Georgia"/>
                <a:ea typeface="Georgia"/>
                <a:cs typeface="Georgia"/>
                <a:sym typeface="Georgia"/>
              </a:rPr>
              <a:t>Curriculum Chair should regularly attend Academic Senate meetings. </a:t>
            </a:r>
          </a:p>
          <a:p>
            <a:pPr indent="-228600" lvl="0" marL="228600" marR="0" rtl="0" algn="l">
              <a:lnSpc>
                <a:spcPct val="90000"/>
              </a:lnSpc>
              <a:spcBef>
                <a:spcPts val="1000"/>
              </a:spcBef>
              <a:spcAft>
                <a:spcPts val="0"/>
              </a:spcAft>
              <a:buClr>
                <a:srgbClr val="1A0D00"/>
              </a:buClr>
              <a:buSzPct val="100000"/>
              <a:buFont typeface="Arial"/>
              <a:buChar char="•"/>
            </a:pPr>
            <a:r>
              <a:rPr b="1" i="1" lang="en-US" sz="2200" u="none" cap="none" strike="noStrike">
                <a:solidFill>
                  <a:srgbClr val="1A0D00"/>
                </a:solidFill>
                <a:latin typeface="Georgia"/>
                <a:ea typeface="Georgia"/>
                <a:cs typeface="Georgia"/>
                <a:sym typeface="Georgia"/>
              </a:rPr>
              <a:t>Academic Senate President needs to be briefed on curriculum issues. </a:t>
            </a:r>
          </a:p>
          <a:p>
            <a:pPr indent="-228600" lvl="0" marL="228600" marR="0" rtl="0" algn="l">
              <a:lnSpc>
                <a:spcPct val="90000"/>
              </a:lnSpc>
              <a:spcBef>
                <a:spcPts val="1000"/>
              </a:spcBef>
              <a:spcAft>
                <a:spcPts val="0"/>
              </a:spcAft>
              <a:buClr>
                <a:srgbClr val="1A0D00"/>
              </a:buClr>
              <a:buSzPct val="100000"/>
              <a:buFont typeface="Arial"/>
              <a:buChar char="•"/>
            </a:pPr>
            <a:r>
              <a:rPr b="1" i="1" lang="en-US" sz="2200" u="none" cap="none" strike="noStrike">
                <a:solidFill>
                  <a:srgbClr val="1A0D00"/>
                </a:solidFill>
                <a:latin typeface="Georgia"/>
                <a:ea typeface="Georgia"/>
                <a:cs typeface="Georgia"/>
                <a:sym typeface="Georgia"/>
              </a:rPr>
              <a:t>What is your relationship between senate and curriculum committee?</a:t>
            </a:r>
          </a:p>
        </p:txBody>
      </p:sp>
      <p:sp>
        <p:nvSpPr>
          <p:cNvPr id="256" name="Shape 256"/>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57" name="Shape 257"/>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1380df5c3484156250b92048ab5e1baf.jpg" id="258" name="Shape 258"/>
          <p:cNvPicPr preferRelativeResize="0"/>
          <p:nvPr/>
        </p:nvPicPr>
        <p:blipFill>
          <a:blip r:embed="rId4">
            <a:alphaModFix/>
          </a:blip>
          <a:stretch>
            <a:fillRect/>
          </a:stretch>
        </p:blipFill>
        <p:spPr>
          <a:xfrm>
            <a:off x="838200" y="1825612"/>
            <a:ext cx="4572000" cy="3419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a:t>What’s Working? </a:t>
            </a:r>
          </a:p>
        </p:txBody>
      </p:sp>
      <p:sp>
        <p:nvSpPr>
          <p:cNvPr id="264" name="Shape 264"/>
          <p:cNvSpPr txBox="1"/>
          <p:nvPr>
            <p:ph idx="1" type="body"/>
          </p:nvPr>
        </p:nvSpPr>
        <p:spPr>
          <a:xfrm>
            <a:off x="7079225" y="1825625"/>
            <a:ext cx="4274400" cy="34194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1000"/>
              </a:spcBef>
              <a:spcAft>
                <a:spcPts val="0"/>
              </a:spcAft>
              <a:buClr>
                <a:srgbClr val="1A0D00"/>
              </a:buClr>
              <a:buSzPct val="100000"/>
              <a:buFont typeface="Arial"/>
              <a:buChar char="•"/>
            </a:pPr>
            <a:r>
              <a:rPr lang="en-US" sz="2200"/>
              <a:t>What strategies have worked for building relationships with your curriculum committee, your CIO, your curriculum technical team, and your senate? </a:t>
            </a:r>
          </a:p>
        </p:txBody>
      </p:sp>
      <p:sp>
        <p:nvSpPr>
          <p:cNvPr id="265" name="Shape 265"/>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66" name="Shape 266"/>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cake.jpg" id="267" name="Shape 267"/>
          <p:cNvPicPr preferRelativeResize="0"/>
          <p:nvPr/>
        </p:nvPicPr>
        <p:blipFill>
          <a:blip r:embed="rId3">
            <a:alphaModFix/>
          </a:blip>
          <a:stretch>
            <a:fillRect/>
          </a:stretch>
        </p:blipFill>
        <p:spPr>
          <a:xfrm>
            <a:off x="746025" y="2037725"/>
            <a:ext cx="5949071" cy="35937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838200" y="904875"/>
            <a:ext cx="10515600" cy="914399"/>
          </a:xfrm>
          <a:prstGeom prst="rect">
            <a:avLst/>
          </a:prstGeom>
        </p:spPr>
        <p:txBody>
          <a:bodyPr anchorCtr="0" anchor="ctr" bIns="91425" lIns="91425" rIns="91425" tIns="91425">
            <a:noAutofit/>
          </a:bodyPr>
          <a:lstStyle/>
          <a:p>
            <a:pPr lvl="0">
              <a:spcBef>
                <a:spcPts val="0"/>
              </a:spcBef>
              <a:buNone/>
            </a:pPr>
            <a:r>
              <a:rPr lang="en-US"/>
              <a:t>Time-Saving Tech Review</a:t>
            </a:r>
          </a:p>
        </p:txBody>
      </p:sp>
      <p:sp>
        <p:nvSpPr>
          <p:cNvPr id="274" name="Shape 274"/>
          <p:cNvSpPr txBox="1"/>
          <p:nvPr>
            <p:ph idx="1" type="body"/>
          </p:nvPr>
        </p:nvSpPr>
        <p:spPr>
          <a:xfrm>
            <a:off x="838200" y="1825625"/>
            <a:ext cx="5428500" cy="4895700"/>
          </a:xfrm>
          <a:prstGeom prst="rect">
            <a:avLst/>
          </a:prstGeom>
        </p:spPr>
        <p:txBody>
          <a:bodyPr anchorCtr="0" anchor="t" bIns="91425" lIns="91425" rIns="91425" tIns="91425">
            <a:noAutofit/>
          </a:bodyPr>
          <a:lstStyle/>
          <a:p>
            <a:pPr indent="-228600" lvl="0" marL="457200">
              <a:spcBef>
                <a:spcPts val="0"/>
              </a:spcBef>
            </a:pPr>
            <a:r>
              <a:rPr lang="en-US"/>
              <a:t>A thorough technical review of courses and programs will save time in your meetings.</a:t>
            </a:r>
          </a:p>
          <a:p>
            <a:pPr indent="-228600" lvl="0" marL="457200">
              <a:spcBef>
                <a:spcPts val="0"/>
              </a:spcBef>
            </a:pPr>
            <a:r>
              <a:rPr lang="en-US"/>
              <a:t>Committee meetings should focus on content rather than grammar and spelling.  </a:t>
            </a:r>
          </a:p>
          <a:p>
            <a:pPr indent="-228600" lvl="0" marL="457200">
              <a:spcBef>
                <a:spcPts val="0"/>
              </a:spcBef>
            </a:pPr>
            <a:r>
              <a:rPr lang="en-US"/>
              <a:t>Establish a tech review process that ensures adequate review of the curriculum submissions.</a:t>
            </a:r>
          </a:p>
        </p:txBody>
      </p:sp>
      <p:sp>
        <p:nvSpPr>
          <p:cNvPr id="275" name="Shape 275"/>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descr="Image result for long meeting memes" id="276" name="Shape 276"/>
          <p:cNvPicPr preferRelativeResize="0"/>
          <p:nvPr/>
        </p:nvPicPr>
        <p:blipFill>
          <a:blip r:embed="rId3">
            <a:alphaModFix/>
          </a:blip>
          <a:stretch>
            <a:fillRect/>
          </a:stretch>
        </p:blipFill>
        <p:spPr>
          <a:xfrm>
            <a:off x="7605400" y="2217550"/>
            <a:ext cx="3204675" cy="3204675"/>
          </a:xfrm>
          <a:prstGeom prst="rect">
            <a:avLst/>
          </a:prstGeom>
          <a:noFill/>
          <a:ln>
            <a:noFill/>
          </a:ln>
        </p:spPr>
      </p:pic>
      <p:sp>
        <p:nvSpPr>
          <p:cNvPr id="277" name="Shape 277"/>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838200" y="904875"/>
            <a:ext cx="10515600" cy="914399"/>
          </a:xfrm>
          <a:prstGeom prst="rect">
            <a:avLst/>
          </a:prstGeom>
        </p:spPr>
        <p:txBody>
          <a:bodyPr anchorCtr="0" anchor="ctr" bIns="91425" lIns="91425" rIns="91425" tIns="91425">
            <a:noAutofit/>
          </a:bodyPr>
          <a:lstStyle/>
          <a:p>
            <a:pPr lvl="0" rtl="0">
              <a:spcBef>
                <a:spcPts val="0"/>
              </a:spcBef>
              <a:buNone/>
            </a:pPr>
            <a:r>
              <a:rPr lang="en-US"/>
              <a:t>Time-Saving Tech Review</a:t>
            </a:r>
          </a:p>
        </p:txBody>
      </p:sp>
      <p:sp>
        <p:nvSpPr>
          <p:cNvPr id="284" name="Shape 284"/>
          <p:cNvSpPr txBox="1"/>
          <p:nvPr>
            <p:ph idx="1" type="body"/>
          </p:nvPr>
        </p:nvSpPr>
        <p:spPr>
          <a:xfrm>
            <a:off x="838200" y="1825625"/>
            <a:ext cx="5428500" cy="4895700"/>
          </a:xfrm>
          <a:prstGeom prst="rect">
            <a:avLst/>
          </a:prstGeom>
        </p:spPr>
        <p:txBody>
          <a:bodyPr anchorCtr="0" anchor="t" bIns="91425" lIns="91425" rIns="91425" tIns="91425">
            <a:noAutofit/>
          </a:bodyPr>
          <a:lstStyle/>
          <a:p>
            <a:pPr indent="-228600" lvl="0" marL="457200" rtl="0">
              <a:spcBef>
                <a:spcPts val="0"/>
              </a:spcBef>
            </a:pPr>
            <a:r>
              <a:rPr lang="en-US"/>
              <a:t>Consider creating a core team including the Articulation Officer, Curriculum Specialist, Librarian, and any other relevant members to review the courses and programs prior to the committee meeting.  </a:t>
            </a:r>
          </a:p>
          <a:p>
            <a:pPr indent="-228600" lvl="0" marL="457200" rtl="0">
              <a:spcBef>
                <a:spcPts val="0"/>
              </a:spcBef>
            </a:pPr>
            <a:r>
              <a:rPr lang="en-US"/>
              <a:t>Or give committee members homework.</a:t>
            </a:r>
          </a:p>
        </p:txBody>
      </p:sp>
      <p:sp>
        <p:nvSpPr>
          <p:cNvPr id="285" name="Shape 285"/>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
        <p:nvSpPr>
          <p:cNvPr id="286" name="Shape 286"/>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pic>
        <p:nvPicPr>
          <p:cNvPr descr="homweork.jpg" id="287" name="Shape 287"/>
          <p:cNvPicPr preferRelativeResize="0"/>
          <p:nvPr/>
        </p:nvPicPr>
        <p:blipFill>
          <a:blip r:embed="rId3">
            <a:alphaModFix/>
          </a:blip>
          <a:stretch>
            <a:fillRect/>
          </a:stretch>
        </p:blipFill>
        <p:spPr>
          <a:xfrm>
            <a:off x="7116100" y="1710050"/>
            <a:ext cx="4237699" cy="422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261300"/>
              </a:buClr>
              <a:buSzPct val="25000"/>
              <a:buFont typeface="Georgia"/>
              <a:buNone/>
            </a:pPr>
            <a:r>
              <a:rPr lang="en-US" sz="3240"/>
              <a:t>Facilitator of the Meeting</a:t>
            </a:r>
          </a:p>
        </p:txBody>
      </p:sp>
      <p:sp>
        <p:nvSpPr>
          <p:cNvPr id="293" name="Shape 293"/>
          <p:cNvSpPr txBox="1"/>
          <p:nvPr>
            <p:ph idx="1" type="body"/>
          </p:nvPr>
        </p:nvSpPr>
        <p:spPr>
          <a:xfrm>
            <a:off x="6951175" y="1819275"/>
            <a:ext cx="4402500" cy="4330500"/>
          </a:xfrm>
          <a:prstGeom prst="rect">
            <a:avLst/>
          </a:prstGeom>
          <a:noFill/>
          <a:ln>
            <a:noFill/>
          </a:ln>
        </p:spPr>
        <p:txBody>
          <a:bodyPr anchorCtr="0" anchor="t" bIns="45700" lIns="91425" rIns="91425" tIns="45700">
            <a:noAutofit/>
          </a:bodyPr>
          <a:lstStyle/>
          <a:p>
            <a:pPr indent="-368300" lvl="0" marL="457200" marR="0" rtl="0" algn="l">
              <a:lnSpc>
                <a:spcPct val="90000"/>
              </a:lnSpc>
              <a:spcBef>
                <a:spcPts val="0"/>
              </a:spcBef>
              <a:spcAft>
                <a:spcPts val="0"/>
              </a:spcAft>
              <a:buSzPct val="100000"/>
            </a:pPr>
            <a:r>
              <a:rPr b="1" i="1" lang="en-US" sz="2200"/>
              <a:t>Keeps the group on task within the time frame</a:t>
            </a:r>
          </a:p>
          <a:p>
            <a:pPr indent="-368300" lvl="0" marL="457200" marR="0" rtl="0" algn="l">
              <a:lnSpc>
                <a:spcPct val="90000"/>
              </a:lnSpc>
              <a:spcBef>
                <a:spcPts val="0"/>
              </a:spcBef>
              <a:spcAft>
                <a:spcPts val="0"/>
              </a:spcAft>
              <a:buSzPct val="100000"/>
            </a:pPr>
            <a:r>
              <a:rPr b="1" i="1" lang="en-US" sz="2200"/>
              <a:t>Provides unbiased opportunity for varying opinions; </a:t>
            </a:r>
            <a:r>
              <a:rPr lang="en-US" sz="2200"/>
              <a:t>remains impartial</a:t>
            </a:r>
          </a:p>
          <a:p>
            <a:pPr indent="-368300" lvl="0" marL="457200" marR="0" rtl="0" algn="l">
              <a:lnSpc>
                <a:spcPct val="90000"/>
              </a:lnSpc>
              <a:spcBef>
                <a:spcPts val="0"/>
              </a:spcBef>
              <a:spcAft>
                <a:spcPts val="0"/>
              </a:spcAft>
              <a:buSzPct val="100000"/>
            </a:pPr>
            <a:r>
              <a:rPr lang="en-US" sz="2200"/>
              <a:t>Knows Robert’s Rules</a:t>
            </a:r>
          </a:p>
          <a:p>
            <a:pPr indent="-368300" lvl="0" marL="457200" marR="0" rtl="0" algn="l">
              <a:lnSpc>
                <a:spcPct val="90000"/>
              </a:lnSpc>
              <a:spcBef>
                <a:spcPts val="0"/>
              </a:spcBef>
              <a:spcAft>
                <a:spcPts val="0"/>
              </a:spcAft>
              <a:buSzPct val="100000"/>
            </a:pPr>
            <a:r>
              <a:rPr lang="en-US" sz="2200"/>
              <a:t>Is an Active Listener not an Active Talker</a:t>
            </a:r>
          </a:p>
          <a:p>
            <a:pPr indent="-368300" lvl="0" marL="457200" marR="0" rtl="0" algn="l">
              <a:lnSpc>
                <a:spcPct val="90000"/>
              </a:lnSpc>
              <a:spcBef>
                <a:spcPts val="0"/>
              </a:spcBef>
              <a:spcAft>
                <a:spcPts val="0"/>
              </a:spcAft>
              <a:buSzPct val="100000"/>
            </a:pPr>
            <a:r>
              <a:rPr lang="en-US" sz="2200"/>
              <a:t>Represents the group accurately outside the meeting door</a:t>
            </a:r>
          </a:p>
          <a:p>
            <a:pPr indent="-228600" lvl="1" marL="685800" marR="0" rtl="0" algn="l">
              <a:lnSpc>
                <a:spcPct val="90000"/>
              </a:lnSpc>
              <a:spcBef>
                <a:spcPts val="500"/>
              </a:spcBef>
              <a:buClr>
                <a:srgbClr val="1A0D00"/>
              </a:buClr>
              <a:buSzPct val="100000"/>
              <a:buFont typeface="Arial"/>
              <a:buNone/>
            </a:pPr>
            <a:r>
              <a:t/>
            </a:r>
            <a:endParaRPr b="0" i="0" sz="2200" u="none" cap="none" strike="noStrike">
              <a:solidFill>
                <a:srgbClr val="1A0D00"/>
              </a:solidFill>
              <a:latin typeface="Georgia"/>
              <a:ea typeface="Georgia"/>
              <a:cs typeface="Georgia"/>
              <a:sym typeface="Georgia"/>
            </a:endParaRPr>
          </a:p>
        </p:txBody>
      </p:sp>
      <p:pic>
        <p:nvPicPr>
          <p:cNvPr descr="sfqbc.jpg" id="294" name="Shape 294"/>
          <p:cNvPicPr preferRelativeResize="0"/>
          <p:nvPr/>
        </p:nvPicPr>
        <p:blipFill>
          <a:blip r:embed="rId3">
            <a:alphaModFix/>
          </a:blip>
          <a:stretch>
            <a:fillRect/>
          </a:stretch>
        </p:blipFill>
        <p:spPr>
          <a:xfrm>
            <a:off x="477925" y="1912675"/>
            <a:ext cx="6286899" cy="3081749"/>
          </a:xfrm>
          <a:prstGeom prst="rect">
            <a:avLst/>
          </a:prstGeom>
          <a:noFill/>
          <a:ln>
            <a:noFill/>
          </a:ln>
        </p:spPr>
      </p:pic>
      <p:sp>
        <p:nvSpPr>
          <p:cNvPr id="295" name="Shape 295"/>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Description and Objectives</a:t>
            </a:r>
          </a:p>
        </p:txBody>
      </p:sp>
      <p:sp>
        <p:nvSpPr>
          <p:cNvPr id="138" name="Shape 138"/>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139" name="Shape 139"/>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40" name="Shape 140"/>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1A0D00"/>
              </a:buClr>
              <a:buSzPct val="100000"/>
              <a:buFont typeface="Arial"/>
              <a:buChar char="•"/>
            </a:pPr>
            <a:r>
              <a:rPr b="1" i="1" lang="en-US" sz="2000" u="none" cap="none" strike="noStrike">
                <a:solidFill>
                  <a:srgbClr val="1A0D00"/>
                </a:solidFill>
                <a:latin typeface="Georgia"/>
                <a:ea typeface="Georgia"/>
                <a:cs typeface="Georgia"/>
                <a:sym typeface="Georgia"/>
              </a:rPr>
              <a:t>Do your Curriculum Committee meetings wander into the weeds at the drop of a hat? Does the phrase "herding cats" come to mind? In this breakout, attendees will learn strategies and processes for running your curriculum committee meetings smoothly and productively. Participants will discuss challenges they face locally and discuss strategies for addressing them based on the recently approved ASCCC white paper on curriculum approval processes.</a:t>
            </a:r>
          </a:p>
          <a:p>
            <a:pPr indent="-228600" lvl="0" marL="228600" marR="0" rtl="0" algn="l">
              <a:lnSpc>
                <a:spcPct val="90000"/>
              </a:lnSpc>
              <a:spcBef>
                <a:spcPts val="1000"/>
              </a:spcBef>
              <a:spcAft>
                <a:spcPts val="0"/>
              </a:spcAft>
              <a:buClr>
                <a:srgbClr val="1A0D00"/>
              </a:buClr>
              <a:buSzPct val="100000"/>
              <a:buFont typeface="Arial"/>
              <a:buNone/>
            </a:pPr>
            <a:r>
              <a:t/>
            </a:r>
            <a:endParaRPr b="1" i="1" sz="2000" u="none" cap="none" strike="noStrike">
              <a:solidFill>
                <a:srgbClr val="1A0D00"/>
              </a:solidFill>
              <a:latin typeface="Georgia"/>
              <a:ea typeface="Georgia"/>
              <a:cs typeface="Georgia"/>
              <a:sym typeface="Georgia"/>
            </a:endParaRPr>
          </a:p>
          <a:p>
            <a:pPr indent="-228600" lvl="0" marL="228600" marR="0" rtl="0" algn="l">
              <a:lnSpc>
                <a:spcPct val="90000"/>
              </a:lnSpc>
              <a:spcBef>
                <a:spcPts val="1000"/>
              </a:spcBef>
              <a:buClr>
                <a:srgbClr val="1A0D00"/>
              </a:buClr>
              <a:buSzPct val="100000"/>
              <a:buFont typeface="Arial"/>
              <a:buChar char="•"/>
            </a:pPr>
            <a:r>
              <a:rPr b="1" i="1" lang="en-US" sz="2000" u="none" cap="none" strike="noStrike">
                <a:solidFill>
                  <a:srgbClr val="1A0D00"/>
                </a:solidFill>
                <a:latin typeface="Georgia"/>
                <a:ea typeface="Georgia"/>
                <a:cs typeface="Georgia"/>
                <a:sym typeface="Georgia"/>
              </a:rPr>
              <a:t>Objective: Provide strategies for managing curriculum committee meetings and working with administrative partners to ensure timely approval of curriculum locally and to empower committee members to act as curriculum “experts” for faculty.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838200" y="904875"/>
            <a:ext cx="10515600" cy="914399"/>
          </a:xfrm>
          <a:prstGeom prst="rect">
            <a:avLst/>
          </a:prstGeom>
        </p:spPr>
        <p:txBody>
          <a:bodyPr anchorCtr="0" anchor="ctr" bIns="91425" lIns="91425" rIns="91425" tIns="91425">
            <a:noAutofit/>
          </a:bodyPr>
          <a:lstStyle/>
          <a:p>
            <a:pPr lvl="0" rtl="0" algn="ctr">
              <a:spcBef>
                <a:spcPts val="0"/>
              </a:spcBef>
              <a:buNone/>
            </a:pPr>
            <a:r>
              <a:rPr lang="en-US" sz="3240"/>
              <a:t>Mere Agenda...Nay, a Work of Art</a:t>
            </a:r>
          </a:p>
        </p:txBody>
      </p:sp>
      <p:sp>
        <p:nvSpPr>
          <p:cNvPr id="302" name="Shape 302"/>
          <p:cNvSpPr txBox="1"/>
          <p:nvPr>
            <p:ph idx="1" type="body"/>
          </p:nvPr>
        </p:nvSpPr>
        <p:spPr>
          <a:xfrm>
            <a:off x="838200" y="1825625"/>
            <a:ext cx="5851500" cy="4268400"/>
          </a:xfrm>
          <a:prstGeom prst="rect">
            <a:avLst/>
          </a:prstGeom>
        </p:spPr>
        <p:txBody>
          <a:bodyPr anchorCtr="0" anchor="t" bIns="91425" lIns="91425" rIns="91425" tIns="91425">
            <a:noAutofit/>
          </a:bodyPr>
          <a:lstStyle/>
          <a:p>
            <a:pPr indent="-228600" lvl="0" marL="457200" rtl="0">
              <a:spcBef>
                <a:spcPts val="0"/>
              </a:spcBef>
            </a:pPr>
            <a:r>
              <a:rPr lang="en-US"/>
              <a:t>Work with your CIO, AO, and office staff to create the agenda rather than doing it by yourself.</a:t>
            </a:r>
          </a:p>
          <a:p>
            <a:pPr indent="-228600" lvl="0" marL="457200" rtl="0">
              <a:spcBef>
                <a:spcPts val="0"/>
              </a:spcBef>
            </a:pPr>
            <a:r>
              <a:rPr lang="en-US"/>
              <a:t>Provide background for topics for discussion (policy changes). </a:t>
            </a:r>
          </a:p>
          <a:p>
            <a:pPr indent="-228600" lvl="0" marL="457200" rtl="0">
              <a:spcBef>
                <a:spcPts val="0"/>
              </a:spcBef>
            </a:pPr>
            <a:r>
              <a:rPr lang="en-US"/>
              <a:t>Establish time limits.</a:t>
            </a:r>
          </a:p>
          <a:p>
            <a:pPr indent="-228600" lvl="0" marL="457200" rtl="0">
              <a:spcBef>
                <a:spcPts val="0"/>
              </a:spcBef>
            </a:pPr>
            <a:r>
              <a:rPr lang="en-US"/>
              <a:t>Use the consent calendar to approve courses with no/minor changes.</a:t>
            </a:r>
          </a:p>
          <a:p>
            <a:pPr indent="-228600" lvl="0" marL="457200" rtl="0">
              <a:spcBef>
                <a:spcPts val="0"/>
              </a:spcBef>
            </a:pPr>
            <a:r>
              <a:rPr lang="en-US"/>
              <a:t>End an agenda with the date and time of the next meeting.</a:t>
            </a:r>
          </a:p>
        </p:txBody>
      </p:sp>
      <p:sp>
        <p:nvSpPr>
          <p:cNvPr id="303" name="Shape 303"/>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descr="meeting-agenda.jpg" id="304" name="Shape 304"/>
          <p:cNvPicPr preferRelativeResize="0"/>
          <p:nvPr/>
        </p:nvPicPr>
        <p:blipFill>
          <a:blip r:embed="rId3">
            <a:alphaModFix/>
          </a:blip>
          <a:stretch>
            <a:fillRect/>
          </a:stretch>
        </p:blipFill>
        <p:spPr>
          <a:xfrm>
            <a:off x="6689724" y="2094250"/>
            <a:ext cx="4816900" cy="3268600"/>
          </a:xfrm>
          <a:prstGeom prst="rect">
            <a:avLst/>
          </a:prstGeom>
          <a:noFill/>
          <a:ln>
            <a:noFill/>
          </a:ln>
        </p:spPr>
      </p:pic>
      <p:sp>
        <p:nvSpPr>
          <p:cNvPr id="305" name="Shape 305"/>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261300"/>
              </a:buClr>
              <a:buSzPct val="25000"/>
              <a:buFont typeface="Georgia"/>
              <a:buNone/>
            </a:pPr>
            <a:r>
              <a:rPr b="1" i="1" lang="en-US" sz="3240" u="none" cap="none" strike="noStrike">
                <a:solidFill>
                  <a:srgbClr val="261300"/>
                </a:solidFill>
                <a:latin typeface="Georgia"/>
                <a:ea typeface="Georgia"/>
                <a:cs typeface="Georgia"/>
                <a:sym typeface="Georgia"/>
              </a:rPr>
              <a:t>Minutes</a:t>
            </a:r>
          </a:p>
        </p:txBody>
      </p:sp>
      <p:sp>
        <p:nvSpPr>
          <p:cNvPr id="311" name="Shape 311"/>
          <p:cNvSpPr txBox="1"/>
          <p:nvPr>
            <p:ph idx="1" type="body"/>
          </p:nvPr>
        </p:nvSpPr>
        <p:spPr>
          <a:xfrm>
            <a:off x="6149825" y="1960925"/>
            <a:ext cx="5204100" cy="3927900"/>
          </a:xfrm>
          <a:prstGeom prst="rect">
            <a:avLst/>
          </a:prstGeom>
          <a:noFill/>
          <a:ln>
            <a:noFill/>
          </a:ln>
        </p:spPr>
        <p:txBody>
          <a:bodyPr anchorCtr="0" anchor="t" bIns="45700" lIns="91425" rIns="91425" tIns="45700">
            <a:noAutofit/>
          </a:bodyPr>
          <a:lstStyle/>
          <a:p>
            <a:pPr indent="-228600" lvl="0" marL="457200" marR="0" rtl="0" algn="l">
              <a:lnSpc>
                <a:spcPct val="80000"/>
              </a:lnSpc>
              <a:spcBef>
                <a:spcPts val="1000"/>
              </a:spcBef>
              <a:spcAft>
                <a:spcPts val="0"/>
              </a:spcAft>
            </a:pPr>
            <a:r>
              <a:rPr b="1" i="1" lang="en-US" u="none" cap="none" strike="noStrike">
                <a:solidFill>
                  <a:srgbClr val="1A0D00"/>
                </a:solidFill>
                <a:latin typeface="Georgia"/>
                <a:ea typeface="Georgia"/>
                <a:cs typeface="Georgia"/>
                <a:sym typeface="Georgia"/>
              </a:rPr>
              <a:t>Minutes are required on meetings and must have approval by the grou</a:t>
            </a:r>
            <a:r>
              <a:rPr lang="en-US"/>
              <a:t>p</a:t>
            </a:r>
          </a:p>
          <a:p>
            <a:pPr indent="-228600" lvl="0" marL="457200" marR="0" rtl="0" algn="l">
              <a:lnSpc>
                <a:spcPct val="80000"/>
              </a:lnSpc>
              <a:spcBef>
                <a:spcPts val="1000"/>
              </a:spcBef>
              <a:spcAft>
                <a:spcPts val="0"/>
              </a:spcAft>
            </a:pPr>
            <a:r>
              <a:rPr lang="en-US"/>
              <a:t>Can serve as official documents for CCCCO</a:t>
            </a:r>
          </a:p>
          <a:p>
            <a:pPr indent="-228600" lvl="0" marL="457200" marR="0" rtl="0" algn="l">
              <a:lnSpc>
                <a:spcPct val="80000"/>
              </a:lnSpc>
              <a:spcBef>
                <a:spcPts val="1000"/>
              </a:spcBef>
              <a:spcAft>
                <a:spcPts val="0"/>
              </a:spcAft>
            </a:pPr>
            <a:r>
              <a:rPr lang="en-US"/>
              <a:t>Document discussion on difficult issues</a:t>
            </a:r>
          </a:p>
          <a:p>
            <a:pPr indent="-228600" lvl="0" marL="457200" marR="0" rtl="0" algn="l">
              <a:lnSpc>
                <a:spcPct val="80000"/>
              </a:lnSpc>
              <a:spcBef>
                <a:spcPts val="1000"/>
              </a:spcBef>
              <a:spcAft>
                <a:spcPts val="0"/>
              </a:spcAft>
            </a:pPr>
            <a:r>
              <a:rPr lang="en-US"/>
              <a:t>Provide history for future actions/discussions</a:t>
            </a:r>
          </a:p>
        </p:txBody>
      </p:sp>
      <p:pic>
        <p:nvPicPr>
          <p:cNvPr descr="minutes.jpg" id="312" name="Shape 312"/>
          <p:cNvPicPr preferRelativeResize="0"/>
          <p:nvPr/>
        </p:nvPicPr>
        <p:blipFill>
          <a:blip r:embed="rId3">
            <a:alphaModFix/>
          </a:blip>
          <a:stretch>
            <a:fillRect/>
          </a:stretch>
        </p:blipFill>
        <p:spPr>
          <a:xfrm>
            <a:off x="602550" y="2122000"/>
            <a:ext cx="5611286" cy="3927900"/>
          </a:xfrm>
          <a:prstGeom prst="rect">
            <a:avLst/>
          </a:prstGeom>
          <a:noFill/>
          <a:ln>
            <a:noFill/>
          </a:ln>
        </p:spPr>
      </p:pic>
      <p:sp>
        <p:nvSpPr>
          <p:cNvPr id="313" name="Shape 313"/>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838200" y="904875"/>
            <a:ext cx="10515600" cy="914399"/>
          </a:xfrm>
          <a:prstGeom prst="rect">
            <a:avLst/>
          </a:prstGeom>
        </p:spPr>
        <p:txBody>
          <a:bodyPr anchorCtr="0" anchor="ctr" bIns="91425" lIns="91425" rIns="91425" tIns="91425">
            <a:noAutofit/>
          </a:bodyPr>
          <a:lstStyle/>
          <a:p>
            <a:pPr indent="0" lvl="0" marL="0" marR="0" rtl="0" algn="ctr">
              <a:lnSpc>
                <a:spcPct val="90000"/>
              </a:lnSpc>
              <a:spcBef>
                <a:spcPts val="0"/>
              </a:spcBef>
              <a:spcAft>
                <a:spcPts val="0"/>
              </a:spcAft>
              <a:buClr>
                <a:srgbClr val="261300"/>
              </a:buClr>
              <a:buSzPct val="25000"/>
              <a:buFont typeface="Georgia"/>
              <a:buNone/>
            </a:pPr>
            <a:r>
              <a:rPr lang="en-US" sz="3240"/>
              <a:t>Robert’s Rules???</a:t>
            </a:r>
          </a:p>
        </p:txBody>
      </p:sp>
      <p:sp>
        <p:nvSpPr>
          <p:cNvPr id="320" name="Shape 320"/>
          <p:cNvSpPr txBox="1"/>
          <p:nvPr>
            <p:ph idx="1" type="body"/>
          </p:nvPr>
        </p:nvSpPr>
        <p:spPr>
          <a:xfrm>
            <a:off x="838200" y="1825625"/>
            <a:ext cx="4473000" cy="4351200"/>
          </a:xfrm>
          <a:prstGeom prst="rect">
            <a:avLst/>
          </a:prstGeom>
        </p:spPr>
        <p:txBody>
          <a:bodyPr anchorCtr="0" anchor="t" bIns="91425" lIns="91425" rIns="91425" tIns="91425">
            <a:noAutofit/>
          </a:bodyPr>
          <a:lstStyle/>
          <a:p>
            <a:pPr indent="-228600" lvl="0" marL="457200" marR="0" rtl="0" algn="l">
              <a:lnSpc>
                <a:spcPct val="80000"/>
              </a:lnSpc>
              <a:spcBef>
                <a:spcPts val="0"/>
              </a:spcBef>
              <a:spcAft>
                <a:spcPts val="0"/>
              </a:spcAft>
            </a:pPr>
            <a:r>
              <a:rPr lang="en-US"/>
              <a:t>While you might not want to follow Robert’s Rules for your Curriculum Committee, establishing some procedures can make your meetings easier to manage.</a:t>
            </a:r>
          </a:p>
          <a:p>
            <a:pPr indent="0" lvl="0" marL="0" marR="0" rtl="0" algn="l">
              <a:lnSpc>
                <a:spcPct val="80000"/>
              </a:lnSpc>
              <a:spcBef>
                <a:spcPts val="0"/>
              </a:spcBef>
              <a:spcAft>
                <a:spcPts val="0"/>
              </a:spcAft>
              <a:buNone/>
            </a:pPr>
            <a:r>
              <a:t/>
            </a:r>
            <a:endParaRPr b="0" i="0" sz="1100">
              <a:solidFill>
                <a:schemeClr val="dk1"/>
              </a:solidFill>
              <a:latin typeface="Arial"/>
              <a:ea typeface="Arial"/>
              <a:cs typeface="Arial"/>
              <a:sym typeface="Arial"/>
            </a:endParaRPr>
          </a:p>
          <a:p>
            <a:pPr lvl="0">
              <a:spcBef>
                <a:spcPts val="0"/>
              </a:spcBef>
              <a:buNone/>
            </a:pPr>
            <a:r>
              <a:t/>
            </a:r>
            <a:endParaRPr/>
          </a:p>
        </p:txBody>
      </p:sp>
      <p:sp>
        <p:nvSpPr>
          <p:cNvPr id="321" name="Shape 321"/>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descr="IMG_7501.JPG" id="322" name="Shape 322"/>
          <p:cNvPicPr preferRelativeResize="0"/>
          <p:nvPr/>
        </p:nvPicPr>
        <p:blipFill>
          <a:blip r:embed="rId3">
            <a:alphaModFix/>
          </a:blip>
          <a:stretch>
            <a:fillRect/>
          </a:stretch>
        </p:blipFill>
        <p:spPr>
          <a:xfrm>
            <a:off x="6056700" y="1825625"/>
            <a:ext cx="4351200" cy="4100575"/>
          </a:xfrm>
          <a:prstGeom prst="rect">
            <a:avLst/>
          </a:prstGeom>
          <a:noFill/>
          <a:ln>
            <a:noFill/>
          </a:ln>
        </p:spPr>
      </p:pic>
      <p:sp>
        <p:nvSpPr>
          <p:cNvPr id="323" name="Shape 323"/>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838200" y="904875"/>
            <a:ext cx="10515600" cy="914399"/>
          </a:xfrm>
          <a:prstGeom prst="rect">
            <a:avLst/>
          </a:prstGeom>
        </p:spPr>
        <p:txBody>
          <a:bodyPr anchorCtr="0" anchor="ctr" bIns="91425" lIns="91425" rIns="91425" tIns="91425">
            <a:noAutofit/>
          </a:bodyPr>
          <a:lstStyle/>
          <a:p>
            <a:pPr lvl="0" rtl="0" algn="ctr">
              <a:spcBef>
                <a:spcPts val="0"/>
              </a:spcBef>
              <a:buNone/>
            </a:pPr>
            <a:r>
              <a:rPr lang="en-US" sz="3240"/>
              <a:t>Robert’s Rules</a:t>
            </a:r>
          </a:p>
        </p:txBody>
      </p:sp>
      <p:sp>
        <p:nvSpPr>
          <p:cNvPr id="330" name="Shape 330"/>
          <p:cNvSpPr txBox="1"/>
          <p:nvPr>
            <p:ph idx="1" type="body"/>
          </p:nvPr>
        </p:nvSpPr>
        <p:spPr>
          <a:xfrm>
            <a:off x="838200" y="1825625"/>
            <a:ext cx="5982600" cy="4351200"/>
          </a:xfrm>
          <a:prstGeom prst="rect">
            <a:avLst/>
          </a:prstGeom>
        </p:spPr>
        <p:txBody>
          <a:bodyPr anchorCtr="0" anchor="t" bIns="91425" lIns="91425" rIns="91425" tIns="91425">
            <a:noAutofit/>
          </a:bodyPr>
          <a:lstStyle/>
          <a:p>
            <a:pPr indent="-228600" lvl="0" marL="457200" marR="0" rtl="0" algn="l">
              <a:lnSpc>
                <a:spcPct val="80000"/>
              </a:lnSpc>
              <a:spcBef>
                <a:spcPts val="0"/>
              </a:spcBef>
              <a:spcAft>
                <a:spcPts val="0"/>
              </a:spcAft>
              <a:buFont typeface="Georgia"/>
            </a:pPr>
            <a:r>
              <a:rPr lang="en-US"/>
              <a:t>Time limits for each speaker during a discussion </a:t>
            </a:r>
          </a:p>
          <a:p>
            <a:pPr indent="-228600" lvl="0" marL="457200" marR="0" rtl="0" algn="l">
              <a:lnSpc>
                <a:spcPct val="80000"/>
              </a:lnSpc>
              <a:spcBef>
                <a:spcPts val="0"/>
              </a:spcBef>
              <a:spcAft>
                <a:spcPts val="0"/>
              </a:spcAft>
              <a:buFont typeface="Georgia"/>
            </a:pPr>
            <a:r>
              <a:rPr lang="en-US"/>
              <a:t>A speaker only gets to speak once until everyone interested in commenting has had a chance to speak</a:t>
            </a:r>
          </a:p>
          <a:p>
            <a:pPr indent="-228600" lvl="0" marL="457200" marR="0" rtl="0" algn="l">
              <a:lnSpc>
                <a:spcPct val="80000"/>
              </a:lnSpc>
              <a:spcBef>
                <a:spcPts val="0"/>
              </a:spcBef>
              <a:spcAft>
                <a:spcPts val="0"/>
              </a:spcAft>
              <a:buFont typeface="Georgia"/>
            </a:pPr>
            <a:r>
              <a:rPr lang="en-US"/>
              <a:t>Presentations to the committee need to have a specified length of time. Without this, a “brief” presentation might take an hour of meeting time </a:t>
            </a:r>
          </a:p>
        </p:txBody>
      </p:sp>
      <p:sp>
        <p:nvSpPr>
          <p:cNvPr id="331" name="Shape 331"/>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pic>
        <p:nvPicPr>
          <p:cNvPr id="332" name="Shape 332"/>
          <p:cNvPicPr preferRelativeResize="0"/>
          <p:nvPr/>
        </p:nvPicPr>
        <p:blipFill>
          <a:blip r:embed="rId3">
            <a:alphaModFix/>
          </a:blip>
          <a:stretch>
            <a:fillRect/>
          </a:stretch>
        </p:blipFill>
        <p:spPr>
          <a:xfrm>
            <a:off x="7081650" y="1829925"/>
            <a:ext cx="4815974" cy="3198150"/>
          </a:xfrm>
          <a:prstGeom prst="rect">
            <a:avLst/>
          </a:prstGeom>
          <a:noFill/>
          <a:ln>
            <a:noFill/>
          </a:ln>
        </p:spPr>
      </p:pic>
      <p:sp>
        <p:nvSpPr>
          <p:cNvPr id="333" name="Shape 333"/>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965200" y="640900"/>
            <a:ext cx="10261500" cy="9906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Robert</a:t>
            </a:r>
            <a:r>
              <a:rPr b="1" i="1" lang="en-US" sz="3600" u="none" cap="none" strike="noStrike">
                <a:solidFill>
                  <a:srgbClr val="261300"/>
                </a:solidFill>
                <a:latin typeface="Arial"/>
                <a:ea typeface="Arial"/>
                <a:cs typeface="Arial"/>
                <a:sym typeface="Arial"/>
              </a:rPr>
              <a:t>’</a:t>
            </a:r>
            <a:r>
              <a:rPr b="1" i="1" lang="en-US" sz="3600" u="none" cap="none" strike="noStrike">
                <a:solidFill>
                  <a:srgbClr val="261300"/>
                </a:solidFill>
                <a:latin typeface="Georgia"/>
                <a:ea typeface="Georgia"/>
                <a:cs typeface="Georgia"/>
                <a:sym typeface="Georgia"/>
              </a:rPr>
              <a:t>s Rules of Order Basics</a:t>
            </a:r>
          </a:p>
        </p:txBody>
      </p:sp>
      <p:sp>
        <p:nvSpPr>
          <p:cNvPr id="339" name="Shape 339"/>
          <p:cNvSpPr txBox="1"/>
          <p:nvPr>
            <p:ph idx="1" type="body"/>
          </p:nvPr>
        </p:nvSpPr>
        <p:spPr>
          <a:xfrm>
            <a:off x="1016000" y="1509500"/>
            <a:ext cx="5175900" cy="5043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None/>
            </a:pPr>
            <a:r>
              <a:rPr lang="en-US" sz="2700"/>
              <a:t>Voting sequence:</a:t>
            </a:r>
          </a:p>
          <a:p>
            <a:pPr indent="0" lvl="0" marL="0" marR="0" rtl="0" algn="l">
              <a:lnSpc>
                <a:spcPct val="80000"/>
              </a:lnSpc>
              <a:spcBef>
                <a:spcPts val="0"/>
              </a:spcBef>
              <a:spcAft>
                <a:spcPts val="0"/>
              </a:spcAft>
              <a:buNone/>
            </a:pPr>
            <a:r>
              <a:rPr b="0" i="1" lang="en-US" sz="2700"/>
              <a:t>Do I have a motion on the floor?</a:t>
            </a:r>
          </a:p>
          <a:p>
            <a:pPr indent="0" lvl="0" marL="0" marR="0" rtl="0" algn="l">
              <a:lnSpc>
                <a:spcPct val="80000"/>
              </a:lnSpc>
              <a:spcBef>
                <a:spcPts val="0"/>
              </a:spcBef>
              <a:spcAft>
                <a:spcPts val="0"/>
              </a:spcAft>
              <a:buNone/>
            </a:pPr>
            <a:r>
              <a:rPr b="0" i="1" lang="en-US" sz="2700"/>
              <a:t>Do I have a second?</a:t>
            </a:r>
          </a:p>
          <a:p>
            <a:pPr indent="0" lvl="0" marL="0" marR="0" rtl="0" algn="l">
              <a:lnSpc>
                <a:spcPct val="80000"/>
              </a:lnSpc>
              <a:spcBef>
                <a:spcPts val="0"/>
              </a:spcBef>
              <a:spcAft>
                <a:spcPts val="0"/>
              </a:spcAft>
              <a:buNone/>
            </a:pPr>
            <a:r>
              <a:rPr b="0" i="1" lang="en-US" sz="2700"/>
              <a:t>Discussion?</a:t>
            </a:r>
          </a:p>
          <a:p>
            <a:pPr indent="0" lvl="0" marL="0" marR="0" rtl="0" algn="l">
              <a:lnSpc>
                <a:spcPct val="80000"/>
              </a:lnSpc>
              <a:spcBef>
                <a:spcPts val="0"/>
              </a:spcBef>
              <a:spcAft>
                <a:spcPts val="0"/>
              </a:spcAft>
              <a:buNone/>
            </a:pPr>
            <a:r>
              <a:rPr b="0" i="1" lang="en-US" sz="2700"/>
              <a:t>Are you ready for the question?</a:t>
            </a:r>
          </a:p>
          <a:p>
            <a:pPr indent="0" lvl="0" marL="0" marR="0" rtl="0" algn="l">
              <a:lnSpc>
                <a:spcPct val="80000"/>
              </a:lnSpc>
              <a:spcBef>
                <a:spcPts val="0"/>
              </a:spcBef>
              <a:spcAft>
                <a:spcPts val="0"/>
              </a:spcAft>
              <a:buNone/>
            </a:pPr>
            <a:r>
              <a:rPr b="0" i="1" lang="en-US" sz="2700"/>
              <a:t>State the motion</a:t>
            </a:r>
          </a:p>
          <a:p>
            <a:pPr indent="0" lvl="0" marL="0" marR="0" rtl="0" algn="l">
              <a:lnSpc>
                <a:spcPct val="80000"/>
              </a:lnSpc>
              <a:spcBef>
                <a:spcPts val="0"/>
              </a:spcBef>
              <a:spcAft>
                <a:spcPts val="0"/>
              </a:spcAft>
              <a:buNone/>
            </a:pPr>
            <a:r>
              <a:rPr b="0" i="1" lang="en-US" sz="2700"/>
              <a:t>All in Favor? Objections? </a:t>
            </a:r>
            <a:r>
              <a:rPr b="0" i="1" lang="en-US" sz="1800"/>
              <a:t>(Do NOT take an Abstention vote = a choice not to vote and DOES NOT count at all)</a:t>
            </a:r>
          </a:p>
          <a:p>
            <a:pPr indent="0" lvl="0" marL="0" marR="0" rtl="0" algn="l">
              <a:lnSpc>
                <a:spcPct val="80000"/>
              </a:lnSpc>
              <a:spcBef>
                <a:spcPts val="0"/>
              </a:spcBef>
              <a:spcAft>
                <a:spcPts val="0"/>
              </a:spcAft>
              <a:buNone/>
            </a:pPr>
            <a:r>
              <a:rPr b="0" i="1" lang="en-US" sz="2700"/>
              <a:t>Declare: The motion passes  -or-  The motion fails</a:t>
            </a:r>
          </a:p>
        </p:txBody>
      </p:sp>
      <p:pic>
        <p:nvPicPr>
          <p:cNvPr descr="IMG_7504.JPG" id="340" name="Shape 340"/>
          <p:cNvPicPr preferRelativeResize="0"/>
          <p:nvPr/>
        </p:nvPicPr>
        <p:blipFill>
          <a:blip r:embed="rId3">
            <a:alphaModFix/>
          </a:blip>
          <a:stretch>
            <a:fillRect/>
          </a:stretch>
        </p:blipFill>
        <p:spPr>
          <a:xfrm>
            <a:off x="6191900" y="2230900"/>
            <a:ext cx="5604600" cy="3117549"/>
          </a:xfrm>
          <a:prstGeom prst="rect">
            <a:avLst/>
          </a:prstGeom>
          <a:noFill/>
          <a:ln>
            <a:noFill/>
          </a:ln>
        </p:spPr>
      </p:pic>
      <p:sp>
        <p:nvSpPr>
          <p:cNvPr id="341" name="Shape 341"/>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508000" y="685800"/>
            <a:ext cx="1117590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261300"/>
              </a:buClr>
              <a:buSzPct val="25000"/>
              <a:buFont typeface="Georgia"/>
              <a:buNone/>
            </a:pPr>
            <a:r>
              <a:rPr b="1" i="1" lang="en-US" sz="2900" u="none" cap="none" strike="noStrike">
                <a:solidFill>
                  <a:srgbClr val="261300"/>
                </a:solidFill>
                <a:latin typeface="Georgia"/>
                <a:ea typeface="Georgia"/>
                <a:cs typeface="Georgia"/>
                <a:sym typeface="Georgia"/>
              </a:rPr>
              <a:t>The Ralph M. Brown Act Requirements</a:t>
            </a:r>
            <a:br>
              <a:rPr b="1" i="1" lang="en-US" sz="2900" u="none" cap="none" strike="noStrike">
                <a:solidFill>
                  <a:srgbClr val="261300"/>
                </a:solidFill>
                <a:latin typeface="Georgia"/>
                <a:ea typeface="Georgia"/>
                <a:cs typeface="Georgia"/>
                <a:sym typeface="Georgia"/>
              </a:rPr>
            </a:br>
            <a:r>
              <a:rPr b="1" i="1" lang="en-US" sz="2900" u="none" cap="none" strike="noStrike">
                <a:solidFill>
                  <a:srgbClr val="261300"/>
                </a:solidFill>
                <a:latin typeface="Georgia"/>
                <a:ea typeface="Georgia"/>
                <a:cs typeface="Georgia"/>
                <a:sym typeface="Georgia"/>
              </a:rPr>
              <a:t>(Government Code on Public Meetings 54951)</a:t>
            </a:r>
          </a:p>
        </p:txBody>
      </p:sp>
      <p:sp>
        <p:nvSpPr>
          <p:cNvPr id="347" name="Shape 347"/>
          <p:cNvSpPr txBox="1"/>
          <p:nvPr>
            <p:ph idx="1" type="body"/>
          </p:nvPr>
        </p:nvSpPr>
        <p:spPr>
          <a:xfrm>
            <a:off x="508000" y="1828800"/>
            <a:ext cx="8027100" cy="4572000"/>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Agenda posted at</a:t>
            </a:r>
            <a:r>
              <a:rPr lang="en-US"/>
              <a:t> least </a:t>
            </a:r>
            <a:r>
              <a:rPr b="1" i="1" lang="en-US" sz="2400" u="none" cap="none" strike="noStrike">
                <a:solidFill>
                  <a:srgbClr val="1A0D00"/>
                </a:solidFill>
                <a:latin typeface="Georgia"/>
                <a:ea typeface="Georgia"/>
                <a:cs typeface="Georgia"/>
                <a:sym typeface="Georgia"/>
              </a:rPr>
              <a:t>72 hours </a:t>
            </a:r>
            <a:r>
              <a:rPr lang="en-US"/>
              <a:t>(</a:t>
            </a:r>
            <a:r>
              <a:rPr b="1" i="1" lang="en-US" sz="2400" u="none" cap="none" strike="noStrike">
                <a:solidFill>
                  <a:srgbClr val="1A0D00"/>
                </a:solidFill>
                <a:latin typeface="Georgia"/>
                <a:ea typeface="Georgia"/>
                <a:cs typeface="Georgia"/>
                <a:sym typeface="Georgia"/>
              </a:rPr>
              <a:t>regular</a:t>
            </a:r>
            <a:r>
              <a:rPr lang="en-US"/>
              <a:t>)</a:t>
            </a:r>
            <a:r>
              <a:rPr b="1" i="1" lang="en-US" sz="2400" u="none" cap="none" strike="noStrike">
                <a:solidFill>
                  <a:srgbClr val="1A0D00"/>
                </a:solidFill>
                <a:latin typeface="Georgia"/>
                <a:ea typeface="Georgia"/>
                <a:cs typeface="Georgia"/>
                <a:sym typeface="Georgia"/>
              </a:rPr>
              <a:t> and 24 hours special).</a:t>
            </a:r>
          </a:p>
          <a:p>
            <a:pPr indent="-228600" lvl="0" marL="228600" marR="0" rtl="0" algn="l">
              <a:lnSpc>
                <a:spcPct val="8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No Action on items not indicated as act</a:t>
            </a:r>
            <a:r>
              <a:rPr lang="en-US"/>
              <a:t>ion</a:t>
            </a:r>
            <a:r>
              <a:rPr b="1" i="1" lang="en-US" sz="2400" u="none" cap="none" strike="noStrike">
                <a:solidFill>
                  <a:srgbClr val="1A0D00"/>
                </a:solidFill>
                <a:latin typeface="Georgia"/>
                <a:ea typeface="Georgia"/>
                <a:cs typeface="Georgia"/>
                <a:sym typeface="Georgia"/>
              </a:rPr>
              <a:t> on the agenda. </a:t>
            </a:r>
          </a:p>
          <a:p>
            <a:pPr indent="-228600" lvl="0" marL="228600" marR="0" rtl="0" algn="l">
              <a:lnSpc>
                <a:spcPct val="8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Allow public to address any item; can be at a designated time in the agenda or during meeting</a:t>
            </a:r>
          </a:p>
          <a:p>
            <a:pPr indent="-228600" lvl="0" marL="228600" marR="0" rtl="0" algn="l">
              <a:lnSpc>
                <a:spcPct val="8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Conduct only public votes; no secret ballots</a:t>
            </a:r>
          </a:p>
          <a:p>
            <a:pPr indent="-228600" lvl="0" marL="228600" marR="0" rtl="0" algn="l">
              <a:lnSpc>
                <a:spcPct val="8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Public records such as agendas and approved minutes must be displayed </a:t>
            </a:r>
            <a:r>
              <a:rPr lang="en-US"/>
              <a:t>(electronically is fine)</a:t>
            </a:r>
          </a:p>
          <a:p>
            <a:pPr indent="-228600" lvl="0" marL="228600" marR="0" rtl="0" algn="l">
              <a:lnSpc>
                <a:spcPct val="80000"/>
              </a:lnSpc>
              <a:spcBef>
                <a:spcPts val="1000"/>
              </a:spcBef>
              <a:buClr>
                <a:srgbClr val="1A0D00"/>
              </a:buClr>
              <a:buSzPct val="100000"/>
              <a:buFont typeface="Arial"/>
              <a:buNone/>
            </a:pPr>
            <a:r>
              <a:t/>
            </a:r>
            <a:endParaRPr b="1" i="1" sz="2400" u="none" cap="none" strike="noStrike">
              <a:solidFill>
                <a:srgbClr val="1A0D00"/>
              </a:solidFill>
              <a:latin typeface="Georgia"/>
              <a:ea typeface="Georgia"/>
              <a:cs typeface="Georgia"/>
              <a:sym typeface="Georgia"/>
            </a:endParaRPr>
          </a:p>
        </p:txBody>
      </p:sp>
      <p:pic>
        <p:nvPicPr>
          <p:cNvPr descr="check.jpg" id="348" name="Shape 348"/>
          <p:cNvPicPr preferRelativeResize="0"/>
          <p:nvPr/>
        </p:nvPicPr>
        <p:blipFill>
          <a:blip r:embed="rId3">
            <a:alphaModFix/>
          </a:blip>
          <a:stretch>
            <a:fillRect/>
          </a:stretch>
        </p:blipFill>
        <p:spPr>
          <a:xfrm>
            <a:off x="8388350" y="1828800"/>
            <a:ext cx="3295650" cy="3295650"/>
          </a:xfrm>
          <a:prstGeom prst="rect">
            <a:avLst/>
          </a:prstGeom>
          <a:noFill/>
          <a:ln>
            <a:noFill/>
          </a:ln>
        </p:spPr>
      </p:pic>
      <p:sp>
        <p:nvSpPr>
          <p:cNvPr id="349" name="Shape 349"/>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838200" y="904875"/>
            <a:ext cx="10515600" cy="914399"/>
          </a:xfrm>
          <a:prstGeom prst="rect">
            <a:avLst/>
          </a:prstGeom>
        </p:spPr>
        <p:txBody>
          <a:bodyPr anchorCtr="0" anchor="ctr" bIns="91425" lIns="91425" rIns="91425" tIns="91425">
            <a:noAutofit/>
          </a:bodyPr>
          <a:lstStyle/>
          <a:p>
            <a:pPr lvl="0">
              <a:spcBef>
                <a:spcPts val="0"/>
              </a:spcBef>
              <a:buNone/>
            </a:pPr>
            <a:r>
              <a:rPr lang="en-US"/>
              <a:t>What To Do When Things Go Wrong</a:t>
            </a:r>
          </a:p>
        </p:txBody>
      </p:sp>
      <p:sp>
        <p:nvSpPr>
          <p:cNvPr id="356" name="Shape 356"/>
          <p:cNvSpPr txBox="1"/>
          <p:nvPr>
            <p:ph idx="1" type="body"/>
          </p:nvPr>
        </p:nvSpPr>
        <p:spPr>
          <a:xfrm>
            <a:off x="838200" y="1825625"/>
            <a:ext cx="4789800" cy="4351200"/>
          </a:xfrm>
          <a:prstGeom prst="rect">
            <a:avLst/>
          </a:prstGeom>
        </p:spPr>
        <p:txBody>
          <a:bodyPr anchorCtr="0" anchor="t" bIns="91425" lIns="91425" rIns="91425" tIns="91425">
            <a:noAutofit/>
          </a:bodyPr>
          <a:lstStyle/>
          <a:p>
            <a:pPr indent="-228600" lvl="0" marL="457200">
              <a:spcBef>
                <a:spcPts val="0"/>
              </a:spcBef>
            </a:pPr>
            <a:r>
              <a:rPr lang="en-US"/>
              <a:t>Things can go terribly wrong for both new and experienced leaders. </a:t>
            </a:r>
          </a:p>
          <a:p>
            <a:pPr indent="-228600" lvl="0" marL="457200">
              <a:spcBef>
                <a:spcPts val="0"/>
              </a:spcBef>
            </a:pPr>
            <a:r>
              <a:rPr lang="en-US"/>
              <a:t>Always try to remain calm. Everyone is looking for you to lead them and losing your temper will not help. </a:t>
            </a:r>
          </a:p>
          <a:p>
            <a:pPr indent="-228600" lvl="0" marL="457200">
              <a:spcBef>
                <a:spcPts val="0"/>
              </a:spcBef>
            </a:pPr>
            <a:r>
              <a:rPr lang="en-US"/>
              <a:t>Heated arguments and circular discussions happen to all of us. </a:t>
            </a:r>
          </a:p>
          <a:p>
            <a:pPr lvl="0">
              <a:spcBef>
                <a:spcPts val="0"/>
              </a:spcBef>
              <a:buNone/>
            </a:pPr>
            <a:r>
              <a:t/>
            </a:r>
            <a:endParaRPr/>
          </a:p>
        </p:txBody>
      </p:sp>
      <p:sp>
        <p:nvSpPr>
          <p:cNvPr id="357" name="Shape 357"/>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descr="titanic-sinking.jpg" id="358" name="Shape 358"/>
          <p:cNvPicPr preferRelativeResize="0"/>
          <p:nvPr/>
        </p:nvPicPr>
        <p:blipFill>
          <a:blip r:embed="rId3">
            <a:alphaModFix/>
          </a:blip>
          <a:stretch>
            <a:fillRect/>
          </a:stretch>
        </p:blipFill>
        <p:spPr>
          <a:xfrm>
            <a:off x="5889000" y="1825616"/>
            <a:ext cx="6153902" cy="3341382"/>
          </a:xfrm>
          <a:prstGeom prst="rect">
            <a:avLst/>
          </a:prstGeom>
          <a:noFill/>
          <a:ln>
            <a:noFill/>
          </a:ln>
        </p:spPr>
      </p:pic>
      <p:sp>
        <p:nvSpPr>
          <p:cNvPr id="359" name="Shape 359"/>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578325" y="911225"/>
            <a:ext cx="10515600" cy="914399"/>
          </a:xfrm>
          <a:prstGeom prst="rect">
            <a:avLst/>
          </a:prstGeom>
        </p:spPr>
        <p:txBody>
          <a:bodyPr anchorCtr="0" anchor="ctr" bIns="91425" lIns="91425" rIns="91425" tIns="91425">
            <a:noAutofit/>
          </a:bodyPr>
          <a:lstStyle/>
          <a:p>
            <a:pPr lvl="0" rtl="0">
              <a:spcBef>
                <a:spcPts val="0"/>
              </a:spcBef>
              <a:buNone/>
            </a:pPr>
            <a:r>
              <a:rPr lang="en-US"/>
              <a:t>Suggestions</a:t>
            </a:r>
          </a:p>
        </p:txBody>
      </p:sp>
      <p:sp>
        <p:nvSpPr>
          <p:cNvPr id="366" name="Shape 366"/>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pPr>
            <a:r>
              <a:rPr lang="en-US"/>
              <a:t>Properly preparing before the meeting can help you manage the tough situations </a:t>
            </a:r>
          </a:p>
          <a:p>
            <a:pPr indent="-228600" lvl="0" marL="457200" rtl="0">
              <a:spcBef>
                <a:spcPts val="0"/>
              </a:spcBef>
            </a:pPr>
            <a:r>
              <a:rPr lang="en-US"/>
              <a:t>Meet with folks before the meetings. See where they are coming from so you know what to expect</a:t>
            </a:r>
          </a:p>
          <a:p>
            <a:pPr indent="-228600" lvl="0" marL="457200" rtl="0">
              <a:spcBef>
                <a:spcPts val="0"/>
              </a:spcBef>
            </a:pPr>
            <a:r>
              <a:rPr lang="en-US"/>
              <a:t>Include some details on your</a:t>
            </a:r>
            <a:r>
              <a:rPr lang="en-US"/>
              <a:t> agenda. Some background information will make it clear why you are having these discussions now.  Time limits on the agenda can help keep meetings on track</a:t>
            </a:r>
          </a:p>
          <a:p>
            <a:pPr indent="-228600" lvl="0" marL="457200" rtl="0">
              <a:spcBef>
                <a:spcPts val="0"/>
              </a:spcBef>
            </a:pPr>
            <a:r>
              <a:rPr lang="en-US"/>
              <a:t>Have established rules that allow you to regain control if things start to go south</a:t>
            </a:r>
          </a:p>
          <a:p>
            <a:pPr indent="-228600" lvl="0" marL="457200" rtl="0">
              <a:spcBef>
                <a:spcPts val="0"/>
              </a:spcBef>
            </a:pPr>
            <a:r>
              <a:rPr lang="en-US"/>
              <a:t>Remain calm and do your best! </a:t>
            </a:r>
          </a:p>
        </p:txBody>
      </p:sp>
      <p:sp>
        <p:nvSpPr>
          <p:cNvPr id="367" name="Shape 367"/>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US"/>
              <a:t>‹#›</a:t>
            </a:fld>
          </a:p>
        </p:txBody>
      </p:sp>
      <p:sp>
        <p:nvSpPr>
          <p:cNvPr id="368" name="Shape 368"/>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1016000" y="533400"/>
            <a:ext cx="1026160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261300"/>
              </a:buClr>
              <a:buSzPct val="25000"/>
              <a:buFont typeface="Georgia"/>
              <a:buNone/>
            </a:pPr>
            <a:r>
              <a:rPr b="1" i="1" lang="en-US" sz="4000" u="none" cap="none" strike="noStrike">
                <a:solidFill>
                  <a:srgbClr val="261300"/>
                </a:solidFill>
                <a:latin typeface="Georgia"/>
                <a:ea typeface="Georgia"/>
                <a:cs typeface="Georgia"/>
                <a:sym typeface="Georgia"/>
              </a:rPr>
              <a:t>Running Effective Meetings</a:t>
            </a:r>
          </a:p>
        </p:txBody>
      </p:sp>
      <p:sp>
        <p:nvSpPr>
          <p:cNvPr id="374" name="Shape 374"/>
          <p:cNvSpPr txBox="1"/>
          <p:nvPr>
            <p:ph idx="1" type="body"/>
          </p:nvPr>
        </p:nvSpPr>
        <p:spPr>
          <a:xfrm>
            <a:off x="508000" y="1905000"/>
            <a:ext cx="8737599" cy="4419599"/>
          </a:xfrm>
          <a:prstGeom prst="rect">
            <a:avLst/>
          </a:prstGeom>
          <a:noFill/>
          <a:ln>
            <a:noFill/>
          </a:ln>
        </p:spPr>
        <p:txBody>
          <a:bodyPr anchorCtr="0" anchor="t" bIns="45700" lIns="91425" rIns="91425" tIns="45700">
            <a:noAutofit/>
          </a:bodyPr>
          <a:lstStyle/>
          <a:p>
            <a:pPr indent="-228600" lvl="0" marL="228600" marR="0" rtl="0" algn="ctr">
              <a:lnSpc>
                <a:spcPct val="90000"/>
              </a:lnSpc>
              <a:spcBef>
                <a:spcPts val="0"/>
              </a:spcBef>
              <a:spcAft>
                <a:spcPts val="0"/>
              </a:spcAft>
              <a:buClr>
                <a:srgbClr val="1A0D00"/>
              </a:buClr>
              <a:buSzPct val="100000"/>
              <a:buFont typeface="Arial"/>
              <a:buChar char="•"/>
            </a:pPr>
            <a:r>
              <a:rPr b="1" i="1" lang="en-US" sz="4000" u="none" cap="none" strike="noStrike">
                <a:solidFill>
                  <a:srgbClr val="1A0D00"/>
                </a:solidFill>
                <a:latin typeface="Georgia"/>
                <a:ea typeface="Georgia"/>
                <a:cs typeface="Georgia"/>
                <a:sym typeface="Georgia"/>
              </a:rPr>
              <a:t>Open Dialogue and Sharing of </a:t>
            </a:r>
            <a:r>
              <a:rPr b="1" i="1" lang="en-US" sz="4000" u="none" cap="none" strike="noStrike">
                <a:solidFill>
                  <a:srgbClr val="1A0D00"/>
                </a:solidFill>
                <a:latin typeface="Arial"/>
                <a:ea typeface="Arial"/>
                <a:cs typeface="Arial"/>
                <a:sym typeface="Arial"/>
              </a:rPr>
              <a:t>‘</a:t>
            </a:r>
            <a:r>
              <a:rPr b="1" i="1" lang="en-US" sz="4000" u="none" cap="none" strike="noStrike">
                <a:solidFill>
                  <a:srgbClr val="1A0D00"/>
                </a:solidFill>
                <a:latin typeface="Georgia"/>
                <a:ea typeface="Georgia"/>
                <a:cs typeface="Georgia"/>
                <a:sym typeface="Georgia"/>
              </a:rPr>
              <a:t>your</a:t>
            </a:r>
            <a:r>
              <a:rPr b="1" i="1" lang="en-US" sz="4000" u="none" cap="none" strike="noStrike">
                <a:solidFill>
                  <a:srgbClr val="1A0D00"/>
                </a:solidFill>
                <a:latin typeface="Arial"/>
                <a:ea typeface="Arial"/>
                <a:cs typeface="Arial"/>
                <a:sym typeface="Arial"/>
              </a:rPr>
              <a:t>’</a:t>
            </a:r>
            <a:r>
              <a:rPr b="1" i="1" lang="en-US" sz="4000" u="none" cap="none" strike="noStrike">
                <a:solidFill>
                  <a:srgbClr val="1A0D00"/>
                </a:solidFill>
                <a:latin typeface="Georgia"/>
                <a:ea typeface="Georgia"/>
                <a:cs typeface="Georgia"/>
                <a:sym typeface="Georgia"/>
              </a:rPr>
              <a:t> </a:t>
            </a:r>
          </a:p>
          <a:p>
            <a:pPr indent="-228600" lvl="0" marL="228600" marR="0" rtl="0" algn="ctr">
              <a:lnSpc>
                <a:spcPct val="90000"/>
              </a:lnSpc>
              <a:spcBef>
                <a:spcPts val="1000"/>
              </a:spcBef>
              <a:spcAft>
                <a:spcPts val="0"/>
              </a:spcAft>
              <a:buClr>
                <a:srgbClr val="1A0D00"/>
              </a:buClr>
              <a:buSzPct val="25000"/>
              <a:buFont typeface="Noto Sans Symbols"/>
              <a:buNone/>
            </a:pPr>
            <a:r>
              <a:rPr b="1" i="1" lang="en-US" sz="4000" u="none" cap="none" strike="noStrike">
                <a:solidFill>
                  <a:srgbClr val="1A0D00"/>
                </a:solidFill>
                <a:latin typeface="Georgia"/>
                <a:ea typeface="Georgia"/>
                <a:cs typeface="Georgia"/>
                <a:sym typeface="Georgia"/>
              </a:rPr>
              <a:t> Best Practices</a:t>
            </a:r>
          </a:p>
          <a:p>
            <a:pPr indent="-228600" lvl="0" marL="228600" marR="0" rtl="0" algn="ctr">
              <a:lnSpc>
                <a:spcPct val="90000"/>
              </a:lnSpc>
              <a:spcBef>
                <a:spcPts val="1000"/>
              </a:spcBef>
              <a:spcAft>
                <a:spcPts val="0"/>
              </a:spcAft>
              <a:buClr>
                <a:srgbClr val="1A0D00"/>
              </a:buClr>
              <a:buSzPct val="25000"/>
              <a:buFont typeface="Noto Sans Symbols"/>
              <a:buNone/>
            </a:pPr>
            <a:r>
              <a:t/>
            </a:r>
            <a:endParaRPr b="1" i="1" sz="3700" u="none" cap="none" strike="noStrike">
              <a:solidFill>
                <a:srgbClr val="1A0D00"/>
              </a:solidFill>
              <a:latin typeface="Georgia"/>
              <a:ea typeface="Georgia"/>
              <a:cs typeface="Georgia"/>
              <a:sym typeface="Georgia"/>
            </a:endParaRPr>
          </a:p>
          <a:p>
            <a:pPr indent="-228600" lvl="0" marL="228600" marR="0" rtl="0" algn="ctr">
              <a:lnSpc>
                <a:spcPct val="90000"/>
              </a:lnSpc>
              <a:spcBef>
                <a:spcPts val="1000"/>
              </a:spcBef>
              <a:buClr>
                <a:srgbClr val="1A0D00"/>
              </a:buClr>
              <a:buSzPct val="100000"/>
              <a:buFont typeface="Arial"/>
              <a:buChar char="•"/>
            </a:pPr>
            <a:r>
              <a:rPr b="1" i="1" lang="en-US" sz="4000" u="none" cap="none" strike="noStrike">
                <a:solidFill>
                  <a:srgbClr val="1A0D00"/>
                </a:solidFill>
                <a:latin typeface="Georgia"/>
                <a:ea typeface="Georgia"/>
                <a:cs typeface="Georgia"/>
                <a:sym typeface="Georgia"/>
              </a:rPr>
              <a:t>Conclusion</a:t>
            </a:r>
          </a:p>
        </p:txBody>
      </p:sp>
      <p:pic>
        <p:nvPicPr>
          <p:cNvPr descr="MCj03972380000[1]" id="375" name="Shape 375"/>
          <p:cNvPicPr preferRelativeResize="0"/>
          <p:nvPr>
            <p:ph idx="2" type="body"/>
          </p:nvPr>
        </p:nvPicPr>
        <p:blipFill rotWithShape="1">
          <a:blip r:embed="rId3">
            <a:alphaModFix/>
          </a:blip>
          <a:srcRect b="0" l="0" r="0" t="0"/>
          <a:stretch/>
        </p:blipFill>
        <p:spPr>
          <a:xfrm>
            <a:off x="9042400" y="2971800"/>
            <a:ext cx="2806699" cy="1960563"/>
          </a:xfrm>
          <a:prstGeom prst="rect">
            <a:avLst/>
          </a:prstGeom>
          <a:noFill/>
          <a:ln>
            <a:noFill/>
          </a:ln>
        </p:spPr>
      </p:pic>
      <p:sp>
        <p:nvSpPr>
          <p:cNvPr id="376" name="Shape 376"/>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1016000" y="533400"/>
            <a:ext cx="10261500" cy="1143000"/>
          </a:xfrm>
          <a:prstGeom prst="rect">
            <a:avLst/>
          </a:prstGeom>
        </p:spPr>
        <p:txBody>
          <a:bodyPr anchorCtr="0" anchor="ctr" bIns="91425" lIns="91425" rIns="91425" tIns="91425">
            <a:noAutofit/>
          </a:bodyPr>
          <a:lstStyle/>
          <a:p>
            <a:pPr lvl="0">
              <a:spcBef>
                <a:spcPts val="0"/>
              </a:spcBef>
              <a:buNone/>
            </a:pPr>
            <a:r>
              <a:rPr lang="en-US"/>
              <a:t>Resources</a:t>
            </a:r>
          </a:p>
        </p:txBody>
      </p:sp>
      <p:sp>
        <p:nvSpPr>
          <p:cNvPr id="383" name="Shape 383"/>
          <p:cNvSpPr txBox="1"/>
          <p:nvPr>
            <p:ph idx="1" type="body"/>
          </p:nvPr>
        </p:nvSpPr>
        <p:spPr>
          <a:xfrm>
            <a:off x="1016000" y="1905000"/>
            <a:ext cx="5029200" cy="4038600"/>
          </a:xfrm>
          <a:prstGeom prst="rect">
            <a:avLst/>
          </a:prstGeom>
        </p:spPr>
        <p:txBody>
          <a:bodyPr anchorCtr="0" anchor="t" bIns="91425" lIns="91425" rIns="91425" tIns="91425">
            <a:noAutofit/>
          </a:bodyPr>
          <a:lstStyle/>
          <a:p>
            <a:pPr indent="0" lvl="0" marL="0" rtl="0">
              <a:lnSpc>
                <a:spcPct val="130000"/>
              </a:lnSpc>
              <a:spcBef>
                <a:spcPts val="0"/>
              </a:spcBef>
              <a:buNone/>
            </a:pPr>
            <a:r>
              <a:rPr b="0" i="0" lang="en-US" u="sng">
                <a:solidFill>
                  <a:schemeClr val="hlink"/>
                </a:solidFill>
                <a:hlinkClick r:id="rId3"/>
              </a:rPr>
              <a:t>The Course Outline of Record: A Curriculum Reference Guide</a:t>
            </a:r>
            <a:r>
              <a:rPr lang="en-US"/>
              <a:t> </a:t>
            </a:r>
            <a:r>
              <a:rPr b="0" lang="en-US"/>
              <a:t>(2008)</a:t>
            </a:r>
          </a:p>
          <a:p>
            <a:pPr indent="0" lvl="0" marL="0" rtl="0">
              <a:lnSpc>
                <a:spcPct val="130000"/>
              </a:lnSpc>
              <a:spcBef>
                <a:spcPts val="0"/>
              </a:spcBef>
              <a:buNone/>
            </a:pPr>
            <a:r>
              <a:t/>
            </a:r>
            <a:endParaRPr/>
          </a:p>
          <a:p>
            <a:pPr indent="0" lvl="0" marL="0" rtl="0">
              <a:lnSpc>
                <a:spcPct val="130000"/>
              </a:lnSpc>
              <a:spcBef>
                <a:spcPts val="0"/>
              </a:spcBef>
              <a:buNone/>
            </a:pPr>
            <a:r>
              <a:rPr b="0" i="0" lang="en-US" u="sng">
                <a:solidFill>
                  <a:schemeClr val="hlink"/>
                </a:solidFill>
                <a:hlinkClick r:id="rId4"/>
              </a:rPr>
              <a:t>Curriculum Committee: Role, Structure, Duties and Standards of Good Practice</a:t>
            </a:r>
            <a:r>
              <a:rPr b="0" i="0" lang="en-US">
                <a:solidFill>
                  <a:srgbClr val="56473D"/>
                </a:solidFill>
              </a:rPr>
              <a:t> (1996)</a:t>
            </a:r>
          </a:p>
          <a:p>
            <a:pPr indent="0" lvl="0" marL="0" rtl="0">
              <a:lnSpc>
                <a:spcPct val="130000"/>
              </a:lnSpc>
              <a:spcBef>
                <a:spcPts val="0"/>
              </a:spcBef>
              <a:buNone/>
            </a:pPr>
            <a:r>
              <a:t/>
            </a:r>
            <a:endParaRPr/>
          </a:p>
        </p:txBody>
      </p:sp>
      <p:sp>
        <p:nvSpPr>
          <p:cNvPr id="384" name="Shape 384"/>
          <p:cNvSpPr txBox="1"/>
          <p:nvPr>
            <p:ph idx="2" type="body"/>
          </p:nvPr>
        </p:nvSpPr>
        <p:spPr>
          <a:xfrm>
            <a:off x="6248400" y="1905000"/>
            <a:ext cx="5029200" cy="4038600"/>
          </a:xfrm>
          <a:prstGeom prst="rect">
            <a:avLst/>
          </a:prstGeom>
        </p:spPr>
        <p:txBody>
          <a:bodyPr anchorCtr="0" anchor="t" bIns="91425" lIns="91425" rIns="91425" tIns="91425">
            <a:noAutofit/>
          </a:bodyPr>
          <a:lstStyle/>
          <a:p>
            <a:pPr indent="-76200" lvl="0" marL="228600" marR="0" rtl="0" algn="l">
              <a:lnSpc>
                <a:spcPct val="90000"/>
              </a:lnSpc>
              <a:spcBef>
                <a:spcPts val="1000"/>
              </a:spcBef>
              <a:spcAft>
                <a:spcPts val="0"/>
              </a:spcAft>
              <a:buNone/>
            </a:pPr>
            <a:r>
              <a:rPr lang="en-US"/>
              <a:t>Curriculum Regional Meetings</a:t>
            </a:r>
          </a:p>
          <a:p>
            <a:pPr indent="-76200" lvl="0" marL="228600" marR="0" rtl="0" algn="l">
              <a:lnSpc>
                <a:spcPct val="90000"/>
              </a:lnSpc>
              <a:spcBef>
                <a:spcPts val="1000"/>
              </a:spcBef>
              <a:spcAft>
                <a:spcPts val="0"/>
              </a:spcAft>
              <a:buNone/>
            </a:pPr>
            <a:r>
              <a:rPr lang="en-US"/>
              <a:t>Curriculum List Serve</a:t>
            </a:r>
          </a:p>
          <a:p>
            <a:pPr indent="-76200" lvl="0" marL="228600" marR="0" rtl="0" algn="l">
              <a:lnSpc>
                <a:spcPct val="90000"/>
              </a:lnSpc>
              <a:spcBef>
                <a:spcPts val="1000"/>
              </a:spcBef>
              <a:spcAft>
                <a:spcPts val="0"/>
              </a:spcAft>
              <a:buNone/>
            </a:pPr>
            <a:r>
              <a:t/>
            </a:r>
            <a:endParaRPr/>
          </a:p>
          <a:p>
            <a:pPr indent="-146050" lvl="0" marL="228600" marR="0" rtl="0" algn="l">
              <a:lnSpc>
                <a:spcPct val="90000"/>
              </a:lnSpc>
              <a:spcBef>
                <a:spcPts val="1000"/>
              </a:spcBef>
              <a:spcAft>
                <a:spcPts val="0"/>
              </a:spcAft>
              <a:buClr>
                <a:srgbClr val="000000"/>
              </a:buClr>
              <a:buSzPct val="45833"/>
              <a:buFont typeface="Arial"/>
              <a:buNone/>
            </a:pPr>
            <a:r>
              <a:rPr lang="en-US"/>
              <a:t>Ensuring Effective Curriculum Approval Processes: A Guide for Local Senates</a:t>
            </a:r>
          </a:p>
          <a:p>
            <a:pPr indent="-76200" lvl="0" marL="228600" marR="0" rtl="0" algn="l">
              <a:lnSpc>
                <a:spcPct val="90000"/>
              </a:lnSpc>
              <a:spcBef>
                <a:spcPts val="1000"/>
              </a:spcBef>
              <a:spcAft>
                <a:spcPts val="0"/>
              </a:spcAft>
              <a:buNone/>
            </a:pPr>
            <a:r>
              <a:t/>
            </a:r>
            <a:endParaRPr/>
          </a:p>
        </p:txBody>
      </p:sp>
      <p:sp>
        <p:nvSpPr>
          <p:cNvPr id="385" name="Shape 385"/>
          <p:cNvSpPr txBox="1"/>
          <p:nvPr>
            <p:ph idx="12" type="sldNum"/>
          </p:nvPr>
        </p:nvSpPr>
        <p:spPr>
          <a:xfrm>
            <a:off x="9144000" y="6400800"/>
            <a:ext cx="2133600" cy="4572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86" name="Shape 386"/>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838200" y="904875"/>
            <a:ext cx="10515600" cy="914399"/>
          </a:xfrm>
          <a:prstGeom prst="rect">
            <a:avLst/>
          </a:prstGeom>
        </p:spPr>
        <p:txBody>
          <a:bodyPr anchorCtr="0" anchor="ctr" bIns="91425" lIns="91425" rIns="91425" tIns="91425">
            <a:noAutofit/>
          </a:bodyPr>
          <a:lstStyle/>
          <a:p>
            <a:pPr lvl="0">
              <a:spcBef>
                <a:spcPts val="0"/>
              </a:spcBef>
              <a:buNone/>
            </a:pPr>
            <a:r>
              <a:rPr lang="en-US"/>
              <a:t>Why Even Have Curriculum Committees?</a:t>
            </a:r>
          </a:p>
        </p:txBody>
      </p:sp>
      <p:sp>
        <p:nvSpPr>
          <p:cNvPr id="147" name="Shape 147"/>
          <p:cNvSpPr txBox="1"/>
          <p:nvPr>
            <p:ph idx="12" type="sldNum"/>
          </p:nvPr>
        </p:nvSpPr>
        <p:spPr>
          <a:xfrm>
            <a:off x="8610600" y="6356351"/>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48" name="Shape 148"/>
          <p:cNvSpPr txBox="1"/>
          <p:nvPr>
            <p:ph type="title"/>
          </p:nvPr>
        </p:nvSpPr>
        <p:spPr>
          <a:xfrm>
            <a:off x="131850" y="1979975"/>
            <a:ext cx="10515600"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a:t>Because of </a:t>
            </a:r>
            <a:r>
              <a:rPr b="1" i="1" lang="en-US" sz="3600" u="none" cap="none" strike="noStrike">
                <a:solidFill>
                  <a:srgbClr val="261300"/>
                </a:solidFill>
                <a:latin typeface="Georgia"/>
                <a:ea typeface="Georgia"/>
                <a:cs typeface="Georgia"/>
                <a:sym typeface="Georgia"/>
              </a:rPr>
              <a:t>Ed Code... </a:t>
            </a:r>
          </a:p>
        </p:txBody>
      </p:sp>
      <p:sp>
        <p:nvSpPr>
          <p:cNvPr id="149" name="Shape 149"/>
          <p:cNvSpPr txBox="1"/>
          <p:nvPr>
            <p:ph idx="1" type="body"/>
          </p:nvPr>
        </p:nvSpPr>
        <p:spPr>
          <a:xfrm>
            <a:off x="131850" y="3289825"/>
            <a:ext cx="4249500" cy="43515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rgbClr val="1A0D00"/>
              </a:buClr>
              <a:buSzPct val="100000"/>
              <a:buFont typeface="Arial"/>
              <a:buChar char="•"/>
            </a:pPr>
            <a:r>
              <a:rPr lang="en-US"/>
              <a:t>Faculty have purview over the creation, approval, revision of curriculum to maintain relevance and rigor - Ed Code §70902 (B)(7)</a:t>
            </a:r>
          </a:p>
        </p:txBody>
      </p:sp>
      <p:pic>
        <p:nvPicPr>
          <p:cNvPr descr="IMG_7506.JPG" id="150" name="Shape 150"/>
          <p:cNvPicPr preferRelativeResize="0"/>
          <p:nvPr/>
        </p:nvPicPr>
        <p:blipFill>
          <a:blip r:embed="rId3">
            <a:alphaModFix/>
          </a:blip>
          <a:stretch>
            <a:fillRect/>
          </a:stretch>
        </p:blipFill>
        <p:spPr>
          <a:xfrm>
            <a:off x="5764700" y="2059925"/>
            <a:ext cx="5400900" cy="4645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p:nvPr/>
        </p:nvSpPr>
        <p:spPr>
          <a:xfrm>
            <a:off x="477329" y="569191"/>
            <a:ext cx="6096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Calibri"/>
                <a:ea typeface="Calibri"/>
                <a:cs typeface="Calibri"/>
                <a:sym typeface="Calibri"/>
              </a:rPr>
              <a:t>“</a:t>
            </a:r>
          </a:p>
        </p:txBody>
      </p:sp>
      <p:sp>
        <p:nvSpPr>
          <p:cNvPr id="392" name="Shape 392"/>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lang="en-US" sz="1200">
                <a:solidFill>
                  <a:srgbClr val="888888"/>
                </a:solidFill>
                <a:latin typeface="Calibri"/>
                <a:ea typeface="Calibri"/>
                <a:cs typeface="Calibri"/>
                <a:sym typeface="Calibri"/>
              </a:rPr>
              <a:t>ASCCC Curriculum Institute, July </a:t>
            </a:r>
            <a:r>
              <a:rPr lang="en-US"/>
              <a:t>6</a:t>
            </a:r>
            <a:r>
              <a:rPr lang="en-US" sz="1200">
                <a:solidFill>
                  <a:srgbClr val="888888"/>
                </a:solidFill>
                <a:latin typeface="Calibri"/>
                <a:ea typeface="Calibri"/>
                <a:cs typeface="Calibri"/>
                <a:sym typeface="Calibri"/>
              </a:rPr>
              <a:t>-9, 2016</a:t>
            </a:r>
          </a:p>
        </p:txBody>
      </p:sp>
      <p:sp>
        <p:nvSpPr>
          <p:cNvPr id="393" name="Shape 393"/>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394" name="Shape 394"/>
          <p:cNvSpPr txBox="1"/>
          <p:nvPr/>
        </p:nvSpPr>
        <p:spPr>
          <a:xfrm>
            <a:off x="838200" y="4386264"/>
            <a:ext cx="10515599" cy="1500187"/>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rgbClr val="1A0D00"/>
              </a:buClr>
              <a:buSzPct val="25000"/>
              <a:buFont typeface="Arial"/>
              <a:buNone/>
            </a:pPr>
            <a:r>
              <a:rPr b="1" i="1" lang="en-US" sz="2400" u="none" cap="none">
                <a:solidFill>
                  <a:srgbClr val="1A0D00"/>
                </a:solidFill>
                <a:latin typeface="Georgia"/>
                <a:ea typeface="Georgia"/>
                <a:cs typeface="Georgia"/>
                <a:sym typeface="Georgia"/>
              </a:rPr>
              <a:t>QUESTIONS?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lang="en-US"/>
              <a:t>...And Title 5</a:t>
            </a:r>
          </a:p>
        </p:txBody>
      </p:sp>
      <p:sp>
        <p:nvSpPr>
          <p:cNvPr id="156" name="Shape 156"/>
          <p:cNvSpPr txBox="1"/>
          <p:nvPr>
            <p:ph idx="1" type="body"/>
          </p:nvPr>
        </p:nvSpPr>
        <p:spPr>
          <a:xfrm>
            <a:off x="4192100" y="1819275"/>
            <a:ext cx="7161600" cy="4162200"/>
          </a:xfrm>
          <a:prstGeom prst="rect">
            <a:avLst/>
          </a:prstGeom>
          <a:noFill/>
          <a:ln>
            <a:noFill/>
          </a:ln>
        </p:spPr>
        <p:txBody>
          <a:bodyPr anchorCtr="0" anchor="t" bIns="45700" lIns="91425" rIns="91425" tIns="45700">
            <a:noAutofit/>
          </a:bodyPr>
          <a:lstStyle/>
          <a:p>
            <a:pPr indent="-228600" lvl="0" marL="457200" marR="0" rtl="0" algn="l">
              <a:lnSpc>
                <a:spcPct val="90000"/>
              </a:lnSpc>
              <a:spcBef>
                <a:spcPts val="0"/>
              </a:spcBef>
            </a:pPr>
            <a:r>
              <a:rPr lang="en-US"/>
              <a:t>“The college and/or district curriculum committee recommending the course shall be established by the mutual agreement of the college and/or district administration and the academic senate. The committee shall be either a committee of the academic senate or a committee that includes faculty and is otherwise comprised in a way that is mutually agreeable to the college and/or district administration and the academic senate. ( </a:t>
            </a:r>
            <a:r>
              <a:rPr lang="en-US">
                <a:hlinkClick r:id="rId3"/>
              </a:rPr>
              <a:t>Title 5 Section 55002</a:t>
            </a:r>
            <a:r>
              <a:rPr lang="en-US"/>
              <a:t>)</a:t>
            </a:r>
          </a:p>
        </p:txBody>
      </p:sp>
      <p:sp>
        <p:nvSpPr>
          <p:cNvPr id="157" name="Shape 157"/>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158" name="Shape 158"/>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warroom.jpg" id="159" name="Shape 159"/>
          <p:cNvPicPr preferRelativeResize="0"/>
          <p:nvPr/>
        </p:nvPicPr>
        <p:blipFill>
          <a:blip r:embed="rId4">
            <a:alphaModFix/>
          </a:blip>
          <a:stretch>
            <a:fillRect/>
          </a:stretch>
        </p:blipFill>
        <p:spPr>
          <a:xfrm>
            <a:off x="331300" y="2352675"/>
            <a:ext cx="3860800" cy="289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Why Do Things Go Wrong?</a:t>
            </a:r>
          </a:p>
        </p:txBody>
      </p:sp>
      <p:sp>
        <p:nvSpPr>
          <p:cNvPr id="165" name="Shape 165"/>
          <p:cNvSpPr txBox="1"/>
          <p:nvPr>
            <p:ph idx="1" type="body"/>
          </p:nvPr>
        </p:nvSpPr>
        <p:spPr>
          <a:xfrm>
            <a:off x="838200" y="1825625"/>
            <a:ext cx="6541500" cy="43515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1A0D00"/>
              </a:buClr>
              <a:buSzPct val="100000"/>
              <a:buFont typeface="Arial"/>
              <a:buChar char="•"/>
            </a:pPr>
            <a:r>
              <a:rPr b="1" i="1" lang="en-US" sz="2700" u="none" cap="none" strike="noStrike">
                <a:solidFill>
                  <a:srgbClr val="1A0D00"/>
                </a:solidFill>
                <a:latin typeface="Georgia"/>
                <a:ea typeface="Georgia"/>
                <a:cs typeface="Georgia"/>
                <a:sym typeface="Georgia"/>
              </a:rPr>
              <a:t>As difficult as it is to believe, there are many meetings that do not accomplish their intended goals. </a:t>
            </a:r>
          </a:p>
          <a:p>
            <a:pPr indent="-228600" lvl="0" marL="228600" marR="0" rtl="0" algn="l">
              <a:lnSpc>
                <a:spcPct val="90000"/>
              </a:lnSpc>
              <a:spcBef>
                <a:spcPts val="1000"/>
              </a:spcBef>
              <a:spcAft>
                <a:spcPts val="0"/>
              </a:spcAft>
              <a:buClr>
                <a:srgbClr val="1A0D00"/>
              </a:buClr>
              <a:buSzPct val="100000"/>
              <a:buFont typeface="Arial"/>
              <a:buChar char="•"/>
            </a:pPr>
            <a:r>
              <a:rPr b="1" i="1" lang="en-US" sz="2700" u="none" cap="none" strike="noStrike">
                <a:solidFill>
                  <a:srgbClr val="1A0D00"/>
                </a:solidFill>
                <a:latin typeface="Georgia"/>
                <a:ea typeface="Georgia"/>
                <a:cs typeface="Georgia"/>
                <a:sym typeface="Georgia"/>
              </a:rPr>
              <a:t>Each one of these meetings began with good intentions, but something caused them to become ineffective. </a:t>
            </a:r>
          </a:p>
          <a:p>
            <a:pPr indent="0" lvl="0" marL="0" marR="0" rtl="0" algn="l">
              <a:lnSpc>
                <a:spcPct val="90000"/>
              </a:lnSpc>
              <a:spcBef>
                <a:spcPts val="1000"/>
              </a:spcBef>
              <a:buClr>
                <a:srgbClr val="1A0D00"/>
              </a:buClr>
              <a:buSzPct val="25000"/>
              <a:buFont typeface="Arial"/>
              <a:buNone/>
            </a:pPr>
            <a:r>
              <a:t/>
            </a:r>
            <a:endParaRPr b="1" i="1" sz="2400" u="none" cap="none" strike="noStrike">
              <a:solidFill>
                <a:srgbClr val="1A0D00"/>
              </a:solidFill>
              <a:latin typeface="Georgia"/>
              <a:ea typeface="Georgia"/>
              <a:cs typeface="Georgia"/>
              <a:sym typeface="Georgia"/>
            </a:endParaRPr>
          </a:p>
        </p:txBody>
      </p:sp>
      <p:sp>
        <p:nvSpPr>
          <p:cNvPr id="166" name="Shape 166"/>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167" name="Shape 167"/>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IMG_7505.JPG" id="168" name="Shape 168"/>
          <p:cNvPicPr preferRelativeResize="0"/>
          <p:nvPr/>
        </p:nvPicPr>
        <p:blipFill>
          <a:blip r:embed="rId4">
            <a:alphaModFix/>
          </a:blip>
          <a:stretch>
            <a:fillRect/>
          </a:stretch>
        </p:blipFill>
        <p:spPr>
          <a:xfrm>
            <a:off x="7766500" y="1169900"/>
            <a:ext cx="3932675" cy="468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261300"/>
              </a:buClr>
              <a:buSzPct val="25000"/>
              <a:buFont typeface="Georgia"/>
              <a:buNone/>
            </a:pPr>
            <a:r>
              <a:rPr lang="en-US"/>
              <a:t>Ineffective Meetings</a:t>
            </a:r>
          </a:p>
        </p:txBody>
      </p:sp>
      <p:sp>
        <p:nvSpPr>
          <p:cNvPr id="175" name="Shape 175"/>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176" name="Shape 176"/>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77" name="Shape 177"/>
          <p:cNvSpPr txBox="1"/>
          <p:nvPr>
            <p:ph idx="1" type="body"/>
          </p:nvPr>
        </p:nvSpPr>
        <p:spPr>
          <a:xfrm>
            <a:off x="838200" y="1825625"/>
            <a:ext cx="3839400" cy="2703000"/>
          </a:xfrm>
          <a:prstGeom prst="rect">
            <a:avLst/>
          </a:prstGeom>
          <a:noFill/>
          <a:ln>
            <a:noFill/>
          </a:ln>
        </p:spPr>
        <p:txBody>
          <a:bodyPr anchorCtr="0" anchor="t" bIns="45700" lIns="91425" rIns="91425" tIns="45700">
            <a:noAutofit/>
          </a:bodyPr>
          <a:lstStyle/>
          <a:p>
            <a:pPr indent="0" lvl="0" rtl="0">
              <a:spcBef>
                <a:spcPts val="0"/>
              </a:spcBef>
              <a:buClr>
                <a:srgbClr val="1A0D00"/>
              </a:buClr>
              <a:buSzPct val="74074"/>
              <a:buFont typeface="Arial"/>
              <a:buChar char="•"/>
            </a:pPr>
            <a:r>
              <a:rPr lang="en-US" sz="2700"/>
              <a:t>What are some things that make a meeting ineffective? </a:t>
            </a:r>
          </a:p>
        </p:txBody>
      </p:sp>
      <p:pic>
        <p:nvPicPr>
          <p:cNvPr descr="IMG_7503.JPG" id="178" name="Shape 178"/>
          <p:cNvPicPr preferRelativeResize="0"/>
          <p:nvPr/>
        </p:nvPicPr>
        <p:blipFill>
          <a:blip r:embed="rId4">
            <a:alphaModFix/>
          </a:blip>
          <a:stretch>
            <a:fillRect/>
          </a:stretch>
        </p:blipFill>
        <p:spPr>
          <a:xfrm>
            <a:off x="5180775" y="2068575"/>
            <a:ext cx="6173024" cy="3689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261300"/>
              </a:buClr>
              <a:buSzPct val="25000"/>
              <a:buFont typeface="Georgia"/>
              <a:buNone/>
            </a:pPr>
            <a:r>
              <a:rPr lang="en-US"/>
              <a:t>Effective Meetings</a:t>
            </a:r>
          </a:p>
        </p:txBody>
      </p:sp>
      <p:sp>
        <p:nvSpPr>
          <p:cNvPr id="185" name="Shape 185"/>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186" name="Shape 186"/>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87" name="Shape 187"/>
          <p:cNvSpPr txBox="1"/>
          <p:nvPr>
            <p:ph idx="1" type="body"/>
          </p:nvPr>
        </p:nvSpPr>
        <p:spPr>
          <a:xfrm>
            <a:off x="838200" y="1825625"/>
            <a:ext cx="3839400" cy="2703000"/>
          </a:xfrm>
          <a:prstGeom prst="rect">
            <a:avLst/>
          </a:prstGeom>
          <a:noFill/>
          <a:ln>
            <a:noFill/>
          </a:ln>
        </p:spPr>
        <p:txBody>
          <a:bodyPr anchorCtr="0" anchor="t" bIns="45700" lIns="91425" rIns="91425" tIns="45700">
            <a:noAutofit/>
          </a:bodyPr>
          <a:lstStyle/>
          <a:p>
            <a:pPr indent="0" lvl="0" rtl="0">
              <a:spcBef>
                <a:spcPts val="0"/>
              </a:spcBef>
              <a:buClr>
                <a:srgbClr val="1A0D00"/>
              </a:buClr>
              <a:buSzPct val="74074"/>
              <a:buFont typeface="Arial"/>
              <a:buChar char="•"/>
            </a:pPr>
            <a:r>
              <a:rPr lang="en-US" sz="2700"/>
              <a:t>Effective meetings begin with planning OUTSIDE of the meeting room!</a:t>
            </a:r>
          </a:p>
        </p:txBody>
      </p:sp>
      <p:pic>
        <p:nvPicPr>
          <p:cNvPr descr="homer.png" id="188" name="Shape 188"/>
          <p:cNvPicPr preferRelativeResize="0"/>
          <p:nvPr/>
        </p:nvPicPr>
        <p:blipFill>
          <a:blip r:embed="rId3">
            <a:alphaModFix/>
          </a:blip>
          <a:stretch>
            <a:fillRect/>
          </a:stretch>
        </p:blipFill>
        <p:spPr>
          <a:xfrm>
            <a:off x="4748500" y="1924150"/>
            <a:ext cx="7262800" cy="4530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838200" y="904875"/>
            <a:ext cx="10515599" cy="9144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Building Relationships</a:t>
            </a:r>
          </a:p>
        </p:txBody>
      </p:sp>
      <p:sp>
        <p:nvSpPr>
          <p:cNvPr id="194" name="Shape 194"/>
          <p:cNvSpPr txBox="1"/>
          <p:nvPr>
            <p:ph idx="1" type="body"/>
          </p:nvPr>
        </p:nvSpPr>
        <p:spPr>
          <a:xfrm>
            <a:off x="838200" y="1825625"/>
            <a:ext cx="6579000" cy="43512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Whether you were appointed or elected, you are now the Curriculum Chair. To effectively manage the work of your committee, you must have strong working relationships with your fellow faculty and with administration. </a:t>
            </a:r>
          </a:p>
          <a:p>
            <a:pPr indent="-228600" lvl="0" marL="228600" marR="0" rtl="0" algn="l">
              <a:lnSpc>
                <a:spcPct val="9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When everyone trusts that you are impartial and are striving to do the best for your college, it will be easier for you to achieve a consensus that everyone can agree with. </a:t>
            </a:r>
          </a:p>
        </p:txBody>
      </p:sp>
      <p:sp>
        <p:nvSpPr>
          <p:cNvPr id="195" name="Shape 195"/>
          <p:cNvSpPr txBox="1"/>
          <p:nvPr>
            <p:ph idx="11" type="ftr"/>
          </p:nvPr>
        </p:nvSpPr>
        <p:spPr>
          <a:xfrm>
            <a:off x="4038600" y="6356351"/>
            <a:ext cx="41148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196" name="Shape 196"/>
          <p:cNvSpPr txBox="1"/>
          <p:nvPr>
            <p:ph idx="12" type="sldNum"/>
          </p:nvPr>
        </p:nvSpPr>
        <p:spPr>
          <a:xfrm>
            <a:off x="8610600" y="6356351"/>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AAEAAQAAAAAAAAa4AAAAJGM1NzQ2YWE0LThiMzktNDQzZC05NjI5LTFiYmViNDY3MzVjYw.jpg" id="197" name="Shape 197"/>
          <p:cNvPicPr preferRelativeResize="0"/>
          <p:nvPr/>
        </p:nvPicPr>
        <p:blipFill>
          <a:blip r:embed="rId3">
            <a:alphaModFix/>
          </a:blip>
          <a:stretch>
            <a:fillRect/>
          </a:stretch>
        </p:blipFill>
        <p:spPr>
          <a:xfrm>
            <a:off x="7820475" y="1371600"/>
            <a:ext cx="4114800" cy="411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838200" y="904875"/>
            <a:ext cx="10515600" cy="9143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rgbClr val="261300"/>
              </a:buClr>
              <a:buSzPct val="25000"/>
              <a:buFont typeface="Georgia"/>
              <a:buNone/>
            </a:pPr>
            <a:r>
              <a:rPr b="1" i="1" lang="en-US" sz="3600" u="none" cap="none" strike="noStrike">
                <a:solidFill>
                  <a:srgbClr val="261300"/>
                </a:solidFill>
                <a:latin typeface="Georgia"/>
                <a:ea typeface="Georgia"/>
                <a:cs typeface="Georgia"/>
                <a:sym typeface="Georgia"/>
              </a:rPr>
              <a:t>Building Relationships</a:t>
            </a:r>
          </a:p>
        </p:txBody>
      </p:sp>
      <p:sp>
        <p:nvSpPr>
          <p:cNvPr id="203" name="Shape 203"/>
          <p:cNvSpPr txBox="1"/>
          <p:nvPr>
            <p:ph idx="1" type="body"/>
          </p:nvPr>
        </p:nvSpPr>
        <p:spPr>
          <a:xfrm>
            <a:off x="838200" y="1825625"/>
            <a:ext cx="10515600" cy="24234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1000"/>
              </a:spcBef>
              <a:spcAft>
                <a:spcPts val="0"/>
              </a:spcAft>
              <a:buClr>
                <a:srgbClr val="1A0D00"/>
              </a:buClr>
              <a:buSzPct val="100000"/>
              <a:buFont typeface="Arial"/>
              <a:buChar char="•"/>
            </a:pPr>
            <a:r>
              <a:rPr b="1" i="1" lang="en-US" sz="2400" u="none" cap="none" strike="noStrike">
                <a:solidFill>
                  <a:srgbClr val="1A0D00"/>
                </a:solidFill>
                <a:latin typeface="Georgia"/>
                <a:ea typeface="Georgia"/>
                <a:cs typeface="Georgia"/>
                <a:sym typeface="Georgia"/>
              </a:rPr>
              <a:t>These relationships can help you anticipate challenging conversations, address possible issues prior to a meetings, and to regain control of a meeting if things start to go badly. </a:t>
            </a:r>
          </a:p>
          <a:p>
            <a:pPr indent="-228600" lvl="0" marL="228600" marR="0" rtl="0" algn="l">
              <a:lnSpc>
                <a:spcPct val="90000"/>
              </a:lnSpc>
              <a:spcBef>
                <a:spcPts val="1000"/>
              </a:spcBef>
              <a:buClr>
                <a:srgbClr val="1A0D00"/>
              </a:buClr>
              <a:buSzPct val="100000"/>
              <a:buFont typeface="Arial"/>
              <a:buNone/>
            </a:pPr>
            <a:r>
              <a:t/>
            </a:r>
            <a:endParaRPr b="1" i="1" sz="2400" u="none" cap="none" strike="noStrike">
              <a:solidFill>
                <a:srgbClr val="1A0D00"/>
              </a:solidFill>
              <a:latin typeface="Georgia"/>
              <a:ea typeface="Georgia"/>
              <a:cs typeface="Georgia"/>
              <a:sym typeface="Georgia"/>
            </a:endParaRPr>
          </a:p>
        </p:txBody>
      </p:sp>
      <p:sp>
        <p:nvSpPr>
          <p:cNvPr id="204" name="Shape 204"/>
          <p:cNvSpPr txBox="1"/>
          <p:nvPr>
            <p:ph idx="11" type="ftr"/>
          </p:nvPr>
        </p:nvSpPr>
        <p:spPr>
          <a:xfrm>
            <a:off x="4038600" y="6356351"/>
            <a:ext cx="41148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200" u="none" cap="none" strike="noStrike">
                <a:solidFill>
                  <a:srgbClr val="888888"/>
                </a:solidFill>
                <a:latin typeface="Calibri"/>
                <a:ea typeface="Calibri"/>
                <a:cs typeface="Calibri"/>
                <a:sym typeface="Calibri"/>
              </a:rPr>
              <a:t>ASCCC Curriculum Institute, July </a:t>
            </a:r>
            <a:r>
              <a:rPr lang="en-US"/>
              <a:t>6</a:t>
            </a:r>
            <a:r>
              <a:rPr b="0" i="0" lang="en-US" sz="1200" u="none" cap="none" strike="noStrike">
                <a:solidFill>
                  <a:srgbClr val="888888"/>
                </a:solidFill>
                <a:latin typeface="Calibri"/>
                <a:ea typeface="Calibri"/>
                <a:cs typeface="Calibri"/>
                <a:sym typeface="Calibri"/>
              </a:rPr>
              <a:t>-9, 2016</a:t>
            </a:r>
          </a:p>
        </p:txBody>
      </p:sp>
      <p:sp>
        <p:nvSpPr>
          <p:cNvPr id="205" name="Shape 205"/>
          <p:cNvSpPr txBox="1"/>
          <p:nvPr>
            <p:ph idx="12" type="sldNum"/>
          </p:nvPr>
        </p:nvSpPr>
        <p:spPr>
          <a:xfrm>
            <a:off x="8610600" y="6356351"/>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Challenging-Conversations_ban.png" id="206" name="Shape 206"/>
          <p:cNvPicPr preferRelativeResize="0"/>
          <p:nvPr/>
        </p:nvPicPr>
        <p:blipFill>
          <a:blip r:embed="rId3">
            <a:alphaModFix/>
          </a:blip>
          <a:stretch>
            <a:fillRect/>
          </a:stretch>
        </p:blipFill>
        <p:spPr>
          <a:xfrm>
            <a:off x="2907200" y="3373100"/>
            <a:ext cx="5982125" cy="252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