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1"/>
  </p:sldMasterIdLst>
  <p:notesMasterIdLst>
    <p:notesMasterId r:id="rId26"/>
  </p:notesMasterIdLst>
  <p:sldIdLst>
    <p:sldId id="256" r:id="rId2"/>
    <p:sldId id="298" r:id="rId3"/>
    <p:sldId id="266" r:id="rId4"/>
    <p:sldId id="259" r:id="rId5"/>
    <p:sldId id="260" r:id="rId6"/>
    <p:sldId id="264" r:id="rId7"/>
    <p:sldId id="271" r:id="rId8"/>
    <p:sldId id="263" r:id="rId9"/>
    <p:sldId id="288" r:id="rId10"/>
    <p:sldId id="289" r:id="rId11"/>
    <p:sldId id="291" r:id="rId12"/>
    <p:sldId id="292" r:id="rId13"/>
    <p:sldId id="293" r:id="rId14"/>
    <p:sldId id="294" r:id="rId15"/>
    <p:sldId id="295" r:id="rId16"/>
    <p:sldId id="296" r:id="rId17"/>
    <p:sldId id="272" r:id="rId18"/>
    <p:sldId id="269" r:id="rId19"/>
    <p:sldId id="286" r:id="rId20"/>
    <p:sldId id="297" r:id="rId21"/>
    <p:sldId id="258" r:id="rId22"/>
    <p:sldId id="283" r:id="rId23"/>
    <p:sldId id="285" r:id="rId24"/>
    <p:sldId id="28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3" d="100"/>
          <a:sy n="63" d="100"/>
        </p:scale>
        <p:origin x="13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812DD2-A8CC-A842-BB55-A933AAE0A3C7}" type="datetimeFigureOut">
              <a:rPr lang="en-US" smtClean="0"/>
              <a:t>7/11/2016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07B1E-0FB4-2540-97E7-4D7325D6E4C7}" type="slidenum">
              <a:rPr lang="en-US" smtClean="0"/>
              <a:t>‹#›</a:t>
            </a:fld>
            <a:endParaRPr lang="en-US"/>
          </a:p>
        </p:txBody>
      </p:sp>
    </p:spTree>
    <p:extLst>
      <p:ext uri="{BB962C8B-B14F-4D97-AF65-F5344CB8AC3E}">
        <p14:creationId xmlns:p14="http://schemas.microsoft.com/office/powerpoint/2010/main" val="300178171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2:30-3:45</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AB07B1E-0FB4-2540-97E7-4D7325D6E4C7}" type="slidenum">
              <a:rPr lang="en-US" smtClean="0"/>
              <a:t>1</a:t>
            </a:fld>
            <a:endParaRPr lang="en-US"/>
          </a:p>
        </p:txBody>
      </p:sp>
    </p:spTree>
    <p:extLst>
      <p:ext uri="{BB962C8B-B14F-4D97-AF65-F5344CB8AC3E}">
        <p14:creationId xmlns:p14="http://schemas.microsoft.com/office/powerpoint/2010/main" val="288097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Internet connection</a:t>
            </a:r>
            <a:r>
              <a:rPr lang="en-US" baseline="0" dirty="0" smtClean="0"/>
              <a:t> / Do not show after 3:00</a:t>
            </a:r>
            <a:endParaRPr lang="en-US" dirty="0"/>
          </a:p>
        </p:txBody>
      </p:sp>
      <p:sp>
        <p:nvSpPr>
          <p:cNvPr id="4" name="Slide Number Placeholder 3"/>
          <p:cNvSpPr>
            <a:spLocks noGrp="1"/>
          </p:cNvSpPr>
          <p:nvPr>
            <p:ph type="sldNum" sz="quarter" idx="10"/>
          </p:nvPr>
        </p:nvSpPr>
        <p:spPr/>
        <p:txBody>
          <a:bodyPr/>
          <a:lstStyle/>
          <a:p>
            <a:fld id="{7AB07B1E-0FB4-2540-97E7-4D7325D6E4C7}" type="slidenum">
              <a:rPr lang="en-US" smtClean="0"/>
              <a:t>17</a:t>
            </a:fld>
            <a:endParaRPr lang="en-US"/>
          </a:p>
        </p:txBody>
      </p:sp>
    </p:spTree>
    <p:extLst>
      <p:ext uri="{BB962C8B-B14F-4D97-AF65-F5344CB8AC3E}">
        <p14:creationId xmlns:p14="http://schemas.microsoft.com/office/powerpoint/2010/main" val="372302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Day one boundaries? A 30 minute “norms” setting. “Let’s decide among us what we’re going</a:t>
            </a:r>
            <a:r>
              <a:rPr lang="en-US" baseline="0" dirty="0" smtClean="0"/>
              <a:t> to be comfortable with.” Working to be sure people don’t shut down.</a:t>
            </a:r>
            <a:endParaRPr lang="en-US" dirty="0"/>
          </a:p>
        </p:txBody>
      </p:sp>
      <p:sp>
        <p:nvSpPr>
          <p:cNvPr id="4" name="Slide Number Placeholder 3"/>
          <p:cNvSpPr>
            <a:spLocks noGrp="1"/>
          </p:cNvSpPr>
          <p:nvPr>
            <p:ph type="sldNum" sz="quarter" idx="10"/>
          </p:nvPr>
        </p:nvSpPr>
        <p:spPr/>
        <p:txBody>
          <a:bodyPr/>
          <a:lstStyle/>
          <a:p>
            <a:fld id="{7AB07B1E-0FB4-2540-97E7-4D7325D6E4C7}" type="slidenum">
              <a:rPr lang="en-US" smtClean="0"/>
              <a:t>18</a:t>
            </a:fld>
            <a:endParaRPr lang="en-US"/>
          </a:p>
        </p:txBody>
      </p:sp>
    </p:spTree>
    <p:extLst>
      <p:ext uri="{BB962C8B-B14F-4D97-AF65-F5344CB8AC3E}">
        <p14:creationId xmlns:p14="http://schemas.microsoft.com/office/powerpoint/2010/main" val="286996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7AF16DE-A0D5-4438-950F-5B1E159C2C2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2055AC8-F10C-6D41-BA54-F44B2B9CD7B5}"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2055AC8-F10C-6D41-BA54-F44B2B9CD7B5}"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055AC8-F10C-6D41-BA54-F44B2B9CD7B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8BAB460-A986-F147-A804-1963C2678835}" type="datetimeFigureOut">
              <a:rPr lang="en-US" smtClean="0"/>
              <a:t>7/11/2016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2055AC8-F10C-6D41-BA54-F44B2B9CD7B5}"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BAB460-A986-F147-A804-1963C2678835}" type="datetimeFigureOut">
              <a:rPr lang="en-US" smtClean="0"/>
              <a:t>7/11/2016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2055AC8-F10C-6D41-BA54-F44B2B9CD7B5}"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play.kahoot.it/#/?quizId=d45ae18c-fcf0-47d8-9f90-c0d8d9d3f34a&amp;playId=e69cd10a-a8ec-4774-825b-e2f6fe1327c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youtube.com/watch?v=D2a_JieBmGo&amp;feature=youtu.b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8480" y="1043152"/>
            <a:ext cx="7359719" cy="1470025"/>
          </a:xfrm>
        </p:spPr>
        <p:txBody>
          <a:bodyPr>
            <a:normAutofit/>
          </a:bodyPr>
          <a:lstStyle/>
          <a:p>
            <a:r>
              <a:rPr lang="en-US" dirty="0" smtClean="0"/>
              <a:t>Cultural Competency Across the Curriculum</a:t>
            </a:r>
          </a:p>
        </p:txBody>
      </p:sp>
      <p:sp>
        <p:nvSpPr>
          <p:cNvPr id="3" name="Subtitle 2"/>
          <p:cNvSpPr>
            <a:spLocks noGrp="1"/>
          </p:cNvSpPr>
          <p:nvPr>
            <p:ph type="subTitle" idx="1"/>
          </p:nvPr>
        </p:nvSpPr>
        <p:spPr>
          <a:xfrm>
            <a:off x="1098481" y="2740693"/>
            <a:ext cx="6935928" cy="1050331"/>
          </a:xfrm>
        </p:spPr>
        <p:txBody>
          <a:bodyPr>
            <a:normAutofit/>
          </a:bodyPr>
          <a:lstStyle/>
          <a:p>
            <a:r>
              <a:rPr lang="en-US" dirty="0" smtClean="0"/>
              <a:t>Gina </a:t>
            </a:r>
            <a:r>
              <a:rPr lang="en-US" dirty="0" err="1" smtClean="0"/>
              <a:t>Abbiate</a:t>
            </a:r>
            <a:r>
              <a:rPr lang="en-US" dirty="0" smtClean="0"/>
              <a:t>, Math Acceleration Specialist</a:t>
            </a:r>
          </a:p>
          <a:p>
            <a:r>
              <a:rPr lang="en-US" dirty="0" smtClean="0"/>
              <a:t>Wendy Smith, Curriculum Development Specialist</a:t>
            </a:r>
          </a:p>
        </p:txBody>
      </p:sp>
      <p:pic>
        <p:nvPicPr>
          <p:cNvPr id="5" name="Picture 4" descr="Proyecto Exito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9464" y="3933677"/>
            <a:ext cx="4397433" cy="1064029"/>
          </a:xfrm>
          <a:prstGeom prst="rect">
            <a:avLst/>
          </a:prstGeom>
        </p:spPr>
      </p:pic>
      <p:pic>
        <p:nvPicPr>
          <p:cNvPr id="6" name="Picture 5" descr="Proyecto Tree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0938" y="3791024"/>
            <a:ext cx="2127261" cy="2652365"/>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pic>
      <p:sp>
        <p:nvSpPr>
          <p:cNvPr id="7" name="TextBox 6"/>
          <p:cNvSpPr txBox="1"/>
          <p:nvPr/>
        </p:nvSpPr>
        <p:spPr>
          <a:xfrm>
            <a:off x="2537302" y="5162172"/>
            <a:ext cx="2061757" cy="646331"/>
          </a:xfrm>
          <a:prstGeom prst="rect">
            <a:avLst/>
          </a:prstGeom>
          <a:noFill/>
        </p:spPr>
        <p:txBody>
          <a:bodyPr wrap="none" rtlCol="0">
            <a:spAutoFit/>
          </a:bodyPr>
          <a:lstStyle/>
          <a:p>
            <a:pPr algn="ctr"/>
            <a:r>
              <a:rPr lang="en-US" dirty="0" smtClean="0"/>
              <a:t>Curriculum Institute</a:t>
            </a:r>
          </a:p>
          <a:p>
            <a:pPr algn="ctr"/>
            <a:r>
              <a:rPr lang="en-US" dirty="0" smtClean="0"/>
              <a:t>Anaheim 2016</a:t>
            </a:r>
          </a:p>
        </p:txBody>
      </p:sp>
    </p:spTree>
    <p:extLst>
      <p:ext uri="{BB962C8B-B14F-4D97-AF65-F5344CB8AC3E}">
        <p14:creationId xmlns:p14="http://schemas.microsoft.com/office/powerpoint/2010/main" val="30404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Syllabus Make-Over</a:t>
            </a:r>
            <a:endParaRPr lang="en-US" dirty="0"/>
          </a:p>
        </p:txBody>
      </p:sp>
      <p:pic>
        <p:nvPicPr>
          <p:cNvPr id="4" name="Content Placeholder 3"/>
          <p:cNvPicPr>
            <a:picLocks noGrp="1" noChangeAspect="1"/>
          </p:cNvPicPr>
          <p:nvPr>
            <p:ph idx="1"/>
          </p:nvPr>
        </p:nvPicPr>
        <p:blipFill>
          <a:blip r:embed="rId2"/>
          <a:stretch>
            <a:fillRect/>
          </a:stretch>
        </p:blipFill>
        <p:spPr>
          <a:xfrm>
            <a:off x="1169476" y="1600200"/>
            <a:ext cx="7394328" cy="4525963"/>
          </a:xfrm>
          <a:prstGeom prst="rect">
            <a:avLst/>
          </a:prstGeom>
        </p:spPr>
      </p:pic>
    </p:spTree>
    <p:extLst>
      <p:ext uri="{BB962C8B-B14F-4D97-AF65-F5344CB8AC3E}">
        <p14:creationId xmlns:p14="http://schemas.microsoft.com/office/powerpoint/2010/main" val="2857248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“Nobody’s Reading Our Syllabus, So Why Are We Even Trying?”</a:t>
            </a:r>
          </a:p>
        </p:txBody>
      </p:sp>
      <p:pic>
        <p:nvPicPr>
          <p:cNvPr id="4" name="Content Placeholder 3"/>
          <p:cNvPicPr>
            <a:picLocks noGrp="1" noChangeAspect="1"/>
          </p:cNvPicPr>
          <p:nvPr>
            <p:ph idx="1"/>
          </p:nvPr>
        </p:nvPicPr>
        <p:blipFill>
          <a:blip r:embed="rId2"/>
          <a:stretch>
            <a:fillRect/>
          </a:stretch>
        </p:blipFill>
        <p:spPr>
          <a:xfrm>
            <a:off x="1196066" y="1380304"/>
            <a:ext cx="7737621" cy="4763162"/>
          </a:xfrm>
          <a:prstGeom prst="rect">
            <a:avLst/>
          </a:prstGeom>
        </p:spPr>
      </p:pic>
    </p:spTree>
    <p:extLst>
      <p:ext uri="{BB962C8B-B14F-4D97-AF65-F5344CB8AC3E}">
        <p14:creationId xmlns:p14="http://schemas.microsoft.com/office/powerpoint/2010/main" val="2779203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6480" y="274638"/>
            <a:ext cx="7887208" cy="1143000"/>
          </a:xfrm>
        </p:spPr>
        <p:txBody>
          <a:bodyPr>
            <a:normAutofit/>
          </a:bodyPr>
          <a:lstStyle/>
          <a:p>
            <a:r>
              <a:rPr lang="en-US" sz="4000" dirty="0" smtClean="0"/>
              <a:t>Syllabus Make-Over: First Impression </a:t>
            </a:r>
            <a:endParaRPr lang="en-US" dirty="0"/>
          </a:p>
        </p:txBody>
      </p:sp>
      <p:pic>
        <p:nvPicPr>
          <p:cNvPr id="5" name="Content Placeholder 4"/>
          <p:cNvPicPr>
            <a:picLocks noGrp="1" noChangeAspect="1"/>
          </p:cNvPicPr>
          <p:nvPr>
            <p:ph idx="1"/>
          </p:nvPr>
        </p:nvPicPr>
        <p:blipFill>
          <a:blip r:embed="rId2"/>
          <a:stretch>
            <a:fillRect/>
          </a:stretch>
        </p:blipFill>
        <p:spPr>
          <a:xfrm>
            <a:off x="4752669" y="1676399"/>
            <a:ext cx="3981466" cy="4727448"/>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80720" y="1664971"/>
            <a:ext cx="3886200" cy="4724400"/>
          </a:xfrm>
          <a:prstGeom prst="rect">
            <a:avLst/>
          </a:prstGeom>
          <a:ln>
            <a:solidFill>
              <a:schemeClr val="tx1"/>
            </a:solidFill>
          </a:ln>
        </p:spPr>
      </p:pic>
    </p:spTree>
    <p:extLst>
      <p:ext uri="{BB962C8B-B14F-4D97-AF65-F5344CB8AC3E}">
        <p14:creationId xmlns:p14="http://schemas.microsoft.com/office/powerpoint/2010/main" val="403935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8560" y="274638"/>
            <a:ext cx="7755128" cy="1143000"/>
          </a:xfrm>
        </p:spPr>
        <p:txBody>
          <a:bodyPr>
            <a:normAutofit/>
          </a:bodyPr>
          <a:lstStyle/>
          <a:p>
            <a:r>
              <a:rPr lang="en-US" dirty="0" smtClean="0"/>
              <a:t>Syllabus Make-Over: Contact Info</a:t>
            </a:r>
            <a:endParaRPr lang="en-US" dirty="0"/>
          </a:p>
        </p:txBody>
      </p:sp>
      <p:sp>
        <p:nvSpPr>
          <p:cNvPr id="3" name="Content Placeholder 2"/>
          <p:cNvSpPr>
            <a:spLocks noGrp="1"/>
          </p:cNvSpPr>
          <p:nvPr>
            <p:ph idx="1"/>
          </p:nvPr>
        </p:nvSpPr>
        <p:spPr>
          <a:xfrm>
            <a:off x="1300480" y="1955800"/>
            <a:ext cx="7426960" cy="3693159"/>
          </a:xfrm>
          <a:ln>
            <a:solidFill>
              <a:schemeClr val="tx1"/>
            </a:solidFill>
          </a:ln>
        </p:spPr>
        <p:txBody>
          <a:bodyPr>
            <a:normAutofit/>
          </a:bodyPr>
          <a:lstStyle/>
          <a:p>
            <a:pPr marL="0" indent="0">
              <a:buNone/>
            </a:pPr>
            <a:r>
              <a:rPr lang="en-US" sz="1800" b="1" dirty="0"/>
              <a:t>Instructor:</a:t>
            </a:r>
            <a:r>
              <a:rPr lang="en-US" sz="1800" dirty="0"/>
              <a:t> Gina Abbiate	</a:t>
            </a:r>
            <a:r>
              <a:rPr lang="en-US" sz="1800" dirty="0" smtClean="0"/>
              <a:t>                </a:t>
            </a:r>
            <a:r>
              <a:rPr lang="en-US" sz="1800" b="1" dirty="0" smtClean="0"/>
              <a:t>Class </a:t>
            </a:r>
            <a:r>
              <a:rPr lang="en-US" sz="1800" b="1" dirty="0"/>
              <a:t>Meets:</a:t>
            </a:r>
            <a:r>
              <a:rPr lang="en-US" sz="1800" dirty="0"/>
              <a:t> MW </a:t>
            </a:r>
            <a:r>
              <a:rPr lang="en-US" sz="1800" dirty="0" smtClean="0"/>
              <a:t>12:45–2:10 </a:t>
            </a:r>
            <a:r>
              <a:rPr lang="en-US" sz="1800" dirty="0"/>
              <a:t>PM</a:t>
            </a:r>
          </a:p>
          <a:p>
            <a:pPr marL="0" indent="0">
              <a:buNone/>
            </a:pPr>
            <a:r>
              <a:rPr lang="en-US" sz="1800" b="1" dirty="0"/>
              <a:t>E-mail:</a:t>
            </a:r>
            <a:r>
              <a:rPr lang="en-US" sz="1800" dirty="0"/>
              <a:t> </a:t>
            </a:r>
            <a:r>
              <a:rPr lang="en-US" sz="1800" dirty="0" smtClean="0"/>
              <a:t>gabbiate@sdccd.edu</a:t>
            </a:r>
            <a:r>
              <a:rPr lang="en-US" sz="1800" b="1" dirty="0" smtClean="0"/>
              <a:t>      		                  Room</a:t>
            </a:r>
            <a:r>
              <a:rPr lang="en-US" sz="1800" b="1" dirty="0"/>
              <a:t>:</a:t>
            </a:r>
            <a:r>
              <a:rPr lang="en-US" sz="1800" dirty="0"/>
              <a:t> MS402</a:t>
            </a:r>
          </a:p>
          <a:p>
            <a:pPr marL="0" indent="0">
              <a:buNone/>
            </a:pPr>
            <a:r>
              <a:rPr lang="en-US" sz="1800" b="1" dirty="0"/>
              <a:t>Voicemail: </a:t>
            </a:r>
            <a:r>
              <a:rPr lang="en-US" sz="1800" dirty="0"/>
              <a:t>619-388-2393	</a:t>
            </a:r>
            <a:r>
              <a:rPr lang="en-US" sz="1800" dirty="0" smtClean="0"/>
              <a:t>      </a:t>
            </a:r>
            <a:r>
              <a:rPr lang="en-US" sz="1800" dirty="0"/>
              <a:t>	        </a:t>
            </a:r>
            <a:r>
              <a:rPr lang="en-US" sz="1800" dirty="0" smtClean="0"/>
              <a:t>	</a:t>
            </a:r>
            <a:r>
              <a:rPr lang="en-US" sz="1800" dirty="0"/>
              <a:t> </a:t>
            </a:r>
            <a:r>
              <a:rPr lang="en-US" sz="1800" dirty="0" smtClean="0"/>
              <a:t>          </a:t>
            </a:r>
            <a:r>
              <a:rPr lang="en-US" sz="1800" b="1" dirty="0" smtClean="0"/>
              <a:t>Semester </a:t>
            </a:r>
            <a:r>
              <a:rPr lang="en-US" sz="1800" b="1" dirty="0"/>
              <a:t>Units: </a:t>
            </a:r>
            <a:r>
              <a:rPr lang="en-US" sz="1800" dirty="0"/>
              <a:t>3</a:t>
            </a:r>
          </a:p>
          <a:p>
            <a:pPr marL="0" indent="0">
              <a:buNone/>
            </a:pPr>
            <a:r>
              <a:rPr lang="en-US" sz="1800" b="1" dirty="0"/>
              <a:t>Office Hours: </a:t>
            </a:r>
            <a:r>
              <a:rPr lang="en-US" sz="1800" dirty="0"/>
              <a:t>M-F 11:30 - 12:30 in MS215K</a:t>
            </a:r>
            <a:r>
              <a:rPr lang="en-US" sz="1800" b="1" dirty="0"/>
              <a:t>    	</a:t>
            </a:r>
            <a:r>
              <a:rPr lang="en-US" sz="1800" b="1" dirty="0" smtClean="0"/>
              <a:t>       CRN</a:t>
            </a:r>
            <a:r>
              <a:rPr lang="en-US" sz="1800" b="1" dirty="0"/>
              <a:t>: </a:t>
            </a:r>
            <a:r>
              <a:rPr lang="en-US" sz="1800" dirty="0"/>
              <a:t>87882</a:t>
            </a:r>
          </a:p>
          <a:p>
            <a:pPr marL="0" indent="0">
              <a:buNone/>
            </a:pPr>
            <a:r>
              <a:rPr lang="en-US" sz="1800" dirty="0"/>
              <a:t>         </a:t>
            </a:r>
            <a:endParaRPr lang="en-US" sz="1800" dirty="0" smtClean="0"/>
          </a:p>
          <a:p>
            <a:pPr marL="0" indent="0">
              <a:buNone/>
            </a:pPr>
            <a:endParaRPr lang="en-US" sz="1800" dirty="0"/>
          </a:p>
          <a:p>
            <a:pPr marL="0" indent="0">
              <a:buNone/>
            </a:pPr>
            <a:r>
              <a:rPr lang="en-US" sz="1800" b="1" dirty="0"/>
              <a:t>HOW TO CONTACT ME</a:t>
            </a:r>
            <a:endParaRPr lang="en-US" sz="1800" dirty="0"/>
          </a:p>
          <a:p>
            <a:pPr marL="0" indent="0">
              <a:buNone/>
            </a:pPr>
            <a:r>
              <a:rPr lang="en-US" sz="1800" dirty="0"/>
              <a:t>The best way to contact me is through email. Be sure to put </a:t>
            </a:r>
            <a:r>
              <a:rPr lang="en-US" sz="1800" b="1" dirty="0"/>
              <a:t>MATH 104</a:t>
            </a:r>
            <a:r>
              <a:rPr lang="en-US" sz="1800" dirty="0"/>
              <a:t> and your name in the subject field so that I know the message is from a student. During the week I usually respond to emails within 24 hours. On the weekends I only check emails once per day.</a:t>
            </a:r>
          </a:p>
          <a:p>
            <a:pPr marL="0" indent="0">
              <a:buNone/>
            </a:pPr>
            <a:endParaRPr lang="en-US" dirty="0"/>
          </a:p>
        </p:txBody>
      </p:sp>
    </p:spTree>
    <p:extLst>
      <p:ext uri="{BB962C8B-B14F-4D97-AF65-F5344CB8AC3E}">
        <p14:creationId xmlns:p14="http://schemas.microsoft.com/office/powerpoint/2010/main" val="25795382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9680" y="274638"/>
            <a:ext cx="7684008" cy="1143000"/>
          </a:xfrm>
        </p:spPr>
        <p:txBody>
          <a:bodyPr>
            <a:normAutofit/>
          </a:bodyPr>
          <a:lstStyle/>
          <a:p>
            <a:r>
              <a:rPr lang="en-US" dirty="0"/>
              <a:t>Syllabus Make-Over: Contact Info </a:t>
            </a:r>
          </a:p>
        </p:txBody>
      </p:sp>
      <p:pic>
        <p:nvPicPr>
          <p:cNvPr id="4" name="Content Placeholder 3"/>
          <p:cNvPicPr>
            <a:picLocks noGrp="1" noChangeAspect="1"/>
          </p:cNvPicPr>
          <p:nvPr>
            <p:ph idx="1"/>
          </p:nvPr>
        </p:nvPicPr>
        <p:blipFill>
          <a:blip r:embed="rId2"/>
          <a:stretch>
            <a:fillRect/>
          </a:stretch>
        </p:blipFill>
        <p:spPr>
          <a:xfrm>
            <a:off x="727436" y="1518920"/>
            <a:ext cx="2466571" cy="4525963"/>
          </a:xfrm>
          <a:prstGeom prst="rect">
            <a:avLst/>
          </a:prstGeom>
        </p:spPr>
      </p:pic>
      <p:pic>
        <p:nvPicPr>
          <p:cNvPr id="5" name="Picture 4"/>
          <p:cNvPicPr/>
          <p:nvPr/>
        </p:nvPicPr>
        <p:blipFill>
          <a:blip r:embed="rId3"/>
          <a:stretch>
            <a:fillRect/>
          </a:stretch>
        </p:blipFill>
        <p:spPr>
          <a:xfrm>
            <a:off x="3931920" y="3718560"/>
            <a:ext cx="3785235" cy="21266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4"/>
          <a:stretch>
            <a:fillRect/>
          </a:stretch>
        </p:blipFill>
        <p:spPr>
          <a:xfrm>
            <a:off x="3470275" y="1600519"/>
            <a:ext cx="5216525" cy="1813242"/>
          </a:xfrm>
          <a:prstGeom prst="rect">
            <a:avLst/>
          </a:prstGeom>
        </p:spPr>
      </p:pic>
    </p:spTree>
    <p:extLst>
      <p:ext uri="{BB962C8B-B14F-4D97-AF65-F5344CB8AC3E}">
        <p14:creationId xmlns:p14="http://schemas.microsoft.com/office/powerpoint/2010/main" val="4248415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Old Syllabus: GRADES </a:t>
            </a:r>
            <a:endParaRPr lang="en-US" dirty="0"/>
          </a:p>
        </p:txBody>
      </p:sp>
      <p:sp>
        <p:nvSpPr>
          <p:cNvPr id="4" name="Content Placeholder 3"/>
          <p:cNvSpPr>
            <a:spLocks noGrp="1"/>
          </p:cNvSpPr>
          <p:nvPr>
            <p:ph idx="1"/>
          </p:nvPr>
        </p:nvSpPr>
        <p:spPr>
          <a:xfrm>
            <a:off x="944880" y="1600201"/>
            <a:ext cx="8229600" cy="4688839"/>
          </a:xfrm>
        </p:spPr>
        <p:txBody>
          <a:bodyPr>
            <a:normAutofit fontScale="62500" lnSpcReduction="20000"/>
          </a:bodyPr>
          <a:lstStyle/>
          <a:p>
            <a:endParaRPr lang="en-US" b="1" dirty="0" smtClean="0"/>
          </a:p>
          <a:p>
            <a:r>
              <a:rPr lang="en-US" b="1" dirty="0" smtClean="0"/>
              <a:t>I </a:t>
            </a:r>
            <a:r>
              <a:rPr lang="en-US" b="1" dirty="0"/>
              <a:t>do not give make-up exams, </a:t>
            </a:r>
            <a:r>
              <a:rPr lang="en-US" dirty="0"/>
              <a:t>but I will drop the lowest exam score. </a:t>
            </a:r>
            <a:endParaRPr lang="en-US" sz="4400" dirty="0"/>
          </a:p>
          <a:p>
            <a:r>
              <a:rPr lang="en-US" dirty="0"/>
              <a:t>A missed exam will be scored as zero points. </a:t>
            </a:r>
            <a:endParaRPr lang="en-US" dirty="0" smtClean="0"/>
          </a:p>
          <a:p>
            <a:r>
              <a:rPr lang="en-US" b="1" dirty="0" smtClean="0"/>
              <a:t>The </a:t>
            </a:r>
            <a:r>
              <a:rPr lang="en-US" b="1" dirty="0"/>
              <a:t>Final Exam cannot be dropped.</a:t>
            </a:r>
            <a:endParaRPr lang="en-US" sz="4400" dirty="0"/>
          </a:p>
          <a:p>
            <a:r>
              <a:rPr lang="en-US" dirty="0"/>
              <a:t>Homework will be assigned through the </a:t>
            </a:r>
            <a:r>
              <a:rPr lang="en-US" dirty="0" err="1"/>
              <a:t>MyMathLab</a:t>
            </a:r>
            <a:r>
              <a:rPr lang="en-US" dirty="0"/>
              <a:t> website</a:t>
            </a:r>
            <a:r>
              <a:rPr lang="en-US" dirty="0" smtClean="0"/>
              <a:t>.</a:t>
            </a:r>
            <a:r>
              <a:rPr lang="en-US" b="1" dirty="0" smtClean="0"/>
              <a:t> </a:t>
            </a:r>
            <a:r>
              <a:rPr lang="en-US" dirty="0"/>
              <a:t>All homework is due at 10pm the night before the chapter exam. </a:t>
            </a:r>
            <a:r>
              <a:rPr lang="en-US" dirty="0" smtClean="0"/>
              <a:t>Late </a:t>
            </a:r>
            <a:r>
              <a:rPr lang="en-US" dirty="0"/>
              <a:t>homework will only receive half </a:t>
            </a:r>
            <a:r>
              <a:rPr lang="en-US" dirty="0" smtClean="0"/>
              <a:t>credit.</a:t>
            </a:r>
            <a:endParaRPr lang="en-US" sz="4400" dirty="0"/>
          </a:p>
          <a:p>
            <a:r>
              <a:rPr lang="en-US" dirty="0" smtClean="0"/>
              <a:t>Class </a:t>
            </a:r>
            <a:r>
              <a:rPr lang="en-US" dirty="0"/>
              <a:t>participation will consist of: </a:t>
            </a:r>
            <a:endParaRPr lang="en-US" sz="4400" dirty="0"/>
          </a:p>
          <a:p>
            <a:pPr lvl="1"/>
            <a:r>
              <a:rPr lang="en-US" dirty="0"/>
              <a:t>Being on time to class </a:t>
            </a:r>
            <a:endParaRPr lang="en-US" sz="4000" dirty="0"/>
          </a:p>
          <a:p>
            <a:pPr lvl="1"/>
            <a:r>
              <a:rPr lang="en-US" dirty="0"/>
              <a:t>Staying for the duration of the class</a:t>
            </a:r>
            <a:endParaRPr lang="en-US" sz="4000" dirty="0"/>
          </a:p>
          <a:p>
            <a:pPr lvl="1"/>
            <a:r>
              <a:rPr lang="en-US" dirty="0"/>
              <a:t>Having cell phone turned off and put away during lecture</a:t>
            </a:r>
            <a:endParaRPr lang="en-US" sz="4000" dirty="0"/>
          </a:p>
          <a:p>
            <a:pPr lvl="1"/>
            <a:r>
              <a:rPr lang="en-US" dirty="0"/>
              <a:t>Completing the practice problems given at the end of </a:t>
            </a:r>
            <a:r>
              <a:rPr lang="en-US" dirty="0" smtClean="0"/>
              <a:t>class</a:t>
            </a:r>
            <a:endParaRPr lang="en-US" sz="4000" dirty="0"/>
          </a:p>
          <a:p>
            <a:r>
              <a:rPr lang="en-US" dirty="0"/>
              <a:t>The Final Exam will be comprehensive with questions from the entire semester</a:t>
            </a:r>
            <a:r>
              <a:rPr lang="en-US" dirty="0" smtClean="0"/>
              <a:t>.</a:t>
            </a:r>
            <a:r>
              <a:rPr lang="en-US" dirty="0"/>
              <a:t>		</a:t>
            </a:r>
            <a:r>
              <a:rPr lang="en-US" b="1" dirty="0"/>
              <a:t>	</a:t>
            </a:r>
            <a:endParaRPr lang="en-US" dirty="0"/>
          </a:p>
        </p:txBody>
      </p:sp>
    </p:spTree>
    <p:extLst>
      <p:ext uri="{BB962C8B-B14F-4D97-AF65-F5344CB8AC3E}">
        <p14:creationId xmlns:p14="http://schemas.microsoft.com/office/powerpoint/2010/main" val="302532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6800" y="1473200"/>
            <a:ext cx="7823200" cy="5029200"/>
          </a:xfrm>
        </p:spPr>
        <p:txBody>
          <a:bodyPr>
            <a:normAutofit fontScale="47500" lnSpcReduction="20000"/>
          </a:bodyPr>
          <a:lstStyle/>
          <a:p>
            <a:pPr marL="0" indent="0">
              <a:buNone/>
            </a:pPr>
            <a:r>
              <a:rPr lang="en-US" sz="4200" b="1" cap="all" dirty="0">
                <a:solidFill>
                  <a:schemeClr val="accent6">
                    <a:lumMod val="75000"/>
                  </a:schemeClr>
                </a:solidFill>
                <a:latin typeface="Arial" panose="020B0604020202020204" pitchFamily="34" charset="0"/>
                <a:cs typeface="Arial" panose="020B0604020202020204" pitchFamily="34" charset="0"/>
              </a:rPr>
              <a:t>assessment (grades</a:t>
            </a:r>
            <a:r>
              <a:rPr lang="en-US" sz="4200" b="1" cap="all" dirty="0" smtClean="0">
                <a:solidFill>
                  <a:schemeClr val="accent6">
                    <a:lumMod val="75000"/>
                  </a:schemeClr>
                </a:solidFill>
                <a:latin typeface="Arial" panose="020B0604020202020204" pitchFamily="34" charset="0"/>
                <a:cs typeface="Arial" panose="020B0604020202020204" pitchFamily="34" charset="0"/>
              </a:rPr>
              <a:t>)</a:t>
            </a:r>
            <a:endParaRPr lang="en-US" sz="3600" b="1" cap="all" dirty="0" smtClean="0">
              <a:solidFill>
                <a:schemeClr val="accent6">
                  <a:lumMod val="75000"/>
                </a:schemeClr>
              </a:solidFill>
              <a:latin typeface="Arial" panose="020B0604020202020204" pitchFamily="34" charset="0"/>
              <a:cs typeface="Arial" panose="020B0604020202020204" pitchFamily="34" charset="0"/>
            </a:endParaRPr>
          </a:p>
          <a:p>
            <a:pPr marL="0" indent="0">
              <a:buNone/>
            </a:pPr>
            <a:endParaRPr lang="en-US" b="1" cap="all" dirty="0">
              <a:solidFill>
                <a:schemeClr val="accent6">
                  <a:lumMod val="75000"/>
                </a:schemeClr>
              </a:solidFill>
              <a:latin typeface="Arial" panose="020B0604020202020204" pitchFamily="34" charset="0"/>
              <a:cs typeface="Arial" panose="020B0604020202020204" pitchFamily="34" charset="0"/>
            </a:endParaRPr>
          </a:p>
          <a:p>
            <a:r>
              <a:rPr lang="en-US" sz="3800" dirty="0">
                <a:latin typeface="Georgia" panose="02040502050405020303" pitchFamily="18" charset="0"/>
              </a:rPr>
              <a:t>My top priority is helping you get the best grade possible in this class. </a:t>
            </a:r>
            <a:r>
              <a:rPr lang="en-US" sz="3800" dirty="0" smtClean="0">
                <a:latin typeface="Georgia" panose="02040502050405020303" pitchFamily="18" charset="0"/>
              </a:rPr>
              <a:t>   I </a:t>
            </a:r>
            <a:r>
              <a:rPr lang="en-US" sz="3800" dirty="0">
                <a:latin typeface="Georgia" panose="02040502050405020303" pitchFamily="18" charset="0"/>
              </a:rPr>
              <a:t>will to give you many opportunities to show me your best work</a:t>
            </a:r>
            <a:r>
              <a:rPr lang="en-US" sz="3800" dirty="0" smtClean="0">
                <a:latin typeface="Georgia" panose="02040502050405020303" pitchFamily="18" charset="0"/>
              </a:rPr>
              <a:t>.</a:t>
            </a:r>
          </a:p>
          <a:p>
            <a:endParaRPr lang="en-US" sz="3800" dirty="0">
              <a:latin typeface="Georgia" panose="02040502050405020303" pitchFamily="18" charset="0"/>
            </a:endParaRPr>
          </a:p>
          <a:p>
            <a:r>
              <a:rPr lang="en-US" sz="3800" b="1" dirty="0">
                <a:latin typeface="Georgia" panose="02040502050405020303" pitchFamily="18" charset="0"/>
              </a:rPr>
              <a:t>Group Projects</a:t>
            </a:r>
            <a:r>
              <a:rPr lang="en-US" sz="3800" dirty="0">
                <a:latin typeface="Georgia" panose="02040502050405020303" pitchFamily="18" charset="0"/>
              </a:rPr>
              <a:t> </a:t>
            </a:r>
            <a:r>
              <a:rPr lang="en-US" sz="3800" b="1" dirty="0">
                <a:latin typeface="Georgia" panose="02040502050405020303" pitchFamily="18" charset="0"/>
              </a:rPr>
              <a:t>(15%) </a:t>
            </a:r>
            <a:r>
              <a:rPr lang="en-US" sz="3800" dirty="0">
                <a:latin typeface="Georgia" panose="02040502050405020303" pitchFamily="18" charset="0"/>
              </a:rPr>
              <a:t>will be assigned every other week and completed in class. Examples include making study aids, and working on sample exams. You will be given time in class to work with your groups. Groups will be rotated so that </a:t>
            </a:r>
            <a:r>
              <a:rPr lang="en-US" sz="3800" dirty="0" smtClean="0">
                <a:latin typeface="Georgia" panose="02040502050405020303" pitchFamily="18" charset="0"/>
              </a:rPr>
              <a:t>everyone </a:t>
            </a:r>
            <a:r>
              <a:rPr lang="en-US" sz="3800" dirty="0">
                <a:latin typeface="Georgia" panose="02040502050405020303" pitchFamily="18" charset="0"/>
              </a:rPr>
              <a:t>gets to work together. </a:t>
            </a:r>
            <a:endParaRPr lang="en-US" sz="3800" dirty="0" smtClean="0">
              <a:latin typeface="Georgia" panose="02040502050405020303" pitchFamily="18" charset="0"/>
            </a:endParaRPr>
          </a:p>
          <a:p>
            <a:endParaRPr lang="en-US" sz="3800" dirty="0">
              <a:latin typeface="Georgia" panose="02040502050405020303" pitchFamily="18" charset="0"/>
            </a:endParaRPr>
          </a:p>
          <a:p>
            <a:r>
              <a:rPr lang="en-US" sz="3800" b="1" dirty="0">
                <a:latin typeface="Georgia" panose="02040502050405020303" pitchFamily="18" charset="0"/>
              </a:rPr>
              <a:t>Practice Problems (15%) </a:t>
            </a:r>
            <a:r>
              <a:rPr lang="en-US" sz="3800" dirty="0">
                <a:latin typeface="Georgia" panose="02040502050405020303" pitchFamily="18" charset="0"/>
              </a:rPr>
              <a:t>are available on </a:t>
            </a:r>
            <a:r>
              <a:rPr lang="en-US" sz="3800" dirty="0" err="1">
                <a:latin typeface="Georgia" panose="02040502050405020303" pitchFamily="18" charset="0"/>
              </a:rPr>
              <a:t>MyMathLab</a:t>
            </a:r>
            <a:r>
              <a:rPr lang="en-US" sz="3800" dirty="0">
                <a:latin typeface="Georgia" panose="02040502050405020303" pitchFamily="18" charset="0"/>
              </a:rPr>
              <a:t>. These problems are </a:t>
            </a:r>
            <a:r>
              <a:rPr lang="en-US" sz="3800" dirty="0" smtClean="0">
                <a:latin typeface="Georgia" panose="02040502050405020303" pitchFamily="18" charset="0"/>
              </a:rPr>
              <a:t>similar </a:t>
            </a:r>
            <a:r>
              <a:rPr lang="en-US" sz="3800" dirty="0">
                <a:latin typeface="Georgia" panose="02040502050405020303" pitchFamily="18" charset="0"/>
              </a:rPr>
              <a:t>to what you will see on exams and are intended you help you study and prepare. We will spend time going over many examples in class. </a:t>
            </a:r>
            <a:endParaRPr lang="en-US" sz="3800" dirty="0" smtClean="0">
              <a:latin typeface="Georgia" panose="02040502050405020303" pitchFamily="18" charset="0"/>
            </a:endParaRPr>
          </a:p>
          <a:p>
            <a:pPr marL="0" indent="0">
              <a:buNone/>
            </a:pPr>
            <a:endParaRPr lang="en-US" sz="3800" dirty="0">
              <a:latin typeface="Georgia" panose="02040502050405020303" pitchFamily="18" charset="0"/>
            </a:endParaRPr>
          </a:p>
          <a:p>
            <a:r>
              <a:rPr lang="en-US" sz="3800" b="1" dirty="0">
                <a:latin typeface="Georgia" panose="02040502050405020303" pitchFamily="18" charset="0"/>
              </a:rPr>
              <a:t>Monthly Exams (50%) </a:t>
            </a:r>
            <a:r>
              <a:rPr lang="en-US" sz="3800" dirty="0">
                <a:latin typeface="Georgia" panose="02040502050405020303" pitchFamily="18" charset="0"/>
              </a:rPr>
              <a:t>There will be four exams to assess your individual knowledge. You may miss one exam during the </a:t>
            </a:r>
            <a:r>
              <a:rPr lang="en-US" sz="3800" dirty="0" smtClean="0">
                <a:latin typeface="Georgia" panose="02040502050405020303" pitchFamily="18" charset="0"/>
              </a:rPr>
              <a:t>semester</a:t>
            </a:r>
            <a:r>
              <a:rPr lang="en-US" sz="3800" dirty="0">
                <a:latin typeface="Georgia" panose="02040502050405020303" pitchFamily="18" charset="0"/>
              </a:rPr>
              <a:t>. </a:t>
            </a:r>
            <a:r>
              <a:rPr lang="en-US" sz="3800" dirty="0" smtClean="0">
                <a:latin typeface="Georgia" panose="02040502050405020303" pitchFamily="18" charset="0"/>
              </a:rPr>
              <a:t>    A </a:t>
            </a:r>
            <a:r>
              <a:rPr lang="en-US" sz="3800" dirty="0">
                <a:latin typeface="Georgia" panose="02040502050405020303" pitchFamily="18" charset="0"/>
              </a:rPr>
              <a:t>missed exam score will be replaced with your </a:t>
            </a:r>
            <a:r>
              <a:rPr lang="en-US" sz="3800" dirty="0" smtClean="0">
                <a:latin typeface="Georgia" panose="02040502050405020303" pitchFamily="18" charset="0"/>
              </a:rPr>
              <a:t>Final Exam grade.</a:t>
            </a:r>
            <a:endParaRPr lang="en-US" sz="3800" dirty="0">
              <a:latin typeface="Georgia" panose="02040502050405020303" pitchFamily="18" charset="0"/>
            </a:endParaRPr>
          </a:p>
          <a:p>
            <a:endParaRPr lang="en-US" dirty="0"/>
          </a:p>
        </p:txBody>
      </p:sp>
      <p:sp>
        <p:nvSpPr>
          <p:cNvPr id="6" name="Title 1"/>
          <p:cNvSpPr>
            <a:spLocks noGrp="1"/>
          </p:cNvSpPr>
          <p:nvPr>
            <p:ph type="title"/>
          </p:nvPr>
        </p:nvSpPr>
        <p:spPr>
          <a:xfrm>
            <a:off x="1320800" y="274638"/>
            <a:ext cx="6776720" cy="1143000"/>
          </a:xfrm>
        </p:spPr>
        <p:txBody>
          <a:bodyPr>
            <a:normAutofit/>
          </a:bodyPr>
          <a:lstStyle/>
          <a:p>
            <a:r>
              <a:rPr lang="en-US" dirty="0" smtClean="0"/>
              <a:t>New Syllabus: GRADES </a:t>
            </a:r>
            <a:endParaRPr lang="en-US" dirty="0"/>
          </a:p>
        </p:txBody>
      </p:sp>
    </p:spTree>
    <p:extLst>
      <p:ext uri="{BB962C8B-B14F-4D97-AF65-F5344CB8AC3E}">
        <p14:creationId xmlns:p14="http://schemas.microsoft.com/office/powerpoint/2010/main" val="2469817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a:t>
            </a:r>
            <a:br>
              <a:rPr lang="en-US" dirty="0" smtClean="0"/>
            </a:br>
            <a:r>
              <a:rPr lang="en-US" dirty="0"/>
              <a:t/>
            </a:r>
            <a:br>
              <a:rPr lang="en-US" dirty="0"/>
            </a:br>
            <a:r>
              <a:rPr lang="en-US" dirty="0" smtClean="0"/>
              <a:t/>
            </a:r>
            <a:br>
              <a:rPr lang="en-US" dirty="0" smtClean="0"/>
            </a:br>
            <a:r>
              <a:rPr lang="en-US" dirty="0" smtClean="0"/>
              <a:t>Technology</a:t>
            </a:r>
            <a:r>
              <a:rPr lang="en-US" dirty="0"/>
              <a:t/>
            </a:r>
            <a:br>
              <a:rPr lang="en-US" dirty="0"/>
            </a:br>
            <a:r>
              <a:rPr lang="en-US" dirty="0" smtClean="0">
                <a:hlinkClick r:id="rId3"/>
              </a:rPr>
              <a:t>Game: Object Oriented Programming</a:t>
            </a:r>
            <a:endParaRPr lang="en-US" dirty="0"/>
          </a:p>
        </p:txBody>
      </p:sp>
      <p:sp>
        <p:nvSpPr>
          <p:cNvPr id="3" name="Content Placeholder 2"/>
          <p:cNvSpPr>
            <a:spLocks noGrp="1"/>
          </p:cNvSpPr>
          <p:nvPr>
            <p:ph idx="1"/>
          </p:nvPr>
        </p:nvSpPr>
        <p:spPr/>
        <p:txBody>
          <a:bodyPr/>
          <a:lstStyle/>
          <a:p>
            <a:pPr marL="82296" indent="0">
              <a:buNone/>
            </a:pPr>
            <a:endParaRPr lang="en-US" dirty="0" smtClean="0">
              <a:hlinkClick r:id="rId3"/>
            </a:endParaRPr>
          </a:p>
          <a:p>
            <a:pPr marL="82296" indent="0">
              <a:buNone/>
            </a:pPr>
            <a:endParaRPr lang="en-US" dirty="0" smtClean="0"/>
          </a:p>
          <a:p>
            <a:pPr marL="82296" indent="0">
              <a:buNone/>
            </a:pPr>
            <a:endParaRPr lang="en-US" dirty="0"/>
          </a:p>
          <a:p>
            <a:pPr marL="82296" indent="0">
              <a:buNone/>
            </a:pPr>
            <a:r>
              <a:rPr lang="en-US" sz="4400" dirty="0" smtClean="0">
                <a:hlinkClick r:id="rId4"/>
              </a:rPr>
              <a:t>Introduction Video</a:t>
            </a:r>
            <a:endParaRPr lang="en-US" sz="4400" dirty="0"/>
          </a:p>
          <a:p>
            <a:pPr marL="82296" indent="0">
              <a:buNone/>
            </a:pPr>
            <a:endParaRPr lang="en-US" dirty="0"/>
          </a:p>
        </p:txBody>
      </p:sp>
    </p:spTree>
    <p:extLst>
      <p:ext uri="{BB962C8B-B14F-4D97-AF65-F5344CB8AC3E}">
        <p14:creationId xmlns:p14="http://schemas.microsoft.com/office/powerpoint/2010/main" val="5896510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0429"/>
            <a:ext cx="7498080" cy="1143000"/>
          </a:xfrm>
        </p:spPr>
        <p:txBody>
          <a:bodyPr/>
          <a:lstStyle/>
          <a:p>
            <a:r>
              <a:rPr lang="en-US" dirty="0" smtClean="0"/>
              <a:t>For the next CRI:</a:t>
            </a:r>
            <a:endParaRPr lang="en-US" dirty="0"/>
          </a:p>
        </p:txBody>
      </p:sp>
      <p:sp>
        <p:nvSpPr>
          <p:cNvPr id="3" name="Content Placeholder 2"/>
          <p:cNvSpPr>
            <a:spLocks noGrp="1"/>
          </p:cNvSpPr>
          <p:nvPr>
            <p:ph idx="1"/>
          </p:nvPr>
        </p:nvSpPr>
        <p:spPr>
          <a:xfrm>
            <a:off x="1078579" y="1447800"/>
            <a:ext cx="7855109" cy="4800600"/>
          </a:xfrm>
        </p:spPr>
        <p:txBody>
          <a:bodyPr>
            <a:normAutofit fontScale="92500" lnSpcReduction="20000"/>
          </a:bodyPr>
          <a:lstStyle/>
          <a:p>
            <a:r>
              <a:rPr lang="en-US" dirty="0" smtClean="0"/>
              <a:t>More STEM/Math-focused (RA/Writing Project)</a:t>
            </a:r>
          </a:p>
          <a:p>
            <a:r>
              <a:rPr lang="en-US" dirty="0" smtClean="0"/>
              <a:t>Move beyond D,F,W classes (paid detention)</a:t>
            </a:r>
          </a:p>
          <a:p>
            <a:r>
              <a:rPr lang="en-US" dirty="0" smtClean="0"/>
              <a:t>Shorter days? (A mini version?)</a:t>
            </a:r>
          </a:p>
          <a:p>
            <a:r>
              <a:rPr lang="en-US" dirty="0" smtClean="0"/>
              <a:t>A modified version for adjuncts?</a:t>
            </a:r>
          </a:p>
          <a:p>
            <a:r>
              <a:rPr lang="en-US" dirty="0" smtClean="0"/>
              <a:t>Opening it to courses that are “successful”</a:t>
            </a:r>
          </a:p>
          <a:p>
            <a:r>
              <a:rPr lang="en-US" dirty="0" smtClean="0"/>
              <a:t>“Value open-mindedness. Charge $1 if someone says ‘that won’t work for me.’ Encourage explanation: ‘That would work for me if</a:t>
            </a:r>
            <a:r>
              <a:rPr lang="is-IS" dirty="0" smtClean="0"/>
              <a:t>….’” (from an eval)</a:t>
            </a:r>
            <a:endParaRPr lang="en-US" dirty="0" smtClean="0"/>
          </a:p>
          <a:p>
            <a:r>
              <a:rPr lang="en-US" dirty="0" smtClean="0"/>
              <a:t>Curtains</a:t>
            </a:r>
            <a:endParaRPr lang="en-US" dirty="0"/>
          </a:p>
        </p:txBody>
      </p:sp>
    </p:spTree>
    <p:extLst>
      <p:ext uri="{BB962C8B-B14F-4D97-AF65-F5344CB8AC3E}">
        <p14:creationId xmlns:p14="http://schemas.microsoft.com/office/powerpoint/2010/main" val="14076685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RI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4307"/>
            <a:ext cx="2870805" cy="4262053"/>
          </a:xfrm>
          <a:prstGeom prst="rect">
            <a:avLst/>
          </a:prstGeom>
        </p:spPr>
      </p:pic>
      <p:pic>
        <p:nvPicPr>
          <p:cNvPr id="5" name="Picture 4" descr="CRIv.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2174" y="1373544"/>
            <a:ext cx="3182112" cy="4242816"/>
          </a:xfrm>
          <a:prstGeom prst="rect">
            <a:avLst/>
          </a:prstGeom>
        </p:spPr>
      </p:pic>
      <p:pic>
        <p:nvPicPr>
          <p:cNvPr id="9" name="Picture 8" descr="CRI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8330" y="1355023"/>
            <a:ext cx="3182112" cy="4242816"/>
          </a:xfrm>
          <a:prstGeom prst="rect">
            <a:avLst/>
          </a:prstGeom>
        </p:spPr>
      </p:pic>
      <p:sp>
        <p:nvSpPr>
          <p:cNvPr id="2" name="TextBox 1"/>
          <p:cNvSpPr txBox="1"/>
          <p:nvPr/>
        </p:nvSpPr>
        <p:spPr>
          <a:xfrm>
            <a:off x="1034273" y="212946"/>
            <a:ext cx="7680998" cy="954107"/>
          </a:xfrm>
          <a:prstGeom prst="rect">
            <a:avLst/>
          </a:prstGeom>
          <a:noFill/>
        </p:spPr>
        <p:txBody>
          <a:bodyPr wrap="square" rtlCol="0">
            <a:spAutoFit/>
          </a:bodyPr>
          <a:lstStyle/>
          <a:p>
            <a:r>
              <a:rPr lang="en-US" sz="2800" dirty="0" smtClean="0"/>
              <a:t>Put a glide in your slide, a dip in your hip, and come on to the </a:t>
            </a:r>
            <a:r>
              <a:rPr lang="en-US" sz="2800" dirty="0" err="1" smtClean="0"/>
              <a:t>Mothership</a:t>
            </a:r>
            <a:r>
              <a:rPr lang="is-IS" sz="2800" dirty="0" smtClean="0"/>
              <a:t>….</a:t>
            </a:r>
            <a:endParaRPr lang="en-US" sz="2800" dirty="0"/>
          </a:p>
        </p:txBody>
      </p:sp>
    </p:spTree>
    <p:extLst>
      <p:ext uri="{BB962C8B-B14F-4D97-AF65-F5344CB8AC3E}">
        <p14:creationId xmlns:p14="http://schemas.microsoft.com/office/powerpoint/2010/main" val="34024622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Mesa’s Course Redesign Institute</a:t>
            </a:r>
            <a:endParaRPr lang="en-US" dirty="0"/>
          </a:p>
        </p:txBody>
      </p:sp>
      <p:sp>
        <p:nvSpPr>
          <p:cNvPr id="3" name="Content Placeholder 2"/>
          <p:cNvSpPr>
            <a:spLocks noGrp="1"/>
          </p:cNvSpPr>
          <p:nvPr>
            <p:ph idx="1"/>
          </p:nvPr>
        </p:nvSpPr>
        <p:spPr/>
        <p:txBody>
          <a:bodyPr>
            <a:normAutofit lnSpcReduction="10000"/>
          </a:bodyPr>
          <a:lstStyle/>
          <a:p>
            <a:r>
              <a:rPr lang="en-US" dirty="0" smtClean="0"/>
              <a:t>HSI/Title V Grant, </a:t>
            </a:r>
            <a:r>
              <a:rPr lang="en-US" dirty="0" err="1" smtClean="0"/>
              <a:t>Proyecto</a:t>
            </a:r>
            <a:r>
              <a:rPr lang="en-US" dirty="0" smtClean="0"/>
              <a:t> </a:t>
            </a:r>
            <a:r>
              <a:rPr lang="en-US" dirty="0" err="1" smtClean="0"/>
              <a:t>Éxito</a:t>
            </a:r>
            <a:r>
              <a:rPr lang="en-US" dirty="0" smtClean="0"/>
              <a:t> (second year)</a:t>
            </a:r>
          </a:p>
          <a:p>
            <a:r>
              <a:rPr lang="en-US" dirty="0" smtClean="0"/>
              <a:t>Positive results when you give people not only funding, but *time* to develop projects and reforms</a:t>
            </a:r>
          </a:p>
          <a:p>
            <a:r>
              <a:rPr lang="en-US" dirty="0" smtClean="0"/>
              <a:t>One goal: to provide professional development and create a space for it (.4 reassigned time)</a:t>
            </a:r>
          </a:p>
          <a:p>
            <a:r>
              <a:rPr lang="en-US" dirty="0" smtClean="0"/>
              <a:t>The LOFT: Learning Opportunities for Transformation</a:t>
            </a:r>
          </a:p>
          <a:p>
            <a:endParaRPr lang="en-US" dirty="0" smtClean="0"/>
          </a:p>
          <a:p>
            <a:endParaRPr lang="en-US" dirty="0" smtClean="0"/>
          </a:p>
          <a:p>
            <a:endParaRPr lang="en-US" dirty="0"/>
          </a:p>
        </p:txBody>
      </p:sp>
    </p:spTree>
    <p:extLst>
      <p:ext uri="{BB962C8B-B14F-4D97-AF65-F5344CB8AC3E}">
        <p14:creationId xmlns:p14="http://schemas.microsoft.com/office/powerpoint/2010/main" val="352886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would you organize a one-day workshop for each outcome?</a:t>
            </a:r>
            <a:endParaRPr lang="en-US" dirty="0"/>
          </a:p>
        </p:txBody>
      </p:sp>
      <p:sp>
        <p:nvSpPr>
          <p:cNvPr id="3" name="Content Placeholder 2"/>
          <p:cNvSpPr>
            <a:spLocks noGrp="1"/>
          </p:cNvSpPr>
          <p:nvPr>
            <p:ph idx="1"/>
          </p:nvPr>
        </p:nvSpPr>
        <p:spPr>
          <a:xfrm>
            <a:off x="1110322" y="1523852"/>
            <a:ext cx="7823366" cy="4800600"/>
          </a:xfrm>
        </p:spPr>
        <p:txBody>
          <a:bodyPr/>
          <a:lstStyle/>
          <a:p>
            <a:pPr marL="596646" lvl="0" indent="-514350">
              <a:buFont typeface="+mj-lt"/>
              <a:buAutoNum type="arabicPeriod"/>
            </a:pPr>
            <a:r>
              <a:rPr lang="en-US" dirty="0"/>
              <a:t>Analyze data to understand </a:t>
            </a:r>
            <a:r>
              <a:rPr lang="en-US" dirty="0" smtClean="0"/>
              <a:t>your college’s students.</a:t>
            </a:r>
            <a:endParaRPr lang="en-US" dirty="0"/>
          </a:p>
          <a:p>
            <a:pPr marL="596646" lvl="0" indent="-514350">
              <a:buFont typeface="+mj-lt"/>
              <a:buAutoNum type="arabicPeriod"/>
            </a:pPr>
            <a:r>
              <a:rPr lang="en-US" dirty="0"/>
              <a:t>Apply an equity lens when designing an activity, class session, or syllabus.</a:t>
            </a:r>
          </a:p>
          <a:p>
            <a:pPr marL="596646" lvl="0" indent="-514350">
              <a:buFont typeface="+mj-lt"/>
              <a:buAutoNum type="arabicPeriod"/>
            </a:pPr>
            <a:r>
              <a:rPr lang="en-US" dirty="0"/>
              <a:t>Generate ways to build on existing student capacity.</a:t>
            </a:r>
          </a:p>
          <a:p>
            <a:pPr marL="596646" lvl="0" indent="-514350">
              <a:buFont typeface="+mj-lt"/>
              <a:buAutoNum type="arabicPeriod"/>
            </a:pPr>
            <a:r>
              <a:rPr lang="en-US" dirty="0"/>
              <a:t>Develop and brainstorm course materials for cross-cultural, cross-socioeconomic class understanding.</a:t>
            </a:r>
          </a:p>
          <a:p>
            <a:endParaRPr lang="en-US" dirty="0"/>
          </a:p>
        </p:txBody>
      </p:sp>
    </p:spTree>
    <p:extLst>
      <p:ext uri="{BB962C8B-B14F-4D97-AF65-F5344CB8AC3E}">
        <p14:creationId xmlns:p14="http://schemas.microsoft.com/office/powerpoint/2010/main" val="1917940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14400" y="274638"/>
            <a:ext cx="8229600" cy="1143000"/>
          </a:xfrm>
        </p:spPr>
        <p:txBody>
          <a:bodyPr/>
          <a:lstStyle/>
          <a:p>
            <a:r>
              <a:rPr lang="en-US" dirty="0" smtClean="0"/>
              <a:t>HSI/Title V Grant: </a:t>
            </a:r>
            <a:r>
              <a:rPr lang="en-US" dirty="0" err="1" smtClean="0"/>
              <a:t>Proyecto</a:t>
            </a:r>
            <a:r>
              <a:rPr lang="en-US" dirty="0" smtClean="0"/>
              <a:t> </a:t>
            </a:r>
            <a:r>
              <a:rPr lang="en-US" dirty="0" err="1" smtClean="0"/>
              <a:t>Éxito</a:t>
            </a:r>
            <a:endParaRPr lang="en-US" dirty="0"/>
          </a:p>
        </p:txBody>
      </p:sp>
      <p:sp>
        <p:nvSpPr>
          <p:cNvPr id="5" name="Content Placeholder 4"/>
          <p:cNvSpPr>
            <a:spLocks noGrp="1"/>
          </p:cNvSpPr>
          <p:nvPr>
            <p:ph idx="4294967295"/>
          </p:nvPr>
        </p:nvSpPr>
        <p:spPr>
          <a:xfrm>
            <a:off x="0" y="1600200"/>
            <a:ext cx="8229600" cy="4525963"/>
          </a:xfrm>
        </p:spPr>
        <p:txBody>
          <a:bodyPr/>
          <a:lstStyle/>
          <a:p>
            <a:endParaRPr lang="en-US" dirty="0" smtClean="0"/>
          </a:p>
          <a:p>
            <a:endParaRPr lang="en-US" dirty="0"/>
          </a:p>
          <a:p>
            <a:endParaRPr lang="en-US" dirty="0" smtClean="0"/>
          </a:p>
        </p:txBody>
      </p:sp>
      <p:sp>
        <p:nvSpPr>
          <p:cNvPr id="6" name="Rectangle 5"/>
          <p:cNvSpPr/>
          <p:nvPr/>
        </p:nvSpPr>
        <p:spPr>
          <a:xfrm>
            <a:off x="211671" y="1298954"/>
            <a:ext cx="8932329" cy="44741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Critical Grant Imperatives</a:t>
            </a:r>
          </a:p>
          <a:p>
            <a:pPr algn="ctr"/>
            <a:endParaRPr lang="en-US" dirty="0" smtClean="0"/>
          </a:p>
          <a:p>
            <a:pPr marL="285750" indent="-285750">
              <a:buFont typeface="Arial"/>
              <a:buChar char="•"/>
            </a:pPr>
            <a:r>
              <a:rPr lang="en-US" dirty="0" smtClean="0"/>
              <a:t>Redesigning Basic Skills and Gateway Courses</a:t>
            </a:r>
          </a:p>
          <a:p>
            <a:pPr marL="742950" lvl="1" indent="-285750">
              <a:buFont typeface="Arial"/>
              <a:buChar char="•"/>
            </a:pPr>
            <a:r>
              <a:rPr lang="en-US" dirty="0" smtClean="0"/>
              <a:t>Examples include: acceleration and learning communities</a:t>
            </a:r>
          </a:p>
          <a:p>
            <a:pPr marL="285750" indent="-285750">
              <a:buFont typeface="Arial"/>
              <a:buChar char="•"/>
            </a:pPr>
            <a:r>
              <a:rPr lang="en-US" dirty="0" smtClean="0"/>
              <a:t>Initiating New Academic Support &amp; Student Support Systems</a:t>
            </a:r>
          </a:p>
          <a:p>
            <a:pPr marL="742950" lvl="1" indent="-285750">
              <a:buFont typeface="Arial"/>
              <a:buChar char="•"/>
            </a:pPr>
            <a:r>
              <a:rPr lang="en-US" dirty="0" smtClean="0"/>
              <a:t>Examples include: peer mentoring and Structured Learning Assistance (a form of Supplemental Instruction)</a:t>
            </a:r>
          </a:p>
          <a:p>
            <a:pPr marL="285750" indent="-285750">
              <a:buFont typeface="Arial"/>
              <a:buChar char="•"/>
            </a:pPr>
            <a:r>
              <a:rPr lang="en-US" dirty="0" smtClean="0">
                <a:solidFill>
                  <a:srgbClr val="FF0000"/>
                </a:solidFill>
              </a:rPr>
              <a:t>Providing Essential Faculty and Staff Development</a:t>
            </a:r>
          </a:p>
          <a:p>
            <a:pPr marL="742950" lvl="1" indent="-285750">
              <a:buFont typeface="Arial"/>
              <a:buChar char="•"/>
            </a:pPr>
            <a:r>
              <a:rPr lang="en-US" dirty="0" smtClean="0">
                <a:solidFill>
                  <a:srgbClr val="FF0000"/>
                </a:solidFill>
              </a:rPr>
              <a:t>Examples include: professional development to introduce new classroom pedagogies and to support student engagement from a cultural perspective</a:t>
            </a:r>
          </a:p>
          <a:p>
            <a:pPr marL="285750" indent="-285750">
              <a:buFont typeface="Arial"/>
              <a:buChar char="•"/>
            </a:pPr>
            <a:r>
              <a:rPr lang="en-US" dirty="0" smtClean="0">
                <a:solidFill>
                  <a:srgbClr val="FF0000"/>
                </a:solidFill>
              </a:rPr>
              <a:t>Creating Supportive Spaces for Students, Staff and Faculty</a:t>
            </a:r>
          </a:p>
          <a:p>
            <a:pPr marL="742950" lvl="1" indent="-285750">
              <a:buFont typeface="Arial"/>
              <a:buChar char="•"/>
            </a:pPr>
            <a:r>
              <a:rPr lang="en-US" dirty="0" smtClean="0">
                <a:solidFill>
                  <a:srgbClr val="FF0000"/>
                </a:solidFill>
              </a:rPr>
              <a:t>Examples include: Development of Teaching &amp; Learning Center for Staff and Faculty and the development of a Student Engagement Center with a cultural focus</a:t>
            </a:r>
            <a:endParaRPr lang="en-US" dirty="0">
              <a:solidFill>
                <a:srgbClr val="FF0000"/>
              </a:solidFill>
            </a:endParaRPr>
          </a:p>
        </p:txBody>
      </p:sp>
    </p:spTree>
    <p:extLst>
      <p:ext uri="{BB962C8B-B14F-4D97-AF65-F5344CB8AC3E}">
        <p14:creationId xmlns:p14="http://schemas.microsoft.com/office/powerpoint/2010/main" val="397291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15442"/>
            <a:ext cx="7498080" cy="1302196"/>
          </a:xfrm>
        </p:spPr>
        <p:txBody>
          <a:bodyPr>
            <a:noAutofit/>
          </a:bodyPr>
          <a:lstStyle/>
          <a:p>
            <a:r>
              <a:rPr lang="en-US" sz="3600" dirty="0" smtClean="0"/>
              <a:t/>
            </a:r>
            <a:br>
              <a:rPr lang="en-US" sz="3600" dirty="0" smtClean="0"/>
            </a:br>
            <a:r>
              <a:rPr lang="en-US" sz="3600" dirty="0" smtClean="0"/>
              <a:t>A New Paradigm: “</a:t>
            </a:r>
            <a:r>
              <a:rPr lang="en-US" sz="3600" dirty="0"/>
              <a:t>Reimagining the Privilege Line Exercise”*</a:t>
            </a:r>
            <a:br>
              <a:rPr lang="en-US" sz="3600" dirty="0"/>
            </a:br>
            <a:endParaRPr lang="en-US" sz="3600" dirty="0"/>
          </a:p>
        </p:txBody>
      </p:sp>
      <p:sp>
        <p:nvSpPr>
          <p:cNvPr id="3" name="Content Placeholder 2"/>
          <p:cNvSpPr>
            <a:spLocks noGrp="1"/>
          </p:cNvSpPr>
          <p:nvPr>
            <p:ph idx="1"/>
          </p:nvPr>
        </p:nvSpPr>
        <p:spPr/>
        <p:txBody>
          <a:bodyPr>
            <a:normAutofit/>
          </a:bodyPr>
          <a:lstStyle/>
          <a:p>
            <a:pPr marL="82296" indent="0">
              <a:buNone/>
            </a:pPr>
            <a:r>
              <a:rPr lang="en-US" dirty="0" smtClean="0"/>
              <a:t>OLD</a:t>
            </a:r>
          </a:p>
          <a:p>
            <a:r>
              <a:rPr lang="en-US" sz="2400" dirty="0" smtClean="0"/>
              <a:t>If </a:t>
            </a:r>
            <a:r>
              <a:rPr lang="en-US" sz="2400" dirty="0"/>
              <a:t>you are a white male take one step forward.</a:t>
            </a:r>
          </a:p>
          <a:p>
            <a:r>
              <a:rPr lang="en-US" sz="2400" dirty="0" smtClean="0"/>
              <a:t>If you have skipped </a:t>
            </a:r>
            <a:r>
              <a:rPr lang="en-US" sz="2400" dirty="0"/>
              <a:t>a meal because there was no food </a:t>
            </a:r>
            <a:r>
              <a:rPr lang="en-US" sz="2400" dirty="0" smtClean="0"/>
              <a:t>in the </a:t>
            </a:r>
            <a:r>
              <a:rPr lang="en-US" sz="2400" dirty="0"/>
              <a:t>house take one step backward.</a:t>
            </a:r>
          </a:p>
          <a:p>
            <a:r>
              <a:rPr lang="en-US" sz="2400" dirty="0" smtClean="0"/>
              <a:t>If </a:t>
            </a:r>
            <a:r>
              <a:rPr lang="en-US" sz="2400" dirty="0"/>
              <a:t>you have visible or invisible disabilities take one step backward.</a:t>
            </a:r>
          </a:p>
          <a:p>
            <a:r>
              <a:rPr lang="en-US" sz="2400" dirty="0" smtClean="0"/>
              <a:t>If </a:t>
            </a:r>
            <a:r>
              <a:rPr lang="en-US" sz="2400" dirty="0"/>
              <a:t>you attended (grade) school with people you felt were like yourself take one step forward</a:t>
            </a:r>
            <a:r>
              <a:rPr lang="en-US" sz="2400" dirty="0" smtClean="0"/>
              <a:t>. </a:t>
            </a:r>
            <a:endParaRPr lang="en-US" sz="3600" dirty="0" smtClean="0"/>
          </a:p>
          <a:p>
            <a:endParaRPr lang="en-US" sz="2000" dirty="0"/>
          </a:p>
          <a:p>
            <a:pPr marL="82296" indent="0">
              <a:buNone/>
            </a:pPr>
            <a:r>
              <a:rPr lang="en-US" sz="2000" dirty="0" smtClean="0"/>
              <a:t>*By Jose </a:t>
            </a:r>
            <a:r>
              <a:rPr lang="en-US" sz="2000" dirty="0" err="1" smtClean="0"/>
              <a:t>Paez</a:t>
            </a:r>
            <a:r>
              <a:rPr lang="en-US" sz="2000" dirty="0" smtClean="0"/>
              <a:t> and Christina Torres. </a:t>
            </a:r>
            <a:r>
              <a:rPr lang="en-US" sz="2000" i="1" dirty="0" smtClean="0"/>
              <a:t>Education Week</a:t>
            </a:r>
            <a:r>
              <a:rPr lang="en-US" sz="2000" dirty="0" smtClean="0"/>
              <a:t>. 16 June 2016. Web.</a:t>
            </a:r>
            <a:endParaRPr lang="en-US" sz="2000" dirty="0"/>
          </a:p>
        </p:txBody>
      </p:sp>
    </p:spTree>
    <p:extLst>
      <p:ext uri="{BB962C8B-B14F-4D97-AF65-F5344CB8AC3E}">
        <p14:creationId xmlns:p14="http://schemas.microsoft.com/office/powerpoint/2010/main" val="285680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23672"/>
          </a:xfrm>
        </p:spPr>
        <p:txBody>
          <a:bodyPr/>
          <a:lstStyle/>
          <a:p>
            <a:r>
              <a:rPr lang="en-US" dirty="0" smtClean="0"/>
              <a:t>Continued:</a:t>
            </a:r>
            <a:endParaRPr lang="en-US" dirty="0"/>
          </a:p>
        </p:txBody>
      </p:sp>
      <p:sp>
        <p:nvSpPr>
          <p:cNvPr id="3" name="Content Placeholder 2"/>
          <p:cNvSpPr>
            <a:spLocks noGrp="1"/>
          </p:cNvSpPr>
          <p:nvPr>
            <p:ph idx="1"/>
          </p:nvPr>
        </p:nvSpPr>
        <p:spPr>
          <a:xfrm>
            <a:off x="1435608" y="1098311"/>
            <a:ext cx="7498080" cy="5150090"/>
          </a:xfrm>
        </p:spPr>
        <p:txBody>
          <a:bodyPr>
            <a:normAutofit/>
          </a:bodyPr>
          <a:lstStyle/>
          <a:p>
            <a:pPr marL="82296" indent="0">
              <a:buNone/>
            </a:pPr>
            <a:r>
              <a:rPr lang="en-US" dirty="0"/>
              <a:t>NEW</a:t>
            </a:r>
          </a:p>
          <a:p>
            <a:r>
              <a:rPr lang="en-US" sz="2400" dirty="0"/>
              <a:t>Step forward if you are earning an advanced degree, despite someone telling you couldn't do it</a:t>
            </a:r>
            <a:r>
              <a:rPr lang="en-US" sz="2400" dirty="0" smtClean="0"/>
              <a:t>.</a:t>
            </a:r>
            <a:endParaRPr lang="en-US" sz="2400" dirty="0"/>
          </a:p>
          <a:p>
            <a:r>
              <a:rPr lang="en-US" sz="2400" dirty="0"/>
              <a:t>Step forward if you work, are a parent, and/or take care of someone while going to school. </a:t>
            </a:r>
          </a:p>
          <a:p>
            <a:r>
              <a:rPr lang="en-US" sz="2400" dirty="0"/>
              <a:t>Step forward if </a:t>
            </a:r>
            <a:r>
              <a:rPr lang="en-US" sz="2400" dirty="0" smtClean="0"/>
              <a:t>your </a:t>
            </a:r>
            <a:r>
              <a:rPr lang="en-US" sz="2400" dirty="0"/>
              <a:t>family immigrated to this country. </a:t>
            </a:r>
          </a:p>
          <a:p>
            <a:r>
              <a:rPr lang="en-US" sz="2400" dirty="0"/>
              <a:t>Step forward if the struggles of your ancestors/</a:t>
            </a:r>
            <a:r>
              <a:rPr lang="en-US" sz="2400" dirty="0" err="1"/>
              <a:t>communit</a:t>
            </a:r>
            <a:r>
              <a:rPr lang="en-US" sz="2400" dirty="0"/>
              <a:t>(</a:t>
            </a:r>
            <a:r>
              <a:rPr lang="en-US" sz="2400" dirty="0" err="1"/>
              <a:t>ies</a:t>
            </a:r>
            <a:r>
              <a:rPr lang="en-US" sz="2400" dirty="0"/>
              <a:t>) are a source of your resilience</a:t>
            </a:r>
            <a:r>
              <a:rPr lang="en-US" sz="2300" dirty="0"/>
              <a:t>. </a:t>
            </a:r>
          </a:p>
          <a:p>
            <a:endParaRPr lang="en-US" dirty="0" smtClean="0"/>
          </a:p>
          <a:p>
            <a:endParaRPr lang="en-US" dirty="0"/>
          </a:p>
        </p:txBody>
      </p:sp>
      <p:pic>
        <p:nvPicPr>
          <p:cNvPr id="4" name="Picture 3" descr="privilege line phot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6853" y="4569951"/>
            <a:ext cx="3810000" cy="2133600"/>
          </a:xfrm>
          <a:prstGeom prst="rect">
            <a:avLst/>
          </a:prstGeom>
          <a:effectLst>
            <a:glow rad="139700">
              <a:schemeClr val="accent2">
                <a:satMod val="175000"/>
                <a:alpha val="40000"/>
              </a:schemeClr>
            </a:glow>
          </a:effectLst>
        </p:spPr>
      </p:pic>
    </p:spTree>
    <p:extLst>
      <p:ext uri="{BB962C8B-B14F-4D97-AF65-F5344CB8AC3E}">
        <p14:creationId xmlns:p14="http://schemas.microsoft.com/office/powerpoint/2010/main" val="2315374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a:t>
            </a:r>
            <a:r>
              <a:rPr lang="en-US" i="1" dirty="0" err="1" smtClean="0"/>
              <a:t>EdWeek</a:t>
            </a:r>
            <a:r>
              <a:rPr lang="en-US" dirty="0" smtClean="0"/>
              <a:t> Headlines:</a:t>
            </a:r>
            <a:endParaRPr lang="en-US" dirty="0"/>
          </a:p>
        </p:txBody>
      </p:sp>
      <p:sp>
        <p:nvSpPr>
          <p:cNvPr id="3" name="Content Placeholder 2"/>
          <p:cNvSpPr>
            <a:spLocks noGrp="1"/>
          </p:cNvSpPr>
          <p:nvPr>
            <p:ph idx="1"/>
          </p:nvPr>
        </p:nvSpPr>
        <p:spPr/>
        <p:txBody>
          <a:bodyPr/>
          <a:lstStyle/>
          <a:p>
            <a:pPr marL="82296" indent="0" algn="ctr">
              <a:buNone/>
            </a:pPr>
            <a:endParaRPr lang="en-US" dirty="0" smtClean="0"/>
          </a:p>
          <a:p>
            <a:pPr marL="82296" indent="0" algn="ctr">
              <a:buNone/>
            </a:pPr>
            <a:r>
              <a:rPr lang="en-US" dirty="0" smtClean="0"/>
              <a:t>“Teachers Are Not the Sun: Re-centering Our Classrooms”</a:t>
            </a:r>
          </a:p>
          <a:p>
            <a:pPr marL="82296" indent="0" algn="ctr">
              <a:buNone/>
            </a:pPr>
            <a:endParaRPr lang="en-US" dirty="0" smtClean="0"/>
          </a:p>
          <a:p>
            <a:pPr marL="82296" indent="0" algn="ctr">
              <a:buNone/>
            </a:pPr>
            <a:r>
              <a:rPr lang="en-US" dirty="0" smtClean="0"/>
              <a:t>“Is the Five-Paragraph Essay History?”</a:t>
            </a:r>
          </a:p>
          <a:p>
            <a:pPr marL="82296" indent="0" algn="ctr">
              <a:buNone/>
            </a:pPr>
            <a:endParaRPr lang="en-US" dirty="0" smtClean="0"/>
          </a:p>
          <a:p>
            <a:pPr marL="82296" indent="0" algn="ctr">
              <a:buNone/>
            </a:pPr>
            <a:r>
              <a:rPr lang="en-US" dirty="0"/>
              <a:t>“Am I An Asshole?”</a:t>
            </a:r>
          </a:p>
          <a:p>
            <a:pPr marL="82296" indent="0" algn="ctr">
              <a:buNone/>
            </a:pPr>
            <a:endParaRPr lang="en-US" dirty="0"/>
          </a:p>
        </p:txBody>
      </p:sp>
    </p:spTree>
    <p:extLst>
      <p:ext uri="{BB962C8B-B14F-4D97-AF65-F5344CB8AC3E}">
        <p14:creationId xmlns:p14="http://schemas.microsoft.com/office/powerpoint/2010/main" val="2408408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781" y="274638"/>
            <a:ext cx="7922907" cy="1173162"/>
          </a:xfrm>
        </p:spPr>
        <p:txBody>
          <a:bodyPr>
            <a:normAutofit fontScale="90000"/>
          </a:bodyPr>
          <a:lstStyle/>
          <a:p>
            <a:r>
              <a:rPr lang="en-US" dirty="0" smtClean="0"/>
              <a:t>California’s New Structural Paradigm</a:t>
            </a:r>
            <a:endParaRPr lang="en-US" dirty="0"/>
          </a:p>
        </p:txBody>
      </p:sp>
      <p:sp>
        <p:nvSpPr>
          <p:cNvPr id="3" name="Content Placeholder 2"/>
          <p:cNvSpPr>
            <a:spLocks noGrp="1"/>
          </p:cNvSpPr>
          <p:nvPr>
            <p:ph idx="1"/>
          </p:nvPr>
        </p:nvSpPr>
        <p:spPr>
          <a:xfrm>
            <a:off x="1435608" y="1266389"/>
            <a:ext cx="7498080" cy="4800600"/>
          </a:xfrm>
        </p:spPr>
        <p:txBody>
          <a:bodyPr>
            <a:normAutofit/>
          </a:bodyPr>
          <a:lstStyle/>
          <a:p>
            <a:r>
              <a:rPr lang="en-US" dirty="0" smtClean="0"/>
              <a:t>Redesigning developmental pathways (i.e., Acceleration)</a:t>
            </a:r>
          </a:p>
          <a:p>
            <a:r>
              <a:rPr lang="en-US" dirty="0" smtClean="0"/>
              <a:t>Developing common assessment</a:t>
            </a:r>
          </a:p>
          <a:p>
            <a:r>
              <a:rPr lang="en-US" dirty="0" smtClean="0"/>
              <a:t>Minimizing equity gaps</a:t>
            </a:r>
          </a:p>
          <a:p>
            <a:r>
              <a:rPr lang="en-US" dirty="0" smtClean="0"/>
              <a:t>Acknowledging student capacity</a:t>
            </a:r>
          </a:p>
          <a:p>
            <a:r>
              <a:rPr lang="en-US" dirty="0" smtClean="0"/>
              <a:t>Investigating Zero-Textbook-Cost Degrees</a:t>
            </a:r>
            <a:endParaRPr lang="en-US" dirty="0"/>
          </a:p>
        </p:txBody>
      </p:sp>
      <p:pic>
        <p:nvPicPr>
          <p:cNvPr id="4" name="Content Placeholder 3" descr="CRI Pic.jpg"/>
          <p:cNvPicPr>
            <a:picLocks noGrp="1" noChangeAspect="1"/>
          </p:cNvPicPr>
          <p:nvPr/>
        </p:nvPicPr>
        <p:blipFill>
          <a:blip r:embed="rId2">
            <a:extLst>
              <a:ext uri="{28A0092B-C50C-407E-A947-70E740481C1C}">
                <a14:useLocalDpi xmlns:a14="http://schemas.microsoft.com/office/drawing/2010/main" val="0"/>
              </a:ext>
            </a:extLst>
          </a:blip>
          <a:srcRect l="3406" r="3406"/>
          <a:stretch>
            <a:fillRect/>
          </a:stretch>
        </p:blipFill>
        <p:spPr>
          <a:xfrm>
            <a:off x="4719857" y="4732708"/>
            <a:ext cx="3290391" cy="1810230"/>
          </a:xfrm>
          <a:prstGeom prst="rect">
            <a:avLst/>
          </a:prstGeom>
        </p:spPr>
      </p:pic>
    </p:spTree>
    <p:extLst>
      <p:ext uri="{BB962C8B-B14F-4D97-AF65-F5344CB8AC3E}">
        <p14:creationId xmlns:p14="http://schemas.microsoft.com/office/powerpoint/2010/main" val="3057865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533" y="274638"/>
            <a:ext cx="7845155" cy="1173162"/>
          </a:xfrm>
        </p:spPr>
        <p:txBody>
          <a:bodyPr>
            <a:normAutofit fontScale="90000"/>
          </a:bodyPr>
          <a:lstStyle/>
          <a:p>
            <a:r>
              <a:rPr lang="en-US" dirty="0" smtClean="0"/>
              <a:t>How do you encourage faculty to</a:t>
            </a:r>
            <a:r>
              <a:rPr lang="is-IS" dirty="0" smtClean="0"/>
              <a:t>…</a:t>
            </a:r>
            <a:endParaRPr lang="en-US" dirty="0"/>
          </a:p>
        </p:txBody>
      </p:sp>
      <p:sp>
        <p:nvSpPr>
          <p:cNvPr id="3" name="Content Placeholder 2"/>
          <p:cNvSpPr>
            <a:spLocks noGrp="1"/>
          </p:cNvSpPr>
          <p:nvPr>
            <p:ph idx="1"/>
          </p:nvPr>
        </p:nvSpPr>
        <p:spPr/>
        <p:txBody>
          <a:bodyPr/>
          <a:lstStyle/>
          <a:p>
            <a:r>
              <a:rPr lang="en-US" dirty="0" smtClean="0"/>
              <a:t>Introduce new classroom pedagogies</a:t>
            </a:r>
          </a:p>
          <a:p>
            <a:r>
              <a:rPr lang="en-US" dirty="0" smtClean="0"/>
              <a:t>Support student engagement from a cultural perspective</a:t>
            </a:r>
          </a:p>
          <a:p>
            <a:r>
              <a:rPr lang="en-US" dirty="0" smtClean="0"/>
              <a:t>Increase retention and success, particularly among traditionally underserved students</a:t>
            </a:r>
          </a:p>
          <a:p>
            <a:r>
              <a:rPr lang="en-US" dirty="0" smtClean="0"/>
              <a:t>Redesign courses with high D,F,W rates?</a:t>
            </a:r>
          </a:p>
          <a:p>
            <a:endParaRPr lang="en-US" dirty="0"/>
          </a:p>
        </p:txBody>
      </p:sp>
    </p:spTree>
    <p:extLst>
      <p:ext uri="{BB962C8B-B14F-4D97-AF65-F5344CB8AC3E}">
        <p14:creationId xmlns:p14="http://schemas.microsoft.com/office/powerpoint/2010/main" val="855778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you get them there?</a:t>
            </a:r>
            <a:endParaRPr lang="en-US" dirty="0"/>
          </a:p>
        </p:txBody>
      </p:sp>
      <p:sp>
        <p:nvSpPr>
          <p:cNvPr id="3" name="Content Placeholder 2"/>
          <p:cNvSpPr>
            <a:spLocks noGrp="1"/>
          </p:cNvSpPr>
          <p:nvPr>
            <p:ph idx="1"/>
          </p:nvPr>
        </p:nvSpPr>
        <p:spPr/>
        <p:txBody>
          <a:bodyPr/>
          <a:lstStyle/>
          <a:p>
            <a:r>
              <a:rPr lang="en-US" dirty="0" smtClean="0"/>
              <a:t>Pay faculty for attendance and for follow-through $$$</a:t>
            </a:r>
          </a:p>
          <a:p>
            <a:r>
              <a:rPr lang="en-US" dirty="0" smtClean="0"/>
              <a:t>Invite a range of facilitators </a:t>
            </a:r>
          </a:p>
          <a:p>
            <a:r>
              <a:rPr lang="en-US" dirty="0" smtClean="0"/>
              <a:t>Encourage as much cross-pollination and collaboration as possible</a:t>
            </a:r>
          </a:p>
          <a:p>
            <a:r>
              <a:rPr lang="en-US" dirty="0" smtClean="0"/>
              <a:t>Use mornings for workshops and collaborative activities and afternoons for syllabus redesign (as little lecture as possible)</a:t>
            </a:r>
          </a:p>
          <a:p>
            <a:endParaRPr lang="en-US" dirty="0"/>
          </a:p>
        </p:txBody>
      </p:sp>
    </p:spTree>
    <p:extLst>
      <p:ext uri="{BB962C8B-B14F-4D97-AF65-F5344CB8AC3E}">
        <p14:creationId xmlns:p14="http://schemas.microsoft.com/office/powerpoint/2010/main" val="277849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58017"/>
            <a:ext cx="7498080" cy="1143000"/>
          </a:xfrm>
        </p:spPr>
        <p:txBody>
          <a:bodyPr/>
          <a:lstStyle/>
          <a:p>
            <a:r>
              <a:rPr lang="en-US" dirty="0" smtClean="0"/>
              <a:t>Agenda</a:t>
            </a:r>
            <a:endParaRPr lang="en-US" dirty="0"/>
          </a:p>
        </p:txBody>
      </p:sp>
      <p:sp>
        <p:nvSpPr>
          <p:cNvPr id="3" name="Content Placeholder 2"/>
          <p:cNvSpPr>
            <a:spLocks noGrp="1"/>
          </p:cNvSpPr>
          <p:nvPr>
            <p:ph idx="1"/>
          </p:nvPr>
        </p:nvSpPr>
        <p:spPr>
          <a:xfrm>
            <a:off x="1088533" y="1301017"/>
            <a:ext cx="7845155" cy="4800600"/>
          </a:xfrm>
        </p:spPr>
        <p:txBody>
          <a:bodyPr>
            <a:noAutofit/>
          </a:bodyPr>
          <a:lstStyle/>
          <a:p>
            <a:r>
              <a:rPr lang="en-US" dirty="0" smtClean="0">
                <a:solidFill>
                  <a:srgbClr val="000090"/>
                </a:solidFill>
              </a:rPr>
              <a:t>Day One: </a:t>
            </a:r>
            <a:r>
              <a:rPr lang="en-US" dirty="0" smtClean="0"/>
              <a:t>Equity and Student Success/Cross Cultural Understanding (CUE)</a:t>
            </a:r>
          </a:p>
          <a:p>
            <a:r>
              <a:rPr lang="en-US" dirty="0" smtClean="0">
                <a:solidFill>
                  <a:srgbClr val="000090"/>
                </a:solidFill>
              </a:rPr>
              <a:t>Day Two: </a:t>
            </a:r>
            <a:r>
              <a:rPr lang="en-US" dirty="0" smtClean="0"/>
              <a:t>Making the Invisible Visible/Reading Apprenticeship Across Disciplines (3CSN)</a:t>
            </a:r>
          </a:p>
          <a:p>
            <a:r>
              <a:rPr lang="en-US" dirty="0" smtClean="0">
                <a:solidFill>
                  <a:srgbClr val="000090"/>
                </a:solidFill>
              </a:rPr>
              <a:t>Day Three</a:t>
            </a:r>
            <a:r>
              <a:rPr lang="en-US" dirty="0" smtClean="0"/>
              <a:t>: Writing Across Disciplines (WP)</a:t>
            </a:r>
          </a:p>
          <a:p>
            <a:r>
              <a:rPr lang="en-US" dirty="0" smtClean="0">
                <a:solidFill>
                  <a:srgbClr val="000090"/>
                </a:solidFill>
              </a:rPr>
              <a:t>Day Four: </a:t>
            </a:r>
            <a:r>
              <a:rPr lang="en-US" dirty="0" smtClean="0"/>
              <a:t>Habits of Mind (3CSN)</a:t>
            </a:r>
          </a:p>
          <a:p>
            <a:r>
              <a:rPr lang="en-US" dirty="0" smtClean="0">
                <a:solidFill>
                  <a:srgbClr val="000090"/>
                </a:solidFill>
              </a:rPr>
              <a:t>Day Five</a:t>
            </a:r>
            <a:r>
              <a:rPr lang="en-US" dirty="0" smtClean="0"/>
              <a:t>: 21</a:t>
            </a:r>
            <a:r>
              <a:rPr lang="en-US" baseline="30000" dirty="0" smtClean="0"/>
              <a:t>st</a:t>
            </a:r>
            <a:r>
              <a:rPr lang="en-US" dirty="0" smtClean="0"/>
              <a:t> Century Learning Modalities (Campus resources)</a:t>
            </a:r>
            <a:endParaRPr lang="en-US" dirty="0"/>
          </a:p>
        </p:txBody>
      </p:sp>
    </p:spTree>
    <p:extLst>
      <p:ext uri="{BB962C8B-B14F-4D97-AF65-F5344CB8AC3E}">
        <p14:creationId xmlns:p14="http://schemas.microsoft.com/office/powerpoint/2010/main" val="22323232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courses were represented?</a:t>
            </a:r>
            <a:endParaRPr lang="en-US" dirty="0"/>
          </a:p>
        </p:txBody>
      </p:sp>
      <p:sp>
        <p:nvSpPr>
          <p:cNvPr id="3" name="Content Placeholder 2"/>
          <p:cNvSpPr>
            <a:spLocks noGrp="1"/>
          </p:cNvSpPr>
          <p:nvPr>
            <p:ph sz="half" idx="1"/>
          </p:nvPr>
        </p:nvSpPr>
        <p:spPr/>
        <p:txBody>
          <a:bodyPr/>
          <a:lstStyle/>
          <a:p>
            <a:r>
              <a:rPr lang="en-US" dirty="0" smtClean="0"/>
              <a:t>Math</a:t>
            </a:r>
          </a:p>
          <a:p>
            <a:r>
              <a:rPr lang="en-US" dirty="0" smtClean="0"/>
              <a:t>Spanish</a:t>
            </a:r>
          </a:p>
          <a:p>
            <a:r>
              <a:rPr lang="en-US" dirty="0" smtClean="0"/>
              <a:t>English</a:t>
            </a:r>
          </a:p>
          <a:p>
            <a:r>
              <a:rPr lang="en-US" dirty="0" smtClean="0"/>
              <a:t>Business/Accounting</a:t>
            </a:r>
          </a:p>
          <a:p>
            <a:r>
              <a:rPr lang="en-US" dirty="0" smtClean="0"/>
              <a:t>Exercise Science</a:t>
            </a:r>
          </a:p>
          <a:p>
            <a:r>
              <a:rPr lang="en-US" dirty="0" smtClean="0"/>
              <a:t>Fashion</a:t>
            </a:r>
          </a:p>
          <a:p>
            <a:r>
              <a:rPr lang="en-US" dirty="0" smtClean="0"/>
              <a:t>Chemistry</a:t>
            </a:r>
          </a:p>
        </p:txBody>
      </p:sp>
      <p:sp>
        <p:nvSpPr>
          <p:cNvPr id="4" name="Content Placeholder 3"/>
          <p:cNvSpPr>
            <a:spLocks noGrp="1"/>
          </p:cNvSpPr>
          <p:nvPr>
            <p:ph sz="half" idx="2"/>
          </p:nvPr>
        </p:nvSpPr>
        <p:spPr/>
        <p:txBody>
          <a:bodyPr/>
          <a:lstStyle/>
          <a:p>
            <a:r>
              <a:rPr lang="en-US" dirty="0" smtClean="0"/>
              <a:t>Psychology</a:t>
            </a:r>
          </a:p>
          <a:p>
            <a:r>
              <a:rPr lang="en-US" dirty="0" smtClean="0"/>
              <a:t>French</a:t>
            </a:r>
          </a:p>
          <a:p>
            <a:r>
              <a:rPr lang="en-US" dirty="0" smtClean="0"/>
              <a:t>Geography</a:t>
            </a:r>
          </a:p>
          <a:p>
            <a:r>
              <a:rPr lang="en-US" dirty="0" smtClean="0"/>
              <a:t>Spanish</a:t>
            </a:r>
          </a:p>
          <a:p>
            <a:r>
              <a:rPr lang="en-US" dirty="0" err="1" smtClean="0"/>
              <a:t>Astromony</a:t>
            </a:r>
            <a:endParaRPr lang="en-US" dirty="0" smtClean="0"/>
          </a:p>
          <a:p>
            <a:r>
              <a:rPr lang="en-US" dirty="0" smtClean="0"/>
              <a:t>Computer/Information Science</a:t>
            </a:r>
          </a:p>
          <a:p>
            <a:endParaRPr lang="en-US" dirty="0"/>
          </a:p>
        </p:txBody>
      </p:sp>
    </p:spTree>
    <p:extLst>
      <p:ext uri="{BB962C8B-B14F-4D97-AF65-F5344CB8AC3E}">
        <p14:creationId xmlns:p14="http://schemas.microsoft.com/office/powerpoint/2010/main" val="6496398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Follow Up (for the second ½ ESU)</a:t>
            </a:r>
            <a:endParaRPr lang="en-US" dirty="0"/>
          </a:p>
        </p:txBody>
      </p:sp>
      <p:sp>
        <p:nvSpPr>
          <p:cNvPr id="3" name="Content Placeholder 2"/>
          <p:cNvSpPr>
            <a:spLocks noGrp="1"/>
          </p:cNvSpPr>
          <p:nvPr>
            <p:ph idx="1"/>
          </p:nvPr>
        </p:nvSpPr>
        <p:spPr>
          <a:xfrm>
            <a:off x="1435608" y="1331178"/>
            <a:ext cx="7498080" cy="4800600"/>
          </a:xfrm>
        </p:spPr>
        <p:txBody>
          <a:bodyPr/>
          <a:lstStyle/>
          <a:p>
            <a:r>
              <a:rPr lang="en-US" dirty="0" smtClean="0"/>
              <a:t>A redesigned syllabus</a:t>
            </a:r>
          </a:p>
          <a:p>
            <a:r>
              <a:rPr lang="en-US" dirty="0" smtClean="0"/>
              <a:t>Facilitated workshops (a menu of options)</a:t>
            </a:r>
          </a:p>
          <a:p>
            <a:r>
              <a:rPr lang="en-US" dirty="0" smtClean="0"/>
              <a:t>Final project: a presentation (</a:t>
            </a:r>
            <a:r>
              <a:rPr lang="en-US" dirty="0" err="1" smtClean="0"/>
              <a:t>youtube</a:t>
            </a:r>
            <a:r>
              <a:rPr lang="en-US" dirty="0" smtClean="0"/>
              <a:t>, </a:t>
            </a:r>
            <a:r>
              <a:rPr lang="en-US" dirty="0" err="1" smtClean="0"/>
              <a:t>Prezi</a:t>
            </a:r>
            <a:r>
              <a:rPr lang="en-US" dirty="0" smtClean="0"/>
              <a:t>), portfolio (of handouts/</a:t>
            </a:r>
            <a:r>
              <a:rPr lang="en-US" dirty="0" err="1" smtClean="0"/>
              <a:t>infographics</a:t>
            </a:r>
            <a:r>
              <a:rPr lang="en-US" dirty="0" smtClean="0"/>
              <a:t>/game/puzzle, etc.)</a:t>
            </a:r>
          </a:p>
          <a:p>
            <a:endParaRPr lang="en-US" dirty="0" smtClean="0"/>
          </a:p>
          <a:p>
            <a:endParaRPr lang="en-US" dirty="0"/>
          </a:p>
        </p:txBody>
      </p:sp>
      <p:pic>
        <p:nvPicPr>
          <p:cNvPr id="4" name="Picture 3" descr="CRI_NikaHogan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027" y="4135063"/>
            <a:ext cx="5566554" cy="2575026"/>
          </a:xfrm>
          <a:prstGeom prst="rect">
            <a:avLst/>
          </a:prstGeom>
        </p:spPr>
      </p:pic>
    </p:spTree>
    <p:extLst>
      <p:ext uri="{BB962C8B-B14F-4D97-AF65-F5344CB8AC3E}">
        <p14:creationId xmlns:p14="http://schemas.microsoft.com/office/powerpoint/2010/main" val="1502431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 Department Issues</a:t>
            </a:r>
            <a:endParaRPr lang="en-US" dirty="0"/>
          </a:p>
        </p:txBody>
      </p:sp>
      <p:sp>
        <p:nvSpPr>
          <p:cNvPr id="3" name="Content Placeholder 2"/>
          <p:cNvSpPr>
            <a:spLocks noGrp="1"/>
          </p:cNvSpPr>
          <p:nvPr>
            <p:ph idx="1"/>
          </p:nvPr>
        </p:nvSpPr>
        <p:spPr/>
        <p:txBody>
          <a:bodyPr>
            <a:normAutofit/>
          </a:bodyPr>
          <a:lstStyle/>
          <a:p>
            <a:r>
              <a:rPr lang="en-US" dirty="0" smtClean="0"/>
              <a:t>Courses with high DFW</a:t>
            </a:r>
          </a:p>
          <a:p>
            <a:pPr lvl="1"/>
            <a:r>
              <a:rPr lang="en-US" dirty="0"/>
              <a:t>Intermediate Algebra</a:t>
            </a:r>
          </a:p>
          <a:p>
            <a:pPr lvl="1"/>
            <a:r>
              <a:rPr lang="en-US" dirty="0"/>
              <a:t>Trigonometry</a:t>
            </a:r>
          </a:p>
          <a:p>
            <a:pPr lvl="1"/>
            <a:r>
              <a:rPr lang="en-US" dirty="0"/>
              <a:t>College Algebra</a:t>
            </a:r>
          </a:p>
          <a:p>
            <a:pPr lvl="1"/>
            <a:r>
              <a:rPr lang="en-US" dirty="0"/>
              <a:t>Statistics</a:t>
            </a:r>
          </a:p>
          <a:p>
            <a:pPr lvl="1"/>
            <a:r>
              <a:rPr lang="en-US" dirty="0"/>
              <a:t>Pre-Calculus</a:t>
            </a:r>
          </a:p>
          <a:p>
            <a:pPr lvl="1"/>
            <a:r>
              <a:rPr lang="en-US" dirty="0"/>
              <a:t>Calculus </a:t>
            </a:r>
            <a:r>
              <a:rPr lang="en-US" dirty="0" smtClean="0"/>
              <a:t>1</a:t>
            </a:r>
          </a:p>
          <a:p>
            <a:r>
              <a:rPr lang="en-US" dirty="0" smtClean="0"/>
              <a:t>Increased Class Size</a:t>
            </a:r>
          </a:p>
          <a:p>
            <a:r>
              <a:rPr lang="en-US" dirty="0" smtClean="0"/>
              <a:t>5 units in Basic Skills – 3 units in transfer</a:t>
            </a:r>
          </a:p>
        </p:txBody>
      </p:sp>
    </p:spTree>
    <p:extLst>
      <p:ext uri="{BB962C8B-B14F-4D97-AF65-F5344CB8AC3E}">
        <p14:creationId xmlns:p14="http://schemas.microsoft.com/office/powerpoint/2010/main" val="467308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398</TotalTime>
  <Words>1127</Words>
  <Application>Microsoft Office PowerPoint</Application>
  <PresentationFormat>On-screen Show (4:3)</PresentationFormat>
  <Paragraphs>154</Paragraphs>
  <Slides>24</Slides>
  <Notes>3</Notes>
  <HiddenSlides>4</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Georgia</vt:lpstr>
      <vt:lpstr>Gill Sans MT</vt:lpstr>
      <vt:lpstr>Verdana</vt:lpstr>
      <vt:lpstr>Wingdings 2</vt:lpstr>
      <vt:lpstr>Solstice</vt:lpstr>
      <vt:lpstr>Cultural Competency Across the Curriculum</vt:lpstr>
      <vt:lpstr>Mesa’s Course Redesign Institute</vt:lpstr>
      <vt:lpstr>California’s New Structural Paradigm</vt:lpstr>
      <vt:lpstr>How do you encourage faculty to…</vt:lpstr>
      <vt:lpstr>How do you get them there?</vt:lpstr>
      <vt:lpstr>Agenda</vt:lpstr>
      <vt:lpstr>Which courses were represented?</vt:lpstr>
      <vt:lpstr>Follow Up (for the second ½ ESU)</vt:lpstr>
      <vt:lpstr>Math Department Issues</vt:lpstr>
      <vt:lpstr>Syllabus Make-Over</vt:lpstr>
      <vt:lpstr>“Nobody’s Reading Our Syllabus, So Why Are We Even Trying?”</vt:lpstr>
      <vt:lpstr>Syllabus Make-Over: First Impression </vt:lpstr>
      <vt:lpstr>Syllabus Make-Over: Contact Info</vt:lpstr>
      <vt:lpstr>Syllabus Make-Over: Contact Info </vt:lpstr>
      <vt:lpstr>Old Syllabus: GRADES </vt:lpstr>
      <vt:lpstr>New Syllabus: GRADES </vt:lpstr>
      <vt:lpstr>Technology   Technology Game: Object Oriented Programming</vt:lpstr>
      <vt:lpstr>For the next CRI:</vt:lpstr>
      <vt:lpstr>PowerPoint Presentation</vt:lpstr>
      <vt:lpstr>How would you organize a one-day workshop for each outcome?</vt:lpstr>
      <vt:lpstr>HSI/Title V Grant: Proyecto Éxito</vt:lpstr>
      <vt:lpstr> A New Paradigm: “Reimagining the Privilege Line Exercise”* </vt:lpstr>
      <vt:lpstr>Continued:</vt:lpstr>
      <vt:lpstr>Related EdWeek Headlines:</vt:lpstr>
    </vt:vector>
  </TitlesOfParts>
  <Company>Mesa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Smith</dc:creator>
  <cp:lastModifiedBy>Gina Abbiate</cp:lastModifiedBy>
  <cp:revision>40</cp:revision>
  <dcterms:created xsi:type="dcterms:W3CDTF">2016-06-22T02:02:32Z</dcterms:created>
  <dcterms:modified xsi:type="dcterms:W3CDTF">2016-07-12T04:29:15Z</dcterms:modified>
</cp:coreProperties>
</file>