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0"/>
  </p:notesMasterIdLst>
  <p:handoutMasterIdLst>
    <p:handoutMasterId r:id="rId31"/>
  </p:handoutMasterIdLst>
  <p:sldIdLst>
    <p:sldId id="256" r:id="rId2"/>
    <p:sldId id="294" r:id="rId3"/>
    <p:sldId id="274" r:id="rId4"/>
    <p:sldId id="303" r:id="rId5"/>
    <p:sldId id="304" r:id="rId6"/>
    <p:sldId id="306" r:id="rId7"/>
    <p:sldId id="295" r:id="rId8"/>
    <p:sldId id="307" r:id="rId9"/>
    <p:sldId id="308" r:id="rId10"/>
    <p:sldId id="296" r:id="rId11"/>
    <p:sldId id="305" r:id="rId12"/>
    <p:sldId id="309" r:id="rId13"/>
    <p:sldId id="287" r:id="rId14"/>
    <p:sldId id="297" r:id="rId15"/>
    <p:sldId id="298" r:id="rId16"/>
    <p:sldId id="299" r:id="rId17"/>
    <p:sldId id="300" r:id="rId18"/>
    <p:sldId id="310" r:id="rId19"/>
    <p:sldId id="311" r:id="rId20"/>
    <p:sldId id="301" r:id="rId21"/>
    <p:sldId id="302" r:id="rId22"/>
    <p:sldId id="284" r:id="rId23"/>
    <p:sldId id="292" r:id="rId24"/>
    <p:sldId id="276" r:id="rId25"/>
    <p:sldId id="271" r:id="rId26"/>
    <p:sldId id="312" r:id="rId27"/>
    <p:sldId id="313" r:id="rId28"/>
    <p:sldId id="26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p:restoredTop sz="92904"/>
  </p:normalViewPr>
  <p:slideViewPr>
    <p:cSldViewPr snapToGrid="0" snapToObjects="1">
      <p:cViewPr varScale="1">
        <p:scale>
          <a:sx n="96" d="100"/>
          <a:sy n="96" d="100"/>
        </p:scale>
        <p:origin x="2344" y="1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B8F-4788-8B3E-37F0ED3A535D}"/>
              </c:ext>
            </c:extLst>
          </c:dPt>
          <c:dPt>
            <c:idx val="1"/>
            <c:bubble3D val="0"/>
            <c:spPr>
              <a:solidFill>
                <a:schemeClr val="accent1">
                  <a:lumMod val="40000"/>
                  <a:lumOff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B8F-4788-8B3E-37F0ED3A535D}"/>
              </c:ext>
            </c:extLst>
          </c:dPt>
          <c:dPt>
            <c:idx val="2"/>
            <c:bubble3D val="0"/>
            <c:spPr>
              <a:solidFill>
                <a:schemeClr val="accent3">
                  <a:lumMod val="40000"/>
                  <a:lumOff val="60000"/>
                </a:schemeClr>
              </a:solidFill>
              <a:ln>
                <a:solidFill>
                  <a:schemeClr val="accent3">
                    <a:lumMod val="60000"/>
                    <a:lumOff val="40000"/>
                  </a:schemeClr>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B8F-4788-8B3E-37F0ED3A535D}"/>
              </c:ext>
            </c:extLst>
          </c:dPt>
          <c:dPt>
            <c:idx val="3"/>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B8F-4788-8B3E-37F0ED3A535D}"/>
              </c:ext>
            </c:extLst>
          </c:dPt>
          <c:dLbls>
            <c:dLbl>
              <c:idx val="0"/>
              <c:layout>
                <c:manualLayout>
                  <c:x val="0.019945208725459"/>
                  <c:y val="-0.03421637458139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2B8F-4788-8B3E-37F0ED3A535D}"/>
                </c:ext>
                <c:ext xmlns:c15="http://schemas.microsoft.com/office/drawing/2012/chart" uri="{CE6537A1-D6FC-4f65-9D91-7224C49458BB}">
                  <c15:layout>
                    <c:manualLayout>
                      <c:w val="0.210605132691747"/>
                      <c:h val="0.17367843667979"/>
                    </c:manualLayout>
                  </c15:layout>
                </c:ext>
              </c:extLst>
            </c:dLbl>
            <c:dLbl>
              <c:idx val="1"/>
              <c:layout>
                <c:manualLayout>
                  <c:x val="0.0169283582769286"/>
                  <c:y val="-0.0084434658987028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2B8F-4788-8B3E-37F0ED3A535D}"/>
                </c:ext>
                <c:ext xmlns:c15="http://schemas.microsoft.com/office/drawing/2012/chart" uri="{CE6537A1-D6FC-4f65-9D91-7224C49458BB}">
                  <c15:layout/>
                </c:ext>
              </c:extLst>
            </c:dLbl>
            <c:dLbl>
              <c:idx val="2"/>
              <c:layout>
                <c:manualLayout>
                  <c:x val="-0.0253925374153929"/>
                  <c:y val="-0.059104261290919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2B8F-4788-8B3E-37F0ED3A535D}"/>
                </c:ext>
                <c:ext xmlns:c15="http://schemas.microsoft.com/office/drawing/2012/chart" uri="{CE6537A1-D6FC-4f65-9D91-7224C49458BB}">
                  <c15:layout/>
                </c:ext>
              </c:extLst>
            </c:dLbl>
            <c:dLbl>
              <c:idx val="3"/>
              <c:layout>
                <c:manualLayout>
                  <c:x val="0.0139306250798763"/>
                  <c:y val="-0.031921176589216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2B8F-4788-8B3E-37F0ED3A535D}"/>
                </c:ext>
                <c:ext xmlns:c15="http://schemas.microsoft.com/office/drawing/2012/chart" uri="{CE6537A1-D6FC-4f65-9D91-7224C49458BB}">
                  <c15:layout>
                    <c:manualLayout>
                      <c:w val="0.246659011373578"/>
                      <c:h val="0.127604166666667"/>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Sheet1!$A$1:$A$4</c:f>
              <c:strCache>
                <c:ptCount val="4"/>
                <c:pt idx="0">
                  <c:v>CTE FTES</c:v>
                </c:pt>
                <c:pt idx="1">
                  <c:v>Student Outcomes</c:v>
                </c:pt>
                <c:pt idx="2">
                  <c:v>Job Openings</c:v>
                </c:pt>
                <c:pt idx="3">
                  <c:v>Unemployment Rate</c:v>
                </c:pt>
              </c:strCache>
            </c:strRef>
          </c:cat>
          <c:val>
            <c:numRef>
              <c:f>Sheet1!$B$1:$B$4</c:f>
              <c:numCache>
                <c:formatCode>0%</c:formatCode>
                <c:ptCount val="4"/>
                <c:pt idx="0">
                  <c:v>0.33</c:v>
                </c:pt>
                <c:pt idx="1">
                  <c:v>0.17</c:v>
                </c:pt>
                <c:pt idx="2">
                  <c:v>0.17</c:v>
                </c:pt>
                <c:pt idx="3">
                  <c:v>0.33</c:v>
                </c:pt>
              </c:numCache>
            </c:numRef>
          </c:val>
          <c:extLst xmlns:c16r2="http://schemas.microsoft.com/office/drawing/2015/06/chart">
            <c:ext xmlns:c16="http://schemas.microsoft.com/office/drawing/2014/chart" uri="{C3380CC4-5D6E-409C-BE32-E72D297353CC}">
              <c16:uniqueId val="{00000008-2B8F-4788-8B3E-37F0ED3A535D}"/>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4/21/17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4/21/17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legislation lays out how the funding will be allocated,</a:t>
            </a:r>
            <a:r>
              <a:rPr lang="en-US" baseline="0" dirty="0"/>
              <a:t> with the inclusion of student outcomes in the second year of the funding.</a:t>
            </a:r>
            <a:endParaRPr lang="en-US" dirty="0"/>
          </a:p>
        </p:txBody>
      </p:sp>
    </p:spTree>
    <p:extLst>
      <p:ext uri="{BB962C8B-B14F-4D97-AF65-F5344CB8AC3E}">
        <p14:creationId xmlns:p14="http://schemas.microsoft.com/office/powerpoint/2010/main" val="80309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the SWP</a:t>
            </a:r>
            <a:r>
              <a:rPr lang="en-US" baseline="0" dirty="0" smtClean="0"/>
              <a:t> legislation, 17% of funds must be based on s</a:t>
            </a:r>
            <a:r>
              <a:rPr lang="en-US" dirty="0" smtClean="0"/>
              <a:t>tudent</a:t>
            </a:r>
            <a:r>
              <a:rPr lang="en-US" baseline="0" dirty="0" smtClean="0"/>
              <a:t> outcomes that are aligned with the federal WIOA metrics, starting in 2017-18.</a:t>
            </a:r>
          </a:p>
          <a:p>
            <a:pPr marL="0" marR="0" lvl="0" indent="0" defTabSz="457200" eaLnBrk="1" fontAlgn="auto" latinLnBrk="0" hangingPunct="1">
              <a:lnSpc>
                <a:spcPct val="117999"/>
              </a:lnSpc>
              <a:spcBef>
                <a:spcPts val="0"/>
              </a:spcBef>
              <a:spcAft>
                <a:spcPts val="0"/>
              </a:spcAft>
              <a:buClrTx/>
              <a:buSzTx/>
              <a:buFontTx/>
              <a:buNone/>
              <a:tabLst/>
              <a:defRPr/>
            </a:pPr>
            <a:r>
              <a:rPr lang="en-US" dirty="0" smtClean="0"/>
              <a:t>The overall SWP funding formula addresses both the concept of “more” and “better” CTE—with significant weight given to the volume</a:t>
            </a:r>
            <a:r>
              <a:rPr lang="en-US" baseline="0" dirty="0" smtClean="0"/>
              <a:t> of CTE offerings—in </a:t>
            </a:r>
            <a:r>
              <a:rPr lang="en-US" dirty="0" smtClean="0"/>
              <a:t>the context of regional labor markets. </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88513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formula represents an intermediate step,</a:t>
            </a:r>
            <a:r>
              <a:rPr lang="en-US" baseline="0" dirty="0"/>
              <a:t> with student outcomes based half on enrollments (similar to CTE FTES) and half on completion (which has been a system goal for some time). Round one was more heavily based on the size of a college’s CTE portfolio. Round three will integrate post-college outcomes. </a:t>
            </a:r>
            <a:endParaRPr lang="en-US" dirty="0"/>
          </a:p>
        </p:txBody>
      </p:sp>
    </p:spTree>
    <p:extLst>
      <p:ext uri="{BB962C8B-B14F-4D97-AF65-F5344CB8AC3E}">
        <p14:creationId xmlns:p14="http://schemas.microsoft.com/office/powerpoint/2010/main" val="81006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April 21,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April 21,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April 21,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April 21,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April 21,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April 21,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April 21,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April 21,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April 21,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April 21,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April 21,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April 21,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oingwhatmatters.cccco.edu/StrongWorkforce/SWPIncentiveFunding.aspx" TargetMode="External"/><Relationship Id="rId4" Type="http://schemas.openxmlformats.org/officeDocument/2006/relationships/hyperlink" Target="http://asccc.org/content/importance-designated-cte-liaisons-local-senates" TargetMode="External"/><Relationship Id="rId5" Type="http://schemas.openxmlformats.org/officeDocument/2006/relationships/hyperlink" Target="http://asccc.org/cte-faculty-liaison" TargetMode="External"/><Relationship Id="rId1" Type="http://schemas.openxmlformats.org/officeDocument/2006/relationships/slideLayout" Target="../slideLayouts/slideLayout2.xml"/><Relationship Id="rId2" Type="http://schemas.openxmlformats.org/officeDocument/2006/relationships/hyperlink" Target="http://doingwhatmatters.cccco.edu/StrongWorkforce/17PercentCommittee.asp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oingwhatmatters.cccco.edu/StrongWorkforce/SWPIncentiveFunding.aspx" TargetMode="External"/><Relationship Id="rId4" Type="http://schemas.openxmlformats.org/officeDocument/2006/relationships/hyperlink" Target="http://asccc.org/content/importance-designated-cte-liaisons-local-senates" TargetMode="External"/><Relationship Id="rId5" Type="http://schemas.openxmlformats.org/officeDocument/2006/relationships/hyperlink" Target="http://asccc.org/cte-faculty-liaison" TargetMode="External"/><Relationship Id="rId1" Type="http://schemas.openxmlformats.org/officeDocument/2006/relationships/slideLayout" Target="../slideLayouts/slideLayout2.xml"/><Relationship Id="rId2" Type="http://schemas.openxmlformats.org/officeDocument/2006/relationships/hyperlink" Target="http://doingwhatmatters.cccco.edu/StrongWorkforce/17PercentCommittee.asp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ngwhatmatters.cccco.edu/Home.asp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lfarrell@msj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ngwhatmatters.cccco.edu/StrongWorkforce/2016_17PlansAndAnalytics.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wmf"/><Relationship Id="rId5" Type="http://schemas.openxmlformats.org/officeDocument/2006/relationships/image" Target="../media/image5.wmf"/><Relationship Id="rId6" Type="http://schemas.openxmlformats.org/officeDocument/2006/relationships/image" Target="../media/image6.wmf"/><Relationship Id="rId7" Type="http://schemas.openxmlformats.org/officeDocument/2006/relationships/image" Target="../media/image7.wmf"/><Relationship Id="rId8" Type="http://schemas.openxmlformats.org/officeDocument/2006/relationships/image" Target="../media/image8.w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cap="none" dirty="0" smtClean="0">
                <a:latin typeface="Times New Roman"/>
                <a:cs typeface="Times New Roman"/>
              </a:rPr>
              <a:t>Strong Workforce Program: Update</a:t>
            </a:r>
            <a:endParaRPr lang="en-US" sz="4000" cap="none" dirty="0">
              <a:latin typeface="Times New Roman"/>
              <a:cs typeface="Times New Roman"/>
            </a:endParaRPr>
          </a:p>
        </p:txBody>
      </p:sp>
      <p:sp>
        <p:nvSpPr>
          <p:cNvPr id="3" name="Subtitle 2"/>
          <p:cNvSpPr>
            <a:spLocks noGrp="1"/>
          </p:cNvSpPr>
          <p:nvPr>
            <p:ph type="subTitle" idx="1"/>
          </p:nvPr>
        </p:nvSpPr>
        <p:spPr>
          <a:xfrm>
            <a:off x="685799" y="3505200"/>
            <a:ext cx="7848601" cy="1752600"/>
          </a:xfrm>
        </p:spPr>
        <p:txBody>
          <a:bodyPr>
            <a:normAutofit/>
          </a:bodyPr>
          <a:lstStyle/>
          <a:p>
            <a:r>
              <a:rPr lang="en-US" sz="2600" dirty="0" smtClean="0">
                <a:latin typeface="Times New Roman"/>
                <a:cs typeface="Times New Roman"/>
              </a:rPr>
              <a:t>Lorraine Slattery-Farrell,</a:t>
            </a:r>
            <a:r>
              <a:rPr lang="en-US" dirty="0" smtClean="0">
                <a:latin typeface="Times New Roman"/>
                <a:cs typeface="Times New Roman"/>
              </a:rPr>
              <a:t>  </a:t>
            </a:r>
            <a:r>
              <a:rPr lang="en-US" sz="2200" dirty="0" smtClean="0">
                <a:latin typeface="Times New Roman"/>
                <a:cs typeface="Times New Roman"/>
              </a:rPr>
              <a:t>ASCCC At-Large Representative, ASCCC CTE Leadership </a:t>
            </a:r>
            <a:r>
              <a:rPr lang="en-US" sz="2200" dirty="0" smtClean="0">
                <a:latin typeface="Times New Roman"/>
                <a:cs typeface="Times New Roman"/>
              </a:rPr>
              <a:t>Chair</a:t>
            </a:r>
            <a:endParaRPr lang="en-US" sz="2200" dirty="0" smtClean="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100" b="1" dirty="0" smtClean="0"/>
              <a:t/>
            </a:r>
            <a:br>
              <a:rPr lang="en-US" sz="3100" b="1" dirty="0" smtClean="0"/>
            </a:br>
            <a:r>
              <a:rPr lang="en-US" sz="3100" b="1" dirty="0"/>
              <a:t/>
            </a:r>
            <a:br>
              <a:rPr lang="en-US" sz="3100" b="1" dirty="0"/>
            </a:br>
            <a:r>
              <a:rPr lang="en-US" sz="3100" b="1" dirty="0" smtClean="0"/>
              <a:t/>
            </a:r>
            <a:br>
              <a:rPr lang="en-US" sz="3100" b="1" dirty="0" smtClean="0"/>
            </a:br>
            <a:r>
              <a:rPr lang="en-US" sz="3100" b="1" dirty="0" smtClean="0"/>
              <a:t>Adjustments </a:t>
            </a:r>
            <a:r>
              <a:rPr lang="en-US" sz="3100" b="1" dirty="0"/>
              <a:t>to the Strong Workforce Program </a:t>
            </a:r>
            <a:r>
              <a:rPr lang="en-US" sz="3100" b="1" dirty="0" smtClean="0"/>
              <a:t>Metrics</a:t>
            </a:r>
            <a:br>
              <a:rPr lang="en-US" sz="3100" b="1" dirty="0" smtClean="0"/>
            </a:br>
            <a:r>
              <a:rPr lang="en-US" b="1" dirty="0"/>
              <a:t/>
            </a:r>
            <a:br>
              <a:rPr lang="en-US" b="1" dirty="0"/>
            </a:br>
            <a:r>
              <a:rPr lang="en-US" b="1" dirty="0"/>
              <a:t/>
            </a:r>
            <a:br>
              <a:rPr lang="en-US" b="1" dirty="0"/>
            </a:br>
            <a:endParaRPr lang="en-US" dirty="0"/>
          </a:p>
        </p:txBody>
      </p:sp>
      <p:sp>
        <p:nvSpPr>
          <p:cNvPr id="3" name="Content Placeholder 2"/>
          <p:cNvSpPr>
            <a:spLocks noGrp="1"/>
          </p:cNvSpPr>
          <p:nvPr>
            <p:ph idx="1"/>
          </p:nvPr>
        </p:nvSpPr>
        <p:spPr/>
        <p:txBody>
          <a:bodyPr/>
          <a:lstStyle/>
          <a:p>
            <a:pPr lvl="0"/>
            <a:r>
              <a:rPr lang="en-US" sz="3200" dirty="0"/>
              <a:t>Starting in 2017-18, course enrollments will no longer be part of the metrics. Instead, two new federally-aligned skills-gains metrics will be added</a:t>
            </a:r>
            <a:r>
              <a:rPr lang="en-US" sz="3200" dirty="0" smtClean="0"/>
              <a:t>:</a:t>
            </a:r>
            <a:endParaRPr lang="en-US" sz="3200" dirty="0"/>
          </a:p>
          <a:p>
            <a:pPr marL="571500" lvl="1" indent="-571500"/>
            <a:r>
              <a:rPr lang="en-US" sz="3200" dirty="0"/>
              <a:t>the number of students who attained 12 credit units in CTE </a:t>
            </a:r>
            <a:endParaRPr lang="en-US" sz="2800" dirty="0"/>
          </a:p>
          <a:p>
            <a:pPr marL="571500" lvl="1" indent="-571500"/>
            <a:r>
              <a:rPr lang="en-US" sz="3200" dirty="0"/>
              <a:t>the number of students who attained 48 noncredit CTE instructional contact hours</a:t>
            </a:r>
            <a:endParaRPr lang="en-US" sz="2800" dirty="0"/>
          </a:p>
        </p:txBody>
      </p:sp>
    </p:spTree>
    <p:extLst>
      <p:ext uri="{BB962C8B-B14F-4D97-AF65-F5344CB8AC3E}">
        <p14:creationId xmlns:p14="http://schemas.microsoft.com/office/powerpoint/2010/main" val="482442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fontScale="92500" lnSpcReduction="20000"/>
          </a:bodyPr>
          <a:lstStyle/>
          <a:p>
            <a:pPr marL="571500" lvl="0" indent="-571500"/>
            <a:r>
              <a:rPr lang="en-US" dirty="0"/>
              <a:t>	Improve student outcomes, focused on completion, </a:t>
            </a:r>
            <a:r>
              <a:rPr lang="en-US" dirty="0" smtClean="0"/>
              <a:t>	employment</a:t>
            </a:r>
            <a:r>
              <a:rPr lang="en-US" dirty="0"/>
              <a:t>, and earnings</a:t>
            </a:r>
          </a:p>
          <a:p>
            <a:pPr marL="571500" lvl="0" indent="-571500"/>
            <a:r>
              <a:rPr lang="en-US" dirty="0"/>
              <a:t>	Students leave community college with the skills </a:t>
            </a:r>
            <a:r>
              <a:rPr lang="en-US" dirty="0" smtClean="0"/>
              <a:t>	employers </a:t>
            </a:r>
            <a:r>
              <a:rPr lang="en-US" dirty="0"/>
              <a:t>need </a:t>
            </a:r>
          </a:p>
          <a:p>
            <a:pPr marL="571500" lvl="0" indent="-571500"/>
            <a:r>
              <a:rPr lang="en-US" dirty="0"/>
              <a:t>	Alignment of programs and curriculum with regional labor </a:t>
            </a:r>
            <a:r>
              <a:rPr lang="en-US" dirty="0" smtClean="0"/>
              <a:t>	market </a:t>
            </a:r>
            <a:r>
              <a:rPr lang="en-US" dirty="0"/>
              <a:t>demand</a:t>
            </a:r>
          </a:p>
          <a:p>
            <a:pPr marL="571500" lvl="0" indent="-571500"/>
            <a:r>
              <a:rPr lang="en-US" dirty="0"/>
              <a:t>	Shifts in overall college investments</a:t>
            </a:r>
          </a:p>
          <a:p>
            <a:pPr marL="571500" lvl="0" indent="-571500"/>
            <a:r>
              <a:rPr lang="en-US" dirty="0"/>
              <a:t>	Long-term investments</a:t>
            </a:r>
          </a:p>
          <a:p>
            <a:pPr marL="571500" lvl="0" indent="-571500"/>
            <a:r>
              <a:rPr lang="en-US" dirty="0"/>
              <a:t>	Calculated risks to drive innovation</a:t>
            </a:r>
          </a:p>
          <a:p>
            <a:pPr marL="571500" lvl="0" indent="-571500"/>
            <a:r>
              <a:rPr lang="en-US" dirty="0"/>
              <a:t>	Deliberate, thoughtful actions</a:t>
            </a:r>
          </a:p>
          <a:p>
            <a:pPr marL="571500" lvl="0" indent="-571500"/>
            <a:r>
              <a:rPr lang="en-US" dirty="0"/>
              <a:t>	Continuous improvement</a:t>
            </a:r>
          </a:p>
          <a:p>
            <a:pPr marL="571500" lvl="0" indent="-571500"/>
            <a:r>
              <a:rPr lang="en-US" dirty="0"/>
              <a:t>	Rewards over punishments</a:t>
            </a:r>
          </a:p>
          <a:p>
            <a:pPr marL="571500" lvl="0" indent="-571500"/>
            <a:r>
              <a:rPr lang="en-US" dirty="0"/>
              <a:t>	Collaboration over competition</a:t>
            </a:r>
          </a:p>
          <a:p>
            <a:pPr marL="571500" lvl="0" indent="-571500"/>
            <a:r>
              <a:rPr lang="en-US" dirty="0"/>
              <a:t>	Maximum flexibility and local decision-making</a:t>
            </a:r>
          </a:p>
          <a:p>
            <a:pPr marL="571500" indent="-571500" defTabSz="584200" hangingPunct="0">
              <a:spcBef>
                <a:spcPts val="600"/>
              </a:spcBef>
              <a:buClrTx/>
              <a:buSzTx/>
            </a:pPr>
            <a:endParaRPr lang="en-US" sz="3200" dirty="0">
              <a:solidFill>
                <a:srgbClr val="000000"/>
              </a:solidFill>
              <a:latin typeface="Helvetica Light"/>
              <a:ea typeface="Helvetica Light"/>
              <a:cs typeface="Helvetica Light"/>
              <a:sym typeface="Helvetica Light"/>
            </a:endParaRPr>
          </a:p>
        </p:txBody>
      </p:sp>
    </p:spTree>
    <p:extLst>
      <p:ext uri="{BB962C8B-B14F-4D97-AF65-F5344CB8AC3E}">
        <p14:creationId xmlns:p14="http://schemas.microsoft.com/office/powerpoint/2010/main" val="154475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3.png"/>
          <p:cNvPicPr>
            <a:picLocks noChangeAspect="1"/>
          </p:cNvPicPr>
          <p:nvPr/>
        </p:nvPicPr>
        <p:blipFill>
          <a:blip r:embed="rId3">
            <a:extLst/>
          </a:blip>
          <a:stretch>
            <a:fillRect/>
          </a:stretch>
        </p:blipFill>
        <p:spPr>
          <a:xfrm>
            <a:off x="2285" y="0"/>
            <a:ext cx="9141716" cy="6858000"/>
          </a:xfrm>
          <a:prstGeom prst="rect">
            <a:avLst/>
          </a:prstGeom>
          <a:ln w="12700">
            <a:miter lim="400000"/>
          </a:ln>
        </p:spPr>
      </p:pic>
      <p:sp>
        <p:nvSpPr>
          <p:cNvPr id="2" name="TextBox 1"/>
          <p:cNvSpPr txBox="1"/>
          <p:nvPr/>
        </p:nvSpPr>
        <p:spPr>
          <a:xfrm>
            <a:off x="183696" y="6099066"/>
            <a:ext cx="2443163"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defRPr sz="2500" b="1">
                <a:solidFill>
                  <a:srgbClr val="53585F"/>
                </a:solidFill>
                <a:latin typeface="Arial"/>
                <a:ea typeface="Arial"/>
                <a:cs typeface="Arial"/>
                <a:sym typeface="Arial"/>
              </a:defRPr>
            </a:pPr>
            <a:r>
              <a:rPr lang="en-US" sz="1266" dirty="0">
                <a:solidFill>
                  <a:schemeClr val="bg1"/>
                </a:solidFill>
              </a:rPr>
              <a:t>doingwhatmatters.</a:t>
            </a:r>
            <a:r>
              <a:rPr lang="en-US" sz="1266" dirty="0">
                <a:solidFill>
                  <a:srgbClr val="FBAB18"/>
                </a:solidFill>
              </a:rPr>
              <a:t>cccco.edu</a:t>
            </a:r>
          </a:p>
        </p:txBody>
      </p:sp>
      <p:sp>
        <p:nvSpPr>
          <p:cNvPr id="3" name="Slide Number Placeholder 2"/>
          <p:cNvSpPr>
            <a:spLocks noGrp="1"/>
          </p:cNvSpPr>
          <p:nvPr>
            <p:ph type="sldNum" sz="quarter" idx="4294967295"/>
          </p:nvPr>
        </p:nvSpPr>
        <p:spPr>
          <a:xfrm>
            <a:off x="4437983" y="6505277"/>
            <a:ext cx="259104" cy="267891"/>
          </a:xfrm>
          <a:prstGeom prst="rect">
            <a:avLst/>
          </a:prstGeom>
        </p:spPr>
        <p:txBody>
          <a:bodyPr/>
          <a:lstStyle/>
          <a:p>
            <a:fld id="{86CB4B4D-7CA3-9044-876B-883B54F8677D}" type="slidenum">
              <a:rPr lang="en-US" smtClean="0"/>
              <a:t>12</a:t>
            </a:fld>
            <a:endParaRPr lang="en-US"/>
          </a:p>
        </p:txBody>
      </p:sp>
      <p:sp>
        <p:nvSpPr>
          <p:cNvPr id="5" name="TextBox 4"/>
          <p:cNvSpPr txBox="1"/>
          <p:nvPr/>
        </p:nvSpPr>
        <p:spPr>
          <a:xfrm>
            <a:off x="5464816" y="1433834"/>
            <a:ext cx="3214842" cy="4604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lvl="0" algn="l"/>
            <a:r>
              <a:rPr lang="en-US" sz="1758" b="1" dirty="0"/>
              <a:t>Phased implementation of incentive formula</a:t>
            </a:r>
          </a:p>
          <a:p>
            <a:pPr algn="l"/>
            <a:endParaRPr lang="en-US" sz="1758" dirty="0"/>
          </a:p>
          <a:p>
            <a:pPr algn="l"/>
            <a:r>
              <a:rPr lang="en-US" sz="1406" u="sng" dirty="0"/>
              <a:t>Round 1:</a:t>
            </a:r>
          </a:p>
          <a:p>
            <a:pPr algn="l"/>
            <a:r>
              <a:rPr lang="en-US" sz="1406" dirty="0"/>
              <a:t>The 17% was allocated based on CTE FTES, unemployment, and job openings</a:t>
            </a:r>
          </a:p>
          <a:p>
            <a:pPr algn="l"/>
            <a:endParaRPr lang="en-US" sz="1406" u="sng" dirty="0"/>
          </a:p>
          <a:p>
            <a:pPr algn="l"/>
            <a:r>
              <a:rPr lang="en-US" sz="1406" u="sng" dirty="0"/>
              <a:t>Round 2:</a:t>
            </a:r>
          </a:p>
          <a:p>
            <a:pPr algn="l"/>
            <a:r>
              <a:rPr lang="en-US" sz="1406" dirty="0"/>
              <a:t>The 17% incentive funding will be based on:</a:t>
            </a:r>
          </a:p>
          <a:p>
            <a:pPr marL="321457" lvl="3" indent="-321457">
              <a:buFont typeface="Arial" panose="020B0604020202020204" pitchFamily="34" charset="0"/>
              <a:buChar char="•"/>
            </a:pPr>
            <a:r>
              <a:rPr lang="en-US" sz="1406" dirty="0"/>
              <a:t>Enrollments in 2016-17</a:t>
            </a:r>
          </a:p>
          <a:p>
            <a:pPr marL="321457" lvl="3" indent="-321457">
              <a:buFont typeface="Arial" panose="020B0604020202020204" pitchFamily="34" charset="0"/>
              <a:buChar char="•"/>
            </a:pPr>
            <a:r>
              <a:rPr lang="en-US" sz="1406" dirty="0"/>
              <a:t>Students who earned a degree or certificate in 2016-17</a:t>
            </a:r>
          </a:p>
          <a:p>
            <a:pPr marL="321457" lvl="3" indent="-321457">
              <a:buFont typeface="Arial" panose="020B0604020202020204" pitchFamily="34" charset="0"/>
              <a:buChar char="•"/>
            </a:pPr>
            <a:endParaRPr lang="en-US" sz="1406" dirty="0"/>
          </a:p>
          <a:p>
            <a:pPr lvl="3" algn="l"/>
            <a:r>
              <a:rPr lang="en-US" sz="1406" u="sng" dirty="0"/>
              <a:t>Round 3:</a:t>
            </a:r>
          </a:p>
          <a:p>
            <a:pPr algn="l"/>
            <a:r>
              <a:rPr lang="en-US" sz="1406" dirty="0"/>
              <a:t>The 17% incentive funding will be based on:</a:t>
            </a:r>
          </a:p>
          <a:p>
            <a:pPr marL="241093" indent="-241093">
              <a:buFont typeface="Arial" panose="020B0604020202020204" pitchFamily="34" charset="0"/>
              <a:buChar char="•"/>
            </a:pPr>
            <a:r>
              <a:rPr lang="en-US" sz="1406" dirty="0"/>
              <a:t>Ten student outcomes metrics</a:t>
            </a:r>
          </a:p>
          <a:p>
            <a:pPr marL="321457" lvl="8" indent="-321457">
              <a:buFont typeface="Arial" panose="020B0604020202020204" pitchFamily="34" charset="0"/>
              <a:buChar char="•"/>
            </a:pPr>
            <a:endParaRPr lang="en-US" sz="1687" dirty="0"/>
          </a:p>
        </p:txBody>
      </p:sp>
      <p:sp>
        <p:nvSpPr>
          <p:cNvPr id="4" name="TextBox 3"/>
          <p:cNvSpPr txBox="1"/>
          <p:nvPr/>
        </p:nvSpPr>
        <p:spPr>
          <a:xfrm>
            <a:off x="427804" y="1688585"/>
            <a:ext cx="4269284" cy="3853171"/>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09" b="1" dirty="0"/>
              <a:t>July 2017</a:t>
            </a:r>
          </a:p>
          <a:p>
            <a:pPr marL="321457" indent="-321457">
              <a:buFont typeface="Arial" panose="020B0604020202020204" pitchFamily="34" charset="0"/>
              <a:buChar char="•"/>
            </a:pPr>
            <a:r>
              <a:rPr lang="en-US" sz="2109" dirty="0"/>
              <a:t>5/6</a:t>
            </a:r>
            <a:r>
              <a:rPr lang="en-US" sz="2109" baseline="30000" dirty="0"/>
              <a:t>th</a:t>
            </a:r>
            <a:r>
              <a:rPr lang="en-US" sz="2109" dirty="0"/>
              <a:t> of SWP monies made known to regions and districts </a:t>
            </a:r>
          </a:p>
          <a:p>
            <a:pPr lvl="0" algn="l"/>
            <a:endParaRPr lang="en-US" sz="2109" dirty="0"/>
          </a:p>
          <a:p>
            <a:pPr algn="l"/>
            <a:r>
              <a:rPr lang="en-US" sz="2109" b="1" dirty="0"/>
              <a:t>September 2017</a:t>
            </a:r>
          </a:p>
          <a:p>
            <a:pPr marL="321457" indent="-321457">
              <a:buFont typeface="Arial" panose="020B0604020202020204" pitchFamily="34" charset="0"/>
              <a:buChar char="•"/>
            </a:pPr>
            <a:r>
              <a:rPr lang="en-US" sz="2109" dirty="0"/>
              <a:t>Board of Governors approval    </a:t>
            </a:r>
            <a:r>
              <a:rPr lang="en-US" sz="1406" dirty="0"/>
              <a:t>(all 2017-18 funds can be spent retroactive to July1) </a:t>
            </a:r>
          </a:p>
          <a:p>
            <a:pPr>
              <a:spcBef>
                <a:spcPts val="422"/>
              </a:spcBef>
            </a:pPr>
            <a:r>
              <a:rPr lang="en-US" sz="2109" b="1" dirty="0"/>
              <a:t>December 2017</a:t>
            </a:r>
          </a:p>
          <a:p>
            <a:pPr marL="321457" indent="-321457">
              <a:spcBef>
                <a:spcPts val="422"/>
              </a:spcBef>
              <a:buFont typeface="Arial" panose="020B0604020202020204" pitchFamily="34" charset="0"/>
              <a:buChar char="•"/>
            </a:pPr>
            <a:r>
              <a:rPr lang="en-US" sz="2109" dirty="0"/>
              <a:t>1/6</a:t>
            </a:r>
            <a:r>
              <a:rPr lang="en-US" sz="2109" baseline="30000" dirty="0"/>
              <a:t>th</a:t>
            </a:r>
            <a:r>
              <a:rPr lang="en-US" sz="2109" dirty="0"/>
              <a:t> of SWP monies (17%) – calculated based on incentive funding - announced</a:t>
            </a:r>
          </a:p>
        </p:txBody>
      </p:sp>
    </p:spTree>
    <p:extLst>
      <p:ext uri="{BB962C8B-B14F-4D97-AF65-F5344CB8AC3E}">
        <p14:creationId xmlns:p14="http://schemas.microsoft.com/office/powerpoint/2010/main" val="20065207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2438400"/>
            <a:ext cx="3932238" cy="3951288"/>
          </a:xfrm>
        </p:spPr>
        <p:txBody>
          <a:bodyPr>
            <a:normAutofit/>
          </a:bodyPr>
          <a:lstStyle/>
          <a:p>
            <a:pPr marL="571500" lvl="1" indent="-571500"/>
            <a:r>
              <a:rPr lang="en-US" dirty="0"/>
              <a:t>Local funding share goes to districts</a:t>
            </a:r>
          </a:p>
          <a:p>
            <a:pPr marL="571500" lvl="1" indent="-571500"/>
            <a:r>
              <a:rPr lang="en-US" dirty="0"/>
              <a:t>Regional funding share goes to the regional fiscal agent </a:t>
            </a:r>
          </a:p>
          <a:p>
            <a:pPr marL="571500" lvl="1" indent="-571500"/>
            <a:r>
              <a:rPr lang="en-US" dirty="0"/>
              <a:t>Local and regional plans require labor market data and non-binding projections for student outcomes</a:t>
            </a:r>
          </a:p>
          <a:p>
            <a:pPr marL="571500" lvl="1" indent="-571500"/>
            <a:r>
              <a:rPr lang="en-US" dirty="0"/>
              <a:t>Four-year cycle, with annual updates (pending approval from the legislature)</a:t>
            </a:r>
          </a:p>
          <a:p>
            <a:endParaRPr lang="en-US" dirty="0"/>
          </a:p>
        </p:txBody>
      </p:sp>
      <p:sp>
        <p:nvSpPr>
          <p:cNvPr id="6" name="Content Placeholder 5"/>
          <p:cNvSpPr>
            <a:spLocks noGrp="1"/>
          </p:cNvSpPr>
          <p:nvPr>
            <p:ph sz="quarter" idx="4294967295"/>
          </p:nvPr>
        </p:nvSpPr>
        <p:spPr>
          <a:xfrm>
            <a:off x="5211763" y="2438400"/>
            <a:ext cx="3932237" cy="3951288"/>
          </a:xfrm>
        </p:spPr>
        <p:txBody>
          <a:bodyPr>
            <a:normAutofit/>
          </a:bodyPr>
          <a:lstStyle/>
          <a:p>
            <a:pPr lvl="1"/>
            <a:endParaRPr lang="en-US" dirty="0"/>
          </a:p>
          <a:p>
            <a:pPr marL="571500" lvl="1" indent="-571500"/>
            <a:r>
              <a:rPr lang="en-US" dirty="0"/>
              <a:t>Course enrollments will only be counted in Round 2 funding</a:t>
            </a:r>
          </a:p>
          <a:p>
            <a:pPr marL="571500" lvl="1" indent="-571500"/>
            <a:r>
              <a:rPr lang="en-US" dirty="0"/>
              <a:t>New progress metrics on units/contact hours go into effect in 2017-18</a:t>
            </a:r>
          </a:p>
          <a:p>
            <a:pPr marL="571500" lvl="1" indent="-571500"/>
            <a:r>
              <a:rPr lang="en-US" dirty="0"/>
              <a:t>Funding is based on outcomes across all CTE programs</a:t>
            </a:r>
          </a:p>
        </p:txBody>
      </p:sp>
      <p:sp>
        <p:nvSpPr>
          <p:cNvPr id="8" name="Text Placeholder 7"/>
          <p:cNvSpPr>
            <a:spLocks noGrp="1"/>
          </p:cNvSpPr>
          <p:nvPr>
            <p:ph type="body" idx="4294967295"/>
          </p:nvPr>
        </p:nvSpPr>
        <p:spPr>
          <a:xfrm>
            <a:off x="0" y="959006"/>
            <a:ext cx="3932238" cy="490653"/>
          </a:xfrm>
        </p:spPr>
        <p:txBody>
          <a:bodyPr/>
          <a:lstStyle/>
          <a:p>
            <a:r>
              <a:rPr lang="en-US" b="1" dirty="0" smtClean="0"/>
              <a:t>What Stays The Same</a:t>
            </a:r>
            <a:endParaRPr lang="en-US" b="1" dirty="0"/>
          </a:p>
        </p:txBody>
      </p:sp>
      <p:sp>
        <p:nvSpPr>
          <p:cNvPr id="9" name="Text Placeholder 8"/>
          <p:cNvSpPr>
            <a:spLocks noGrp="1"/>
          </p:cNvSpPr>
          <p:nvPr>
            <p:ph type="body" sz="quarter" idx="4294967295"/>
          </p:nvPr>
        </p:nvSpPr>
        <p:spPr>
          <a:xfrm>
            <a:off x="5211763" y="959006"/>
            <a:ext cx="3932237" cy="713677"/>
          </a:xfrm>
        </p:spPr>
        <p:txBody>
          <a:bodyPr/>
          <a:lstStyle/>
          <a:p>
            <a:r>
              <a:rPr lang="en-US" b="1" dirty="0" smtClean="0"/>
              <a:t>What Changes</a:t>
            </a:r>
            <a:endParaRPr lang="en-US" b="1" dirty="0"/>
          </a:p>
        </p:txBody>
      </p:sp>
    </p:spTree>
    <p:extLst>
      <p:ext uri="{BB962C8B-B14F-4D97-AF65-F5344CB8AC3E}">
        <p14:creationId xmlns:p14="http://schemas.microsoft.com/office/powerpoint/2010/main" val="1497345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SWP Metrics List</a:t>
            </a:r>
            <a:br>
              <a:rPr lang="en-US" dirty="0" smtClean="0"/>
            </a:br>
            <a:r>
              <a:rPr lang="en-US" dirty="0" smtClean="0"/>
              <a:t>1. Progress:</a:t>
            </a:r>
            <a:endParaRPr lang="en-US" dirty="0"/>
          </a:p>
        </p:txBody>
      </p:sp>
      <p:sp>
        <p:nvSpPr>
          <p:cNvPr id="3" name="Content Placeholder 2"/>
          <p:cNvSpPr>
            <a:spLocks noGrp="1"/>
          </p:cNvSpPr>
          <p:nvPr>
            <p:ph idx="1"/>
          </p:nvPr>
        </p:nvSpPr>
        <p:spPr/>
        <p:txBody>
          <a:bodyPr/>
          <a:lstStyle/>
          <a:p>
            <a:pPr marL="571500" lvl="1" indent="-571500"/>
            <a:r>
              <a:rPr lang="en-US" sz="2800" dirty="0"/>
              <a:t>the number of students who attained 12 credit units in CTE </a:t>
            </a:r>
          </a:p>
          <a:p>
            <a:pPr marL="571500" lvl="1" indent="-571500"/>
            <a:r>
              <a:rPr lang="en-US" sz="2800" dirty="0"/>
              <a:t>the number of students who attained 48 noncredit CTE instructional contact hours</a:t>
            </a:r>
          </a:p>
          <a:p>
            <a:pPr marL="571500" lvl="1" indent="-571500"/>
            <a:r>
              <a:rPr lang="en-US" sz="2800" dirty="0"/>
              <a:t>the number of students who earned a locally-issued certificate, Chancellor’s Office approved certificate, or degree</a:t>
            </a:r>
          </a:p>
          <a:p>
            <a:pPr marL="571500" lvl="1" indent="-571500"/>
            <a:r>
              <a:rPr lang="en-US" sz="2800" dirty="0"/>
              <a:t>The number of students who transferred to a four-year institution</a:t>
            </a:r>
          </a:p>
        </p:txBody>
      </p:sp>
    </p:spTree>
    <p:extLst>
      <p:ext uri="{BB962C8B-B14F-4D97-AF65-F5344CB8AC3E}">
        <p14:creationId xmlns:p14="http://schemas.microsoft.com/office/powerpoint/2010/main" val="1820677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SWP Metrics List</a:t>
            </a:r>
            <a:br>
              <a:rPr lang="en-US" dirty="0"/>
            </a:br>
            <a:r>
              <a:rPr lang="en-US" dirty="0" smtClean="0"/>
              <a:t>2. Employment:</a:t>
            </a:r>
            <a:endParaRPr lang="en-US" dirty="0"/>
          </a:p>
        </p:txBody>
      </p:sp>
      <p:sp>
        <p:nvSpPr>
          <p:cNvPr id="3" name="Content Placeholder 2"/>
          <p:cNvSpPr>
            <a:spLocks noGrp="1"/>
          </p:cNvSpPr>
          <p:nvPr>
            <p:ph idx="1"/>
          </p:nvPr>
        </p:nvSpPr>
        <p:spPr/>
        <p:txBody>
          <a:bodyPr/>
          <a:lstStyle/>
          <a:p>
            <a:pPr marL="571500" lvl="1" indent="-571500"/>
            <a:r>
              <a:rPr lang="en-US" sz="2800" dirty="0"/>
              <a:t>the number of CTE students who were employed in the second fiscal quarter after exiting the community college system</a:t>
            </a:r>
          </a:p>
          <a:p>
            <a:pPr marL="571500" lvl="1" indent="-571500"/>
            <a:r>
              <a:rPr lang="en-US" sz="2800" dirty="0"/>
              <a:t>the number of CTE students who were employed in the fourth fiscal quarter after exiting the community college system</a:t>
            </a:r>
          </a:p>
          <a:p>
            <a:pPr marL="571500" lvl="1" indent="-571500"/>
            <a:r>
              <a:rPr lang="en-US" sz="2800" dirty="0"/>
              <a:t>the rate at which CTE students report they were employed in a job closely related to their field of study</a:t>
            </a:r>
            <a:endParaRPr lang="en-US" sz="800" dirty="0">
              <a:solidFill>
                <a:srgbClr val="000000"/>
              </a:solidFill>
              <a:latin typeface="Helvetica Light"/>
              <a:ea typeface="Helvetica Light"/>
              <a:cs typeface="Helvetica Light"/>
              <a:sym typeface="Helvetica Light"/>
            </a:endParaRPr>
          </a:p>
        </p:txBody>
      </p:sp>
    </p:spTree>
    <p:extLst>
      <p:ext uri="{BB962C8B-B14F-4D97-AF65-F5344CB8AC3E}">
        <p14:creationId xmlns:p14="http://schemas.microsoft.com/office/powerpoint/2010/main" val="848791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SWP Metrics List</a:t>
            </a:r>
            <a:br>
              <a:rPr lang="en-US" dirty="0"/>
            </a:br>
            <a:r>
              <a:rPr lang="en-US" dirty="0" smtClean="0"/>
              <a:t>3. Earnings:</a:t>
            </a:r>
            <a:endParaRPr lang="en-US" dirty="0"/>
          </a:p>
        </p:txBody>
      </p:sp>
      <p:sp>
        <p:nvSpPr>
          <p:cNvPr id="3" name="Content Placeholder 2"/>
          <p:cNvSpPr>
            <a:spLocks noGrp="1"/>
          </p:cNvSpPr>
          <p:nvPr>
            <p:ph idx="1"/>
          </p:nvPr>
        </p:nvSpPr>
        <p:spPr/>
        <p:txBody>
          <a:bodyPr/>
          <a:lstStyle/>
          <a:p>
            <a:pPr marL="571500" lvl="1" indent="-571500"/>
            <a:r>
              <a:rPr lang="en-US" sz="2800" dirty="0"/>
              <a:t>the median earnings in the second fiscal quarter among CTE students who exited the community college system</a:t>
            </a:r>
          </a:p>
          <a:p>
            <a:pPr marL="571500" lvl="1" indent="-571500"/>
            <a:r>
              <a:rPr lang="en-US" sz="2800" dirty="0"/>
              <a:t>the number of CTE students who exited the community college system and improved their earnings </a:t>
            </a:r>
          </a:p>
          <a:p>
            <a:pPr marL="571500" lvl="1" indent="-571500"/>
            <a:r>
              <a:rPr lang="en-US" sz="2800" dirty="0"/>
              <a:t>the number of CTE students who earned a certificate or degree, or were identified as skills-builder students, who attained the regional living wage</a:t>
            </a:r>
          </a:p>
          <a:p>
            <a:endParaRPr lang="en-US" dirty="0"/>
          </a:p>
        </p:txBody>
      </p:sp>
    </p:spTree>
    <p:extLst>
      <p:ext uri="{BB962C8B-B14F-4D97-AF65-F5344CB8AC3E}">
        <p14:creationId xmlns:p14="http://schemas.microsoft.com/office/powerpoint/2010/main" val="30343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We need data! </a:t>
            </a:r>
            <a:endParaRPr lang="en-US" dirty="0"/>
          </a:p>
        </p:txBody>
      </p:sp>
      <p:sp>
        <p:nvSpPr>
          <p:cNvPr id="3" name="Content Placeholder 2"/>
          <p:cNvSpPr>
            <a:spLocks noGrp="1"/>
          </p:cNvSpPr>
          <p:nvPr>
            <p:ph idx="1"/>
          </p:nvPr>
        </p:nvSpPr>
        <p:spPr/>
        <p:txBody>
          <a:bodyPr/>
          <a:lstStyle/>
          <a:p>
            <a:r>
              <a:rPr lang="en-US" dirty="0" smtClean="0"/>
              <a:t>Only data found in 3 sources will affect funding:</a:t>
            </a:r>
          </a:p>
          <a:p>
            <a:pPr marL="457200" indent="-457200"/>
            <a:r>
              <a:rPr lang="en-US" dirty="0"/>
              <a:t>Data reported to the Chancellor’s Office through MIS</a:t>
            </a:r>
          </a:p>
          <a:p>
            <a:pPr marL="457200" indent="-457200"/>
            <a:r>
              <a:rPr lang="en-US" dirty="0"/>
              <a:t>Employment data gathered by the state of California</a:t>
            </a:r>
          </a:p>
          <a:p>
            <a:pPr marL="457200" indent="-457200"/>
            <a:r>
              <a:rPr lang="en-US" dirty="0"/>
              <a:t>The CTE Outcomes Survey</a:t>
            </a:r>
          </a:p>
          <a:p>
            <a:endParaRPr lang="en-US" dirty="0"/>
          </a:p>
          <a:p>
            <a:r>
              <a:rPr lang="en-US" dirty="0"/>
              <a:t>Colleges do not need to track student outcomes on their </a:t>
            </a:r>
            <a:r>
              <a:rPr lang="en-US" dirty="0" smtClean="0"/>
              <a:t>own; Launchboard will be the SWP data warehouse for all colleges</a:t>
            </a:r>
            <a:endParaRPr lang="en-US" dirty="0"/>
          </a:p>
        </p:txBody>
      </p:sp>
    </p:spTree>
    <p:extLst>
      <p:ext uri="{BB962C8B-B14F-4D97-AF65-F5344CB8AC3E}">
        <p14:creationId xmlns:p14="http://schemas.microsoft.com/office/powerpoint/2010/main" val="2136334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that Count</a:t>
            </a:r>
            <a:endParaRPr lang="en-US" dirty="0"/>
          </a:p>
        </p:txBody>
      </p:sp>
      <p:sp>
        <p:nvSpPr>
          <p:cNvPr id="3" name="Content Placeholder 2"/>
          <p:cNvSpPr>
            <a:spLocks noGrp="1"/>
          </p:cNvSpPr>
          <p:nvPr>
            <p:ph idx="1"/>
          </p:nvPr>
        </p:nvSpPr>
        <p:spPr/>
        <p:txBody>
          <a:bodyPr>
            <a:normAutofit fontScale="85000" lnSpcReduction="20000"/>
          </a:bodyPr>
          <a:lstStyle/>
          <a:p>
            <a:pPr marL="342900" marR="0" lvl="0" indent="-342900">
              <a:lnSpc>
                <a:spcPct val="115000"/>
              </a:lnSpc>
              <a:spcBef>
                <a:spcPts val="0"/>
              </a:spcBef>
              <a:spcAft>
                <a:spcPts val="1000"/>
              </a:spcAft>
              <a:buFont typeface="Symbol" panose="05050102010706020507" pitchFamily="18" charset="2"/>
              <a:buChar char=""/>
              <a:tabLst>
                <a:tab pos="57150" algn="l"/>
              </a:tabLst>
            </a:pPr>
            <a:r>
              <a:rPr lang="en-US" b="1" dirty="0">
                <a:latin typeface="Calibri" panose="020F0502020204030204" pitchFamily="34" charset="0"/>
                <a:ea typeface="Calibri" panose="020F0502020204030204" pitchFamily="34" charset="0"/>
                <a:cs typeface="Calibri" panose="020F0502020204030204" pitchFamily="34" charset="0"/>
              </a:rPr>
              <a:t>Skills-gains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tabLst>
                <a:tab pos="57150" algn="l"/>
              </a:tabLst>
            </a:pPr>
            <a:r>
              <a:rPr lang="en-US" sz="2400" dirty="0">
                <a:latin typeface="Calibri" panose="020F0502020204030204" pitchFamily="34" charset="0"/>
                <a:ea typeface="Calibri" panose="020F0502020204030204" pitchFamily="34" charset="0"/>
                <a:cs typeface="Calibri" panose="020F0502020204030204" pitchFamily="34" charset="0"/>
              </a:rPr>
              <a:t>the number of students who attained 12 credit units in CTE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tabLst>
                <a:tab pos="57150" algn="l"/>
              </a:tabLst>
            </a:pPr>
            <a:r>
              <a:rPr lang="en-US" sz="2400" dirty="0">
                <a:latin typeface="Calibri" panose="020F0502020204030204" pitchFamily="34" charset="0"/>
                <a:ea typeface="Calibri" panose="020F0502020204030204" pitchFamily="34" charset="0"/>
                <a:cs typeface="Calibri" panose="020F0502020204030204" pitchFamily="34" charset="0"/>
              </a:rPr>
              <a:t>the number of students who attained 48 noncredit CTE instructional contact hours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57150" algn="l"/>
              </a:tabLst>
            </a:pPr>
            <a:r>
              <a:rPr lang="en-US" b="1" dirty="0">
                <a:latin typeface="Calibri" panose="020F0502020204030204" pitchFamily="34" charset="0"/>
                <a:ea typeface="Calibri" panose="020F0502020204030204" pitchFamily="34" charset="0"/>
                <a:cs typeface="Calibri" panose="020F0502020204030204" pitchFamily="34" charset="0"/>
              </a:rPr>
              <a:t>Completion</a:t>
            </a:r>
            <a:r>
              <a:rPr lang="en-US" dirty="0">
                <a:latin typeface="Calibri" panose="020F0502020204030204" pitchFamily="34" charset="0"/>
                <a:ea typeface="Calibri" panose="020F0502020204030204" pitchFamily="34" charset="0"/>
                <a:cs typeface="Calibri" panose="020F0502020204030204" pitchFamily="34" charset="0"/>
              </a:rPr>
              <a:t>: the number of students who earned a CTE certificate or degree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57150" algn="l"/>
              </a:tabLst>
            </a:pPr>
            <a:r>
              <a:rPr lang="en-US" b="1" dirty="0">
                <a:latin typeface="Calibri" panose="020F0502020204030204" pitchFamily="34" charset="0"/>
                <a:ea typeface="Calibri" panose="020F0502020204030204" pitchFamily="34" charset="0"/>
                <a:cs typeface="Calibri" panose="020F0502020204030204" pitchFamily="34" charset="0"/>
              </a:rPr>
              <a:t>Employment</a:t>
            </a:r>
            <a:r>
              <a:rPr lang="en-US"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tabLst>
                <a:tab pos="57150" algn="l"/>
              </a:tabLst>
            </a:pPr>
            <a:r>
              <a:rPr lang="en-US" sz="2400" dirty="0">
                <a:latin typeface="Calibri" panose="020F0502020204030204" pitchFamily="34" charset="0"/>
                <a:ea typeface="Calibri" panose="020F0502020204030204" pitchFamily="34" charset="0"/>
                <a:cs typeface="Calibri" panose="020F0502020204030204" pitchFamily="34" charset="0"/>
              </a:rPr>
              <a:t>the number of CTE students who were employed in the second fiscal quarter after exiting the community college system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tabLst>
                <a:tab pos="57150" algn="l"/>
              </a:tabLst>
            </a:pPr>
            <a:r>
              <a:rPr lang="en-US" sz="2400" dirty="0">
                <a:latin typeface="Calibri" panose="020F0502020204030204" pitchFamily="34" charset="0"/>
                <a:ea typeface="Calibri" panose="020F0502020204030204" pitchFamily="34" charset="0"/>
                <a:cs typeface="Calibri" panose="020F0502020204030204" pitchFamily="34" charset="0"/>
              </a:rPr>
              <a:t>the number of CTE students who were employed in the fourth fiscal quarter after exiting the community college system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57150" algn="l"/>
              </a:tabLst>
            </a:pPr>
            <a:r>
              <a:rPr lang="en-US" b="1" dirty="0">
                <a:latin typeface="Calibri" panose="020F0502020204030204" pitchFamily="34" charset="0"/>
                <a:ea typeface="Calibri" panose="020F0502020204030204" pitchFamily="34" charset="0"/>
                <a:cs typeface="Calibri" panose="020F0502020204030204" pitchFamily="34" charset="0"/>
              </a:rPr>
              <a:t>Earnings</a:t>
            </a:r>
            <a:r>
              <a:rPr lang="en-US" dirty="0">
                <a:latin typeface="Calibri" panose="020F0502020204030204" pitchFamily="34" charset="0"/>
                <a:ea typeface="Calibri" panose="020F0502020204030204" pitchFamily="34" charset="0"/>
                <a:cs typeface="Calibri" panose="020F0502020204030204" pitchFamily="34" charset="0"/>
              </a:rPr>
              <a:t>: the median earnings in the second fiscal quarter among CTE students who exited the community college system</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74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that Count</a:t>
            </a:r>
            <a:endParaRPr lang="en-US" dirty="0"/>
          </a:p>
        </p:txBody>
      </p:sp>
      <p:sp>
        <p:nvSpPr>
          <p:cNvPr id="3" name="Content Placeholder 2"/>
          <p:cNvSpPr>
            <a:spLocks noGrp="1"/>
          </p:cNvSpPr>
          <p:nvPr>
            <p:ph idx="1"/>
          </p:nvPr>
        </p:nvSpPr>
        <p:spPr/>
        <p:txBody>
          <a:bodyPr>
            <a:normAutofit lnSpcReduction="10000"/>
          </a:bodyPr>
          <a:lstStyle/>
          <a:p>
            <a:pPr marL="342900" marR="0" lvl="0" indent="-342900">
              <a:lnSpc>
                <a:spcPct val="115000"/>
              </a:lnSpc>
              <a:spcBef>
                <a:spcPts val="0"/>
              </a:spcBef>
              <a:spcAft>
                <a:spcPts val="1000"/>
              </a:spcAft>
              <a:buFont typeface="Symbol" panose="05050102010706020507" pitchFamily="18" charset="2"/>
              <a:buChar char=""/>
              <a:tabLst>
                <a:tab pos="57150" algn="l"/>
              </a:tabLst>
            </a:pPr>
            <a:r>
              <a:rPr lang="en-US" b="1" dirty="0">
                <a:latin typeface="Calibri" panose="020F0502020204030204" pitchFamily="34" charset="0"/>
                <a:ea typeface="Calibri" panose="020F0502020204030204" pitchFamily="34" charset="0"/>
                <a:cs typeface="Calibri" panose="020F0502020204030204" pitchFamily="34" charset="0"/>
              </a:rPr>
              <a:t>Transfer</a:t>
            </a:r>
            <a:r>
              <a:rPr lang="en-US" dirty="0">
                <a:latin typeface="Calibri" panose="020F0502020204030204" pitchFamily="34" charset="0"/>
                <a:ea typeface="Calibri" panose="020F0502020204030204" pitchFamily="34" charset="0"/>
                <a:cs typeface="Calibri" panose="020F0502020204030204" pitchFamily="34" charset="0"/>
              </a:rPr>
              <a:t>: the number of CTE students who transferred to a four-year institution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57150" algn="l"/>
              </a:tabLst>
            </a:pPr>
            <a:r>
              <a:rPr lang="en-US" b="1" dirty="0">
                <a:latin typeface="Calibri" panose="020F0502020204030204" pitchFamily="34" charset="0"/>
                <a:ea typeface="Calibri" panose="020F0502020204030204" pitchFamily="34" charset="0"/>
                <a:cs typeface="Calibri" panose="020F0502020204030204" pitchFamily="34" charset="0"/>
              </a:rPr>
              <a:t>Employment</a:t>
            </a:r>
            <a:r>
              <a:rPr lang="en-US" dirty="0">
                <a:latin typeface="Calibri" panose="020F0502020204030204" pitchFamily="34" charset="0"/>
                <a:ea typeface="Calibri" panose="020F0502020204030204" pitchFamily="34" charset="0"/>
                <a:cs typeface="Calibri" panose="020F0502020204030204" pitchFamily="34" charset="0"/>
              </a:rPr>
              <a:t>: the rate at which CTE students report they were employed in a job closely related to their field of study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57150" algn="l"/>
              </a:tabLst>
            </a:pPr>
            <a:r>
              <a:rPr lang="en-US" b="1" dirty="0">
                <a:latin typeface="Calibri" panose="020F0502020204030204" pitchFamily="34" charset="0"/>
                <a:ea typeface="Calibri" panose="020F0502020204030204" pitchFamily="34" charset="0"/>
                <a:cs typeface="Calibri" panose="020F0502020204030204" pitchFamily="34" charset="0"/>
              </a:rPr>
              <a:t>Earnings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tabLst>
                <a:tab pos="57150" algn="l"/>
              </a:tabLst>
            </a:pPr>
            <a:r>
              <a:rPr lang="en-US" sz="2400" dirty="0">
                <a:latin typeface="Calibri" panose="020F0502020204030204" pitchFamily="34" charset="0"/>
                <a:ea typeface="Calibri" panose="020F0502020204030204" pitchFamily="34" charset="0"/>
                <a:cs typeface="Calibri" panose="020F0502020204030204" pitchFamily="34" charset="0"/>
              </a:rPr>
              <a:t>the number of CTE students who exited the community college system and improved their earnings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tabLst>
                <a:tab pos="57150" algn="l"/>
              </a:tabLst>
            </a:pPr>
            <a:r>
              <a:rPr lang="en-US" sz="2400" dirty="0">
                <a:latin typeface="Calibri" panose="020F0502020204030204" pitchFamily="34" charset="0"/>
                <a:ea typeface="Calibri" panose="020F0502020204030204" pitchFamily="34" charset="0"/>
                <a:cs typeface="Calibri" panose="020F0502020204030204" pitchFamily="34" charset="0"/>
              </a:rPr>
              <a:t>the number of CTE students who earned a certificate or degree, or were identified as skills-builder students, who attained the regional living wage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615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r>
              <a:rPr lang="en-US" dirty="0" smtClean="0"/>
              <a:t>Provide an overview </a:t>
            </a:r>
            <a:r>
              <a:rPr lang="en-US" dirty="0"/>
              <a:t>of the Strong Workforce Program (SWP), </a:t>
            </a:r>
            <a:endParaRPr lang="en-US" dirty="0" smtClean="0"/>
          </a:p>
          <a:p>
            <a:r>
              <a:rPr lang="en-US" dirty="0" smtClean="0"/>
              <a:t>Discuss  </a:t>
            </a:r>
            <a:r>
              <a:rPr lang="en-US" dirty="0"/>
              <a:t>how local and regional budget allocations will be determined moving </a:t>
            </a:r>
            <a:r>
              <a:rPr lang="en-US" dirty="0" smtClean="0"/>
              <a:t>forward and where to find that information</a:t>
            </a:r>
          </a:p>
          <a:p>
            <a:r>
              <a:rPr lang="en-US" dirty="0" smtClean="0"/>
              <a:t>Discuss the vital </a:t>
            </a:r>
            <a:r>
              <a:rPr lang="en-US" dirty="0"/>
              <a:t>role faculty leaders should play in ensuring the primacy of faculty in program </a:t>
            </a:r>
            <a:r>
              <a:rPr lang="en-US" dirty="0" smtClean="0"/>
              <a:t>development.</a:t>
            </a:r>
          </a:p>
          <a:p>
            <a:r>
              <a:rPr lang="en-US" dirty="0" smtClean="0"/>
              <a:t>Discuss role of CTE liaisons</a:t>
            </a:r>
          </a:p>
          <a:p>
            <a:endParaRPr lang="en-US" dirty="0"/>
          </a:p>
        </p:txBody>
      </p:sp>
    </p:spTree>
    <p:extLst>
      <p:ext uri="{BB962C8B-B14F-4D97-AF65-F5344CB8AC3E}">
        <p14:creationId xmlns:p14="http://schemas.microsoft.com/office/powerpoint/2010/main" val="114589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you get credit by:</a:t>
            </a:r>
            <a:endParaRPr lang="en-US" dirty="0"/>
          </a:p>
        </p:txBody>
      </p:sp>
      <p:sp>
        <p:nvSpPr>
          <p:cNvPr id="3" name="Content Placeholder 2"/>
          <p:cNvSpPr>
            <a:spLocks noGrp="1"/>
          </p:cNvSpPr>
          <p:nvPr>
            <p:ph idx="1"/>
          </p:nvPr>
        </p:nvSpPr>
        <p:spPr/>
        <p:txBody>
          <a:bodyPr>
            <a:normAutofit fontScale="92500"/>
          </a:bodyPr>
          <a:lstStyle/>
          <a:p>
            <a:pPr marL="571500" lvl="1" indent="-571500"/>
            <a:r>
              <a:rPr lang="en-US" sz="3200" dirty="0"/>
              <a:t>Report all types of certificates and degrees to the Chancellor’s Office by October 1</a:t>
            </a:r>
          </a:p>
          <a:p>
            <a:pPr marL="571500" lvl="1" indent="-571500"/>
            <a:r>
              <a:rPr lang="en-US" sz="3200" dirty="0"/>
              <a:t>Report all of the data elements necessary to calculate the Perkins definition of economically disadvantaged students by October 1</a:t>
            </a:r>
          </a:p>
          <a:p>
            <a:pPr marL="571500" lvl="1" indent="-571500"/>
            <a:r>
              <a:rPr lang="en-US" sz="3200" dirty="0"/>
              <a:t>Participate in the CTE Outcomes Survey each year (costs covered by the Chancellor’s Office) and help to maximize student responses</a:t>
            </a:r>
            <a:endParaRPr lang="en-US" sz="3200" dirty="0">
              <a:solidFill>
                <a:srgbClr val="000000"/>
              </a:solidFill>
              <a:latin typeface="Helvetica Light"/>
              <a:ea typeface="Helvetica Light"/>
              <a:cs typeface="Helvetica Light"/>
              <a:sym typeface="Helvetica Light"/>
            </a:endParaRPr>
          </a:p>
          <a:p>
            <a:endParaRPr lang="en-US" dirty="0"/>
          </a:p>
        </p:txBody>
      </p:sp>
    </p:spTree>
    <p:extLst>
      <p:ext uri="{BB962C8B-B14F-4D97-AF65-F5344CB8AC3E}">
        <p14:creationId xmlns:p14="http://schemas.microsoft.com/office/powerpoint/2010/main" val="1087697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Resources</a:t>
            </a:r>
            <a:endParaRPr lang="en-US" dirty="0"/>
          </a:p>
        </p:txBody>
      </p:sp>
      <p:sp>
        <p:nvSpPr>
          <p:cNvPr id="3" name="Content Placeholder 2"/>
          <p:cNvSpPr>
            <a:spLocks noGrp="1"/>
          </p:cNvSpPr>
          <p:nvPr>
            <p:ph idx="1"/>
          </p:nvPr>
        </p:nvSpPr>
        <p:spPr/>
        <p:txBody>
          <a:bodyPr>
            <a:normAutofit/>
          </a:bodyPr>
          <a:lstStyle/>
          <a:p>
            <a:r>
              <a:rPr lang="en-US" b="1" dirty="0" smtClean="0"/>
              <a:t>To learn more about the 17</a:t>
            </a:r>
            <a:r>
              <a:rPr lang="en-US" b="1" dirty="0"/>
              <a:t>% committee and the formula go here: </a:t>
            </a:r>
            <a:r>
              <a:rPr lang="en-US" dirty="0">
                <a:hlinkClick r:id="rId2"/>
              </a:rPr>
              <a:t>http://</a:t>
            </a:r>
            <a:r>
              <a:rPr lang="en-US" dirty="0" smtClean="0">
                <a:hlinkClick r:id="rId2"/>
              </a:rPr>
              <a:t>doingwhatmatters.cccco.edu/StrongWorkforce/17PercentCommittee.aspx</a:t>
            </a:r>
            <a:r>
              <a:rPr lang="en-US" dirty="0" smtClean="0"/>
              <a:t> </a:t>
            </a:r>
          </a:p>
          <a:p>
            <a:r>
              <a:rPr lang="en-US" dirty="0">
                <a:hlinkClick r:id="rId3"/>
              </a:rPr>
              <a:t>http://</a:t>
            </a:r>
            <a:r>
              <a:rPr lang="en-US" dirty="0" smtClean="0">
                <a:hlinkClick r:id="rId3"/>
              </a:rPr>
              <a:t>doingwhatmatters.cccco.edu/StrongWorkforce/SWPIncentiveFunding.aspx</a:t>
            </a:r>
            <a:endParaRPr lang="en-US" dirty="0" smtClean="0"/>
          </a:p>
          <a:p>
            <a:r>
              <a:rPr lang="en-US" b="1" dirty="0" smtClean="0"/>
              <a:t>CTE Liaison Resources:</a:t>
            </a:r>
          </a:p>
          <a:p>
            <a:r>
              <a:rPr lang="en-US" dirty="0">
                <a:hlinkClick r:id="rId4"/>
              </a:rPr>
              <a:t>http://</a:t>
            </a:r>
            <a:r>
              <a:rPr lang="en-US" dirty="0" smtClean="0">
                <a:hlinkClick r:id="rId4"/>
              </a:rPr>
              <a:t>asccc.org/content/importance-designated-cte-liaisons-local-senates</a:t>
            </a:r>
            <a:r>
              <a:rPr lang="en-US" dirty="0" smtClean="0"/>
              <a:t> (Rostrum article on the importance of CTE liaison)</a:t>
            </a:r>
          </a:p>
          <a:p>
            <a:r>
              <a:rPr lang="en-US" dirty="0">
                <a:hlinkClick r:id="rId5"/>
              </a:rPr>
              <a:t>http://</a:t>
            </a:r>
            <a:r>
              <a:rPr lang="en-US" dirty="0" smtClean="0">
                <a:hlinkClick r:id="rId5"/>
              </a:rPr>
              <a:t>asccc.org/cte-faculty-liaison</a:t>
            </a:r>
            <a:r>
              <a:rPr lang="en-US" dirty="0" smtClean="0"/>
              <a:t> (This was the original template with suggested duties.)</a:t>
            </a:r>
          </a:p>
          <a:p>
            <a:endParaRPr lang="en-US" dirty="0" smtClean="0"/>
          </a:p>
          <a:p>
            <a:endParaRPr lang="en-US" dirty="0"/>
          </a:p>
        </p:txBody>
      </p:sp>
    </p:spTree>
    <p:extLst>
      <p:ext uri="{BB962C8B-B14F-4D97-AF65-F5344CB8AC3E}">
        <p14:creationId xmlns:p14="http://schemas.microsoft.com/office/powerpoint/2010/main" val="1569820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Raise your hand if…</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CTE faculty are actively involved in your local senate</a:t>
            </a:r>
          </a:p>
          <a:p>
            <a:r>
              <a:rPr lang="en-US" dirty="0" smtClean="0"/>
              <a:t>Your local senate has a CTE liaison and you know who that person is</a:t>
            </a:r>
          </a:p>
          <a:p>
            <a:r>
              <a:rPr lang="en-US" dirty="0" smtClean="0"/>
              <a:t>Your CTE liaison presents at every senate meeting</a:t>
            </a:r>
          </a:p>
          <a:p>
            <a:r>
              <a:rPr lang="en-US" dirty="0" smtClean="0"/>
              <a:t>Your CTE liaison reports on regional activity as well as statewide efforts</a:t>
            </a:r>
          </a:p>
          <a:p>
            <a:r>
              <a:rPr lang="en-US" dirty="0" smtClean="0"/>
              <a:t>You attend the regional consortia in your area</a:t>
            </a:r>
          </a:p>
        </p:txBody>
      </p:sp>
      <p:pic>
        <p:nvPicPr>
          <p:cNvPr id="5" name="Content Placeholder 4"/>
          <p:cNvPicPr>
            <a:picLocks noGrp="1" noChangeAspect="1"/>
          </p:cNvPicPr>
          <p:nvPr>
            <p:ph sz="half" idx="2"/>
          </p:nvPr>
        </p:nvPicPr>
        <p:blipFill>
          <a:blip r:embed="rId2"/>
          <a:stretch>
            <a:fillRect/>
          </a:stretch>
        </p:blipFill>
        <p:spPr>
          <a:xfrm>
            <a:off x="4648200" y="2012950"/>
            <a:ext cx="4038600" cy="4038600"/>
          </a:xfrm>
          <a:prstGeom prst="rect">
            <a:avLst/>
          </a:prstGeom>
        </p:spPr>
      </p:pic>
    </p:spTree>
    <p:extLst>
      <p:ext uri="{BB962C8B-B14F-4D97-AF65-F5344CB8AC3E}">
        <p14:creationId xmlns:p14="http://schemas.microsoft.com/office/powerpoint/2010/main" val="52084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780586" y="1221059"/>
            <a:ext cx="7334250" cy="4876800"/>
          </a:xfrm>
          <a:prstGeom prst="rect">
            <a:avLst/>
          </a:prstGeom>
        </p:spPr>
      </p:pic>
    </p:spTree>
    <p:extLst>
      <p:ext uri="{BB962C8B-B14F-4D97-AF65-F5344CB8AC3E}">
        <p14:creationId xmlns:p14="http://schemas.microsoft.com/office/powerpoint/2010/main" val="1649290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a:t>
            </a:r>
            <a:r>
              <a:rPr lang="en-US" dirty="0"/>
              <a:t>CTE Leadership Committee </a:t>
            </a:r>
          </a:p>
        </p:txBody>
      </p:sp>
      <p:sp>
        <p:nvSpPr>
          <p:cNvPr id="3" name="Content Placeholder 2"/>
          <p:cNvSpPr>
            <a:spLocks noGrp="1"/>
          </p:cNvSpPr>
          <p:nvPr>
            <p:ph idx="1"/>
          </p:nvPr>
        </p:nvSpPr>
        <p:spPr/>
        <p:txBody>
          <a:bodyPr/>
          <a:lstStyle/>
          <a:p>
            <a:r>
              <a:rPr lang="en-US" dirty="0"/>
              <a:t>P</a:t>
            </a:r>
            <a:r>
              <a:rPr lang="en-US" dirty="0" smtClean="0"/>
              <a:t>rovides </a:t>
            </a:r>
            <a:r>
              <a:rPr lang="en-US" dirty="0"/>
              <a:t>recommendations on career and technical education issues. Through recommendations to the ASCCC Executive Committee, the committee provides assistance to community college districts to ensure that career technical education and its instruction is responsive and aligned to current and emergent industry trends, and ensures that similar courses, programs, and degrees are portable among community college districts, while expanding the participation of CTE faculty in leadership roles at the local, regional, and statewide levels through its ongoing professional development efforts.  </a:t>
            </a:r>
          </a:p>
        </p:txBody>
      </p:sp>
    </p:spTree>
    <p:extLst>
      <p:ext uri="{BB962C8B-B14F-4D97-AF65-F5344CB8AC3E}">
        <p14:creationId xmlns:p14="http://schemas.microsoft.com/office/powerpoint/2010/main" val="596531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ASCCC CTE Faculty Engagement Efforts</a:t>
            </a:r>
          </a:p>
        </p:txBody>
      </p:sp>
      <p:sp>
        <p:nvSpPr>
          <p:cNvPr id="3" name="Content Placeholder 2"/>
          <p:cNvSpPr>
            <a:spLocks noGrp="1"/>
          </p:cNvSpPr>
          <p:nvPr>
            <p:ph idx="1"/>
          </p:nvPr>
        </p:nvSpPr>
        <p:spPr/>
        <p:txBody>
          <a:bodyPr/>
          <a:lstStyle/>
          <a:p>
            <a:r>
              <a:rPr lang="en-US" dirty="0"/>
              <a:t>ASCCC CTE Leadership Institute provides faculty with opportunities to engage in key policy conversations through their interaction with representatives of the Strong Workforce task force, by learning about the implications of policy decisions on local programs and courses, and in participating in breakout sessions to better understand the college processes including topics on leadership, curriculum design, course repetition, and effective program advocacy</a:t>
            </a:r>
            <a:r>
              <a:rPr lang="en-US" b="1" i="1" dirty="0"/>
              <a:t>.</a:t>
            </a:r>
            <a:r>
              <a:rPr lang="en-US" dirty="0"/>
              <a:t> </a:t>
            </a:r>
          </a:p>
          <a:p>
            <a:r>
              <a:rPr lang="en-US" dirty="0" smtClean="0"/>
              <a:t>Save the Date! CTE Leadership Institute May 5</a:t>
            </a:r>
            <a:r>
              <a:rPr lang="en-US" baseline="30000" dirty="0" smtClean="0"/>
              <a:t>th</a:t>
            </a:r>
            <a:r>
              <a:rPr lang="en-US" dirty="0" smtClean="0"/>
              <a:t> &amp; 6</a:t>
            </a:r>
            <a:r>
              <a:rPr lang="en-US" baseline="30000" dirty="0" smtClean="0"/>
              <a:t>th</a:t>
            </a:r>
            <a:r>
              <a:rPr lang="en-US" dirty="0" smtClean="0"/>
              <a:t> 2017, San Jose</a:t>
            </a:r>
            <a:endParaRPr lang="en-US" dirty="0"/>
          </a:p>
        </p:txBody>
      </p:sp>
    </p:spTree>
    <p:extLst>
      <p:ext uri="{BB962C8B-B14F-4D97-AF65-F5344CB8AC3E}">
        <p14:creationId xmlns:p14="http://schemas.microsoft.com/office/powerpoint/2010/main" val="1426985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Resources</a:t>
            </a:r>
            <a:endParaRPr lang="en-US" dirty="0"/>
          </a:p>
        </p:txBody>
      </p:sp>
      <p:sp>
        <p:nvSpPr>
          <p:cNvPr id="3" name="Content Placeholder 2"/>
          <p:cNvSpPr>
            <a:spLocks noGrp="1"/>
          </p:cNvSpPr>
          <p:nvPr>
            <p:ph idx="1"/>
          </p:nvPr>
        </p:nvSpPr>
        <p:spPr/>
        <p:txBody>
          <a:bodyPr>
            <a:normAutofit/>
          </a:bodyPr>
          <a:lstStyle/>
          <a:p>
            <a:r>
              <a:rPr lang="en-US" b="1" dirty="0" smtClean="0"/>
              <a:t>To learn more about the 17</a:t>
            </a:r>
            <a:r>
              <a:rPr lang="en-US" b="1" dirty="0"/>
              <a:t>% committee and the formula go here: </a:t>
            </a:r>
            <a:r>
              <a:rPr lang="en-US" dirty="0">
                <a:hlinkClick r:id="rId2"/>
              </a:rPr>
              <a:t>http://</a:t>
            </a:r>
            <a:r>
              <a:rPr lang="en-US" dirty="0" smtClean="0">
                <a:hlinkClick r:id="rId2"/>
              </a:rPr>
              <a:t>doingwhatmatters.cccco.edu/StrongWorkforce/17PercentCommittee.aspx</a:t>
            </a:r>
            <a:r>
              <a:rPr lang="en-US" dirty="0" smtClean="0"/>
              <a:t> </a:t>
            </a:r>
          </a:p>
          <a:p>
            <a:r>
              <a:rPr lang="en-US" dirty="0">
                <a:hlinkClick r:id="rId3"/>
              </a:rPr>
              <a:t>http://</a:t>
            </a:r>
            <a:r>
              <a:rPr lang="en-US" dirty="0" smtClean="0">
                <a:hlinkClick r:id="rId3"/>
              </a:rPr>
              <a:t>doingwhatmatters.cccco.edu/StrongWorkforce/SWPIncentiveFunding.aspx</a:t>
            </a:r>
            <a:endParaRPr lang="en-US" dirty="0" smtClean="0"/>
          </a:p>
          <a:p>
            <a:r>
              <a:rPr lang="en-US" b="1" dirty="0" smtClean="0"/>
              <a:t>CTE Liaison Resources:</a:t>
            </a:r>
          </a:p>
          <a:p>
            <a:r>
              <a:rPr lang="en-US" dirty="0">
                <a:hlinkClick r:id="rId4"/>
              </a:rPr>
              <a:t>http://</a:t>
            </a:r>
            <a:r>
              <a:rPr lang="en-US" dirty="0" smtClean="0">
                <a:hlinkClick r:id="rId4"/>
              </a:rPr>
              <a:t>asccc.org/content/importance-designated-cte-liaisons-local-senates</a:t>
            </a:r>
            <a:r>
              <a:rPr lang="en-US" dirty="0" smtClean="0"/>
              <a:t> (Rostrum article on the importance of CTE liaison)</a:t>
            </a:r>
          </a:p>
          <a:p>
            <a:r>
              <a:rPr lang="en-US" dirty="0">
                <a:hlinkClick r:id="rId5"/>
              </a:rPr>
              <a:t>http://</a:t>
            </a:r>
            <a:r>
              <a:rPr lang="en-US" dirty="0" smtClean="0">
                <a:hlinkClick r:id="rId5"/>
              </a:rPr>
              <a:t>asccc.org/cte-faculty-liaison</a:t>
            </a:r>
            <a:r>
              <a:rPr lang="en-US" dirty="0" smtClean="0"/>
              <a:t> (This was the original template with suggested duties.)</a:t>
            </a:r>
          </a:p>
          <a:p>
            <a:endParaRPr lang="en-US" dirty="0" smtClean="0"/>
          </a:p>
          <a:p>
            <a:endParaRPr lang="en-US" dirty="0"/>
          </a:p>
        </p:txBody>
      </p:sp>
    </p:spTree>
    <p:extLst>
      <p:ext uri="{BB962C8B-B14F-4D97-AF65-F5344CB8AC3E}">
        <p14:creationId xmlns:p14="http://schemas.microsoft.com/office/powerpoint/2010/main" val="1317280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p:txBody>
          <a:bodyPr/>
          <a:lstStyle/>
          <a:p>
            <a:r>
              <a:rPr lang="en-US" dirty="0" smtClean="0"/>
              <a:t>Some of the slides in this presentation were taken from the California Community College Chancellor’s Office </a:t>
            </a:r>
            <a:r>
              <a:rPr lang="en-US" dirty="0" smtClean="0">
                <a:hlinkClick r:id="rId2"/>
              </a:rPr>
              <a:t>Doing What Matters </a:t>
            </a:r>
            <a:r>
              <a:rPr lang="en-US" dirty="0" smtClean="0"/>
              <a:t>website. There are a plethora of resources on this page if you wish to gain a better understanding of the entire framework for Strong Workforce Program</a:t>
            </a:r>
            <a:endParaRPr lang="en-US" dirty="0"/>
          </a:p>
        </p:txBody>
      </p:sp>
    </p:spTree>
    <p:extLst>
      <p:ext uri="{BB962C8B-B14F-4D97-AF65-F5344CB8AC3E}">
        <p14:creationId xmlns:p14="http://schemas.microsoft.com/office/powerpoint/2010/main" val="64538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245" y="1147268"/>
            <a:ext cx="8542253" cy="4647426"/>
          </a:xfrm>
          <a:prstGeom prst="rect">
            <a:avLst/>
          </a:prstGeom>
          <a:noFill/>
        </p:spPr>
        <p:txBody>
          <a:bodyPr wrap="square" rtlCol="0">
            <a:spAutoFit/>
          </a:bodyPr>
          <a:lstStyle/>
          <a:p>
            <a:pPr algn="ctr"/>
            <a:r>
              <a:rPr lang="en-US" sz="4400" b="1" dirty="0" smtClean="0"/>
              <a:t>Thank You!</a:t>
            </a:r>
            <a:endParaRPr lang="en-US" sz="2800" dirty="0"/>
          </a:p>
          <a:p>
            <a:endParaRPr lang="en-US" sz="2800" dirty="0" smtClean="0"/>
          </a:p>
          <a:p>
            <a:r>
              <a:rPr lang="en-US" sz="2800" dirty="0" smtClean="0"/>
              <a:t>Lorraine Slattery-Farrell    		</a:t>
            </a:r>
          </a:p>
          <a:p>
            <a:pPr lvl="2"/>
            <a:r>
              <a:rPr lang="en-US" sz="2800" dirty="0" smtClean="0">
                <a:hlinkClick r:id="rId2"/>
              </a:rPr>
              <a:t>lfarrell@msjc.edu</a:t>
            </a:r>
            <a:endParaRPr lang="en-US" sz="2800" dirty="0"/>
          </a:p>
          <a:p>
            <a:pPr lvl="2"/>
            <a:endParaRPr lang="en-US" sz="2800" dirty="0" smtClean="0"/>
          </a:p>
          <a:p>
            <a:pPr lvl="2"/>
            <a:r>
              <a:rPr lang="en-US" sz="2800" dirty="0" smtClean="0"/>
              <a:t>Feel free to e-mail me directly with any questions</a:t>
            </a:r>
            <a:r>
              <a:rPr lang="en-US" sz="2800" smtClean="0"/>
              <a:t>! </a:t>
            </a:r>
            <a:endParaRPr lang="en-US" sz="2800" dirty="0" smtClean="0"/>
          </a:p>
          <a:p>
            <a:endParaRPr lang="en-US" sz="2800" dirty="0"/>
          </a:p>
          <a:p>
            <a:endParaRPr lang="en-US" sz="2800" dirty="0"/>
          </a:p>
          <a:p>
            <a:endParaRPr lang="en-US" sz="2800" dirty="0"/>
          </a:p>
        </p:txBody>
      </p:sp>
    </p:spTree>
    <p:extLst>
      <p:ext uri="{BB962C8B-B14F-4D97-AF65-F5344CB8AC3E}">
        <p14:creationId xmlns:p14="http://schemas.microsoft.com/office/powerpoint/2010/main" val="92517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Workforce Program Overview</a:t>
            </a:r>
            <a:endParaRPr lang="en-US" dirty="0"/>
          </a:p>
        </p:txBody>
      </p:sp>
      <p:sp>
        <p:nvSpPr>
          <p:cNvPr id="3" name="Content Placeholder 2"/>
          <p:cNvSpPr>
            <a:spLocks noGrp="1"/>
          </p:cNvSpPr>
          <p:nvPr>
            <p:ph idx="1"/>
          </p:nvPr>
        </p:nvSpPr>
        <p:spPr/>
        <p:txBody>
          <a:bodyPr>
            <a:normAutofit lnSpcReduction="10000"/>
          </a:bodyPr>
          <a:lstStyle/>
          <a:p>
            <a:pPr marL="0" indent="0" defTabSz="584200" hangingPunct="0">
              <a:spcBef>
                <a:spcPts val="600"/>
              </a:spcBef>
              <a:buClrTx/>
              <a:buSzTx/>
              <a:buNone/>
            </a:pPr>
            <a:r>
              <a:rPr lang="en-US" b="1" dirty="0"/>
              <a:t>Strong Workforce Program Funding</a:t>
            </a:r>
          </a:p>
          <a:p>
            <a:pPr marL="0" indent="0" defTabSz="584200" hangingPunct="0">
              <a:spcBef>
                <a:spcPts val="600"/>
              </a:spcBef>
              <a:buClrTx/>
              <a:buSzTx/>
              <a:buNone/>
            </a:pPr>
            <a:endParaRPr lang="en-US" b="1" dirty="0"/>
          </a:p>
          <a:p>
            <a:pPr marL="571500" indent="-571500" defTabSz="584200" hangingPunct="0">
              <a:spcBef>
                <a:spcPts val="600"/>
              </a:spcBef>
              <a:buClrTx/>
              <a:buSzTx/>
            </a:pPr>
            <a:r>
              <a:rPr lang="en-US" dirty="0"/>
              <a:t>$200 million in annual CTE funding</a:t>
            </a:r>
          </a:p>
          <a:p>
            <a:pPr marL="571500" indent="-571500">
              <a:spcBef>
                <a:spcPts val="600"/>
              </a:spcBef>
            </a:pPr>
            <a:r>
              <a:rPr lang="en-US" dirty="0"/>
              <a:t>Focused on expanding and improving CTE programs through regional collaboration and by preparing more students for high-demand, high-wage </a:t>
            </a:r>
            <a:r>
              <a:rPr lang="en-US" dirty="0" smtClean="0"/>
              <a:t>jobs</a:t>
            </a:r>
          </a:p>
          <a:p>
            <a:pPr marL="571500" indent="-571500">
              <a:spcBef>
                <a:spcPts val="600"/>
              </a:spcBef>
            </a:pPr>
            <a:r>
              <a:rPr lang="en-US" dirty="0" smtClean="0"/>
              <a:t>Focus on meeting needs of economically disadvantaged students</a:t>
            </a:r>
            <a:endParaRPr lang="en-US" dirty="0"/>
          </a:p>
          <a:p>
            <a:pPr marL="571500" indent="-571500">
              <a:spcBef>
                <a:spcPts val="600"/>
              </a:spcBef>
            </a:pPr>
            <a:r>
              <a:rPr lang="en-US" dirty="0"/>
              <a:t>Aim to fill the gap of 1 million people trained for middle-skills jobs</a:t>
            </a:r>
          </a:p>
          <a:p>
            <a:pPr marL="571500" indent="-571500">
              <a:spcBef>
                <a:spcPts val="600"/>
              </a:spcBef>
            </a:pPr>
            <a:r>
              <a:rPr lang="en-US" dirty="0">
                <a:solidFill>
                  <a:srgbClr val="000000"/>
                </a:solidFill>
                <a:sym typeface="Helvetica Light"/>
              </a:rPr>
              <a:t>60% of funds go to districts, 40% of funds go to regions (after 5% goes to state leadership</a:t>
            </a:r>
            <a:endParaRPr lang="en-US" dirty="0" smtClean="0"/>
          </a:p>
        </p:txBody>
      </p:sp>
    </p:spTree>
    <p:extLst>
      <p:ext uri="{BB962C8B-B14F-4D97-AF65-F5344CB8AC3E}">
        <p14:creationId xmlns:p14="http://schemas.microsoft.com/office/powerpoint/2010/main" val="1482640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and Regional Share Plans</a:t>
            </a:r>
            <a:endParaRPr lang="en-US" dirty="0"/>
          </a:p>
        </p:txBody>
      </p:sp>
      <p:sp>
        <p:nvSpPr>
          <p:cNvPr id="3" name="Content Placeholder 2"/>
          <p:cNvSpPr>
            <a:spLocks noGrp="1"/>
          </p:cNvSpPr>
          <p:nvPr>
            <p:ph idx="1"/>
          </p:nvPr>
        </p:nvSpPr>
        <p:spPr/>
        <p:txBody>
          <a:bodyPr>
            <a:normAutofit lnSpcReduction="10000"/>
          </a:bodyPr>
          <a:lstStyle/>
          <a:p>
            <a:r>
              <a:rPr lang="en-US" dirty="0" smtClean="0"/>
              <a:t>10 economic regions across 7 regional consortia developed regional share plans to focus on regional needs</a:t>
            </a:r>
          </a:p>
          <a:p>
            <a:r>
              <a:rPr lang="en-US" dirty="0" smtClean="0"/>
              <a:t>All colleges created local share plans to focus on local needs</a:t>
            </a:r>
          </a:p>
          <a:p>
            <a:r>
              <a:rPr lang="en-US" dirty="0" smtClean="0"/>
              <a:t>These plans should be related to create a robust plan in the economic region to drive growth and quality across CTE programs</a:t>
            </a:r>
          </a:p>
          <a:p>
            <a:r>
              <a:rPr lang="en-US" dirty="0" smtClean="0"/>
              <a:t>The plans were due to the State Chancellor’s Office January 31, 2017</a:t>
            </a:r>
          </a:p>
          <a:p>
            <a:r>
              <a:rPr lang="en-US" dirty="0"/>
              <a:t>All available to view here: </a:t>
            </a:r>
            <a:r>
              <a:rPr lang="en-US" dirty="0">
                <a:hlinkClick r:id="rId2"/>
              </a:rPr>
              <a:t>http://</a:t>
            </a:r>
            <a:r>
              <a:rPr lang="en-US" dirty="0" smtClean="0">
                <a:hlinkClick r:id="rId2"/>
              </a:rPr>
              <a:t>doingwhatmatters.cccco.edu/StrongWorkforce/2016_17PlansAndAnalytics.aspx</a:t>
            </a:r>
            <a:r>
              <a:rPr lang="en-US" dirty="0" smtClean="0"/>
              <a:t> </a:t>
            </a:r>
            <a:endParaRPr lang="en-US" dirty="0"/>
          </a:p>
        </p:txBody>
      </p:sp>
    </p:spTree>
    <p:extLst>
      <p:ext uri="{BB962C8B-B14F-4D97-AF65-F5344CB8AC3E}">
        <p14:creationId xmlns:p14="http://schemas.microsoft.com/office/powerpoint/2010/main" val="1722668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all investments:</a:t>
            </a:r>
            <a:endParaRPr lang="en-US" dirty="0"/>
          </a:p>
        </p:txBody>
      </p:sp>
      <p:sp>
        <p:nvSpPr>
          <p:cNvPr id="3" name="Content Placeholder 2"/>
          <p:cNvSpPr>
            <a:spLocks noGrp="1"/>
          </p:cNvSpPr>
          <p:nvPr>
            <p:ph idx="1"/>
          </p:nvPr>
        </p:nvSpPr>
        <p:spPr/>
        <p:txBody>
          <a:bodyPr>
            <a:normAutofit lnSpcReduction="10000"/>
          </a:bodyPr>
          <a:lstStyle/>
          <a:p>
            <a:r>
              <a:rPr lang="en-US" dirty="0"/>
              <a:t>A) Increase the number of students in quality CTE courses, programs, and pathways that will achieve successful workforce outcomes</a:t>
            </a:r>
          </a:p>
          <a:p>
            <a:r>
              <a:rPr lang="en-US" dirty="0"/>
              <a:t>B) Increase the number of quality CTE courses, programs, and pathways that lead to successful workforce outcomes, or invest in new or emerging CTE courses, programs and pathways that may become operative in subsequent years and are likely to lead to successful workforce outcomes.</a:t>
            </a:r>
          </a:p>
          <a:p>
            <a:r>
              <a:rPr lang="en-US" dirty="0"/>
              <a:t>C) Address recommendations from the Strong Workforce Task Force, including the recommended provision of student services related to career exploration, job readiness and job placement, and work-based learning</a:t>
            </a:r>
          </a:p>
        </p:txBody>
      </p:sp>
    </p:spTree>
    <p:extLst>
      <p:ext uri="{BB962C8B-B14F-4D97-AF65-F5344CB8AC3E}">
        <p14:creationId xmlns:p14="http://schemas.microsoft.com/office/powerpoint/2010/main" val="2131559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3.png"/>
          <p:cNvPicPr>
            <a:picLocks noChangeAspect="1"/>
          </p:cNvPicPr>
          <p:nvPr/>
        </p:nvPicPr>
        <p:blipFill>
          <a:blip r:embed="rId3">
            <a:extLst/>
          </a:blip>
          <a:stretch>
            <a:fillRect/>
          </a:stretch>
        </p:blipFill>
        <p:spPr>
          <a:xfrm>
            <a:off x="-155542" y="0"/>
            <a:ext cx="9141716" cy="6858000"/>
          </a:xfrm>
          <a:prstGeom prst="rect">
            <a:avLst/>
          </a:prstGeom>
          <a:ln w="12700">
            <a:miter lim="400000"/>
          </a:ln>
        </p:spPr>
      </p:pic>
      <p:sp>
        <p:nvSpPr>
          <p:cNvPr id="2" name="TextBox 1"/>
          <p:cNvSpPr txBox="1"/>
          <p:nvPr/>
        </p:nvSpPr>
        <p:spPr>
          <a:xfrm>
            <a:off x="25869" y="6183898"/>
            <a:ext cx="2443163"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defRPr sz="2500" b="1">
                <a:solidFill>
                  <a:srgbClr val="53585F"/>
                </a:solidFill>
                <a:latin typeface="Arial"/>
                <a:ea typeface="Arial"/>
                <a:cs typeface="Arial"/>
                <a:sym typeface="Arial"/>
              </a:defRPr>
            </a:pPr>
            <a:r>
              <a:rPr lang="en-US" sz="1266" dirty="0">
                <a:solidFill>
                  <a:schemeClr val="bg1"/>
                </a:solidFill>
              </a:rPr>
              <a:t>doingwhatmatters.</a:t>
            </a:r>
            <a:r>
              <a:rPr lang="en-US" sz="1266" dirty="0">
                <a:solidFill>
                  <a:srgbClr val="FBAB18"/>
                </a:solidFill>
              </a:rPr>
              <a:t>cccco.edu</a:t>
            </a:r>
          </a:p>
        </p:txBody>
      </p:sp>
      <p:sp>
        <p:nvSpPr>
          <p:cNvPr id="3" name="Slide Number Placeholder 2"/>
          <p:cNvSpPr>
            <a:spLocks noGrp="1"/>
          </p:cNvSpPr>
          <p:nvPr>
            <p:ph type="sldNum" sz="quarter" idx="4294967295"/>
          </p:nvPr>
        </p:nvSpPr>
        <p:spPr>
          <a:xfrm>
            <a:off x="4280156" y="6590109"/>
            <a:ext cx="259104" cy="267891"/>
          </a:xfrm>
          <a:prstGeom prst="rect">
            <a:avLst/>
          </a:prstGeom>
        </p:spPr>
        <p:txBody>
          <a:bodyPr/>
          <a:lstStyle/>
          <a:p>
            <a:fld id="{86CB4B4D-7CA3-9044-876B-883B54F8677D}" type="slidenum">
              <a:rPr lang="en-US" smtClean="0"/>
              <a:t>6</a:t>
            </a:fld>
            <a:endParaRPr lang="en-US" dirty="0"/>
          </a:p>
        </p:txBody>
      </p:sp>
      <p:pic>
        <p:nvPicPr>
          <p:cNvPr id="1026"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2938" cy="160734"/>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HTML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42938" cy="160734"/>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HTMLHidden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2938" cy="160734"/>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HTMLHidden3"/>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2938" cy="160734"/>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HTMLHidden4"/>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42938" cy="160734"/>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HTMLHidden5"/>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42938" cy="160734"/>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HTMLHidden6"/>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2938" cy="160734"/>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HTMLHidden7"/>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42938" cy="160734"/>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itle 1"/>
          <p:cNvSpPr txBox="1">
            <a:spLocks/>
          </p:cNvSpPr>
          <p:nvPr/>
        </p:nvSpPr>
        <p:spPr>
          <a:xfrm>
            <a:off x="-157827" y="1442791"/>
            <a:ext cx="9144000" cy="1142639"/>
          </a:xfrm>
          <a:prstGeom prst="rect">
            <a:avLst/>
          </a:prstGeom>
        </p:spPr>
        <p:txBody>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34"/>
                <a:ea typeface="Arial Unicode MS" pitchFamily="2"/>
                <a:cs typeface="Arial Unicode MS" pitchFamily="2"/>
              </a:defRPr>
            </a:lvl1pPr>
          </a:lstStyle>
          <a:p>
            <a:r>
              <a:rPr lang="en-US" sz="3200" b="1" dirty="0">
                <a:solidFill>
                  <a:schemeClr val="tx1"/>
                </a:solidFill>
              </a:rPr>
              <a:t>Allocation Model for the Funds:  </a:t>
            </a:r>
          </a:p>
          <a:p>
            <a:r>
              <a:rPr lang="en-US" sz="3200" b="1" dirty="0">
                <a:solidFill>
                  <a:schemeClr val="tx1"/>
                </a:solidFill>
              </a:rPr>
              <a:t>Variables and Weighting</a:t>
            </a:r>
          </a:p>
        </p:txBody>
      </p:sp>
      <p:sp>
        <p:nvSpPr>
          <p:cNvPr id="39" name="Title 1"/>
          <p:cNvSpPr txBox="1">
            <a:spLocks/>
          </p:cNvSpPr>
          <p:nvPr/>
        </p:nvSpPr>
        <p:spPr>
          <a:xfrm>
            <a:off x="350635" y="3420300"/>
            <a:ext cx="8361218" cy="2482079"/>
          </a:xfrm>
          <a:prstGeom prst="rect">
            <a:avLst/>
          </a:prstGeom>
          <a:solidFill>
            <a:schemeClr val="bg1"/>
          </a:solidFill>
        </p:spPr>
        <p:txBody>
          <a:bodyPr>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34"/>
                <a:ea typeface="Arial Unicode MS" pitchFamily="2"/>
                <a:cs typeface="Arial Unicode MS" pitchFamily="2"/>
              </a:defRPr>
            </a:lvl1pPr>
          </a:lstStyle>
          <a:p>
            <a:pPr marL="457177" indent="-457177" algn="l">
              <a:lnSpc>
                <a:spcPct val="150000"/>
              </a:lnSpc>
              <a:buFont typeface="+mj-lt"/>
              <a:buAutoNum type="arabicPeriod"/>
              <a:tabLst>
                <a:tab pos="5943296" algn="ctr"/>
                <a:tab pos="7314825" algn="ctr"/>
              </a:tabLst>
            </a:pPr>
            <a:r>
              <a:rPr lang="en-US" sz="2500" b="1" dirty="0"/>
              <a:t>Unemployment rate	1/3	1/3</a:t>
            </a:r>
          </a:p>
          <a:p>
            <a:pPr marL="457177" indent="-457177" algn="l">
              <a:lnSpc>
                <a:spcPct val="150000"/>
              </a:lnSpc>
              <a:buFont typeface="+mj-lt"/>
              <a:buAutoNum type="arabicPeriod"/>
              <a:tabLst>
                <a:tab pos="5943296" algn="ctr"/>
                <a:tab pos="7314825" algn="ctr"/>
              </a:tabLst>
            </a:pPr>
            <a:r>
              <a:rPr lang="en-US" sz="2500" b="1" dirty="0"/>
              <a:t>Proportion of CTE FTEs 	1/3	1/3</a:t>
            </a:r>
          </a:p>
          <a:p>
            <a:pPr marL="457177" indent="-457177" algn="l">
              <a:lnSpc>
                <a:spcPct val="150000"/>
              </a:lnSpc>
              <a:buFont typeface="+mj-lt"/>
              <a:buAutoNum type="arabicPeriod"/>
              <a:tabLst>
                <a:tab pos="5943296" algn="ctr"/>
                <a:tab pos="7314825" algn="ctr"/>
              </a:tabLst>
            </a:pPr>
            <a:r>
              <a:rPr lang="en-US" sz="2500" b="1" dirty="0"/>
              <a:t>Projected job openings	1/3	1/6</a:t>
            </a:r>
          </a:p>
          <a:p>
            <a:pPr marL="457177" indent="-457177" algn="l">
              <a:lnSpc>
                <a:spcPct val="150000"/>
              </a:lnSpc>
              <a:buFont typeface="+mj-lt"/>
              <a:buAutoNum type="arabicPeriod"/>
              <a:tabLst>
                <a:tab pos="5943296" algn="ctr"/>
                <a:tab pos="7314825" algn="ctr"/>
              </a:tabLst>
            </a:pPr>
            <a:r>
              <a:rPr lang="en-US" sz="2500" b="1" dirty="0"/>
              <a:t>Successful workforce outcomes	0	</a:t>
            </a:r>
            <a:r>
              <a:rPr lang="en-US" sz="2500" b="1" dirty="0">
                <a:solidFill>
                  <a:schemeClr val="accent5">
                    <a:lumMod val="60000"/>
                    <a:lumOff val="40000"/>
                  </a:schemeClr>
                </a:solidFill>
              </a:rPr>
              <a:t>1/6</a:t>
            </a:r>
          </a:p>
          <a:p>
            <a:pPr algn="l">
              <a:lnSpc>
                <a:spcPct val="150000"/>
              </a:lnSpc>
            </a:pPr>
            <a:endParaRPr lang="en-US" sz="2500" b="1" dirty="0"/>
          </a:p>
          <a:p>
            <a:pPr marL="457177" indent="-457177" algn="l">
              <a:lnSpc>
                <a:spcPct val="150000"/>
              </a:lnSpc>
              <a:buFont typeface="+mj-lt"/>
              <a:buAutoNum type="arabicPeriod"/>
            </a:pPr>
            <a:endParaRPr lang="en-US" sz="2500" b="1" dirty="0"/>
          </a:p>
          <a:p>
            <a:pPr marL="457177" indent="-457177" algn="l">
              <a:lnSpc>
                <a:spcPct val="150000"/>
              </a:lnSpc>
              <a:buFont typeface="+mj-lt"/>
              <a:buAutoNum type="arabicPeriod"/>
            </a:pPr>
            <a:endParaRPr lang="en-US" sz="2500" b="1" dirty="0"/>
          </a:p>
        </p:txBody>
      </p:sp>
      <p:sp>
        <p:nvSpPr>
          <p:cNvPr id="40" name="TextBox 39"/>
          <p:cNvSpPr txBox="1"/>
          <p:nvPr/>
        </p:nvSpPr>
        <p:spPr>
          <a:xfrm>
            <a:off x="5572834" y="2873480"/>
            <a:ext cx="1410964" cy="492443"/>
          </a:xfrm>
          <a:prstGeom prst="rect">
            <a:avLst/>
          </a:prstGeom>
          <a:noFill/>
        </p:spPr>
        <p:txBody>
          <a:bodyPr wrap="none" rtlCol="0">
            <a:spAutoFit/>
          </a:bodyPr>
          <a:lstStyle/>
          <a:p>
            <a:r>
              <a:rPr lang="en-US" sz="2600" b="1" u="sng" dirty="0">
                <a:solidFill>
                  <a:schemeClr val="accent1"/>
                </a:solidFill>
              </a:rPr>
              <a:t>2016-17</a:t>
            </a:r>
          </a:p>
        </p:txBody>
      </p:sp>
      <p:sp>
        <p:nvSpPr>
          <p:cNvPr id="41" name="TextBox 40"/>
          <p:cNvSpPr txBox="1"/>
          <p:nvPr/>
        </p:nvSpPr>
        <p:spPr>
          <a:xfrm>
            <a:off x="7143655" y="2860520"/>
            <a:ext cx="1604927" cy="492443"/>
          </a:xfrm>
          <a:prstGeom prst="rect">
            <a:avLst/>
          </a:prstGeom>
          <a:noFill/>
        </p:spPr>
        <p:txBody>
          <a:bodyPr wrap="none" rtlCol="0">
            <a:spAutoFit/>
          </a:bodyPr>
          <a:lstStyle/>
          <a:p>
            <a:r>
              <a:rPr lang="en-US" sz="2600" b="1" u="sng" dirty="0">
                <a:solidFill>
                  <a:schemeClr val="accent1"/>
                </a:solidFill>
              </a:rPr>
              <a:t>2017-18+</a:t>
            </a:r>
          </a:p>
        </p:txBody>
      </p:sp>
      <p:sp>
        <p:nvSpPr>
          <p:cNvPr id="4" name="Oval 3"/>
          <p:cNvSpPr/>
          <p:nvPr/>
        </p:nvSpPr>
        <p:spPr>
          <a:xfrm>
            <a:off x="6930103" y="5162096"/>
            <a:ext cx="1524384" cy="649099"/>
          </a:xfrm>
          <a:prstGeom prst="ellipse">
            <a:avLst/>
          </a:prstGeom>
          <a:noFill/>
          <a:ln w="25400" cap="flat">
            <a:solidFill>
              <a:schemeClr val="accent1"/>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2531">
              <a:solidFill>
                <a:srgbClr val="000000"/>
              </a:solidFill>
              <a:latin typeface="Helvetica Light"/>
              <a:ea typeface="Helvetica Light"/>
              <a:cs typeface="Helvetica Light"/>
              <a:sym typeface="Helvetica Light"/>
            </a:endParaRPr>
          </a:p>
        </p:txBody>
      </p:sp>
    </p:spTree>
    <p:extLst>
      <p:ext uri="{BB962C8B-B14F-4D97-AF65-F5344CB8AC3E}">
        <p14:creationId xmlns:p14="http://schemas.microsoft.com/office/powerpoint/2010/main" val="62830845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Beginning in 2017-2018 legislation states the funding distribution will be based on:</a:t>
            </a:r>
            <a:endParaRPr lang="en-US" dirty="0"/>
          </a:p>
        </p:txBody>
      </p:sp>
      <p:graphicFrame>
        <p:nvGraphicFramePr>
          <p:cNvPr id="4" name="Content Placeholder 3">
            <a:extLst>
              <a:ext uri="{FF2B5EF4-FFF2-40B4-BE49-F238E27FC236}">
                <a16:creationId xmlns="" xmlns:a16="http://schemas.microsoft.com/office/drawing/2014/main" id="{DFAD97AC-E194-4AE7-9DB2-C0EFCF91D006}"/>
              </a:ext>
            </a:extLst>
          </p:cNvPr>
          <p:cNvGraphicFramePr>
            <a:graphicFrameLocks noGrp="1"/>
          </p:cNvGraphicFramePr>
          <p:nvPr>
            <p:ph idx="1"/>
            <p:extLst>
              <p:ext uri="{D42A27DB-BD31-4B8C-83A1-F6EECF244321}">
                <p14:modId xmlns:p14="http://schemas.microsoft.com/office/powerpoint/2010/main" val="1752292984"/>
              </p:ext>
            </p:extLst>
          </p:nvPr>
        </p:nvGraphicFramePr>
        <p:xfrm>
          <a:off x="245165" y="15240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274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Funding” Angst!</a:t>
            </a:r>
            <a:endParaRPr lang="en-US" dirty="0"/>
          </a:p>
        </p:txBody>
      </p:sp>
      <p:sp>
        <p:nvSpPr>
          <p:cNvPr id="3" name="Content Placeholder 2"/>
          <p:cNvSpPr>
            <a:spLocks noGrp="1"/>
          </p:cNvSpPr>
          <p:nvPr>
            <p:ph idx="1"/>
          </p:nvPr>
        </p:nvSpPr>
        <p:spPr/>
        <p:txBody>
          <a:bodyPr/>
          <a:lstStyle/>
          <a:p>
            <a:pPr marL="685800" indent="-685800"/>
            <a:r>
              <a:rPr lang="en-US" sz="2800" dirty="0"/>
              <a:t>All components of the allocation model are fixed in the legislation and incentive funding is required by </a:t>
            </a:r>
            <a:r>
              <a:rPr lang="en-US" sz="2800" dirty="0" smtClean="0"/>
              <a:t>2017-18</a:t>
            </a:r>
          </a:p>
          <a:p>
            <a:pPr marL="685800" indent="-685800"/>
            <a:endParaRPr lang="en-US" sz="2800" dirty="0"/>
          </a:p>
          <a:p>
            <a:pPr marL="685800" indent="-685800"/>
            <a:r>
              <a:rPr lang="en-US" sz="2800" dirty="0"/>
              <a:t>The Chancellor’s Office was given the discretion to design how incentive funding would be distributed, which was done in partnership with the 17% Committee</a:t>
            </a:r>
          </a:p>
          <a:p>
            <a:endParaRPr lang="en-US" dirty="0"/>
          </a:p>
        </p:txBody>
      </p:sp>
    </p:spTree>
    <p:extLst>
      <p:ext uri="{BB962C8B-B14F-4D97-AF65-F5344CB8AC3E}">
        <p14:creationId xmlns:p14="http://schemas.microsoft.com/office/powerpoint/2010/main" val="67800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17% Committee</a:t>
            </a:r>
            <a:endParaRPr lang="en-US" dirty="0"/>
          </a:p>
        </p:txBody>
      </p:sp>
      <p:sp>
        <p:nvSpPr>
          <p:cNvPr id="3" name="Content Placeholder 2"/>
          <p:cNvSpPr>
            <a:spLocks noGrp="1"/>
          </p:cNvSpPr>
          <p:nvPr>
            <p:ph idx="1"/>
          </p:nvPr>
        </p:nvSpPr>
        <p:spPr/>
        <p:txBody>
          <a:bodyPr/>
          <a:lstStyle/>
          <a:p>
            <a:r>
              <a:rPr lang="en-US" dirty="0"/>
              <a:t>The committee was broadly representative, including all major college roles plus an industry voice, with an emphasis on people with a depth of knowledge on CTE-related planning.</a:t>
            </a:r>
          </a:p>
          <a:p>
            <a:r>
              <a:rPr lang="en-US" dirty="0" smtClean="0"/>
              <a:t>At </a:t>
            </a:r>
            <a:r>
              <a:rPr lang="en-US" dirty="0"/>
              <a:t>each meeting, they considered a considerable body of research, including a research review of funding models and their likelihood of supporting SWP goals, results of interviews with six states and a national expert to answer questions posed by the committee about implementation, and two rounds of data model that tested eight possible approaches and analyzed results for every community college and every region. </a:t>
            </a:r>
          </a:p>
          <a:p>
            <a:endParaRPr lang="en-US" dirty="0"/>
          </a:p>
        </p:txBody>
      </p:sp>
    </p:spTree>
    <p:extLst>
      <p:ext uri="{BB962C8B-B14F-4D97-AF65-F5344CB8AC3E}">
        <p14:creationId xmlns:p14="http://schemas.microsoft.com/office/powerpoint/2010/main" val="1641837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672</TotalTime>
  <Words>1778</Words>
  <Application>Microsoft Macintosh PowerPoint</Application>
  <PresentationFormat>On-screen Show (4:3)</PresentationFormat>
  <Paragraphs>173</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 Unicode MS</vt:lpstr>
      <vt:lpstr>Calibri</vt:lpstr>
      <vt:lpstr>Courier New</vt:lpstr>
      <vt:lpstr>Helvetica Light</vt:lpstr>
      <vt:lpstr>Symbol</vt:lpstr>
      <vt:lpstr>Times New Roman</vt:lpstr>
      <vt:lpstr>Arial</vt:lpstr>
      <vt:lpstr>Clarity</vt:lpstr>
      <vt:lpstr>Strong Workforce Program: Update</vt:lpstr>
      <vt:lpstr>Session Objectives</vt:lpstr>
      <vt:lpstr>Strong Workforce Program Overview</vt:lpstr>
      <vt:lpstr>Local and Regional Share Plans</vt:lpstr>
      <vt:lpstr>Requirements for all investments:</vt:lpstr>
      <vt:lpstr>PowerPoint Presentation</vt:lpstr>
      <vt:lpstr>Beginning in 2017-2018 legislation states the funding distribution will be based on:</vt:lpstr>
      <vt:lpstr>“Incentive Funding” Angst!</vt:lpstr>
      <vt:lpstr>The 17% Committee</vt:lpstr>
      <vt:lpstr>   Adjustments to the Strong Workforce Program Metrics   </vt:lpstr>
      <vt:lpstr>Considerations</vt:lpstr>
      <vt:lpstr>PowerPoint Presentation</vt:lpstr>
      <vt:lpstr>PowerPoint Presentation</vt:lpstr>
      <vt:lpstr>SWP Metrics List 1. Progress:</vt:lpstr>
      <vt:lpstr>SWP Metrics List 2. Employment:</vt:lpstr>
      <vt:lpstr>SWP Metrics List 3. Earnings:</vt:lpstr>
      <vt:lpstr>Data! We need data! </vt:lpstr>
      <vt:lpstr>Outcomes that Count</vt:lpstr>
      <vt:lpstr>Outcomes that Count</vt:lpstr>
      <vt:lpstr>Make sure you get credit by:</vt:lpstr>
      <vt:lpstr>Important Resources</vt:lpstr>
      <vt:lpstr>Raise your hand if…</vt:lpstr>
      <vt:lpstr>PowerPoint Presentation</vt:lpstr>
      <vt:lpstr>ASCCC CTE Leadership Committee </vt:lpstr>
      <vt:lpstr>ASCCC CTE Faculty Engagement Efforts</vt:lpstr>
      <vt:lpstr>Important Resources</vt:lpstr>
      <vt:lpstr>References</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Lorraine Slattery-Farrell</cp:lastModifiedBy>
  <cp:revision>62</cp:revision>
  <dcterms:created xsi:type="dcterms:W3CDTF">2015-10-21T19:14:41Z</dcterms:created>
  <dcterms:modified xsi:type="dcterms:W3CDTF">2017-04-21T23:27:57Z</dcterms:modified>
</cp:coreProperties>
</file>