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3" r:id="rId2"/>
    <p:sldId id="300" r:id="rId3"/>
    <p:sldId id="290" r:id="rId4"/>
    <p:sldId id="292" r:id="rId5"/>
    <p:sldId id="297" r:id="rId6"/>
    <p:sldId id="298" r:id="rId7"/>
    <p:sldId id="270" r:id="rId8"/>
    <p:sldId id="288" r:id="rId9"/>
    <p:sldId id="284" r:id="rId10"/>
    <p:sldId id="301" r:id="rId11"/>
    <p:sldId id="287" r:id="rId12"/>
    <p:sldId id="302" r:id="rId13"/>
    <p:sldId id="285" r:id="rId14"/>
    <p:sldId id="271" r:id="rId15"/>
    <p:sldId id="299" r:id="rId16"/>
    <p:sldId id="30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6" r:id="rId25"/>
    <p:sldId id="280" r:id="rId26"/>
    <p:sldId id="304" r:id="rId27"/>
    <p:sldId id="281" r:id="rId28"/>
    <p:sldId id="307" r:id="rId29"/>
    <p:sldId id="305" r:id="rId3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imp, Ronnie" initials="RS" lastIdx="9" clrIdx="0"/>
  <p:cmAuthor id="1" name="Hoig, Todd" initials="H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FF9900"/>
    <a:srgbClr val="CC3300"/>
    <a:srgbClr val="BE830E"/>
    <a:srgbClr val="D69410"/>
    <a:srgbClr val="EFAA22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9" autoAdjust="0"/>
    <p:restoredTop sz="83639" autoAdjust="0"/>
  </p:normalViewPr>
  <p:slideViewPr>
    <p:cSldViewPr>
      <p:cViewPr varScale="1">
        <p:scale>
          <a:sx n="67" d="100"/>
          <a:sy n="67" d="100"/>
        </p:scale>
        <p:origin x="-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BC68-0783-48C7-A4CD-572B66E2CAB7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24667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924667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1F88-80D0-4E5D-A963-D768D497D9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5EF71-D1F8-4FF5-B8B2-134696B655A8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3943"/>
            <a:ext cx="5607050" cy="42280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24667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924667"/>
            <a:ext cx="3038475" cy="470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CFAF-283C-4301-98EC-D1A839354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/>
              <a:t>4/16/16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openxmlformats.org/officeDocument/2006/relationships/image" Target="../media/image7.png"/><Relationship Id="rId7" Type="http://schemas.microsoft.com/office/2007/relationships/hdphoto" Target="../media/hdphoto3.wdp"/><Relationship Id="rId8" Type="http://schemas.openxmlformats.org/officeDocument/2006/relationships/image" Target="../media/image8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sweb.cccco.edu/ie/DistrictSelec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Update of Institutional Effectiveness Partnership Initiative (IEPI) Indicators and Goal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924800" cy="26670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John Stanskas, ASCCC Executive Committee</a:t>
            </a:r>
          </a:p>
          <a:p>
            <a:pPr algn="r"/>
            <a:r>
              <a:rPr lang="en-US" dirty="0" smtClean="0"/>
              <a:t>Barry Gribbons, Deputy Chancellor, College of the Canyons </a:t>
            </a:r>
          </a:p>
          <a:p>
            <a:pPr algn="r"/>
            <a:r>
              <a:rPr lang="en-US" dirty="0" smtClean="0"/>
              <a:t>Alice van Ommeren, Dean of Research, CCCCO</a:t>
            </a:r>
            <a:endParaRPr lang="en-US" dirty="0"/>
          </a:p>
          <a:p>
            <a:pPr algn="r"/>
            <a:r>
              <a:rPr lang="en-US" dirty="0" smtClean="0"/>
              <a:t>Stacy Fisher, Research Specialist, CCCCO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April 21, 2016, 3:45-5PM </a:t>
            </a:r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11157" cy="124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60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Was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Indicators Were Required for Year 1</a:t>
            </a:r>
          </a:p>
          <a:p>
            <a:pPr marL="457200" lvl="1" indent="0">
              <a:buNone/>
            </a:pPr>
            <a:r>
              <a:rPr lang="en-US" dirty="0" smtClean="0"/>
              <a:t>Fund Balance  			(fiscal)</a:t>
            </a:r>
          </a:p>
          <a:p>
            <a:pPr marL="457200" lvl="1" indent="0">
              <a:buNone/>
            </a:pPr>
            <a:r>
              <a:rPr lang="en-US" dirty="0" smtClean="0"/>
              <a:t>Audit Findings			(compliance)</a:t>
            </a:r>
          </a:p>
          <a:p>
            <a:pPr marL="457200" lvl="1" indent="0">
              <a:buNone/>
            </a:pPr>
            <a:r>
              <a:rPr lang="en-US" dirty="0" smtClean="0"/>
              <a:t>Accreditation Status		(accreditation)</a:t>
            </a:r>
          </a:p>
          <a:p>
            <a:pPr marL="457200" lvl="1" indent="0">
              <a:buNone/>
            </a:pPr>
            <a:r>
              <a:rPr lang="en-US" dirty="0" smtClean="0"/>
              <a:t>Course Completion		(student achievement)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514350" indent="-457200"/>
            <a:r>
              <a:rPr lang="en-US" dirty="0" smtClean="0"/>
              <a:t>Some Colleges Chose up to 18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indicators for goal setting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images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95800"/>
            <a:ext cx="1308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1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Year 2 Indicators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6" y="1066800"/>
            <a:ext cx="8965223" cy="47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Eight Indicators Are Required </a:t>
            </a:r>
            <a:r>
              <a:rPr lang="en-US" dirty="0"/>
              <a:t>for Year </a:t>
            </a:r>
            <a:r>
              <a:rPr lang="en-US" dirty="0" smtClean="0"/>
              <a:t>2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Fund Balance  			(fiscal)</a:t>
            </a:r>
          </a:p>
          <a:p>
            <a:pPr marL="457200" lvl="1" indent="0">
              <a:buNone/>
            </a:pPr>
            <a:r>
              <a:rPr lang="en-US" dirty="0"/>
              <a:t>Audit Findings			(compliance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Federal Awards 		(compliance)</a:t>
            </a:r>
          </a:p>
          <a:p>
            <a:pPr marL="457200" lvl="1" indent="0">
              <a:buNone/>
            </a:pPr>
            <a:r>
              <a:rPr lang="en-US" dirty="0" smtClean="0"/>
              <a:t>State Compliance		(compliance)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Accreditation Status		(accreditation)</a:t>
            </a:r>
          </a:p>
          <a:p>
            <a:pPr marL="457200" lvl="1" indent="0">
              <a:buNone/>
            </a:pPr>
            <a:r>
              <a:rPr lang="en-US" dirty="0"/>
              <a:t>Course </a:t>
            </a:r>
            <a:r>
              <a:rPr lang="en-US" dirty="0" smtClean="0"/>
              <a:t>Completion 	</a:t>
            </a: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student achievement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Basic Skills College Choice	(student achievement)</a:t>
            </a:r>
          </a:p>
          <a:p>
            <a:pPr marL="457200" lvl="1" indent="0">
              <a:buNone/>
            </a:pPr>
            <a:r>
              <a:rPr lang="en-US" dirty="0" smtClean="0"/>
              <a:t>One more College Choice for 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 smtClean="0"/>
              <a:t>Changes in response to feedback from the field</a:t>
            </a:r>
          </a:p>
          <a:p>
            <a:pPr lvl="0"/>
            <a:r>
              <a:rPr lang="en-US" sz="2800" dirty="0" smtClean="0"/>
              <a:t>New Metrics/Metric Changes</a:t>
            </a:r>
            <a:endParaRPr lang="en-US" sz="2800" dirty="0"/>
          </a:p>
          <a:p>
            <a:pPr lvl="1"/>
            <a:r>
              <a:rPr lang="en-US" dirty="0" smtClean="0"/>
              <a:t>Course completion:  annual </a:t>
            </a:r>
            <a:r>
              <a:rPr lang="en-US" dirty="0"/>
              <a:t>metric </a:t>
            </a:r>
            <a:r>
              <a:rPr lang="en-US" dirty="0" smtClean="0"/>
              <a:t>→ </a:t>
            </a:r>
            <a:r>
              <a:rPr lang="en-US" dirty="0"/>
              <a:t>Fall term </a:t>
            </a:r>
            <a:r>
              <a:rPr lang="en-US" dirty="0" smtClean="0"/>
              <a:t>only (</a:t>
            </a:r>
            <a:r>
              <a:rPr lang="en-US" sz="2800" dirty="0" smtClean="0"/>
              <a:t>Consistent </a:t>
            </a:r>
            <a:r>
              <a:rPr lang="en-US" sz="2800" dirty="0"/>
              <a:t>with </a:t>
            </a:r>
            <a:r>
              <a:rPr lang="en-US" sz="2800" dirty="0" smtClean="0"/>
              <a:t>regional accreditor measure)</a:t>
            </a:r>
            <a:endParaRPr lang="en-US" sz="2800" dirty="0"/>
          </a:p>
          <a:p>
            <a:pPr lvl="1"/>
            <a:r>
              <a:rPr lang="en-US" dirty="0" smtClean="0"/>
              <a:t>Three compliance indicators:  fiscal</a:t>
            </a:r>
            <a:r>
              <a:rPr lang="en-US" dirty="0"/>
              <a:t>, state compliance and federal </a:t>
            </a:r>
            <a:r>
              <a:rPr lang="en-US" dirty="0" smtClean="0"/>
              <a:t>awards</a:t>
            </a:r>
          </a:p>
          <a:p>
            <a:pPr lvl="2"/>
            <a:r>
              <a:rPr lang="en-US" sz="2800" dirty="0" smtClean="0"/>
              <a:t>Fiscal specialists </a:t>
            </a:r>
            <a:r>
              <a:rPr lang="en-US" sz="2800" dirty="0"/>
              <a:t>noted that </a:t>
            </a:r>
            <a:r>
              <a:rPr lang="en-US" sz="2800" dirty="0" smtClean="0"/>
              <a:t>single indicator was </a:t>
            </a:r>
            <a:r>
              <a:rPr lang="en-US" sz="2800" dirty="0"/>
              <a:t>too </a:t>
            </a:r>
            <a:r>
              <a:rPr lang="en-US" sz="2800" dirty="0" smtClean="0"/>
              <a:t>broad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images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724400"/>
            <a:ext cx="2360625" cy="13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Year 2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8307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Required college </a:t>
            </a:r>
            <a:r>
              <a:rPr lang="en-US" dirty="0"/>
              <a:t>choice indicator allows colleges to choose the optional basic skills metric that they are most interested in tracking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Optional College Choice allows colleges to identify and set goals on </a:t>
            </a:r>
            <a:r>
              <a:rPr lang="en-US" i="1" dirty="0" smtClean="0"/>
              <a:t>any</a:t>
            </a:r>
            <a:r>
              <a:rPr lang="en-US" dirty="0" smtClean="0"/>
              <a:t> indicator they want to track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2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 2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Goal Setting Changes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Both </a:t>
            </a:r>
            <a:r>
              <a:rPr lang="en-US" dirty="0"/>
              <a:t>long-term and short-term goals are required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Original </a:t>
            </a:r>
            <a:r>
              <a:rPr lang="en-US" dirty="0"/>
              <a:t>Targets Are Required, Plus:</a:t>
            </a:r>
          </a:p>
          <a:p>
            <a:pPr lvl="2"/>
            <a:r>
              <a:rPr lang="en-US" dirty="0"/>
              <a:t>Additional Audit Indicators (unmodified)</a:t>
            </a:r>
          </a:p>
          <a:p>
            <a:pPr lvl="2"/>
            <a:r>
              <a:rPr lang="en-US" dirty="0"/>
              <a:t>One College Choice on Basic Skills</a:t>
            </a:r>
          </a:p>
          <a:p>
            <a:pPr lvl="2"/>
            <a:r>
              <a:rPr lang="en-US" dirty="0"/>
              <a:t>One College Choice on any Aspect of Achievement (if one is identified)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Interlude – Indicators Workgroup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Representatives from all constituencies</a:t>
            </a:r>
          </a:p>
          <a:p>
            <a:r>
              <a:rPr lang="en-US" dirty="0" smtClean="0"/>
              <a:t>Several visits from </a:t>
            </a:r>
            <a:r>
              <a:rPr lang="en-US" dirty="0" err="1" smtClean="0"/>
              <a:t>DoF</a:t>
            </a:r>
            <a:r>
              <a:rPr lang="en-US" dirty="0" smtClean="0"/>
              <a:t> regarding compliance</a:t>
            </a:r>
          </a:p>
          <a:p>
            <a:r>
              <a:rPr lang="en-US" dirty="0" smtClean="0"/>
              <a:t>Attempt to merge all data colleges must evaluate into one portal – streamline</a:t>
            </a:r>
          </a:p>
          <a:p>
            <a:endParaRPr lang="en-US" dirty="0"/>
          </a:p>
        </p:txBody>
      </p:sp>
      <p:pic>
        <p:nvPicPr>
          <p:cNvPr id="4" name="Picture 3" descr="images-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20296"/>
            <a:ext cx="2362200" cy="24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4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Indicators: Year 3 - 2017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4227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Being Developed</a:t>
            </a:r>
          </a:p>
          <a:p>
            <a:r>
              <a:rPr lang="en-US" sz="3600" dirty="0"/>
              <a:t>Includes Previous Indicators</a:t>
            </a:r>
          </a:p>
          <a:p>
            <a:r>
              <a:rPr lang="en-US" sz="3600" dirty="0"/>
              <a:t>Additional Indicators </a:t>
            </a:r>
            <a:r>
              <a:rPr lang="en-US" sz="3600" dirty="0" smtClean="0"/>
              <a:t>Recommended by Workgroup</a:t>
            </a:r>
            <a:endParaRPr lang="en-US" sz="3600" dirty="0"/>
          </a:p>
          <a:p>
            <a:pPr lvl="1"/>
            <a:r>
              <a:rPr lang="en-US" sz="3100" dirty="0"/>
              <a:t>Access: Participation Rate</a:t>
            </a:r>
          </a:p>
          <a:p>
            <a:pPr lvl="1"/>
            <a:r>
              <a:rPr lang="en-US" sz="3100" dirty="0"/>
              <a:t>Wage gains: Skills Builder </a:t>
            </a:r>
          </a:p>
          <a:p>
            <a:pPr lvl="1"/>
            <a:r>
              <a:rPr lang="en-US" sz="3100" dirty="0"/>
              <a:t>Completion: Low unit certificates and median time to degree</a:t>
            </a:r>
          </a:p>
          <a:p>
            <a:pPr lvl="1"/>
            <a:r>
              <a:rPr lang="en-US" sz="3100" dirty="0"/>
              <a:t>Basic Skills/Throughput: Percent finishing transfer-level math and English within 1 and 2 years</a:t>
            </a:r>
          </a:p>
          <a:p>
            <a:pPr lvl="1"/>
            <a:r>
              <a:rPr lang="en-US" sz="3100" dirty="0"/>
              <a:t>Noncredit </a:t>
            </a:r>
          </a:p>
          <a:p>
            <a:pPr lvl="2"/>
            <a:r>
              <a:rPr lang="en-US" sz="2800" dirty="0"/>
              <a:t>Non-credit course completion</a:t>
            </a:r>
          </a:p>
          <a:p>
            <a:pPr lvl="2"/>
            <a:r>
              <a:rPr lang="en-US" sz="2800" dirty="0"/>
              <a:t>CDCP completion (number)</a:t>
            </a:r>
          </a:p>
          <a:p>
            <a:pPr lvl="2"/>
            <a:r>
              <a:rPr lang="en-US" sz="2800" dirty="0"/>
              <a:t>Fill in the </a:t>
            </a:r>
            <a:r>
              <a:rPr lang="en-US" sz="2800" dirty="0" smtClean="0"/>
              <a:t>blank            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8099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Indicators: Year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943101"/>
            <a:ext cx="6000750" cy="3394472"/>
          </a:xfrm>
        </p:spPr>
        <p:txBody>
          <a:bodyPr>
            <a:normAutofit/>
          </a:bodyPr>
          <a:lstStyle/>
          <a:p>
            <a:r>
              <a:rPr lang="en-US" sz="3000" dirty="0"/>
              <a:t>Access: Participation Rate</a:t>
            </a:r>
          </a:p>
          <a:p>
            <a:pPr lvl="1"/>
            <a:r>
              <a:rPr lang="en-US" dirty="0"/>
              <a:t>Same Methods as Long-term Enrollment Forecast</a:t>
            </a:r>
          </a:p>
          <a:p>
            <a:pPr lvl="1"/>
            <a:r>
              <a:rPr lang="en-US" dirty="0"/>
              <a:t>Focus on in-district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imag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997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Indicators: </a:t>
            </a:r>
            <a:r>
              <a:rPr lang="en-US" dirty="0" smtClean="0"/>
              <a:t>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3100"/>
            <a:ext cx="6343650" cy="3771899"/>
          </a:xfrm>
        </p:spPr>
        <p:txBody>
          <a:bodyPr>
            <a:normAutofit/>
          </a:bodyPr>
          <a:lstStyle/>
          <a:p>
            <a:r>
              <a:rPr lang="en-US" sz="3000" dirty="0"/>
              <a:t>Wage gains: </a:t>
            </a:r>
          </a:p>
          <a:p>
            <a:pPr lvl="1"/>
            <a:r>
              <a:rPr lang="en-US" dirty="0"/>
              <a:t>Skills Builder</a:t>
            </a:r>
            <a:r>
              <a:rPr lang="en-US" dirty="0" smtClean="0"/>
              <a:t>: Wage gains for CTE students who did not complete a degree or transfer</a:t>
            </a:r>
            <a:endParaRPr lang="en-US" dirty="0"/>
          </a:p>
          <a:p>
            <a:pPr lvl="1"/>
            <a:r>
              <a:rPr lang="en-US" dirty="0"/>
              <a:t>Additional Indicators for Employment and Wage Gains from Launchboard 2.0 / CTEOS being reviewed, but probably Year 4</a:t>
            </a:r>
          </a:p>
          <a:p>
            <a:pPr marL="342900" lvl="1" indent="0">
              <a:buNone/>
            </a:pP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670300" cy="37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415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IEPI</a:t>
            </a:r>
          </a:p>
          <a:p>
            <a:r>
              <a:rPr lang="en-US" dirty="0" smtClean="0"/>
              <a:t>What are Indicators</a:t>
            </a:r>
          </a:p>
          <a:p>
            <a:r>
              <a:rPr lang="en-US" dirty="0" smtClean="0"/>
              <a:t>Year 1 Indicators</a:t>
            </a:r>
          </a:p>
          <a:p>
            <a:r>
              <a:rPr lang="en-US" dirty="0" smtClean="0"/>
              <a:t>Year 2 Indicators</a:t>
            </a:r>
          </a:p>
          <a:p>
            <a:r>
              <a:rPr lang="en-US" i="1" dirty="0" smtClean="0"/>
              <a:t>Interlude – Indicator Workgroup</a:t>
            </a:r>
          </a:p>
          <a:p>
            <a:r>
              <a:rPr lang="en-US" dirty="0" smtClean="0"/>
              <a:t>Proposed Year 3 Indicators</a:t>
            </a:r>
          </a:p>
          <a:p>
            <a:r>
              <a:rPr lang="en-US" dirty="0" smtClean="0"/>
              <a:t>What do you, as educational leaders, do with the indicator and goal setting process?</a:t>
            </a:r>
            <a:endParaRPr lang="en-US" dirty="0"/>
          </a:p>
        </p:txBody>
      </p:sp>
      <p:pic>
        <p:nvPicPr>
          <p:cNvPr id="4" name="Picture 3" descr="images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Indicators: </a:t>
            </a:r>
            <a:r>
              <a:rPr lang="en-US" dirty="0" smtClean="0"/>
              <a:t>Year </a:t>
            </a:r>
            <a:r>
              <a:rPr lang="en-US" dirty="0"/>
              <a:t>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000750" cy="3394472"/>
          </a:xfrm>
        </p:spPr>
        <p:txBody>
          <a:bodyPr>
            <a:normAutofit/>
          </a:bodyPr>
          <a:lstStyle/>
          <a:p>
            <a:r>
              <a:rPr lang="en-US" sz="3000" dirty="0"/>
              <a:t>Completion: </a:t>
            </a:r>
          </a:p>
          <a:p>
            <a:pPr lvl="1"/>
            <a:r>
              <a:rPr lang="en-US" dirty="0"/>
              <a:t>Low unit certificates</a:t>
            </a:r>
          </a:p>
          <a:p>
            <a:pPr lvl="1"/>
            <a:r>
              <a:rPr lang="en-US" dirty="0"/>
              <a:t>Median time to degree </a:t>
            </a:r>
          </a:p>
          <a:p>
            <a:pPr lvl="2"/>
            <a:r>
              <a:rPr lang="en-US" dirty="0"/>
              <a:t>Also, looking at AA/AS separate from ADT, maybe Year 4 though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images-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810000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785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Indicators: </a:t>
            </a:r>
            <a:r>
              <a:rPr lang="en-US" dirty="0" smtClean="0"/>
              <a:t>Year </a:t>
            </a:r>
            <a:r>
              <a:rPr lang="en-US" dirty="0"/>
              <a:t>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6878"/>
            <a:ext cx="8686800" cy="4332922"/>
          </a:xfrm>
        </p:spPr>
        <p:txBody>
          <a:bodyPr>
            <a:normAutofit fontScale="40000" lnSpcReduction="20000"/>
          </a:bodyPr>
          <a:lstStyle/>
          <a:p>
            <a:pPr marL="342900" lvl="1" indent="0">
              <a:buNone/>
            </a:pPr>
            <a:r>
              <a:rPr lang="en-US" sz="5500" dirty="0">
                <a:latin typeface="+mj-lt"/>
                <a:cs typeface="Arial" panose="020B0604020202020204" pitchFamily="34" charset="0"/>
              </a:rPr>
              <a:t>Basic Skills/Throughput: 4 Indicators</a:t>
            </a:r>
          </a:p>
          <a:p>
            <a:pPr marL="342900" lvl="1" indent="0">
              <a:buNone/>
            </a:pPr>
            <a:endParaRPr lang="en-US" sz="3400" dirty="0">
              <a:latin typeface="+mj-lt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7000" dirty="0">
                <a:latin typeface="+mj-lt"/>
                <a:cs typeface="Arial" panose="020B0604020202020204" pitchFamily="34" charset="0"/>
              </a:rPr>
              <a:t>Percent finishing transfer-level math within 1 </a:t>
            </a:r>
            <a:r>
              <a:rPr lang="en-US" sz="7000" dirty="0" smtClean="0">
                <a:latin typeface="+mj-lt"/>
                <a:cs typeface="Arial" panose="020B0604020202020204" pitchFamily="34" charset="0"/>
              </a:rPr>
              <a:t>year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7000" dirty="0" smtClean="0">
                <a:latin typeface="+mj-lt"/>
                <a:cs typeface="Arial" panose="020B0604020202020204" pitchFamily="34" charset="0"/>
              </a:rPr>
              <a:t>Percent </a:t>
            </a:r>
            <a:r>
              <a:rPr lang="en-US" sz="7000" dirty="0">
                <a:latin typeface="+mj-lt"/>
                <a:cs typeface="Arial" panose="020B0604020202020204" pitchFamily="34" charset="0"/>
              </a:rPr>
              <a:t>finishing transfer-level </a:t>
            </a:r>
            <a:r>
              <a:rPr lang="en-US" sz="7000" dirty="0" smtClean="0">
                <a:latin typeface="+mj-lt"/>
                <a:cs typeface="Arial" panose="020B0604020202020204" pitchFamily="34" charset="0"/>
              </a:rPr>
              <a:t>English </a:t>
            </a:r>
            <a:r>
              <a:rPr lang="en-US" sz="7000" dirty="0">
                <a:latin typeface="+mj-lt"/>
                <a:cs typeface="Arial" panose="020B0604020202020204" pitchFamily="34" charset="0"/>
              </a:rPr>
              <a:t>within 1 year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7000" dirty="0">
                <a:latin typeface="+mj-lt"/>
                <a:cs typeface="Arial" panose="020B0604020202020204" pitchFamily="34" charset="0"/>
              </a:rPr>
              <a:t>Percent finishing transfer-level math within </a:t>
            </a:r>
            <a:r>
              <a:rPr lang="en-US" sz="7000" dirty="0" smtClean="0">
                <a:latin typeface="+mj-lt"/>
                <a:cs typeface="Arial" panose="020B0604020202020204" pitchFamily="34" charset="0"/>
              </a:rPr>
              <a:t>2 years</a:t>
            </a:r>
            <a:endParaRPr lang="en-US" sz="7000" dirty="0">
              <a:latin typeface="+mj-lt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7000" dirty="0">
                <a:latin typeface="+mj-lt"/>
                <a:cs typeface="Arial" panose="020B0604020202020204" pitchFamily="34" charset="0"/>
              </a:rPr>
              <a:t>Percent finishing transfer-level </a:t>
            </a:r>
            <a:r>
              <a:rPr lang="en-US" sz="7000" dirty="0" smtClean="0">
                <a:latin typeface="+mj-lt"/>
                <a:cs typeface="Arial" panose="020B0604020202020204" pitchFamily="34" charset="0"/>
              </a:rPr>
              <a:t>English </a:t>
            </a:r>
            <a:r>
              <a:rPr lang="en-US" sz="7000" dirty="0">
                <a:latin typeface="+mj-lt"/>
                <a:cs typeface="Arial" panose="020B0604020202020204" pitchFamily="34" charset="0"/>
              </a:rPr>
              <a:t>within </a:t>
            </a:r>
            <a:r>
              <a:rPr lang="en-US" sz="7000" dirty="0" smtClean="0">
                <a:latin typeface="+mj-lt"/>
                <a:cs typeface="Arial" panose="020B0604020202020204" pitchFamily="34" charset="0"/>
              </a:rPr>
              <a:t>2 years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en-US" sz="6000" dirty="0" smtClean="0">
                <a:latin typeface="+mj-lt"/>
                <a:cs typeface="Arial" panose="020B0604020202020204" pitchFamily="34" charset="0"/>
              </a:rPr>
              <a:t>Numerator includes CB05=‘A’</a:t>
            </a:r>
          </a:p>
          <a:p>
            <a:pPr marL="342900" lvl="1" indent="0">
              <a:buNone/>
            </a:pPr>
            <a:r>
              <a:rPr lang="en-US" sz="6000" dirty="0" smtClean="0">
                <a:latin typeface="+mj-lt"/>
                <a:cs typeface="Arial" panose="020B0604020202020204" pitchFamily="34" charset="0"/>
              </a:rPr>
              <a:t>Denominator needs discussion: </a:t>
            </a:r>
          </a:p>
          <a:p>
            <a:pPr lvl="1"/>
            <a:r>
              <a:rPr lang="en-US" sz="6000" dirty="0" smtClean="0">
                <a:latin typeface="+mj-lt"/>
                <a:cs typeface="Arial" panose="020B0604020202020204" pitchFamily="34" charset="0"/>
              </a:rPr>
              <a:t>All new students? </a:t>
            </a:r>
          </a:p>
          <a:p>
            <a:pPr lvl="1"/>
            <a:r>
              <a:rPr lang="en-US" sz="6000" dirty="0" smtClean="0">
                <a:latin typeface="+mj-lt"/>
                <a:cs typeface="Arial" panose="020B0604020202020204" pitchFamily="34" charset="0"/>
              </a:rPr>
              <a:t>All directed toward assessment: SS04=‘AY’ in sp/summer/fall?</a:t>
            </a:r>
            <a:endParaRPr lang="en-US" sz="6000" dirty="0">
              <a:latin typeface="+mj-lt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7354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Indicators: </a:t>
            </a:r>
            <a:r>
              <a:rPr lang="en-US" dirty="0" smtClean="0"/>
              <a:t>Year </a:t>
            </a:r>
            <a:r>
              <a:rPr lang="en-US" dirty="0"/>
              <a:t>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43101"/>
            <a:ext cx="6953250" cy="339447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3000" dirty="0"/>
              <a:t>Noncredit </a:t>
            </a:r>
          </a:p>
          <a:p>
            <a:pPr lvl="2"/>
            <a:r>
              <a:rPr lang="en-US" sz="2800" dirty="0"/>
              <a:t>Non-credit course completion</a:t>
            </a:r>
          </a:p>
          <a:p>
            <a:pPr lvl="3"/>
            <a:r>
              <a:rPr lang="en-US" sz="2800" dirty="0"/>
              <a:t>Discussion on including ‘SP’ grade, which is still in approval process</a:t>
            </a:r>
          </a:p>
          <a:p>
            <a:pPr lvl="2"/>
            <a:r>
              <a:rPr lang="en-US" sz="2800" dirty="0"/>
              <a:t>CDCP completion (number)</a:t>
            </a:r>
          </a:p>
          <a:p>
            <a:pPr lvl="2"/>
            <a:r>
              <a:rPr lang="en-US" sz="2800" dirty="0"/>
              <a:t>Fill in the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images-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88" y="533400"/>
            <a:ext cx="187971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3728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Minimum for 2016, Again</a:t>
            </a:r>
          </a:p>
          <a:p>
            <a:pPr lvl="1"/>
            <a:r>
              <a:rPr lang="en-US" dirty="0" smtClean="0"/>
              <a:t>Course Completion (Fall)</a:t>
            </a:r>
          </a:p>
          <a:p>
            <a:pPr lvl="1"/>
            <a:r>
              <a:rPr lang="en-US" dirty="0" smtClean="0"/>
              <a:t>College Choice of Basic Skills </a:t>
            </a:r>
            <a:r>
              <a:rPr lang="en-US" dirty="0" smtClean="0"/>
              <a:t>Indicators</a:t>
            </a:r>
            <a:endParaRPr lang="en-US" dirty="0" smtClean="0"/>
          </a:p>
          <a:p>
            <a:pPr lvl="1"/>
            <a:r>
              <a:rPr lang="en-US" dirty="0" smtClean="0"/>
              <a:t>Accreditation Status </a:t>
            </a:r>
          </a:p>
          <a:p>
            <a:pPr lvl="2"/>
            <a:r>
              <a:rPr lang="en-US" dirty="0" smtClean="0"/>
              <a:t>Long-term Goal=Reaffirmed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Fund Balance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Lower is OK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Lots of discussion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Audit for 1) Financial Statement, 2) Federal Awards, and 3) State Awards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Target is Unmodified 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057400"/>
            <a:ext cx="254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80" r="-52980"/>
          <a:stretch/>
        </p:blipFill>
        <p:spPr/>
      </p:pic>
    </p:spTree>
    <p:extLst>
      <p:ext uri="{BB962C8B-B14F-4D97-AF65-F5344CB8AC3E}">
        <p14:creationId xmlns:p14="http://schemas.microsoft.com/office/powerpoint/2010/main" val="68807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Collegial Consultation</a:t>
            </a:r>
          </a:p>
          <a:p>
            <a:r>
              <a:rPr lang="en-US" dirty="0" smtClean="0"/>
              <a:t>Engage College and District Planning Groups</a:t>
            </a:r>
          </a:p>
          <a:p>
            <a:pPr lvl="1"/>
            <a:r>
              <a:rPr lang="en-US" dirty="0" smtClean="0"/>
              <a:t>Existing Subcommittees</a:t>
            </a:r>
          </a:p>
          <a:p>
            <a:pPr lvl="1"/>
            <a:r>
              <a:rPr lang="en-US" dirty="0" smtClean="0"/>
              <a:t>Financial and Student Achievement</a:t>
            </a:r>
          </a:p>
          <a:p>
            <a:pPr lvl="1"/>
            <a:r>
              <a:rPr lang="en-US" dirty="0" smtClean="0"/>
              <a:t>Connection to Strategic and Master Plans?</a:t>
            </a:r>
          </a:p>
          <a:p>
            <a:r>
              <a:rPr lang="en-US" dirty="0" smtClean="0"/>
              <a:t>Connection to Department Planning</a:t>
            </a:r>
          </a:p>
          <a:p>
            <a:pPr lvl="1"/>
            <a:r>
              <a:rPr lang="en-US" dirty="0" smtClean="0"/>
              <a:t>Which indicators should be at both levels?</a:t>
            </a:r>
          </a:p>
          <a:p>
            <a:r>
              <a:rPr lang="en-US" dirty="0" smtClean="0"/>
              <a:t>Evidence of Initiatives to Impact Measures</a:t>
            </a:r>
          </a:p>
          <a:p>
            <a:r>
              <a:rPr lang="en-US" dirty="0" smtClean="0"/>
              <a:t>Connection to Partnership Resource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many reports and updates that overlap with this data (Basic Skills, Equity, SSSP, Programmatic Review, strategic planning)</a:t>
            </a:r>
          </a:p>
          <a:p>
            <a:r>
              <a:rPr lang="en-US" dirty="0" smtClean="0"/>
              <a:t>You may be able to use IEPI Indicator goal setting as a summary of other plans, or to inform other activities at the college</a:t>
            </a:r>
          </a:p>
          <a:p>
            <a:r>
              <a:rPr lang="en-US" dirty="0" smtClean="0"/>
              <a:t>Senate, researchers, and administration need to work collegially to integrate these plans and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0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55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Aspirational</a:t>
            </a:r>
          </a:p>
          <a:p>
            <a:pPr lvl="1"/>
            <a:r>
              <a:rPr lang="en-US" dirty="0" smtClean="0"/>
              <a:t>How much is aspirational?</a:t>
            </a:r>
          </a:p>
          <a:p>
            <a:pPr lvl="1"/>
            <a:r>
              <a:rPr lang="en-US" dirty="0" smtClean="0"/>
              <a:t>How is it determined?</a:t>
            </a:r>
          </a:p>
          <a:p>
            <a:pPr lvl="2"/>
            <a:r>
              <a:rPr lang="en-US" dirty="0" smtClean="0"/>
              <a:t>5%?</a:t>
            </a:r>
          </a:p>
          <a:p>
            <a:pPr lvl="2"/>
            <a:r>
              <a:rPr lang="en-US" dirty="0" smtClean="0"/>
              <a:t>Analyses and scenarios of subgroups or successful implementation of programs?</a:t>
            </a:r>
          </a:p>
          <a:p>
            <a:pPr lvl="2"/>
            <a:r>
              <a:rPr lang="en-US" dirty="0" smtClean="0"/>
              <a:t>Vision 2020?</a:t>
            </a:r>
          </a:p>
          <a:p>
            <a:pPr lvl="2"/>
            <a:r>
              <a:rPr lang="en-US" dirty="0" smtClean="0"/>
              <a:t>Culture of Change and Innovation</a:t>
            </a:r>
          </a:p>
          <a:p>
            <a:pPr lvl="1"/>
            <a:r>
              <a:rPr lang="en-US" dirty="0" smtClean="0"/>
              <a:t>What happened if targets not achieved?</a:t>
            </a:r>
          </a:p>
          <a:p>
            <a:pPr lvl="2"/>
            <a:r>
              <a:rPr lang="en-US" dirty="0" smtClean="0"/>
              <a:t>No Punitive Actions</a:t>
            </a:r>
          </a:p>
          <a:p>
            <a:pPr lvl="2"/>
            <a:r>
              <a:rPr lang="en-US" dirty="0" smtClean="0"/>
              <a:t>Stretch and Take Risks</a:t>
            </a:r>
          </a:p>
          <a:p>
            <a:pPr lvl="2"/>
            <a:r>
              <a:rPr lang="en-US" dirty="0" smtClean="0"/>
              <a:t>Use PRTs</a:t>
            </a:r>
          </a:p>
        </p:txBody>
      </p:sp>
      <p:pic>
        <p:nvPicPr>
          <p:cNvPr id="4" name="Picture 3" descr="images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54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educational leaders, it is important to figure out how all the college plans and goals intersect</a:t>
            </a:r>
          </a:p>
          <a:p>
            <a:r>
              <a:rPr lang="en-US" dirty="0" smtClean="0"/>
              <a:t>Devise an efficient method that does not duplicate institutional efforts</a:t>
            </a:r>
          </a:p>
          <a:p>
            <a:r>
              <a:rPr lang="en-US" dirty="0" smtClean="0"/>
              <a:t>Dialog between senate, researchers, administrators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 descr="huh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412875"/>
            <a:ext cx="3527383" cy="1939925"/>
          </a:xfrm>
        </p:spPr>
      </p:pic>
      <p:pic>
        <p:nvPicPr>
          <p:cNvPr id="6" name="Picture 5" descr="domoarg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3505200"/>
            <a:ext cx="3492500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403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Thanks for Coming!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38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Funded by the Legislature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Designed to advance innovation and effectiveness of community colleges drawing on expertise within the system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Administered </a:t>
            </a:r>
            <a:r>
              <a:rPr lang="en-US" sz="2400" dirty="0"/>
              <a:t>by the </a:t>
            </a:r>
            <a:r>
              <a:rPr lang="en-US" sz="2400" dirty="0" smtClean="0"/>
              <a:t>Chancellor’s Office</a:t>
            </a:r>
          </a:p>
          <a:p>
            <a:r>
              <a:rPr lang="en-US" sz="2400" dirty="0" smtClean="0"/>
              <a:t>Implemented through a grant to College of the Canyons and a contract to Chabot Las </a:t>
            </a:r>
            <a:r>
              <a:rPr lang="en-US" sz="2400" dirty="0" err="1" smtClean="0"/>
              <a:t>Positas</a:t>
            </a:r>
            <a:r>
              <a:rPr lang="en-US" sz="2400" dirty="0"/>
              <a:t> </a:t>
            </a:r>
            <a:r>
              <a:rPr lang="en-US" sz="2400" dirty="0" smtClean="0"/>
              <a:t>CCD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Institutional Effectiveness </a:t>
            </a:r>
            <a:br>
              <a:rPr lang="en-US" dirty="0" smtClean="0"/>
            </a:br>
            <a:r>
              <a:rPr lang="en-US" dirty="0" smtClean="0"/>
              <a:t>Partnership Initiative?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2000" y="1676400"/>
          <a:ext cx="77724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1737360"/>
                <a:gridCol w="1737360"/>
                <a:gridCol w="170688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2016-2017 Proposed</a:t>
                      </a:r>
                      <a:endParaRPr lang="en-US" dirty="0"/>
                    </a:p>
                  </a:txBody>
                  <a:tcPr anchor="ctr"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Assistance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$5.5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Specialized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"/>
            <a:ext cx="8229600" cy="15621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the Context </a:t>
            </a:r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dirty="0"/>
              <a:t>the Institutional Effectiveness </a:t>
            </a:r>
            <a:r>
              <a:rPr lang="en-US" sz="3600" dirty="0" smtClean="0"/>
              <a:t>Partnership </a:t>
            </a:r>
            <a:r>
              <a:rPr lang="en-US" sz="3600" dirty="0"/>
              <a:t>Initiative?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8001000" cy="3771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California Community Colleges Are the Largest, Most Effective and Innovative System of Higher Education in the World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600" dirty="0" smtClean="0"/>
              <a:t>Celebrate </a:t>
            </a:r>
            <a:r>
              <a:rPr lang="en-US" sz="2600" dirty="0"/>
              <a:t>Hundreds of Innovations from the 112 Community Colleges on Nearly Every Topic </a:t>
            </a:r>
            <a:r>
              <a:rPr lang="en-US" sz="2600" dirty="0" smtClean="0"/>
              <a:t>Imaginable</a:t>
            </a:r>
          </a:p>
          <a:p>
            <a:r>
              <a:rPr lang="en-US" sz="2600" dirty="0" smtClean="0"/>
              <a:t>Support </a:t>
            </a:r>
            <a:r>
              <a:rPr lang="en-US" sz="2600" dirty="0"/>
              <a:t>Disseminating These Innovations </a:t>
            </a:r>
            <a:r>
              <a:rPr lang="en-US" sz="2600" dirty="0" smtClean="0"/>
              <a:t>and Effective Practices Throughout </a:t>
            </a:r>
            <a:r>
              <a:rPr lang="en-US" sz="2600" dirty="0"/>
              <a:t>the </a:t>
            </a:r>
            <a:r>
              <a:rPr lang="en-US" sz="2600" dirty="0" smtClean="0"/>
              <a:t>System</a:t>
            </a:r>
          </a:p>
          <a:p>
            <a:r>
              <a:rPr lang="en-US" sz="2600" dirty="0" smtClean="0"/>
              <a:t>Recognize that 1 in 5 of Nation’s Community College Students Attends a California Community College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12095" y="1905000"/>
            <a:ext cx="1575352" cy="990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2095" y="3048000"/>
            <a:ext cx="1575352" cy="990600"/>
          </a:xfrm>
          <a:prstGeom prst="roundRect">
            <a:avLst/>
          </a:prstGeom>
          <a:solidFill>
            <a:schemeClr val="tx2"/>
          </a:solidFill>
          <a:ln>
            <a:solidFill>
              <a:srgbClr val="183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047" y="4256432"/>
            <a:ext cx="1676400" cy="1229968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1647" y="4265955"/>
            <a:ext cx="1613452" cy="1220445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72847" y="4256017"/>
            <a:ext cx="1653209" cy="1230383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54248" y="4265955"/>
            <a:ext cx="1524000" cy="1220445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cxnSp>
        <p:nvCxnSpPr>
          <p:cNvPr id="20" name="Straight Connector 19"/>
          <p:cNvCxnSpPr>
            <a:stCxn id="17" idx="1"/>
          </p:cNvCxnSpPr>
          <p:nvPr/>
        </p:nvCxnSpPr>
        <p:spPr>
          <a:xfrm flipH="1">
            <a:off x="2920447" y="4871209"/>
            <a:ext cx="152400" cy="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3"/>
            <a:endCxn id="15" idx="1"/>
          </p:cNvCxnSpPr>
          <p:nvPr/>
        </p:nvCxnSpPr>
        <p:spPr>
          <a:xfrm>
            <a:off x="4726056" y="4871209"/>
            <a:ext cx="175591" cy="4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</p:cNvCxnSpPr>
          <p:nvPr/>
        </p:nvCxnSpPr>
        <p:spPr>
          <a:xfrm>
            <a:off x="6515099" y="4876178"/>
            <a:ext cx="139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5" idx="0"/>
          </p:cNvCxnSpPr>
          <p:nvPr/>
        </p:nvCxnSpPr>
        <p:spPr>
          <a:xfrm>
            <a:off x="4799771" y="4038600"/>
            <a:ext cx="908602" cy="22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</p:cNvCxnSpPr>
          <p:nvPr/>
        </p:nvCxnSpPr>
        <p:spPr>
          <a:xfrm>
            <a:off x="4799771" y="4038600"/>
            <a:ext cx="2616477" cy="22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2"/>
          </p:cNvCxnSpPr>
          <p:nvPr/>
        </p:nvCxnSpPr>
        <p:spPr>
          <a:xfrm flipH="1">
            <a:off x="2082247" y="4038600"/>
            <a:ext cx="2717524" cy="21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2"/>
          </p:cNvCxnSpPr>
          <p:nvPr/>
        </p:nvCxnSpPr>
        <p:spPr>
          <a:xfrm flipH="1">
            <a:off x="3899452" y="4038600"/>
            <a:ext cx="900319" cy="2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2"/>
            <a:endCxn id="7" idx="0"/>
          </p:cNvCxnSpPr>
          <p:nvPr/>
        </p:nvCxnSpPr>
        <p:spPr>
          <a:xfrm>
            <a:off x="4799771" y="2895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46457" y="1219200"/>
            <a:ext cx="2971800" cy="2857818"/>
          </a:xfrm>
          <a:prstGeom prst="rect">
            <a:avLst/>
          </a:prstGeom>
          <a:ln>
            <a:solidFill>
              <a:srgbClr val="0D35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Composition of Partnership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California Community Colleges Chancellor’s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College of the Canyons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Academic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Foothill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Chabot-Las Positas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Representatives from 22 Statewide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Success Center for California Community Colleges</a:t>
            </a:r>
          </a:p>
          <a:p>
            <a:endParaRPr lang="en-US" sz="2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4012095" y="1896070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12095" y="3048000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 Committee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05947" y="4392126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of Indicators 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11776" y="4409543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 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20697" y="4409543"/>
            <a:ext cx="157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54248" y="4276013"/>
            <a:ext cx="1575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Procedures, Practice Workgroup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Is IEPI Structured?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92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IEPI Major Components?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/>
          <a:lstStyle/>
          <a:p>
            <a:r>
              <a:rPr lang="en-US" b="1" dirty="0" smtClean="0"/>
              <a:t>Indicators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Partnership Resource Teams </a:t>
            </a:r>
          </a:p>
          <a:p>
            <a:endParaRPr lang="en-US" dirty="0"/>
          </a:p>
          <a:p>
            <a:r>
              <a:rPr lang="en-US" dirty="0" smtClean="0"/>
              <a:t>Professional Development</a:t>
            </a:r>
          </a:p>
          <a:p>
            <a:endParaRPr lang="en-US" dirty="0" smtClean="0"/>
          </a:p>
          <a:p>
            <a:r>
              <a:rPr lang="en-US" dirty="0" smtClean="0"/>
              <a:t>Policy, Procedures, and Practice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7396" l="8242" r="95055">
                        <a14:foregroundMark x1="50000" y1="35417" x2="50000" y2="35417"/>
                        <a14:foregroundMark x1="81319" y1="4688" x2="81319" y2="4688"/>
                        <a14:foregroundMark x1="95604" y1="40104" x2="95604" y2="40104"/>
                        <a14:foregroundMark x1="14286" y1="57813" x2="14286" y2="57813"/>
                        <a14:foregroundMark x1="8791" y1="57813" x2="8791" y2="57813"/>
                        <a14:foregroundMark x1="70330" y1="92708" x2="70330" y2="92708"/>
                        <a14:foregroundMark x1="73077" y1="97396" x2="73077" y2="97396"/>
                        <a14:foregroundMark x1="12088" y1="48958" x2="1208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08690"/>
            <a:ext cx="10834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rslimp\Desktop\Technical Assistance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88" b="90000" l="10000" r="61318">
                        <a14:foregroundMark x1="18682" y1="53824" x2="18682" y2="53824"/>
                        <a14:foregroundMark x1="20864" y1="49294" x2="20864" y2="49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2818"/>
            <a:ext cx="2244490" cy="17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rslimp\Desktop\Professional Dev.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96" y="2895600"/>
            <a:ext cx="2809898" cy="21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slimp\Desktop\Policy 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07624"/>
            <a:ext cx="3495735" cy="27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57410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Indicators?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162800" cy="39278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Measures Four </a:t>
            </a:r>
            <a:r>
              <a:rPr lang="en-US" dirty="0" smtClean="0"/>
              <a:t>Areas (Statutory)</a:t>
            </a:r>
            <a:endParaRPr lang="en-US" dirty="0"/>
          </a:p>
          <a:p>
            <a:pPr lvl="1"/>
            <a:r>
              <a:rPr lang="en-US" dirty="0"/>
              <a:t>Student Achievement</a:t>
            </a:r>
          </a:p>
          <a:p>
            <a:pPr lvl="1"/>
            <a:r>
              <a:rPr lang="en-US" dirty="0"/>
              <a:t>Fiscal Stability</a:t>
            </a:r>
          </a:p>
          <a:p>
            <a:pPr lvl="1"/>
            <a:r>
              <a:rPr lang="en-US" dirty="0"/>
              <a:t>Accreditation Status</a:t>
            </a:r>
          </a:p>
          <a:p>
            <a:pPr lvl="1"/>
            <a:r>
              <a:rPr lang="en-US" dirty="0"/>
              <a:t>State and Federal Programmatic Compliance</a:t>
            </a:r>
          </a:p>
          <a:p>
            <a:r>
              <a:rPr lang="en-US" dirty="0" smtClean="0"/>
              <a:t>Includes Local Setting of Aspirational Targets (Statutory)</a:t>
            </a:r>
          </a:p>
          <a:p>
            <a:r>
              <a:rPr lang="en-US" u="sng" dirty="0" smtClean="0"/>
              <a:t>No Punitive Actions If Targets Not Met</a:t>
            </a:r>
            <a:endParaRPr lang="en-US" dirty="0"/>
          </a:p>
          <a:p>
            <a:r>
              <a:rPr lang="en-US" dirty="0" smtClean="0"/>
              <a:t>Purpose Is Internal Planning </a:t>
            </a:r>
          </a:p>
          <a:p>
            <a:pPr lvl="2"/>
            <a:endParaRPr lang="en-US" sz="105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inform college planning</a:t>
            </a:r>
          </a:p>
          <a:p>
            <a:r>
              <a:rPr lang="en-US" dirty="0" smtClean="0"/>
              <a:t>Prioritize when colleges receive PRTs</a:t>
            </a:r>
          </a:p>
          <a:p>
            <a:r>
              <a:rPr lang="en-US" dirty="0" smtClean="0"/>
              <a:t>Respond to statutory requirements</a:t>
            </a:r>
          </a:p>
          <a:p>
            <a:r>
              <a:rPr lang="en-US" dirty="0" smtClean="0"/>
              <a:t>Not external accountability (</a:t>
            </a:r>
            <a:r>
              <a:rPr lang="en-US" smtClean="0"/>
              <a:t>It’s not </a:t>
            </a:r>
            <a:r>
              <a:rPr lang="en-US" dirty="0" smtClean="0"/>
              <a:t>the Scorecard)</a:t>
            </a:r>
            <a:endParaRPr lang="en-US" dirty="0"/>
          </a:p>
        </p:txBody>
      </p:sp>
      <p:pic>
        <p:nvPicPr>
          <p:cNvPr id="4" name="Picture 3" descr="images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14800"/>
            <a:ext cx="2540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Indicators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593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Portal is available </a:t>
            </a:r>
            <a:r>
              <a:rPr lang="en-US" sz="2800" dirty="0"/>
              <a:t>on the IEPI website 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           https</a:t>
            </a:r>
            <a:r>
              <a:rPr lang="en-US" sz="2800" dirty="0">
                <a:hlinkClick r:id="rId2"/>
              </a:rPr>
              <a:t>://misweb.cccco.edu/ie/</a:t>
            </a:r>
            <a:r>
              <a:rPr lang="en-US" sz="2800" dirty="0" smtClean="0">
                <a:hlinkClick r:id="rId2"/>
              </a:rPr>
              <a:t>DistrictSelect.aspx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rovides </a:t>
            </a:r>
            <a:r>
              <a:rPr lang="en-US" sz="2800" dirty="0"/>
              <a:t>measures of the four main areas of </a:t>
            </a:r>
            <a:r>
              <a:rPr lang="en-US" sz="2800" dirty="0" smtClean="0"/>
              <a:t>IE</a:t>
            </a:r>
          </a:p>
          <a:p>
            <a:r>
              <a:rPr lang="en-US" sz="2800" dirty="0" smtClean="0"/>
              <a:t>Helpful tabs define indicators</a:t>
            </a:r>
            <a:endParaRPr lang="en-US" sz="2800" dirty="0"/>
          </a:p>
          <a:p>
            <a:r>
              <a:rPr lang="en-US" sz="2800" dirty="0"/>
              <a:t>Purpose </a:t>
            </a:r>
            <a:endParaRPr lang="en-US" sz="2800" dirty="0" smtClean="0"/>
          </a:p>
          <a:p>
            <a:pPr lvl="1"/>
            <a:r>
              <a:rPr lang="en-US" dirty="0" smtClean="0"/>
              <a:t>historical </a:t>
            </a:r>
            <a:r>
              <a:rPr lang="en-US" dirty="0"/>
              <a:t>data </a:t>
            </a:r>
            <a:r>
              <a:rPr lang="en-US" dirty="0" smtClean="0"/>
              <a:t>so </a:t>
            </a:r>
            <a:r>
              <a:rPr lang="en-US" dirty="0"/>
              <a:t>they can set local goals</a:t>
            </a:r>
          </a:p>
          <a:p>
            <a:pPr lvl="1"/>
            <a:r>
              <a:rPr lang="en-US" dirty="0" smtClean="0"/>
              <a:t>Use a goalsetting process to generate dialog</a:t>
            </a:r>
          </a:p>
          <a:p>
            <a:pPr lvl="1"/>
            <a:r>
              <a:rPr lang="en-US" dirty="0" smtClean="0"/>
              <a:t>Result in </a:t>
            </a:r>
            <a:r>
              <a:rPr lang="en-US" dirty="0"/>
              <a:t>the setting of aspirational </a:t>
            </a:r>
            <a:r>
              <a:rPr lang="en-US" dirty="0" smtClean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1130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9339</TotalTime>
  <Words>1191</Words>
  <Application>Microsoft Macintosh PowerPoint</Application>
  <PresentationFormat>On-screen Show (4:3)</PresentationFormat>
  <Paragraphs>234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Update of Institutional Effectiveness Partnership Initiative (IEPI) Indicators and Goal Setting</vt:lpstr>
      <vt:lpstr>Overview</vt:lpstr>
      <vt:lpstr>What Is the Institutional Effectiveness  Partnership Initiative? </vt:lpstr>
      <vt:lpstr>What Is the Context for the Institutional Effectiveness Partnership Initiative?</vt:lpstr>
      <vt:lpstr>How Is IEPI Structured?</vt:lpstr>
      <vt:lpstr>What Are IEPI Major Components?</vt:lpstr>
      <vt:lpstr>What Are the Indicators?</vt:lpstr>
      <vt:lpstr>Purpose of Indicators</vt:lpstr>
      <vt:lpstr>Indicators Portal</vt:lpstr>
      <vt:lpstr>2015 Was Year 1</vt:lpstr>
      <vt:lpstr>Year 2 Indicators</vt:lpstr>
      <vt:lpstr>Year 2 Indicators</vt:lpstr>
      <vt:lpstr>Year 2 Indicators</vt:lpstr>
      <vt:lpstr>Year 2 Indicators</vt:lpstr>
      <vt:lpstr>Year 2 Indicators</vt:lpstr>
      <vt:lpstr>Interlude – Indicators Workgroup</vt:lpstr>
      <vt:lpstr>Indicators: Year 3 - 2017</vt:lpstr>
      <vt:lpstr>Indicators: Year 3 </vt:lpstr>
      <vt:lpstr>Indicators: Year 3</vt:lpstr>
      <vt:lpstr>Indicators: Year 3 </vt:lpstr>
      <vt:lpstr>Indicators: Year 3 </vt:lpstr>
      <vt:lpstr>Indicators: Year 3 </vt:lpstr>
      <vt:lpstr>Target Setting</vt:lpstr>
      <vt:lpstr>Target Setting</vt:lpstr>
      <vt:lpstr>Target Setting Process</vt:lpstr>
      <vt:lpstr>Target Setting Process</vt:lpstr>
      <vt:lpstr>Target Setting</vt:lpstr>
      <vt:lpstr>What do you need to do?</vt:lpstr>
      <vt:lpstr>Questions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SBVC SBCCD</cp:lastModifiedBy>
  <cp:revision>522</cp:revision>
  <cp:lastPrinted>2016-04-05T14:32:28Z</cp:lastPrinted>
  <dcterms:created xsi:type="dcterms:W3CDTF">2012-08-17T21:54:29Z</dcterms:created>
  <dcterms:modified xsi:type="dcterms:W3CDTF">2016-04-16T23:10:45Z</dcterms:modified>
</cp:coreProperties>
</file>