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85" r:id="rId6"/>
    <p:sldId id="287" r:id="rId7"/>
    <p:sldId id="260" r:id="rId8"/>
    <p:sldId id="273" r:id="rId9"/>
    <p:sldId id="261" r:id="rId10"/>
    <p:sldId id="262" r:id="rId11"/>
    <p:sldId id="263" r:id="rId12"/>
    <p:sldId id="265" r:id="rId13"/>
    <p:sldId id="267" r:id="rId14"/>
    <p:sldId id="269" r:id="rId15"/>
    <p:sldId id="278" r:id="rId16"/>
    <p:sldId id="270" r:id="rId17"/>
    <p:sldId id="279" r:id="rId18"/>
    <p:sldId id="274" r:id="rId19"/>
    <p:sldId id="275" r:id="rId20"/>
    <p:sldId id="276" r:id="rId21"/>
    <p:sldId id="277" r:id="rId22"/>
    <p:sldId id="271" r:id="rId23"/>
    <p:sldId id="280" r:id="rId24"/>
    <p:sldId id="281" r:id="rId25"/>
    <p:sldId id="282" r:id="rId26"/>
    <p:sldId id="283" r:id="rId27"/>
    <p:sldId id="284"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913"/>
  </p:normalViewPr>
  <p:slideViewPr>
    <p:cSldViewPr snapToGrid="0" snapToObjects="1">
      <p:cViewPr varScale="1">
        <p:scale>
          <a:sx n="58" d="100"/>
          <a:sy n="58"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a:pPr>
            <a:endParaRPr lang="en-US" dirty="0"/>
          </a:p>
        </c:rich>
      </c:tx>
      <c:layout>
        <c:manualLayout>
          <c:xMode val="edge"/>
          <c:yMode val="edge"/>
          <c:x val="0.01"/>
          <c:y val="0.01"/>
        </c:manualLayout>
      </c:layout>
      <c:overlay val="0"/>
    </c:title>
    <c:autoTitleDeleted val="0"/>
    <c:plotArea>
      <c:layout/>
      <c:pieChart>
        <c:varyColors val="1"/>
        <c:ser>
          <c:idx val="0"/>
          <c:order val="0"/>
          <c:tx>
            <c:strRef>
              <c:f>Sheet1!$B$1</c:f>
              <c:strCache>
                <c:ptCount val="1"/>
                <c:pt idx="0">
                  <c:v>0: Series</c:v>
                </c:pt>
              </c:strCache>
            </c:strRef>
          </c:tx>
          <c:dPt>
            <c:idx val="0"/>
            <c:bubble3D val="0"/>
            <c:spPr>
              <a:solidFill>
                <a:srgbClr val="7C608F">
                  <a:alpha val="100000"/>
                </a:srgbClr>
              </a:solidFill>
            </c:spPr>
            <c:extLst xmlns:c16r2="http://schemas.microsoft.com/office/drawing/2015/06/chart">
              <c:ext xmlns:c16="http://schemas.microsoft.com/office/drawing/2014/chart" uri="{C3380CC4-5D6E-409C-BE32-E72D297353CC}">
                <c16:uniqueId val="{00000000-31A6-4E3A-8798-0DF383EEB325}"/>
              </c:ext>
            </c:extLst>
          </c:dPt>
          <c:dPt>
            <c:idx val="1"/>
            <c:bubble3D val="0"/>
            <c:spPr>
              <a:solidFill>
                <a:srgbClr val="40A2C1">
                  <a:alpha val="100000"/>
                </a:srgbClr>
              </a:solidFill>
            </c:spPr>
            <c:extLst xmlns:c16r2="http://schemas.microsoft.com/office/drawing/2015/06/chart">
              <c:ext xmlns:c16="http://schemas.microsoft.com/office/drawing/2014/chart" uri="{C3380CC4-5D6E-409C-BE32-E72D297353CC}">
                <c16:uniqueId val="{00000001-31A6-4E3A-8798-0DF383EEB325}"/>
              </c:ext>
            </c:extLst>
          </c:dPt>
          <c:dLbls>
            <c:spPr>
              <a:noFill/>
              <a:ln>
                <a:noFill/>
              </a:ln>
              <a:effectLst/>
            </c:spPr>
            <c:txPr>
              <a:bodyPr/>
              <a:lstStyle/>
              <a:p>
                <a:pPr>
                  <a:defRPr sz="900" b="0" i="0" u="none" strike="noStrike">
                    <a:solidFill>
                      <a:srgbClr val="444444">
                        <a:alpha val="100000"/>
                      </a:srgbClr>
                    </a:solidFill>
                    <a:latin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30.8</c:v>
                </c:pt>
                <c:pt idx="1">
                  <c:v>69.2</c:v>
                </c:pt>
              </c:numCache>
            </c:numRef>
          </c:val>
          <c:extLst xmlns:c16r2="http://schemas.microsoft.com/office/drawing/2015/06/chart">
            <c:ext xmlns:c16="http://schemas.microsoft.com/office/drawing/2014/chart" uri="{C3380CC4-5D6E-409C-BE32-E72D297353CC}">
              <c16:uniqueId val="{00000002-31A6-4E3A-8798-0DF383EEB325}"/>
            </c:ext>
          </c:extLst>
        </c:ser>
        <c:dLbls>
          <c:showLegendKey val="0"/>
          <c:showVal val="0"/>
          <c:showCatName val="0"/>
          <c:showSerName val="0"/>
          <c:showPercent val="0"/>
          <c:showBubbleSize val="0"/>
          <c:showLeaderLines val="1"/>
        </c:dLbls>
        <c:firstSliceAng val="0"/>
      </c:pieChart>
    </c:plotArea>
    <c:legend>
      <c:legendPos val="r"/>
      <c:overlay val="0"/>
      <c:txPr>
        <a:bodyPr/>
        <a:lstStyle/>
        <a:p>
          <a:pPr marL="0" marR="0" lvl="0" indent="0" algn="l" fontAlgn="base">
            <a:defRPr sz="1000" b="0" i="0" u="none" strike="noStrike">
              <a:solidFill>
                <a:srgbClr val="000000">
                  <a:alpha val="100000"/>
                </a:srgbClr>
              </a:solidFill>
              <a:latin typeface="Calibri"/>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a:pPr>
            <a:endParaRPr lang="en-US" dirty="0"/>
          </a:p>
        </c:rich>
      </c:tx>
      <c:layout>
        <c:manualLayout>
          <c:xMode val="edge"/>
          <c:yMode val="edge"/>
          <c:x val="0.01"/>
          <c:y val="0.01"/>
        </c:manualLayout>
      </c:layout>
      <c:overlay val="0"/>
    </c:title>
    <c:autoTitleDeleted val="0"/>
    <c:plotArea>
      <c:layout/>
      <c:pieChart>
        <c:varyColors val="1"/>
        <c:ser>
          <c:idx val="0"/>
          <c:order val="0"/>
          <c:tx>
            <c:strRef>
              <c:f>Sheet1!$B$1</c:f>
              <c:strCache>
                <c:ptCount val="1"/>
                <c:pt idx="0">
                  <c:v>0: Series</c:v>
                </c:pt>
              </c:strCache>
            </c:strRef>
          </c:tx>
          <c:dPt>
            <c:idx val="0"/>
            <c:bubble3D val="0"/>
            <c:spPr>
              <a:solidFill>
                <a:srgbClr val="7C608F">
                  <a:alpha val="100000"/>
                </a:srgbClr>
              </a:solidFill>
            </c:spPr>
            <c:extLst xmlns:c16r2="http://schemas.microsoft.com/office/drawing/2015/06/chart">
              <c:ext xmlns:c16="http://schemas.microsoft.com/office/drawing/2014/chart" uri="{C3380CC4-5D6E-409C-BE32-E72D297353CC}">
                <c16:uniqueId val="{00000000-D347-49EF-8F87-B8A4DB4B25AD}"/>
              </c:ext>
            </c:extLst>
          </c:dPt>
          <c:dPt>
            <c:idx val="1"/>
            <c:bubble3D val="0"/>
            <c:spPr>
              <a:solidFill>
                <a:srgbClr val="40A2C1">
                  <a:alpha val="100000"/>
                </a:srgbClr>
              </a:solidFill>
            </c:spPr>
            <c:extLst xmlns:c16r2="http://schemas.microsoft.com/office/drawing/2015/06/chart">
              <c:ext xmlns:c16="http://schemas.microsoft.com/office/drawing/2014/chart" uri="{C3380CC4-5D6E-409C-BE32-E72D297353CC}">
                <c16:uniqueId val="{00000001-D347-49EF-8F87-B8A4DB4B25AD}"/>
              </c:ext>
            </c:extLst>
          </c:dPt>
          <c:dPt>
            <c:idx val="2"/>
            <c:bubble3D val="0"/>
            <c:spPr>
              <a:solidFill>
                <a:srgbClr val="94C826">
                  <a:alpha val="100000"/>
                </a:srgbClr>
              </a:solidFill>
            </c:spPr>
            <c:extLst xmlns:c16r2="http://schemas.microsoft.com/office/drawing/2015/06/chart">
              <c:ext xmlns:c16="http://schemas.microsoft.com/office/drawing/2014/chart" uri="{C3380CC4-5D6E-409C-BE32-E72D297353CC}">
                <c16:uniqueId val="{00000002-D347-49EF-8F87-B8A4DB4B25AD}"/>
              </c:ext>
            </c:extLst>
          </c:dPt>
          <c:dLbls>
            <c:spPr>
              <a:noFill/>
              <a:ln>
                <a:noFill/>
              </a:ln>
              <a:effectLst/>
            </c:spPr>
            <c:txPr>
              <a:bodyPr/>
              <a:lstStyle/>
              <a:p>
                <a:pPr>
                  <a:defRPr sz="900" b="0" i="0" u="none" strike="noStrike">
                    <a:solidFill>
                      <a:srgbClr val="444444">
                        <a:alpha val="100000"/>
                      </a:srgbClr>
                    </a:solidFill>
                    <a:latin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 </c:v>
                </c:pt>
                <c:pt idx="1">
                  <c:v>No</c:v>
                </c:pt>
                <c:pt idx="2">
                  <c:v>Not applicable, there is no Faculty Internship Program</c:v>
                </c:pt>
              </c:strCache>
            </c:strRef>
          </c:cat>
          <c:val>
            <c:numRef>
              <c:f>Sheet1!$B$2:$B$4</c:f>
              <c:numCache>
                <c:formatCode>General</c:formatCode>
                <c:ptCount val="3"/>
                <c:pt idx="0">
                  <c:v>55.0</c:v>
                </c:pt>
                <c:pt idx="1">
                  <c:v>10.0</c:v>
                </c:pt>
                <c:pt idx="2">
                  <c:v>35.0</c:v>
                </c:pt>
              </c:numCache>
            </c:numRef>
          </c:val>
          <c:extLst xmlns:c16r2="http://schemas.microsoft.com/office/drawing/2015/06/chart">
            <c:ext xmlns:c16="http://schemas.microsoft.com/office/drawing/2014/chart" uri="{C3380CC4-5D6E-409C-BE32-E72D297353CC}">
              <c16:uniqueId val="{00000003-D347-49EF-8F87-B8A4DB4B25AD}"/>
            </c:ext>
          </c:extLst>
        </c:ser>
        <c:dLbls>
          <c:showLegendKey val="0"/>
          <c:showVal val="0"/>
          <c:showCatName val="0"/>
          <c:showSerName val="0"/>
          <c:showPercent val="0"/>
          <c:showBubbleSize val="0"/>
          <c:showLeaderLines val="1"/>
        </c:dLbls>
        <c:firstSliceAng val="0"/>
      </c:pieChart>
    </c:plotArea>
    <c:legend>
      <c:legendPos val="r"/>
      <c:overlay val="0"/>
      <c:txPr>
        <a:bodyPr/>
        <a:lstStyle/>
        <a:p>
          <a:pPr marL="0" marR="0" lvl="0" indent="0" algn="l" fontAlgn="base">
            <a:defRPr sz="1000" b="0" i="0" u="none" strike="noStrike">
              <a:solidFill>
                <a:srgbClr val="000000">
                  <a:alpha val="100000"/>
                </a:srgbClr>
              </a:solidFill>
              <a:latin typeface="Calibri"/>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a:pPr>
            <a:endParaRPr lang="en-US" dirty="0"/>
          </a:p>
        </c:rich>
      </c:tx>
      <c:layout>
        <c:manualLayout>
          <c:xMode val="edge"/>
          <c:yMode val="edge"/>
          <c:x val="0.01"/>
          <c:y val="0.01"/>
        </c:manualLayout>
      </c:layout>
      <c:overlay val="0"/>
    </c:title>
    <c:autoTitleDeleted val="0"/>
    <c:plotArea>
      <c:layout/>
      <c:pieChart>
        <c:varyColors val="1"/>
        <c:ser>
          <c:idx val="0"/>
          <c:order val="0"/>
          <c:tx>
            <c:strRef>
              <c:f>Sheet1!$B$1</c:f>
              <c:strCache>
                <c:ptCount val="1"/>
                <c:pt idx="0">
                  <c:v>0: Series</c:v>
                </c:pt>
              </c:strCache>
            </c:strRef>
          </c:tx>
          <c:dPt>
            <c:idx val="0"/>
            <c:bubble3D val="0"/>
            <c:spPr>
              <a:solidFill>
                <a:srgbClr val="7C608F">
                  <a:alpha val="100000"/>
                </a:srgbClr>
              </a:solidFill>
            </c:spPr>
            <c:extLst xmlns:c16r2="http://schemas.microsoft.com/office/drawing/2015/06/chart">
              <c:ext xmlns:c16="http://schemas.microsoft.com/office/drawing/2014/chart" uri="{C3380CC4-5D6E-409C-BE32-E72D297353CC}">
                <c16:uniqueId val="{00000000-DDE6-4FC4-86EA-0C956D6A3B58}"/>
              </c:ext>
            </c:extLst>
          </c:dPt>
          <c:dPt>
            <c:idx val="1"/>
            <c:bubble3D val="0"/>
            <c:spPr>
              <a:solidFill>
                <a:srgbClr val="40A2C1">
                  <a:alpha val="100000"/>
                </a:srgbClr>
              </a:solidFill>
            </c:spPr>
            <c:extLst xmlns:c16r2="http://schemas.microsoft.com/office/drawing/2015/06/chart">
              <c:ext xmlns:c16="http://schemas.microsoft.com/office/drawing/2014/chart" uri="{C3380CC4-5D6E-409C-BE32-E72D297353CC}">
                <c16:uniqueId val="{00000001-DDE6-4FC4-86EA-0C956D6A3B58}"/>
              </c:ext>
            </c:extLst>
          </c:dPt>
          <c:dPt>
            <c:idx val="2"/>
            <c:bubble3D val="0"/>
            <c:spPr>
              <a:solidFill>
                <a:srgbClr val="94C826">
                  <a:alpha val="100000"/>
                </a:srgbClr>
              </a:solidFill>
            </c:spPr>
            <c:extLst xmlns:c16r2="http://schemas.microsoft.com/office/drawing/2015/06/chart">
              <c:ext xmlns:c16="http://schemas.microsoft.com/office/drawing/2014/chart" uri="{C3380CC4-5D6E-409C-BE32-E72D297353CC}">
                <c16:uniqueId val="{00000002-DDE6-4FC4-86EA-0C956D6A3B58}"/>
              </c:ext>
            </c:extLst>
          </c:dPt>
          <c:dLbls>
            <c:spPr>
              <a:noFill/>
              <a:ln>
                <a:noFill/>
              </a:ln>
              <a:effectLst/>
            </c:spPr>
            <c:txPr>
              <a:bodyPr/>
              <a:lstStyle/>
              <a:p>
                <a:pPr>
                  <a:defRPr sz="900" b="0" i="0" u="none" strike="noStrike">
                    <a:solidFill>
                      <a:srgbClr val="444444">
                        <a:alpha val="100000"/>
                      </a:srgbClr>
                    </a:solidFill>
                    <a:latin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District level</c:v>
                </c:pt>
                <c:pt idx="1">
                  <c:v>College level</c:v>
                </c:pt>
                <c:pt idx="2">
                  <c:v>Not applicable, single college district</c:v>
                </c:pt>
              </c:strCache>
            </c:strRef>
          </c:cat>
          <c:val>
            <c:numRef>
              <c:f>Sheet1!$B$2:$B$4</c:f>
              <c:numCache>
                <c:formatCode>General</c:formatCode>
                <c:ptCount val="3"/>
                <c:pt idx="0">
                  <c:v>21.1</c:v>
                </c:pt>
                <c:pt idx="1">
                  <c:v>10.5</c:v>
                </c:pt>
                <c:pt idx="2">
                  <c:v>68.4</c:v>
                </c:pt>
              </c:numCache>
            </c:numRef>
          </c:val>
          <c:extLst xmlns:c16r2="http://schemas.microsoft.com/office/drawing/2015/06/chart">
            <c:ext xmlns:c16="http://schemas.microsoft.com/office/drawing/2014/chart" uri="{C3380CC4-5D6E-409C-BE32-E72D297353CC}">
              <c16:uniqueId val="{00000003-DDE6-4FC4-86EA-0C956D6A3B58}"/>
            </c:ext>
          </c:extLst>
        </c:ser>
        <c:dLbls>
          <c:showLegendKey val="0"/>
          <c:showVal val="0"/>
          <c:showCatName val="0"/>
          <c:showSerName val="0"/>
          <c:showPercent val="0"/>
          <c:showBubbleSize val="0"/>
          <c:showLeaderLines val="1"/>
        </c:dLbls>
        <c:firstSliceAng val="0"/>
      </c:pieChart>
    </c:plotArea>
    <c:legend>
      <c:legendPos val="r"/>
      <c:overlay val="0"/>
      <c:txPr>
        <a:bodyPr/>
        <a:lstStyle/>
        <a:p>
          <a:pPr marL="0" marR="0" lvl="0" indent="0" algn="l" fontAlgn="base">
            <a:defRPr sz="1000" b="0" i="0" u="none" strike="noStrike">
              <a:solidFill>
                <a:srgbClr val="000000">
                  <a:alpha val="100000"/>
                </a:srgbClr>
              </a:solidFill>
              <a:latin typeface="Calibri"/>
            </a:defRPr>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1DA12-F686-9D45-982C-29DA16DC943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5062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1DA12-F686-9D45-982C-29DA16DC943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32526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1DA12-F686-9D45-982C-29DA16DC943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4410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1DA12-F686-9D45-982C-29DA16DC943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63449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1DA12-F686-9D45-982C-29DA16DC943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31003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1DA12-F686-9D45-982C-29DA16DC943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88094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1DA12-F686-9D45-982C-29DA16DC9431}" type="datetimeFigureOut">
              <a:rPr lang="en-US" smtClean="0"/>
              <a:t>5/3/17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36832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1DA12-F686-9D45-982C-29DA16DC9431}" type="datetimeFigureOut">
              <a:rPr lang="en-US" smtClean="0"/>
              <a:t>5/3/17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21036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1DA12-F686-9D45-982C-29DA16DC9431}" type="datetimeFigureOut">
              <a:rPr lang="en-US" smtClean="0"/>
              <a:t>5/3/17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74846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DA12-F686-9D45-982C-29DA16DC943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31195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DA12-F686-9D45-982C-29DA16DC943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7702E-482D-F347-88BF-83364D93E741}" type="slidenum">
              <a:rPr lang="en-US" smtClean="0"/>
              <a:t>‹#›</a:t>
            </a:fld>
            <a:endParaRPr lang="en-US"/>
          </a:p>
        </p:txBody>
      </p:sp>
    </p:spTree>
    <p:extLst>
      <p:ext uri="{BB962C8B-B14F-4D97-AF65-F5344CB8AC3E}">
        <p14:creationId xmlns:p14="http://schemas.microsoft.com/office/powerpoint/2010/main" val="1007766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1DA12-F686-9D45-982C-29DA16DC9431}" type="datetimeFigureOut">
              <a:rPr lang="en-US" smtClean="0"/>
              <a:t>5/3/17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702E-482D-F347-88BF-83364D93E741}" type="slidenum">
              <a:rPr lang="en-US" smtClean="0"/>
              <a:t>‹#›</a:t>
            </a:fld>
            <a:endParaRPr lang="en-US"/>
          </a:p>
        </p:txBody>
      </p:sp>
    </p:spTree>
    <p:extLst>
      <p:ext uri="{BB962C8B-B14F-4D97-AF65-F5344CB8AC3E}">
        <p14:creationId xmlns:p14="http://schemas.microsoft.com/office/powerpoint/2010/main" val="164853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 Id="rId3"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events/2017-04-20-150000-2017-04-22-230000/2017-spring-plenary-sess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reitaje@lacitycollege.edu" TargetMode="External"/><Relationship Id="rId3" Type="http://schemas.openxmlformats.org/officeDocument/2006/relationships/hyperlink" Target="mailto:lfarrell@msj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3493"/>
            <a:ext cx="9144000" cy="1027344"/>
          </a:xfrm>
        </p:spPr>
        <p:txBody>
          <a:bodyPr>
            <a:normAutofit/>
          </a:bodyPr>
          <a:lstStyle/>
          <a:p>
            <a:r>
              <a:rPr lang="en-US" sz="4400" b="1" smtClean="0"/>
              <a:t>Minimum Qualifications for CTE</a:t>
            </a:r>
            <a:endParaRPr lang="en-US" sz="4400" dirty="0"/>
          </a:p>
        </p:txBody>
      </p:sp>
      <p:sp>
        <p:nvSpPr>
          <p:cNvPr id="3" name="Subtitle 2"/>
          <p:cNvSpPr>
            <a:spLocks noGrp="1"/>
          </p:cNvSpPr>
          <p:nvPr>
            <p:ph type="subTitle" idx="1"/>
          </p:nvPr>
        </p:nvSpPr>
        <p:spPr>
          <a:xfrm>
            <a:off x="1524000" y="2096086"/>
            <a:ext cx="9144000" cy="3334043"/>
          </a:xfrm>
        </p:spPr>
        <p:txBody>
          <a:bodyPr>
            <a:normAutofit fontScale="92500" lnSpcReduction="20000"/>
          </a:bodyPr>
          <a:lstStyle/>
          <a:p>
            <a:r>
              <a:rPr lang="en-US" dirty="0" smtClean="0"/>
              <a:t>John Freitas, Los Angeles City College</a:t>
            </a:r>
          </a:p>
          <a:p>
            <a:r>
              <a:rPr lang="en-US" dirty="0" err="1" smtClean="0"/>
              <a:t>Jolena</a:t>
            </a:r>
            <a:r>
              <a:rPr lang="en-US" dirty="0" smtClean="0"/>
              <a:t> Grande, Cypress College</a:t>
            </a:r>
          </a:p>
          <a:p>
            <a:r>
              <a:rPr lang="en-US" dirty="0" smtClean="0"/>
              <a:t>Don Hopkins, Folsom Lake College</a:t>
            </a:r>
          </a:p>
          <a:p>
            <a:r>
              <a:rPr lang="en-US" dirty="0" smtClean="0"/>
              <a:t>Lynn Shaw, Doing What Matters, Chancellor’s Office</a:t>
            </a:r>
          </a:p>
          <a:p>
            <a:r>
              <a:rPr lang="en-US" dirty="0" smtClean="0"/>
              <a:t>Lorraine Slattery-Farrell, Mt. San Jacinto College</a:t>
            </a:r>
          </a:p>
          <a:p>
            <a:endParaRPr lang="en-US" dirty="0" smtClean="0"/>
          </a:p>
          <a:p>
            <a:r>
              <a:rPr lang="en-US" dirty="0" smtClean="0"/>
              <a:t>2017 CTE Leadership Institute</a:t>
            </a:r>
          </a:p>
          <a:p>
            <a:r>
              <a:rPr lang="en-US" dirty="0" smtClean="0"/>
              <a:t>May 5, 2017</a:t>
            </a:r>
          </a:p>
          <a:p>
            <a:r>
              <a:rPr lang="en-US" smtClean="0"/>
              <a:t>San Jose </a:t>
            </a:r>
            <a:r>
              <a:rPr lang="en-US" dirty="0" smtClean="0"/>
              <a:t>Marriott </a:t>
            </a:r>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948" y="5791200"/>
            <a:ext cx="4108104" cy="775114"/>
          </a:xfrm>
          <a:prstGeom prst="rect">
            <a:avLst/>
          </a:prstGeom>
        </p:spPr>
      </p:pic>
    </p:spTree>
    <p:extLst>
      <p:ext uri="{BB962C8B-B14F-4D97-AF65-F5344CB8AC3E}">
        <p14:creationId xmlns:p14="http://schemas.microsoft.com/office/powerpoint/2010/main" val="1786722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ASCCC Efforts on Faculty Equivalency</a:t>
            </a:r>
            <a:endParaRPr lang="en-US" b="1" dirty="0"/>
          </a:p>
        </p:txBody>
      </p:sp>
      <p:sp>
        <p:nvSpPr>
          <p:cNvPr id="3" name="Content Placeholder 2"/>
          <p:cNvSpPr>
            <a:spLocks noGrp="1"/>
          </p:cNvSpPr>
          <p:nvPr>
            <p:ph idx="1"/>
          </p:nvPr>
        </p:nvSpPr>
        <p:spPr/>
        <p:txBody>
          <a:bodyPr>
            <a:normAutofit lnSpcReduction="10000"/>
          </a:bodyPr>
          <a:lstStyle/>
          <a:p>
            <a:r>
              <a:rPr lang="en-US" dirty="0" smtClean="0"/>
              <a:t>Spring 2016 </a:t>
            </a:r>
            <a:r>
              <a:rPr lang="mr-IN" dirty="0" smtClean="0"/>
              <a:t>–</a:t>
            </a:r>
            <a:r>
              <a:rPr lang="en-US" dirty="0" smtClean="0"/>
              <a:t> adopted paper </a:t>
            </a:r>
            <a:r>
              <a:rPr lang="en-US" i="1" dirty="0" smtClean="0"/>
              <a:t>Equivalence to the Minimum Qualifications.</a:t>
            </a:r>
          </a:p>
          <a:p>
            <a:r>
              <a:rPr lang="en-US" dirty="0" smtClean="0"/>
              <a:t>Fall 2016 </a:t>
            </a:r>
            <a:r>
              <a:rPr lang="mr-IN" dirty="0" smtClean="0"/>
              <a:t>–</a:t>
            </a:r>
            <a:r>
              <a:rPr lang="en-US" dirty="0" smtClean="0"/>
              <a:t> Equivalency and MQs Regional Meetings.</a:t>
            </a:r>
          </a:p>
          <a:p>
            <a:pPr lvl="1"/>
            <a:r>
              <a:rPr lang="en-US" dirty="0" smtClean="0"/>
              <a:t>Faculty focus, with sharing of equivalency processes, discussion of equivalency scenarios.</a:t>
            </a:r>
          </a:p>
          <a:p>
            <a:r>
              <a:rPr lang="en-US" dirty="0" smtClean="0"/>
              <a:t>Spring 2017 </a:t>
            </a:r>
            <a:r>
              <a:rPr lang="mr-IN" dirty="0" smtClean="0"/>
              <a:t>–</a:t>
            </a:r>
            <a:r>
              <a:rPr lang="en-US" dirty="0" smtClean="0"/>
              <a:t> Additional Equivalency and MQs Regional Meetings.</a:t>
            </a:r>
          </a:p>
          <a:p>
            <a:pPr lvl="1"/>
            <a:r>
              <a:rPr lang="en-US" dirty="0" smtClean="0"/>
              <a:t>Broad participation of faculty, academic administrators, HR professionals.</a:t>
            </a:r>
          </a:p>
          <a:p>
            <a:pPr lvl="1"/>
            <a:r>
              <a:rPr lang="en-US" dirty="0" smtClean="0"/>
              <a:t>Sharing of equivalency processes, discussion/feedback on equivalency toolkit ideas.</a:t>
            </a:r>
          </a:p>
          <a:p>
            <a:r>
              <a:rPr lang="en-US" dirty="0" smtClean="0"/>
              <a:t>Breakouts at fall and spring plenary sessions, CTE Leadership Institute, Faculty Leadership Institute.</a:t>
            </a:r>
          </a:p>
          <a:p>
            <a:endParaRPr lang="en-US" dirty="0" smtClean="0"/>
          </a:p>
          <a:p>
            <a:endParaRPr lang="en-US" dirty="0"/>
          </a:p>
        </p:txBody>
      </p:sp>
    </p:spTree>
    <p:extLst>
      <p:ext uri="{BB962C8B-B14F-4D97-AF65-F5344CB8AC3E}">
        <p14:creationId xmlns:p14="http://schemas.microsoft.com/office/powerpoint/2010/main" val="81102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Need for an Equivalency Toolkit</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smtClean="0"/>
              <a:t>Colleges and districts are struggling with consistent application of equivalency.</a:t>
            </a:r>
          </a:p>
          <a:p>
            <a:endParaRPr lang="en-US" dirty="0" smtClean="0"/>
          </a:p>
          <a:p>
            <a:r>
              <a:rPr lang="en-US" dirty="0" smtClean="0"/>
              <a:t>Most difficulties surround equivalence to the associate’s degree, particularly to the general education component.</a:t>
            </a:r>
          </a:p>
          <a:p>
            <a:endParaRPr lang="en-US" dirty="0" smtClean="0"/>
          </a:p>
          <a:p>
            <a:r>
              <a:rPr lang="en-US" dirty="0" smtClean="0"/>
              <a:t>ASCCC Equivalency Project in planning stages </a:t>
            </a:r>
            <a:r>
              <a:rPr lang="mr-IN" dirty="0" smtClean="0"/>
              <a:t>–</a:t>
            </a:r>
            <a:r>
              <a:rPr lang="en-US" dirty="0" smtClean="0"/>
              <a:t> initial focus will be on equivalency in the CTE disciplines.</a:t>
            </a:r>
          </a:p>
          <a:p>
            <a:endParaRPr lang="en-US" dirty="0" smtClean="0"/>
          </a:p>
          <a:p>
            <a:r>
              <a:rPr lang="en-US" dirty="0"/>
              <a:t>Minimum qualifications are ASCCC purview</a:t>
            </a:r>
            <a:r>
              <a:rPr lang="mr-IN" dirty="0"/>
              <a:t>…</a:t>
            </a:r>
            <a:r>
              <a:rPr lang="en-US" dirty="0"/>
              <a:t>ASCCC should take the lead!</a:t>
            </a:r>
          </a:p>
          <a:p>
            <a:endParaRPr lang="en-US" dirty="0"/>
          </a:p>
          <a:p>
            <a:endParaRPr lang="en-US" dirty="0"/>
          </a:p>
        </p:txBody>
      </p:sp>
      <p:sp>
        <p:nvSpPr>
          <p:cNvPr id="11" name="Content Placeholder 10"/>
          <p:cNvSpPr>
            <a:spLocks noGrp="1"/>
          </p:cNvSpPr>
          <p:nvPr>
            <p:ph sz="half" idx="2"/>
          </p:nvPr>
        </p:nvSpPr>
        <p:spPr/>
        <p:txBody>
          <a:bodyPr>
            <a:normAutofit fontScale="77500" lnSpcReduction="20000"/>
          </a:bodyPr>
          <a:lstStyle/>
          <a:p>
            <a:endParaRPr lang="en-US"/>
          </a:p>
        </p:txBody>
      </p:sp>
      <p:pic>
        <p:nvPicPr>
          <p:cNvPr id="6" name="Picture 5"/>
          <p:cNvPicPr>
            <a:picLocks noChangeAspect="1"/>
          </p:cNvPicPr>
          <p:nvPr/>
        </p:nvPicPr>
        <p:blipFill>
          <a:blip r:embed="rId2"/>
          <a:stretch>
            <a:fillRect/>
          </a:stretch>
        </p:blipFill>
        <p:spPr>
          <a:xfrm>
            <a:off x="6172200" y="1593337"/>
            <a:ext cx="5261113" cy="4583626"/>
          </a:xfrm>
          <a:prstGeom prst="rect">
            <a:avLst/>
          </a:prstGeom>
        </p:spPr>
      </p:pic>
    </p:spTree>
    <p:extLst>
      <p:ext uri="{BB962C8B-B14F-4D97-AF65-F5344CB8AC3E}">
        <p14:creationId xmlns:p14="http://schemas.microsoft.com/office/powerpoint/2010/main" val="88425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972800" cy="960092"/>
          </a:xfrm>
        </p:spPr>
        <p:txBody>
          <a:bodyPr/>
          <a:lstStyle/>
          <a:p>
            <a:pPr algn="ctr"/>
            <a:r>
              <a:rPr lang="en-US" b="1" dirty="0"/>
              <a:t>Discussion </a:t>
            </a:r>
            <a:r>
              <a:rPr lang="mr-IN" b="1" dirty="0" smtClean="0"/>
              <a:t>–</a:t>
            </a:r>
            <a:r>
              <a:rPr lang="en-US" b="1" dirty="0" smtClean="0"/>
              <a:t> Equivalency Toolkit </a:t>
            </a:r>
            <a:r>
              <a:rPr lang="en-US" b="1" dirty="0"/>
              <a:t>Ideas</a:t>
            </a:r>
          </a:p>
        </p:txBody>
      </p:sp>
      <p:sp>
        <p:nvSpPr>
          <p:cNvPr id="3" name="Content Placeholder 2"/>
          <p:cNvSpPr>
            <a:spLocks noGrp="1"/>
          </p:cNvSpPr>
          <p:nvPr>
            <p:ph sz="half" idx="1"/>
          </p:nvPr>
        </p:nvSpPr>
        <p:spPr>
          <a:xfrm>
            <a:off x="609600" y="1600201"/>
            <a:ext cx="5384800" cy="4864099"/>
          </a:xfrm>
        </p:spPr>
        <p:txBody>
          <a:bodyPr>
            <a:normAutofit fontScale="77500" lnSpcReduction="20000"/>
          </a:bodyPr>
          <a:lstStyle/>
          <a:p>
            <a:pPr marL="0" indent="0">
              <a:buNone/>
            </a:pPr>
            <a:r>
              <a:rPr lang="en-US" b="1" dirty="0"/>
              <a:t>Instructions – </a:t>
            </a:r>
            <a:r>
              <a:rPr lang="en-US" dirty="0"/>
              <a:t>Consider some potential tools </a:t>
            </a:r>
            <a:r>
              <a:rPr lang="en-US" dirty="0" smtClean="0"/>
              <a:t>below </a:t>
            </a:r>
            <a:r>
              <a:rPr lang="en-US" dirty="0"/>
              <a:t>to be made available for colleges to help them improve or enhance their local equivalency work:</a:t>
            </a:r>
          </a:p>
          <a:p>
            <a:pPr lvl="0"/>
            <a:r>
              <a:rPr lang="en-US" dirty="0"/>
              <a:t>Model equivalency policy and procedure.</a:t>
            </a:r>
          </a:p>
          <a:p>
            <a:pPr lvl="0"/>
            <a:r>
              <a:rPr lang="en-US" dirty="0"/>
              <a:t>Curriculum mapping to applicant experience – discipline specific</a:t>
            </a:r>
          </a:p>
          <a:p>
            <a:pPr lvl="0"/>
            <a:r>
              <a:rPr lang="en-US" dirty="0"/>
              <a:t>Curriculum mapping to applicant experience – general education</a:t>
            </a:r>
          </a:p>
          <a:p>
            <a:pPr lvl="0"/>
            <a:r>
              <a:rPr lang="en-US" dirty="0"/>
              <a:t>Evaluating equivalency tools – oral interviews</a:t>
            </a:r>
          </a:p>
          <a:p>
            <a:pPr lvl="0"/>
            <a:r>
              <a:rPr lang="en-US" dirty="0"/>
              <a:t>Evaluating equivalency tools  - applicant portfolios</a:t>
            </a:r>
          </a:p>
          <a:p>
            <a:r>
              <a:rPr lang="en-US" dirty="0"/>
              <a:t>Reciprocity and portability of </a:t>
            </a:r>
            <a:r>
              <a:rPr lang="en-US" dirty="0" smtClean="0"/>
              <a:t>equivalency</a:t>
            </a:r>
          </a:p>
          <a:p>
            <a:r>
              <a:rPr lang="en-US" dirty="0" smtClean="0"/>
              <a:t>Training/professional development resources</a:t>
            </a:r>
          </a:p>
        </p:txBody>
      </p:sp>
      <p:sp>
        <p:nvSpPr>
          <p:cNvPr id="4" name="Content Placeholder 3"/>
          <p:cNvSpPr>
            <a:spLocks noGrp="1"/>
          </p:cNvSpPr>
          <p:nvPr>
            <p:ph sz="half" idx="2"/>
          </p:nvPr>
        </p:nvSpPr>
        <p:spPr>
          <a:xfrm>
            <a:off x="6197600" y="1600201"/>
            <a:ext cx="5384800" cy="4864099"/>
          </a:xfrm>
        </p:spPr>
        <p:txBody>
          <a:bodyPr>
            <a:normAutofit fontScale="77500" lnSpcReduction="20000"/>
          </a:bodyPr>
          <a:lstStyle/>
          <a:p>
            <a:pPr marL="0" indent="0">
              <a:buNone/>
            </a:pPr>
            <a:r>
              <a:rPr lang="en-US" dirty="0"/>
              <a:t>After examining these ideas, please discuss and answer the following</a:t>
            </a:r>
            <a:r>
              <a:rPr lang="en-US" dirty="0" smtClean="0"/>
              <a:t>:</a:t>
            </a:r>
          </a:p>
          <a:p>
            <a:pPr marL="0" indent="0">
              <a:buNone/>
            </a:pPr>
            <a:endParaRPr lang="en-US" dirty="0"/>
          </a:p>
          <a:p>
            <a:pPr marL="0" lvl="0" indent="0">
              <a:buNone/>
            </a:pPr>
            <a:r>
              <a:rPr lang="en-US" dirty="0"/>
              <a:t>1. If the above tools were available in a “tool box” to help your college/district improve its processes, which would you find especially </a:t>
            </a:r>
            <a:r>
              <a:rPr lang="en-US" dirty="0" smtClean="0"/>
              <a:t>useful</a:t>
            </a:r>
            <a:r>
              <a:rPr lang="en-US" dirty="0"/>
              <a:t>?</a:t>
            </a:r>
          </a:p>
          <a:p>
            <a:pPr marL="0" indent="0">
              <a:buNone/>
            </a:pPr>
            <a:r>
              <a:rPr lang="en-US" dirty="0"/>
              <a:t> </a:t>
            </a:r>
          </a:p>
          <a:p>
            <a:pPr marL="0" lvl="0" indent="0">
              <a:buNone/>
            </a:pPr>
            <a:r>
              <a:rPr lang="en-US" dirty="0"/>
              <a:t>2. What “features” would these tools need to have to make them useful</a:t>
            </a:r>
            <a:r>
              <a:rPr lang="en-US" dirty="0" smtClean="0"/>
              <a:t>?</a:t>
            </a:r>
            <a:endParaRPr lang="en-US" dirty="0"/>
          </a:p>
          <a:p>
            <a:pPr marL="0" indent="0">
              <a:buNone/>
            </a:pPr>
            <a:r>
              <a:rPr lang="en-US" dirty="0"/>
              <a:t> </a:t>
            </a:r>
          </a:p>
          <a:p>
            <a:pPr marL="0" lvl="0" indent="0">
              <a:buNone/>
            </a:pPr>
            <a:r>
              <a:rPr lang="en-US" dirty="0"/>
              <a:t>3. Are there other tools that you would like to see available to assist in the equivalency process at your college/district</a:t>
            </a:r>
            <a:r>
              <a:rPr lang="en-US" dirty="0" smtClean="0"/>
              <a:t>?</a:t>
            </a:r>
            <a:endParaRPr lang="en-US" dirty="0"/>
          </a:p>
        </p:txBody>
      </p:sp>
    </p:spTree>
    <p:extLst>
      <p:ext uri="{BB962C8B-B14F-4D97-AF65-F5344CB8AC3E}">
        <p14:creationId xmlns:p14="http://schemas.microsoft.com/office/powerpoint/2010/main" val="1595264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Industry Professionals as CTE Faculty </a:t>
            </a:r>
            <a:r>
              <a:rPr lang="mr-IN" b="1" dirty="0" smtClean="0"/>
              <a:t>–</a:t>
            </a:r>
            <a:r>
              <a:rPr lang="en-US" b="1" dirty="0" smtClean="0"/>
              <a:t>Could Faculty Internships be one Answer?</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Strong Workforce Task Force recommendations that address faculty internships:</a:t>
            </a:r>
          </a:p>
          <a:p>
            <a:pPr marL="0" indent="0">
              <a:buNone/>
            </a:pPr>
            <a:endParaRPr lang="en-US" dirty="0" smtClean="0"/>
          </a:p>
          <a:p>
            <a:r>
              <a:rPr lang="en-US" dirty="0" smtClean="0"/>
              <a:t>Recommendation 13(d): Establish a mentorship model that delineates pathways for industry professionals to intern at colleges to gain teaching skills, knowledge, and experience while pursuing an associate degree or the equivalent.</a:t>
            </a:r>
          </a:p>
          <a:p>
            <a:endParaRPr lang="en-US" dirty="0"/>
          </a:p>
          <a:p>
            <a:r>
              <a:rPr lang="en-US" dirty="0" smtClean="0"/>
              <a:t>Recommendation 14(b): </a:t>
            </a:r>
            <a:r>
              <a:rPr lang="en-US" dirty="0"/>
              <a:t>Create </a:t>
            </a:r>
            <a:r>
              <a:rPr lang="en-US" dirty="0" smtClean="0"/>
              <a:t>effective </a:t>
            </a:r>
            <a:r>
              <a:rPr lang="en-US" dirty="0"/>
              <a:t>local, regional, and statewide practices for integrating industry professionals into CTE instruction such as faculty internships where needed, guest lecturing, and supplemental teaching partnerships with non-faculty and disseminate to colleges for implementation. </a:t>
            </a:r>
            <a:endParaRPr lang="en-US" dirty="0" smtClean="0"/>
          </a:p>
          <a:p>
            <a:endParaRPr lang="en-US" dirty="0"/>
          </a:p>
          <a:p>
            <a:r>
              <a:rPr lang="en-US" dirty="0" smtClean="0"/>
              <a:t>Recommendation 14(e): </a:t>
            </a:r>
            <a:r>
              <a:rPr lang="en-US" dirty="0"/>
              <a:t>Develop and promote guidelines to implement Title 5 §53502, Faculty Internship Minimum Qualifications, for those disciplines for which a master’s degree is not expected or required. </a:t>
            </a:r>
          </a:p>
          <a:p>
            <a:endParaRPr lang="en-US" dirty="0"/>
          </a:p>
          <a:p>
            <a:endParaRPr lang="en-US" dirty="0"/>
          </a:p>
        </p:txBody>
      </p:sp>
    </p:spTree>
    <p:extLst>
      <p:ext uri="{BB962C8B-B14F-4D97-AF65-F5344CB8AC3E}">
        <p14:creationId xmlns:p14="http://schemas.microsoft.com/office/powerpoint/2010/main" val="1265050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Faculty Internship MQs - Paraphrased</a:t>
            </a:r>
            <a:r>
              <a:rPr lang="en-US" sz="4000" b="1" dirty="0"/>
              <a:t>, Title 5 sec. </a:t>
            </a:r>
            <a:r>
              <a:rPr lang="en-US" sz="4000" b="1" dirty="0" smtClean="0"/>
              <a:t>53502</a:t>
            </a:r>
            <a:endParaRPr lang="en-US" sz="4000" b="1" dirty="0"/>
          </a:p>
        </p:txBody>
      </p:sp>
      <p:sp>
        <p:nvSpPr>
          <p:cNvPr id="3" name="Content Placeholder 2"/>
          <p:cNvSpPr>
            <a:spLocks noGrp="1"/>
          </p:cNvSpPr>
          <p:nvPr>
            <p:ph idx="1"/>
          </p:nvPr>
        </p:nvSpPr>
        <p:spPr/>
        <p:txBody>
          <a:bodyPr>
            <a:normAutofit fontScale="85000" lnSpcReduction="20000"/>
          </a:bodyPr>
          <a:lstStyle/>
          <a:p>
            <a:r>
              <a:rPr lang="en-US" dirty="0" smtClean="0"/>
              <a:t>Strong Workforce Program calls for expanding use of faculty interns in CTE.</a:t>
            </a:r>
          </a:p>
          <a:p>
            <a:endParaRPr lang="en-US" dirty="0" smtClean="0"/>
          </a:p>
          <a:p>
            <a:r>
              <a:rPr lang="en-US" dirty="0" smtClean="0"/>
              <a:t>Defined in Title 5 §§53500-53502, with the overarching </a:t>
            </a:r>
            <a:r>
              <a:rPr lang="en-US" dirty="0"/>
              <a:t>purpose </a:t>
            </a:r>
            <a:r>
              <a:rPr lang="en-US" dirty="0" smtClean="0"/>
              <a:t>of enhancing </a:t>
            </a:r>
            <a:r>
              <a:rPr lang="en-US" dirty="0"/>
              <a:t>recruitment in disciplines where recruitment is difficult and need is </a:t>
            </a:r>
            <a:r>
              <a:rPr lang="en-US" dirty="0" smtClean="0"/>
              <a:t>anticipated and to increase faculty diversity.</a:t>
            </a:r>
          </a:p>
          <a:p>
            <a:endParaRPr lang="en-US" dirty="0" smtClean="0"/>
          </a:p>
          <a:p>
            <a:r>
              <a:rPr lang="en-US" dirty="0" smtClean="0"/>
              <a:t>For master’s disciplines, must be enrolled in a graduate program at CSU, UC, or accredited institute of higher education, and completed half of the required coursework for the program.</a:t>
            </a:r>
          </a:p>
          <a:p>
            <a:endParaRPr lang="en-US" dirty="0" smtClean="0"/>
          </a:p>
          <a:p>
            <a:r>
              <a:rPr lang="en-US" dirty="0" smtClean="0"/>
              <a:t>For non-master’s disciplines:</a:t>
            </a:r>
          </a:p>
          <a:p>
            <a:pPr lvl="1"/>
            <a:r>
              <a:rPr lang="en-US" dirty="0" smtClean="0"/>
              <a:t>Within one year of completing associate’s degree and have 6 years industry experience</a:t>
            </a:r>
          </a:p>
          <a:p>
            <a:pPr lvl="1"/>
            <a:r>
              <a:rPr lang="en-US" dirty="0" smtClean="0"/>
              <a:t>Completed the associate’s degree and completed 5 years of industry experience.</a:t>
            </a:r>
          </a:p>
        </p:txBody>
      </p:sp>
    </p:spTree>
    <p:extLst>
      <p:ext uri="{BB962C8B-B14F-4D97-AF65-F5344CB8AC3E}">
        <p14:creationId xmlns:p14="http://schemas.microsoft.com/office/powerpoint/2010/main" val="400275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Establishing Internships: First Steps</a:t>
            </a:r>
            <a:endParaRPr lang="en-US" dirty="0"/>
          </a:p>
        </p:txBody>
      </p:sp>
      <p:sp>
        <p:nvSpPr>
          <p:cNvPr id="6" name="Content Placeholder 5"/>
          <p:cNvSpPr>
            <a:spLocks noGrp="1"/>
          </p:cNvSpPr>
          <p:nvPr>
            <p:ph idx="1"/>
          </p:nvPr>
        </p:nvSpPr>
        <p:spPr/>
        <p:txBody>
          <a:bodyPr/>
          <a:lstStyle/>
          <a:p>
            <a:r>
              <a:rPr lang="en-US" dirty="0" smtClean="0"/>
              <a:t>In order to offer an internship program the college must have an established policy clearly articulated and adopted by local governing board</a:t>
            </a:r>
          </a:p>
          <a:p>
            <a:r>
              <a:rPr lang="en-US" dirty="0" smtClean="0"/>
              <a:t>As 10+1 matter this should be driven by faculty under the leadership of local senates</a:t>
            </a:r>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2044700" y="4103648"/>
            <a:ext cx="4601427" cy="2443201"/>
          </a:xfrm>
          <a:prstGeom prst="rect">
            <a:avLst/>
          </a:prstGeom>
        </p:spPr>
      </p:pic>
    </p:spTree>
    <p:extLst>
      <p:ext uri="{BB962C8B-B14F-4D97-AF65-F5344CB8AC3E}">
        <p14:creationId xmlns:p14="http://schemas.microsoft.com/office/powerpoint/2010/main" val="152349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Faculty Internships </a:t>
            </a:r>
            <a:r>
              <a:rPr lang="mr-IN" b="1" dirty="0" smtClean="0"/>
              <a:t>–</a:t>
            </a:r>
            <a:r>
              <a:rPr lang="en-US" b="1" dirty="0" smtClean="0"/>
              <a:t> Important Facts</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Internships limited to two years.</a:t>
            </a:r>
          </a:p>
          <a:p>
            <a:endParaRPr lang="en-US" dirty="0" smtClean="0"/>
          </a:p>
          <a:p>
            <a:r>
              <a:rPr lang="en-US" dirty="0" smtClean="0"/>
              <a:t>Interns must be under the direct supervision of a faculty mentor who is legally qualified to teach the course or provide services, with substantial direct in-class supervision.</a:t>
            </a:r>
          </a:p>
          <a:p>
            <a:endParaRPr lang="en-US" dirty="0" smtClean="0"/>
          </a:p>
          <a:p>
            <a:r>
              <a:rPr lang="en-US" dirty="0" smtClean="0"/>
              <a:t>Interns shall be employed as temporary faculty (sec. 53500):</a:t>
            </a:r>
          </a:p>
          <a:p>
            <a:pPr lvl="1"/>
            <a:r>
              <a:rPr lang="en-US" dirty="0" smtClean="0"/>
              <a:t>They may be paid.</a:t>
            </a:r>
          </a:p>
          <a:p>
            <a:pPr lvl="1"/>
            <a:r>
              <a:rPr lang="en-US" dirty="0" smtClean="0"/>
              <a:t>They may assigned as the instructor of record.</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543800" y="4309827"/>
            <a:ext cx="3810000" cy="2463800"/>
          </a:xfrm>
          <a:prstGeom prst="rect">
            <a:avLst/>
          </a:prstGeom>
        </p:spPr>
      </p:pic>
      <p:pic>
        <p:nvPicPr>
          <p:cNvPr id="6" name="Picture 5"/>
          <p:cNvPicPr>
            <a:picLocks noChangeAspect="1"/>
          </p:cNvPicPr>
          <p:nvPr/>
        </p:nvPicPr>
        <p:blipFill>
          <a:blip r:embed="rId3"/>
          <a:stretch>
            <a:fillRect/>
          </a:stretch>
        </p:blipFill>
        <p:spPr>
          <a:xfrm>
            <a:off x="8017565" y="1550504"/>
            <a:ext cx="3161748" cy="2805844"/>
          </a:xfrm>
          <a:prstGeom prst="rect">
            <a:avLst/>
          </a:prstGeom>
        </p:spPr>
      </p:pic>
    </p:spTree>
    <p:extLst>
      <p:ext uri="{BB962C8B-B14F-4D97-AF65-F5344CB8AC3E}">
        <p14:creationId xmlns:p14="http://schemas.microsoft.com/office/powerpoint/2010/main" val="2076194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Chancellor’s Office Survey </a:t>
            </a:r>
            <a:r>
              <a:rPr lang="mr-IN" dirty="0" smtClean="0"/>
              <a:t>–</a:t>
            </a:r>
            <a:r>
              <a:rPr lang="en-US" dirty="0" smtClean="0"/>
              <a:t> Faculty Internships</a:t>
            </a:r>
            <a:endParaRPr lang="en-US" dirty="0"/>
          </a:p>
        </p:txBody>
      </p:sp>
      <p:pic>
        <p:nvPicPr>
          <p:cNvPr id="4" name="Picture 3"/>
          <p:cNvPicPr>
            <a:picLocks noChangeAspect="1"/>
          </p:cNvPicPr>
          <p:nvPr/>
        </p:nvPicPr>
        <p:blipFill>
          <a:blip r:embed="rId2"/>
          <a:stretch>
            <a:fillRect/>
          </a:stretch>
        </p:blipFill>
        <p:spPr>
          <a:xfrm>
            <a:off x="2243253" y="1937137"/>
            <a:ext cx="7366000" cy="3810000"/>
          </a:xfrm>
          <a:prstGeom prst="rect">
            <a:avLst/>
          </a:prstGeom>
        </p:spPr>
      </p:pic>
    </p:spTree>
    <p:extLst>
      <p:ext uri="{BB962C8B-B14F-4D97-AF65-F5344CB8AC3E}">
        <p14:creationId xmlns:p14="http://schemas.microsoft.com/office/powerpoint/2010/main" val="864570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8953500" cy="857250"/>
          <a:chOff x="95250" y="95250"/>
          <a:chExt cx="8953500" cy="857250"/>
        </a:xfrm>
      </p:grpSpPr>
      <p:sp>
        <p:nvSpPr>
          <p:cNvPr id="3" name="TextBox 2"/>
          <p:cNvSpPr txBox="1"/>
          <p:nvPr/>
        </p:nvSpPr>
        <p:spPr>
          <a:xfrm>
            <a:off x="1619250" y="512110"/>
            <a:ext cx="8858250" cy="769441"/>
          </a:xfrm>
          <a:prstGeom prst="rect">
            <a:avLst/>
          </a:prstGeom>
        </p:spPr>
        <p:txBody>
          <a:bodyPr lIns="91440" tIns="45720" rIns="91440" bIns="45720" rtlCol="0">
            <a:spAutoFit/>
          </a:bodyPr>
          <a:lstStyle/>
          <a:p>
            <a:pPr fontAlgn="base"/>
            <a:r>
              <a:rPr lang="en-US" sz="4400" dirty="0" smtClean="0">
                <a:latin typeface="Calibri"/>
              </a:rPr>
              <a:t>Response </a:t>
            </a:r>
            <a:r>
              <a:rPr lang="en-US" sz="4400" dirty="0">
                <a:latin typeface="Calibri"/>
              </a:rPr>
              <a:t>Statistics</a:t>
            </a:r>
          </a:p>
        </p:txBody>
      </p:sp>
      <p:graphicFrame>
        <p:nvGraphicFramePr>
          <p:cNvPr id="2" name="Table 1"/>
          <p:cNvGraphicFramePr>
            <a:graphicFrameLocks noGrp="1"/>
          </p:cNvGraphicFramePr>
          <p:nvPr>
            <p:extLst>
              <p:ext uri="{D42A27DB-BD31-4B8C-83A1-F6EECF244321}">
                <p14:modId xmlns:p14="http://schemas.microsoft.com/office/powerpoint/2010/main" val="767751844"/>
              </p:ext>
            </p:extLst>
          </p:nvPr>
        </p:nvGraphicFramePr>
        <p:xfrm>
          <a:off x="1619250" y="2465725"/>
          <a:ext cx="8858250" cy="3364230"/>
        </p:xfrm>
        <a:graphic>
          <a:graphicData uri="http://schemas.openxmlformats.org/drawingml/2006/table">
            <a:tbl>
              <a:tblPr firstRow="1" bandRow="1"/>
              <a:tblGrid>
                <a:gridCol w="2952750">
                  <a:extLst>
                    <a:ext uri="{9D8B030D-6E8A-4147-A177-3AD203B41FA5}">
                      <a16:colId xmlns:a16="http://schemas.microsoft.com/office/drawing/2014/main" xmlns="" val="20000"/>
                    </a:ext>
                  </a:extLst>
                </a:gridCol>
                <a:gridCol w="2952750">
                  <a:extLst>
                    <a:ext uri="{9D8B030D-6E8A-4147-A177-3AD203B41FA5}">
                      <a16:colId xmlns:a16="http://schemas.microsoft.com/office/drawing/2014/main" xmlns="" val="20001"/>
                    </a:ext>
                  </a:extLst>
                </a:gridCol>
                <a:gridCol w="2952750">
                  <a:extLst>
                    <a:ext uri="{9D8B030D-6E8A-4147-A177-3AD203B41FA5}">
                      <a16:colId xmlns:a16="http://schemas.microsoft.com/office/drawing/2014/main" xmlns="" val="20002"/>
                    </a:ext>
                  </a:extLst>
                </a:gridCol>
              </a:tblGrid>
              <a:tr h="190500">
                <a:tc>
                  <a:txBody>
                    <a:bodyPr/>
                    <a:lstStyle/>
                    <a:p>
                      <a:pPr marL="0" marR="0" lvl="0" indent="0" algn="l" fontAlgn="base"/>
                      <a:r>
                        <a:rPr lang="en-US" sz="1000" b="0" i="0" u="none" strike="noStrike">
                          <a:solidFill>
                            <a:srgbClr val="000000">
                              <a:alpha val="100000"/>
                            </a:srgbClr>
                          </a:solidFill>
                          <a:latin typeface="Calibri"/>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000" b="0" i="0" u="none" strike="noStrike">
                          <a:solidFill>
                            <a:srgbClr val="000000">
                              <a:alpha val="100000"/>
                            </a:srgbClr>
                          </a:solidFill>
                          <a:latin typeface="Calibri"/>
                        </a:rPr>
                        <a:t>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000" b="0" i="0" u="none" strike="noStrike">
                          <a:solidFill>
                            <a:srgbClr val="000000">
                              <a:alpha val="100000"/>
                            </a:srgbClr>
                          </a:solidFill>
                          <a:latin typeface="Calibri"/>
                        </a:rPr>
                        <a:t>Percent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0"/>
                  </a:ext>
                </a:extLst>
              </a:tr>
              <a:tr h="190500">
                <a:tc>
                  <a:txBody>
                    <a:bodyPr/>
                    <a:lstStyle/>
                    <a:p>
                      <a:pPr marL="0" marR="0" lvl="0" indent="0" algn="l" fontAlgn="base"/>
                      <a:r>
                        <a:rPr lang="en-US" sz="4400" b="0" i="0" u="none" strike="noStrike" dirty="0">
                          <a:solidFill>
                            <a:srgbClr val="000000">
                              <a:alpha val="100000"/>
                            </a:srgbClr>
                          </a:solidFill>
                          <a:latin typeface="Calibri"/>
                        </a:rPr>
                        <a:t>Complete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4400" b="0" i="0" u="none" strike="noStrike">
                          <a:solidFill>
                            <a:srgbClr val="000000">
                              <a:alpha val="100000"/>
                            </a:srgbClr>
                          </a:solidFill>
                          <a:latin typeface="Calibri"/>
                        </a:rPr>
                        <a:t>35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4400" b="0" i="0" u="none" strike="noStrike">
                          <a:solidFill>
                            <a:srgbClr val="000000">
                              <a:alpha val="100000"/>
                            </a:srgbClr>
                          </a:solidFill>
                          <a:latin typeface="Calibri"/>
                        </a:rPr>
                        <a:t>77.8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1"/>
                  </a:ext>
                </a:extLst>
              </a:tr>
              <a:tr h="190500">
                <a:tc>
                  <a:txBody>
                    <a:bodyPr/>
                    <a:lstStyle/>
                    <a:p>
                      <a:pPr marL="0" marR="0" lvl="0" indent="0" algn="l" fontAlgn="base"/>
                      <a:r>
                        <a:rPr lang="en-US" sz="4400" b="0" i="0" u="none" strike="noStrike" dirty="0">
                          <a:solidFill>
                            <a:srgbClr val="000000">
                              <a:alpha val="100000"/>
                            </a:srgbClr>
                          </a:solidFill>
                          <a:latin typeface="Calibri"/>
                        </a:rPr>
                        <a:t>Partial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4400" b="0" i="0" u="none" strike="noStrike">
                          <a:solidFill>
                            <a:srgbClr val="000000">
                              <a:alpha val="100000"/>
                            </a:srgbClr>
                          </a:solidFill>
                          <a:latin typeface="Calibri"/>
                        </a:rPr>
                        <a:t>10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4400" b="0" i="0" u="none" strike="noStrike">
                          <a:solidFill>
                            <a:srgbClr val="000000">
                              <a:alpha val="100000"/>
                            </a:srgbClr>
                          </a:solidFill>
                          <a:latin typeface="Calibri"/>
                        </a:rPr>
                        <a:t>22.2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2"/>
                  </a:ext>
                </a:extLst>
              </a:tr>
              <a:tr h="190500">
                <a:tc>
                  <a:txBody>
                    <a:bodyPr/>
                    <a:lstStyle/>
                    <a:p>
                      <a:pPr marL="0" marR="0" lvl="0" indent="0" algn="l" fontAlgn="base"/>
                      <a:r>
                        <a:rPr lang="en-US" sz="4400" b="0" i="0" u="none" strike="noStrike" dirty="0">
                          <a:solidFill>
                            <a:srgbClr val="000000">
                              <a:alpha val="100000"/>
                            </a:srgbClr>
                          </a:solidFill>
                          <a:latin typeface="Calibri"/>
                        </a:rPr>
                        <a:t>Disqualified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4400" b="0" i="0" u="none" strike="noStrike" dirty="0">
                          <a:solidFill>
                            <a:srgbClr val="000000">
                              <a:alpha val="100000"/>
                            </a:srgbClr>
                          </a:solidFill>
                          <a:latin typeface="Calibri"/>
                        </a:rPr>
                        <a:t>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4400" b="0" i="0" u="none" strike="noStrike" dirty="0">
                          <a:solidFill>
                            <a:srgbClr val="000000">
                              <a:alpha val="100000"/>
                            </a:srgbClr>
                          </a:solidFill>
                          <a:latin typeface="Calibri"/>
                        </a:rPr>
                        <a:t>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3"/>
                  </a:ext>
                </a:extLst>
              </a:tr>
              <a:tr h="834390">
                <a:tc>
                  <a:txBody>
                    <a:bodyPr/>
                    <a:lstStyle/>
                    <a:p>
                      <a:pPr marL="0" marR="0" lvl="0" indent="0" algn="l" fontAlgn="base"/>
                      <a:r>
                        <a:rPr lang="en-US" sz="4400" b="0" i="0" u="none" strike="noStrike">
                          <a:solidFill>
                            <a:srgbClr val="000000">
                              <a:alpha val="100000"/>
                            </a:srgbClr>
                          </a:solidFill>
                          <a:latin typeface="Calibri"/>
                        </a:rPr>
                        <a:t>Total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gridSpan="2">
                  <a:txBody>
                    <a:bodyPr/>
                    <a:lstStyle/>
                    <a:p>
                      <a:pPr marL="0" marR="0" lvl="0" indent="0" algn="l" fontAlgn="base"/>
                      <a:r>
                        <a:rPr lang="en-US" sz="4400" b="0" i="0" u="none" strike="noStrike" dirty="0">
                          <a:solidFill>
                            <a:srgbClr val="000000">
                              <a:alpha val="100000"/>
                            </a:srgbClr>
                          </a:solidFill>
                          <a:latin typeface="Calibri"/>
                        </a:rPr>
                        <a:t>45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hMerge="1">
                  <a:txBody>
                    <a:bodyPr/>
                    <a:lstStyle/>
                    <a:p>
                      <a:pPr marL="0" marR="0" lvl="0" indent="0" algn="l" fontAlgn="base"/>
                      <a:r>
                        <a:rPr lang="en-US" sz="1000" b="0" i="0" u="none" strike="noStrike">
                          <a:solidFill>
                            <a:srgbClr val="000000">
                              <a:alpha val="100000"/>
                            </a:srgbClr>
                          </a:solidFill>
                          <a:latin typeface="Calibri"/>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8844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8953500" cy="4762500"/>
          <a:chOff x="95250" y="95250"/>
          <a:chExt cx="8953500" cy="4762500"/>
        </a:xfrm>
      </p:grpSpPr>
      <p:sp>
        <p:nvSpPr>
          <p:cNvPr id="4" name="TextBox 3"/>
          <p:cNvSpPr txBox="1"/>
          <p:nvPr/>
        </p:nvSpPr>
        <p:spPr>
          <a:xfrm>
            <a:off x="1619250" y="95251"/>
            <a:ext cx="8858250" cy="1200329"/>
          </a:xfrm>
          <a:prstGeom prst="rect">
            <a:avLst/>
          </a:prstGeom>
        </p:spPr>
        <p:txBody>
          <a:bodyPr lIns="91440" tIns="45720" rIns="91440" bIns="45720" rtlCol="0">
            <a:spAutoFit/>
          </a:bodyPr>
          <a:lstStyle/>
          <a:p>
            <a:pPr fontAlgn="base"/>
            <a:r>
              <a:rPr lang="en-US" sz="3600" dirty="0">
                <a:latin typeface="Calibri"/>
              </a:rPr>
              <a:t>Does your college have a Faculty Internship Program based on title 5 §53500?</a:t>
            </a:r>
          </a:p>
        </p:txBody>
      </p:sp>
      <p:graphicFrame>
        <p:nvGraphicFramePr>
          <p:cNvPr id="2" name="58f8cbcf4b2c8"/>
          <p:cNvGraphicFramePr/>
          <p:nvPr>
            <p:extLst>
              <p:ext uri="{D42A27DB-BD31-4B8C-83A1-F6EECF244321}">
                <p14:modId xmlns:p14="http://schemas.microsoft.com/office/powerpoint/2010/main" val="1504150718"/>
              </p:ext>
            </p:extLst>
          </p:nvPr>
        </p:nvGraphicFramePr>
        <p:xfrm>
          <a:off x="1806948" y="972850"/>
          <a:ext cx="7920318" cy="3276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9323872"/>
              </p:ext>
            </p:extLst>
          </p:nvPr>
        </p:nvGraphicFramePr>
        <p:xfrm>
          <a:off x="2369484" y="4410635"/>
          <a:ext cx="7357782" cy="2316480"/>
        </p:xfrm>
        <a:graphic>
          <a:graphicData uri="http://schemas.openxmlformats.org/drawingml/2006/table">
            <a:tbl>
              <a:tblPr firstRow="1" bandRow="1"/>
              <a:tblGrid>
                <a:gridCol w="2452594">
                  <a:extLst>
                    <a:ext uri="{9D8B030D-6E8A-4147-A177-3AD203B41FA5}">
                      <a16:colId xmlns:a16="http://schemas.microsoft.com/office/drawing/2014/main" xmlns="" val="20000"/>
                    </a:ext>
                  </a:extLst>
                </a:gridCol>
                <a:gridCol w="2452594">
                  <a:extLst>
                    <a:ext uri="{9D8B030D-6E8A-4147-A177-3AD203B41FA5}">
                      <a16:colId xmlns:a16="http://schemas.microsoft.com/office/drawing/2014/main" xmlns="" val="20001"/>
                    </a:ext>
                  </a:extLst>
                </a:gridCol>
                <a:gridCol w="2452594">
                  <a:extLst>
                    <a:ext uri="{9D8B030D-6E8A-4147-A177-3AD203B41FA5}">
                      <a16:colId xmlns:a16="http://schemas.microsoft.com/office/drawing/2014/main" xmlns="" val="20002"/>
                    </a:ext>
                  </a:extLst>
                </a:gridCol>
              </a:tblGrid>
              <a:tr h="448572">
                <a:tc>
                  <a:txBody>
                    <a:bodyPr/>
                    <a:lstStyle/>
                    <a:p>
                      <a:pPr marL="0" marR="0" lvl="0" indent="0" algn="l" fontAlgn="base"/>
                      <a:r>
                        <a:rPr lang="en-US" sz="3200" b="0" i="0" u="none" strike="noStrike" dirty="0">
                          <a:solidFill>
                            <a:srgbClr val="000000">
                              <a:alpha val="100000"/>
                            </a:srgbClr>
                          </a:solidFill>
                          <a:latin typeface="Calibri"/>
                        </a:rPr>
                        <a:t>Value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3200" b="0" i="0" u="none" strike="noStrike">
                          <a:solidFill>
                            <a:srgbClr val="000000">
                              <a:alpha val="100000"/>
                            </a:srgbClr>
                          </a:solidFill>
                          <a:latin typeface="Calibri"/>
                        </a:rPr>
                        <a:t>Percent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3200" b="0" i="0" u="none" strike="noStrike">
                          <a:solidFill>
                            <a:srgbClr val="000000">
                              <a:alpha val="100000"/>
                            </a:srgbClr>
                          </a:solidFill>
                          <a:latin typeface="Calibri"/>
                        </a:rPr>
                        <a:t>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0"/>
                  </a:ext>
                </a:extLst>
              </a:tr>
              <a:tr h="448572">
                <a:tc>
                  <a:txBody>
                    <a:bodyPr/>
                    <a:lstStyle/>
                    <a:p>
                      <a:pPr marL="0" marR="0" lvl="0" indent="0" algn="l" fontAlgn="base"/>
                      <a:r>
                        <a:rPr lang="en-US" sz="3200" b="0" i="0" u="none" strike="noStrike" dirty="0">
                          <a:solidFill>
                            <a:srgbClr val="000000">
                              <a:alpha val="100000"/>
                            </a:srgbClr>
                          </a:solidFill>
                          <a:latin typeface="Calibri"/>
                        </a:rPr>
                        <a:t>Yes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3200" b="0" i="0" u="none" strike="noStrike">
                          <a:solidFill>
                            <a:srgbClr val="000000">
                              <a:alpha val="100000"/>
                            </a:srgbClr>
                          </a:solidFill>
                          <a:latin typeface="Calibri"/>
                        </a:rPr>
                        <a:t>30.8%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3200" b="0" i="0" u="none" strike="noStrike">
                          <a:solidFill>
                            <a:srgbClr val="000000">
                              <a:alpha val="100000"/>
                            </a:srgbClr>
                          </a:solidFill>
                          <a:latin typeface="Calibri"/>
                        </a:rPr>
                        <a:t>12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1"/>
                  </a:ext>
                </a:extLst>
              </a:tr>
              <a:tr h="448572">
                <a:tc>
                  <a:txBody>
                    <a:bodyPr/>
                    <a:lstStyle/>
                    <a:p>
                      <a:pPr marL="0" marR="0" lvl="0" indent="0" algn="l" fontAlgn="base"/>
                      <a:r>
                        <a:rPr lang="en-US" sz="3200" b="0" i="0" u="none" strike="noStrike" dirty="0">
                          <a:solidFill>
                            <a:srgbClr val="000000">
                              <a:alpha val="100000"/>
                            </a:srgbClr>
                          </a:solidFill>
                          <a:latin typeface="Calibri"/>
                        </a:rPr>
                        <a:t>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3200" b="0" i="0" u="none" strike="noStrike" dirty="0">
                          <a:solidFill>
                            <a:srgbClr val="000000">
                              <a:alpha val="100000"/>
                            </a:srgbClr>
                          </a:solidFill>
                          <a:latin typeface="Calibri"/>
                        </a:rPr>
                        <a:t>69.2%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3200" b="0" i="0" u="none" strike="noStrike">
                          <a:solidFill>
                            <a:srgbClr val="000000">
                              <a:alpha val="100000"/>
                            </a:srgbClr>
                          </a:solidFill>
                          <a:latin typeface="Calibri"/>
                        </a:rPr>
                        <a:t>27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2"/>
                  </a:ext>
                </a:extLst>
              </a:tr>
              <a:tr h="448572">
                <a:tc>
                  <a:txBody>
                    <a:bodyPr/>
                    <a:lstStyle/>
                    <a:p>
                      <a:pPr marL="0" marR="0" lvl="0" indent="0" algn="l" fontAlgn="base"/>
                      <a:r>
                        <a:rPr lang="en-US" sz="3200" b="0" i="0" u="none" strike="noStrike">
                          <a:solidFill>
                            <a:srgbClr val="000000">
                              <a:alpha val="100000"/>
                            </a:srgbClr>
                          </a:solidFill>
                          <a:latin typeface="Calibri"/>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3200" b="0" i="0" u="none" strike="noStrike" dirty="0">
                          <a:solidFill>
                            <a:srgbClr val="000000">
                              <a:alpha val="100000"/>
                            </a:srgbClr>
                          </a:solidFill>
                          <a:latin typeface="Calibri"/>
                        </a:rPr>
                        <a:t>Total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3200" b="0" i="0" u="none" strike="noStrike" dirty="0">
                          <a:solidFill>
                            <a:srgbClr val="000000">
                              <a:alpha val="100000"/>
                            </a:srgbClr>
                          </a:solidFill>
                          <a:latin typeface="Calibri"/>
                        </a:rPr>
                        <a:t>39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124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Today, we will</a:t>
            </a:r>
            <a:r>
              <a:rPr lang="mr-IN" b="1" dirty="0" smtClean="0"/>
              <a:t>…</a:t>
            </a:r>
            <a:endParaRPr lang="en-US" b="1" dirty="0"/>
          </a:p>
        </p:txBody>
      </p:sp>
      <p:sp>
        <p:nvSpPr>
          <p:cNvPr id="3" name="Content Placeholder 2"/>
          <p:cNvSpPr>
            <a:spLocks noGrp="1"/>
          </p:cNvSpPr>
          <p:nvPr>
            <p:ph idx="1"/>
          </p:nvPr>
        </p:nvSpPr>
        <p:spPr/>
        <p:txBody>
          <a:bodyPr>
            <a:normAutofit lnSpcReduction="10000"/>
          </a:bodyPr>
          <a:lstStyle/>
          <a:p>
            <a:r>
              <a:rPr lang="en-US" dirty="0" smtClean="0"/>
              <a:t>Be updated on the efforts and status of the CTE Minimum Qualifications Workgroup.</a:t>
            </a:r>
          </a:p>
          <a:p>
            <a:endParaRPr lang="en-US" dirty="0" smtClean="0"/>
          </a:p>
          <a:p>
            <a:r>
              <a:rPr lang="en-US" dirty="0" smtClean="0"/>
              <a:t>Be updated on ASCCC efforts around equivalency to the MQs.</a:t>
            </a:r>
          </a:p>
          <a:p>
            <a:endParaRPr lang="en-US" dirty="0" smtClean="0"/>
          </a:p>
          <a:p>
            <a:r>
              <a:rPr lang="en-US" dirty="0" smtClean="0"/>
              <a:t>Discuss and provide input on ideas for a equivalency toolkit.</a:t>
            </a:r>
          </a:p>
          <a:p>
            <a:endParaRPr lang="en-US" dirty="0" smtClean="0"/>
          </a:p>
          <a:p>
            <a:r>
              <a:rPr lang="en-US" dirty="0" smtClean="0"/>
              <a:t>Discuss the basics of faculty internship and how they might be used to address need to increase the numbers of industry experts in the faculty ranks.</a:t>
            </a:r>
          </a:p>
          <a:p>
            <a:endParaRPr lang="en-US" dirty="0"/>
          </a:p>
        </p:txBody>
      </p:sp>
    </p:spTree>
    <p:extLst>
      <p:ext uri="{BB962C8B-B14F-4D97-AF65-F5344CB8AC3E}">
        <p14:creationId xmlns:p14="http://schemas.microsoft.com/office/powerpoint/2010/main" val="684675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8953500" cy="4762500"/>
          <a:chOff x="95250" y="95250"/>
          <a:chExt cx="8953500" cy="4762500"/>
        </a:xfrm>
      </p:grpSpPr>
      <p:sp>
        <p:nvSpPr>
          <p:cNvPr id="4" name="TextBox 3"/>
          <p:cNvSpPr txBox="1"/>
          <p:nvPr/>
        </p:nvSpPr>
        <p:spPr>
          <a:xfrm>
            <a:off x="1619250" y="95251"/>
            <a:ext cx="8858250" cy="584775"/>
          </a:xfrm>
          <a:prstGeom prst="rect">
            <a:avLst/>
          </a:prstGeom>
        </p:spPr>
        <p:txBody>
          <a:bodyPr lIns="91440" tIns="45720" rIns="91440" bIns="45720" rtlCol="0">
            <a:spAutoFit/>
          </a:bodyPr>
          <a:lstStyle/>
          <a:p>
            <a:pPr fontAlgn="base"/>
            <a:r>
              <a:rPr lang="en-US" sz="3200" dirty="0">
                <a:latin typeface="Calibri"/>
              </a:rPr>
              <a:t>If yes, is the Faculty Internship Program active?</a:t>
            </a:r>
          </a:p>
        </p:txBody>
      </p:sp>
      <p:graphicFrame>
        <p:nvGraphicFramePr>
          <p:cNvPr id="2" name="58f8cbcf4c78e"/>
          <p:cNvGraphicFramePr/>
          <p:nvPr>
            <p:extLst>
              <p:ext uri="{D42A27DB-BD31-4B8C-83A1-F6EECF244321}">
                <p14:modId xmlns:p14="http://schemas.microsoft.com/office/powerpoint/2010/main" val="1030095056"/>
              </p:ext>
            </p:extLst>
          </p:nvPr>
        </p:nvGraphicFramePr>
        <p:xfrm>
          <a:off x="1619250" y="1021975"/>
          <a:ext cx="7758953" cy="3361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61128106"/>
              </p:ext>
            </p:extLst>
          </p:nvPr>
        </p:nvGraphicFramePr>
        <p:xfrm>
          <a:off x="2017059" y="4383740"/>
          <a:ext cx="8460441" cy="2275133"/>
        </p:xfrm>
        <a:graphic>
          <a:graphicData uri="http://schemas.openxmlformats.org/drawingml/2006/table">
            <a:tbl>
              <a:tblPr firstRow="1" bandRow="1"/>
              <a:tblGrid>
                <a:gridCol w="2820147">
                  <a:extLst>
                    <a:ext uri="{9D8B030D-6E8A-4147-A177-3AD203B41FA5}">
                      <a16:colId xmlns:a16="http://schemas.microsoft.com/office/drawing/2014/main" xmlns="" val="20000"/>
                    </a:ext>
                  </a:extLst>
                </a:gridCol>
                <a:gridCol w="2820147">
                  <a:extLst>
                    <a:ext uri="{9D8B030D-6E8A-4147-A177-3AD203B41FA5}">
                      <a16:colId xmlns:a16="http://schemas.microsoft.com/office/drawing/2014/main" xmlns="" val="20001"/>
                    </a:ext>
                  </a:extLst>
                </a:gridCol>
                <a:gridCol w="2820147">
                  <a:extLst>
                    <a:ext uri="{9D8B030D-6E8A-4147-A177-3AD203B41FA5}">
                      <a16:colId xmlns:a16="http://schemas.microsoft.com/office/drawing/2014/main" xmlns="" val="20002"/>
                    </a:ext>
                  </a:extLst>
                </a:gridCol>
              </a:tblGrid>
              <a:tr h="537773">
                <a:tc>
                  <a:txBody>
                    <a:bodyPr/>
                    <a:lstStyle/>
                    <a:p>
                      <a:pPr marL="0" marR="0" lvl="0" indent="0" algn="l" fontAlgn="base"/>
                      <a:r>
                        <a:rPr lang="en-US" sz="1800" b="0" i="0" u="none" strike="noStrike" dirty="0">
                          <a:solidFill>
                            <a:srgbClr val="000000">
                              <a:alpha val="100000"/>
                            </a:srgbClr>
                          </a:solidFill>
                          <a:latin typeface="Calibri"/>
                        </a:rPr>
                        <a:t>Value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a:solidFill>
                            <a:srgbClr val="000000">
                              <a:alpha val="100000"/>
                            </a:srgbClr>
                          </a:solidFill>
                          <a:latin typeface="Calibri"/>
                        </a:rPr>
                        <a:t>Percent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a:solidFill>
                            <a:srgbClr val="000000">
                              <a:alpha val="100000"/>
                            </a:srgbClr>
                          </a:solidFill>
                          <a:latin typeface="Calibri"/>
                        </a:rPr>
                        <a:t>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0"/>
                  </a:ext>
                </a:extLst>
              </a:tr>
              <a:tr h="337296">
                <a:tc>
                  <a:txBody>
                    <a:bodyPr/>
                    <a:lstStyle/>
                    <a:p>
                      <a:pPr marL="0" marR="0" lvl="0" indent="0" algn="l" fontAlgn="base"/>
                      <a:r>
                        <a:rPr lang="en-US" sz="1800" b="0" i="0" u="none" strike="noStrike" dirty="0">
                          <a:solidFill>
                            <a:srgbClr val="000000">
                              <a:alpha val="100000"/>
                            </a:srgbClr>
                          </a:solidFill>
                          <a:latin typeface="Calibri"/>
                        </a:rPr>
                        <a:t>Yes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1800" b="0" i="0" u="none" strike="noStrike">
                          <a:solidFill>
                            <a:srgbClr val="000000">
                              <a:alpha val="100000"/>
                            </a:srgbClr>
                          </a:solidFill>
                          <a:latin typeface="Calibri"/>
                        </a:rPr>
                        <a:t>55.0%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1800" b="0" i="0" u="none" strike="noStrike">
                          <a:solidFill>
                            <a:srgbClr val="000000">
                              <a:alpha val="100000"/>
                            </a:srgbClr>
                          </a:solidFill>
                          <a:latin typeface="Calibri"/>
                        </a:rPr>
                        <a:t>11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1"/>
                  </a:ext>
                </a:extLst>
              </a:tr>
              <a:tr h="337296">
                <a:tc>
                  <a:txBody>
                    <a:bodyPr/>
                    <a:lstStyle/>
                    <a:p>
                      <a:pPr marL="0" marR="0" lvl="0" indent="0" algn="l" fontAlgn="base"/>
                      <a:r>
                        <a:rPr lang="en-US" sz="1800" b="0" i="0" u="none" strike="noStrike" dirty="0">
                          <a:solidFill>
                            <a:srgbClr val="000000">
                              <a:alpha val="100000"/>
                            </a:srgbClr>
                          </a:solidFill>
                          <a:latin typeface="Calibri"/>
                        </a:rPr>
                        <a:t>No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a:solidFill>
                            <a:srgbClr val="000000">
                              <a:alpha val="100000"/>
                            </a:srgbClr>
                          </a:solidFill>
                          <a:latin typeface="Calibri"/>
                        </a:rPr>
                        <a:t>10.0%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a:solidFill>
                            <a:srgbClr val="000000">
                              <a:alpha val="100000"/>
                            </a:srgbClr>
                          </a:solidFill>
                          <a:latin typeface="Calibri"/>
                        </a:rPr>
                        <a:t>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2"/>
                  </a:ext>
                </a:extLst>
              </a:tr>
              <a:tr h="590269">
                <a:tc>
                  <a:txBody>
                    <a:bodyPr/>
                    <a:lstStyle/>
                    <a:p>
                      <a:pPr marL="0" marR="0" lvl="0" indent="0" algn="l" fontAlgn="base"/>
                      <a:r>
                        <a:rPr lang="en-US" sz="1800" b="0" i="0" u="none" strike="noStrike" dirty="0">
                          <a:solidFill>
                            <a:srgbClr val="000000">
                              <a:alpha val="100000"/>
                            </a:srgbClr>
                          </a:solidFill>
                          <a:latin typeface="Calibri"/>
                        </a:rPr>
                        <a:t>Not applicable, there is no Faculty Internship Program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1800" b="0" i="0" u="none" strike="noStrike" dirty="0">
                          <a:solidFill>
                            <a:srgbClr val="000000">
                              <a:alpha val="100000"/>
                            </a:srgbClr>
                          </a:solidFill>
                          <a:latin typeface="Calibri"/>
                        </a:rPr>
                        <a:t>35.0%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1800" b="0" i="0" u="none" strike="noStrike" dirty="0">
                          <a:solidFill>
                            <a:srgbClr val="000000">
                              <a:alpha val="100000"/>
                            </a:srgbClr>
                          </a:solidFill>
                          <a:latin typeface="Calibri"/>
                        </a:rPr>
                        <a:t>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3"/>
                  </a:ext>
                </a:extLst>
              </a:tr>
              <a:tr h="337296">
                <a:tc>
                  <a:txBody>
                    <a:bodyPr/>
                    <a:lstStyle/>
                    <a:p>
                      <a:pPr marL="0" marR="0" lvl="0" indent="0" algn="l" fontAlgn="base"/>
                      <a:r>
                        <a:rPr lang="en-US" sz="1800" b="0" i="0" u="none" strike="noStrike">
                          <a:solidFill>
                            <a:srgbClr val="000000">
                              <a:alpha val="100000"/>
                            </a:srgbClr>
                          </a:solidFill>
                          <a:latin typeface="Calibri"/>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a:solidFill>
                            <a:srgbClr val="000000">
                              <a:alpha val="100000"/>
                            </a:srgbClr>
                          </a:solidFill>
                          <a:latin typeface="Calibri"/>
                        </a:rPr>
                        <a:t>Total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1800" b="0" i="0" u="none" strike="noStrike" dirty="0">
                          <a:solidFill>
                            <a:srgbClr val="000000">
                              <a:alpha val="100000"/>
                            </a:srgbClr>
                          </a:solidFill>
                          <a:latin typeface="Calibri"/>
                        </a:rPr>
                        <a:t>20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45756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8953500" cy="4762500"/>
          <a:chOff x="95250" y="95250"/>
          <a:chExt cx="8953500" cy="4762500"/>
        </a:xfrm>
      </p:grpSpPr>
      <p:sp>
        <p:nvSpPr>
          <p:cNvPr id="4" name="TextBox 3"/>
          <p:cNvSpPr txBox="1"/>
          <p:nvPr/>
        </p:nvSpPr>
        <p:spPr>
          <a:xfrm>
            <a:off x="1619250" y="95251"/>
            <a:ext cx="8858250" cy="954107"/>
          </a:xfrm>
          <a:prstGeom prst="rect">
            <a:avLst/>
          </a:prstGeom>
        </p:spPr>
        <p:txBody>
          <a:bodyPr lIns="91440" tIns="45720" rIns="91440" bIns="45720" rtlCol="0">
            <a:spAutoFit/>
          </a:bodyPr>
          <a:lstStyle/>
          <a:p>
            <a:pPr fontAlgn="base"/>
            <a:r>
              <a:rPr lang="en-US" sz="2800" dirty="0">
                <a:latin typeface="Calibri"/>
              </a:rPr>
              <a:t>If the Faculty Internship Program is in a multi-college district is it coordinated at the district level or college level?</a:t>
            </a:r>
          </a:p>
        </p:txBody>
      </p:sp>
      <p:graphicFrame>
        <p:nvGraphicFramePr>
          <p:cNvPr id="2" name="58f8cbcf4d9e5"/>
          <p:cNvGraphicFramePr/>
          <p:nvPr>
            <p:extLst>
              <p:ext uri="{D42A27DB-BD31-4B8C-83A1-F6EECF244321}">
                <p14:modId xmlns:p14="http://schemas.microsoft.com/office/powerpoint/2010/main" val="552018721"/>
              </p:ext>
            </p:extLst>
          </p:nvPr>
        </p:nvGraphicFramePr>
        <p:xfrm>
          <a:off x="1619250" y="1049358"/>
          <a:ext cx="7785847" cy="3415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19499794"/>
              </p:ext>
            </p:extLst>
          </p:nvPr>
        </p:nvGraphicFramePr>
        <p:xfrm>
          <a:off x="1619250" y="4384716"/>
          <a:ext cx="8129865" cy="2326341"/>
        </p:xfrm>
        <a:graphic>
          <a:graphicData uri="http://schemas.openxmlformats.org/drawingml/2006/table">
            <a:tbl>
              <a:tblPr firstRow="1" bandRow="1"/>
              <a:tblGrid>
                <a:gridCol w="2709955">
                  <a:extLst>
                    <a:ext uri="{9D8B030D-6E8A-4147-A177-3AD203B41FA5}">
                      <a16:colId xmlns:a16="http://schemas.microsoft.com/office/drawing/2014/main" xmlns="" val="20000"/>
                    </a:ext>
                  </a:extLst>
                </a:gridCol>
                <a:gridCol w="2709955">
                  <a:extLst>
                    <a:ext uri="{9D8B030D-6E8A-4147-A177-3AD203B41FA5}">
                      <a16:colId xmlns:a16="http://schemas.microsoft.com/office/drawing/2014/main" xmlns="" val="20001"/>
                    </a:ext>
                  </a:extLst>
                </a:gridCol>
                <a:gridCol w="2709955">
                  <a:extLst>
                    <a:ext uri="{9D8B030D-6E8A-4147-A177-3AD203B41FA5}">
                      <a16:colId xmlns:a16="http://schemas.microsoft.com/office/drawing/2014/main" xmlns="" val="20002"/>
                    </a:ext>
                  </a:extLst>
                </a:gridCol>
              </a:tblGrid>
              <a:tr h="436581">
                <a:tc>
                  <a:txBody>
                    <a:bodyPr/>
                    <a:lstStyle/>
                    <a:p>
                      <a:pPr marL="0" marR="0" lvl="0" indent="0" algn="l" fontAlgn="base"/>
                      <a:r>
                        <a:rPr lang="en-US" sz="2000" b="0" i="0" u="none" strike="noStrike" dirty="0">
                          <a:solidFill>
                            <a:srgbClr val="000000">
                              <a:alpha val="100000"/>
                            </a:srgbClr>
                          </a:solidFill>
                          <a:latin typeface="Calibri"/>
                        </a:rPr>
                        <a:t>Value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a:solidFill>
                            <a:srgbClr val="000000">
                              <a:alpha val="100000"/>
                            </a:srgbClr>
                          </a:solidFill>
                          <a:latin typeface="Calibri"/>
                        </a:rPr>
                        <a:t>Percent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a:solidFill>
                            <a:srgbClr val="000000">
                              <a:alpha val="100000"/>
                            </a:srgbClr>
                          </a:solidFill>
                          <a:latin typeface="Calibri"/>
                        </a:rPr>
                        <a:t>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777777">
                          <a:alpha val="100000"/>
                        </a:srgbClr>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0"/>
                  </a:ext>
                </a:extLst>
              </a:tr>
              <a:tr h="370685">
                <a:tc>
                  <a:txBody>
                    <a:bodyPr/>
                    <a:lstStyle/>
                    <a:p>
                      <a:pPr marL="0" marR="0" lvl="0" indent="0" algn="l" fontAlgn="base"/>
                      <a:r>
                        <a:rPr lang="en-US" sz="2000" b="0" i="0" u="none" strike="noStrike" dirty="0">
                          <a:solidFill>
                            <a:srgbClr val="000000">
                              <a:alpha val="100000"/>
                            </a:srgbClr>
                          </a:solidFill>
                          <a:latin typeface="Calibri"/>
                        </a:rPr>
                        <a:t>District level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2000" b="0" i="0" u="none" strike="noStrike">
                          <a:solidFill>
                            <a:srgbClr val="000000">
                              <a:alpha val="100000"/>
                            </a:srgbClr>
                          </a:solidFill>
                          <a:latin typeface="Calibri"/>
                        </a:rPr>
                        <a:t>21.1%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2000" b="0" i="0" u="none" strike="noStrike">
                          <a:solidFill>
                            <a:srgbClr val="000000">
                              <a:alpha val="100000"/>
                            </a:srgbClr>
                          </a:solidFill>
                          <a:latin typeface="Calibri"/>
                        </a:rPr>
                        <a:t>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1"/>
                  </a:ext>
                </a:extLst>
              </a:tr>
              <a:tr h="370685">
                <a:tc>
                  <a:txBody>
                    <a:bodyPr/>
                    <a:lstStyle/>
                    <a:p>
                      <a:pPr marL="0" marR="0" lvl="0" indent="0" algn="l" fontAlgn="base"/>
                      <a:r>
                        <a:rPr lang="en-US" sz="2000" b="0" i="0" u="none" strike="noStrike" dirty="0">
                          <a:solidFill>
                            <a:srgbClr val="000000">
                              <a:alpha val="100000"/>
                            </a:srgbClr>
                          </a:solidFill>
                          <a:latin typeface="Calibri"/>
                        </a:rPr>
                        <a:t>College level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a:solidFill>
                            <a:srgbClr val="000000">
                              <a:alpha val="100000"/>
                            </a:srgbClr>
                          </a:solidFill>
                          <a:latin typeface="Calibri"/>
                        </a:rPr>
                        <a:t>10.5%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a:solidFill>
                            <a:srgbClr val="000000">
                              <a:alpha val="100000"/>
                            </a:srgbClr>
                          </a:solidFill>
                          <a:latin typeface="Calibri"/>
                        </a:rPr>
                        <a:t>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2"/>
                  </a:ext>
                </a:extLst>
              </a:tr>
              <a:tr h="655828">
                <a:tc>
                  <a:txBody>
                    <a:bodyPr/>
                    <a:lstStyle/>
                    <a:p>
                      <a:pPr marL="0" marR="0" lvl="0" indent="0" algn="l" fontAlgn="base"/>
                      <a:r>
                        <a:rPr lang="en-US" sz="2000" b="0" i="0" u="none" strike="noStrike" dirty="0">
                          <a:solidFill>
                            <a:srgbClr val="000000">
                              <a:alpha val="100000"/>
                            </a:srgbClr>
                          </a:solidFill>
                          <a:latin typeface="Calibri"/>
                        </a:rPr>
                        <a:t>Not applicable, single college district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2000" b="0" i="0" u="none" strike="noStrike" dirty="0">
                          <a:solidFill>
                            <a:srgbClr val="000000">
                              <a:alpha val="100000"/>
                            </a:srgbClr>
                          </a:solidFill>
                          <a:latin typeface="Calibri"/>
                        </a:rPr>
                        <a:t>68.4%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tc>
                  <a:txBody>
                    <a:bodyPr/>
                    <a:lstStyle/>
                    <a:p>
                      <a:pPr marL="0" marR="0" lvl="0" indent="0" algn="l" fontAlgn="base"/>
                      <a:r>
                        <a:rPr lang="en-US" sz="2000" b="0" i="0" u="none" strike="noStrike">
                          <a:solidFill>
                            <a:srgbClr val="000000">
                              <a:alpha val="100000"/>
                            </a:srgbClr>
                          </a:solidFill>
                          <a:latin typeface="Calibri"/>
                        </a:rPr>
                        <a:t>13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DDDDD">
                        <a:alpha val="100000"/>
                      </a:srgbClr>
                    </a:solidFill>
                  </a:tcPr>
                </a:tc>
                <a:extLst>
                  <a:ext uri="{0D108BD9-81ED-4DB2-BD59-A6C34878D82A}">
                    <a16:rowId xmlns:a16="http://schemas.microsoft.com/office/drawing/2014/main" xmlns="" val="10003"/>
                  </a:ext>
                </a:extLst>
              </a:tr>
              <a:tr h="370685">
                <a:tc>
                  <a:txBody>
                    <a:bodyPr/>
                    <a:lstStyle/>
                    <a:p>
                      <a:pPr marL="0" marR="0" lvl="0" indent="0" algn="l" fontAlgn="base"/>
                      <a:r>
                        <a:rPr lang="en-US" sz="2000" b="0" i="0" u="none" strike="noStrike" dirty="0">
                          <a:solidFill>
                            <a:srgbClr val="000000">
                              <a:alpha val="100000"/>
                            </a:srgbClr>
                          </a:solidFill>
                          <a:latin typeface="Calibri"/>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dirty="0">
                          <a:solidFill>
                            <a:srgbClr val="000000">
                              <a:alpha val="100000"/>
                            </a:srgbClr>
                          </a:solidFill>
                          <a:latin typeface="Calibri"/>
                        </a:rPr>
                        <a:t>Total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tc>
                  <a:txBody>
                    <a:bodyPr/>
                    <a:lstStyle/>
                    <a:p>
                      <a:pPr marL="0" marR="0" lvl="0" indent="0" algn="l" fontAlgn="base"/>
                      <a:r>
                        <a:rPr lang="en-US" sz="2000" b="0" i="0" u="none" strike="noStrike" dirty="0">
                          <a:solidFill>
                            <a:srgbClr val="000000">
                              <a:alpha val="100000"/>
                            </a:srgbClr>
                          </a:solidFill>
                          <a:latin typeface="Calibri"/>
                        </a:rPr>
                        <a:t>19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sng" algn="ctr">
                      <a:solidFill>
                        <a:srgbClr val="777777">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FFFF">
                        <a:alpha val="10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33506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Discussion </a:t>
            </a:r>
            <a:r>
              <a:rPr lang="mr-IN" b="1" dirty="0" smtClean="0"/>
              <a:t>–</a:t>
            </a:r>
            <a:r>
              <a:rPr lang="en-US" b="1" dirty="0" smtClean="0"/>
              <a:t> Faculty Internships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Does your college or district currently have an internship program?  If so, briefly describe it.</a:t>
            </a:r>
          </a:p>
          <a:p>
            <a:pPr marL="514350" indent="-514350">
              <a:buFont typeface="+mj-lt"/>
              <a:buAutoNum type="arabicPeriod"/>
            </a:pPr>
            <a:r>
              <a:rPr lang="en-US" dirty="0" smtClean="0"/>
              <a:t>How receptive would local faculty and administrators be to implementing or expanding internships? </a:t>
            </a:r>
          </a:p>
          <a:p>
            <a:pPr marL="514350" indent="-514350">
              <a:buFont typeface="+mj-lt"/>
              <a:buAutoNum type="arabicPeriod"/>
            </a:pPr>
            <a:r>
              <a:rPr lang="en-US" dirty="0" smtClean="0"/>
              <a:t>What do you see as possible barriers, internal and external, to implementation or expansion?</a:t>
            </a:r>
          </a:p>
          <a:p>
            <a:pPr marL="514350" indent="-514350">
              <a:buFont typeface="+mj-lt"/>
              <a:buAutoNum type="arabicPeriod"/>
            </a:pPr>
            <a:r>
              <a:rPr lang="en-US" dirty="0" smtClean="0"/>
              <a:t>What resources need to be provided to implement or expand internship programs?</a:t>
            </a:r>
          </a:p>
          <a:p>
            <a:pPr marL="514350" indent="-514350">
              <a:buFont typeface="+mj-lt"/>
              <a:buAutoNum type="arabicPeriod"/>
            </a:pPr>
            <a:endParaRPr lang="en-US" dirty="0"/>
          </a:p>
        </p:txBody>
      </p:sp>
    </p:spTree>
    <p:extLst>
      <p:ext uri="{BB962C8B-B14F-4D97-AF65-F5344CB8AC3E}">
        <p14:creationId xmlns:p14="http://schemas.microsoft.com/office/powerpoint/2010/main" val="189816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The following 5 resolutions were adopted by the body at Spring Plenary session:</a:t>
            </a:r>
          </a:p>
          <a:p>
            <a:r>
              <a:rPr lang="en-US" b="1" dirty="0" smtClean="0"/>
              <a:t>10.02 S17</a:t>
            </a:r>
            <a:r>
              <a:rPr lang="en-US" b="1" dirty="0"/>
              <a:t> </a:t>
            </a:r>
            <a:r>
              <a:rPr lang="en-US" b="1" dirty="0" smtClean="0"/>
              <a:t>Faculty </a:t>
            </a:r>
            <a:r>
              <a:rPr lang="en-US" b="1" dirty="0"/>
              <a:t>Internship Minimum Qualifications in Disciplines Not Requiring a </a:t>
            </a:r>
            <a:r>
              <a:rPr lang="en-US" b="1" dirty="0" smtClean="0"/>
              <a:t>Master’s Degree</a:t>
            </a:r>
          </a:p>
          <a:p>
            <a:pPr lvl="1"/>
            <a:r>
              <a:rPr lang="en-US" dirty="0"/>
              <a:t>Resolved, That the Academic Senate for California Community Colleges work with the Chancellor’s Office to review, clarify, and develop as needed possible revisions to the minimum qualifications for faculty interns as stated in Title 5 §53502(b) for disciplines not requiring a master’s degree in order to promote the expansion of faculty internship opportunities for industry professionals and report its findings by Fall 2017.</a:t>
            </a:r>
          </a:p>
          <a:p>
            <a:pPr lvl="1"/>
            <a:endParaRPr lang="en-US" b="1" dirty="0"/>
          </a:p>
        </p:txBody>
      </p:sp>
    </p:spTree>
    <p:extLst>
      <p:ext uri="{BB962C8B-B14F-4D97-AF65-F5344CB8AC3E}">
        <p14:creationId xmlns:p14="http://schemas.microsoft.com/office/powerpoint/2010/main" val="205952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10.03 S17</a:t>
            </a:r>
            <a:r>
              <a:rPr lang="en-US" sz="3600" b="1" dirty="0"/>
              <a:t>	Review Experience Definitions for Disciplines Not Requiring a Master’s </a:t>
            </a:r>
            <a:r>
              <a:rPr lang="en-US" sz="3600" b="1" dirty="0" smtClean="0"/>
              <a:t>Degree</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Resolved, That the Academic Senate for California Community Colleges work with discipline faculty to investigate applications of the current definitions of professional and occupational experience and report its findings by Fall 2017.</a:t>
            </a:r>
          </a:p>
          <a:p>
            <a:endParaRPr lang="en-US" dirty="0"/>
          </a:p>
        </p:txBody>
      </p:sp>
    </p:spTree>
    <p:extLst>
      <p:ext uri="{BB962C8B-B14F-4D97-AF65-F5344CB8AC3E}">
        <p14:creationId xmlns:p14="http://schemas.microsoft.com/office/powerpoint/2010/main" val="163437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10.04 S17</a:t>
            </a:r>
            <a:r>
              <a:rPr lang="en-US" sz="3600" b="1" dirty="0"/>
              <a:t>	Review Experience Requirements for Disciplines Not Requiring a Master’s </a:t>
            </a:r>
            <a:r>
              <a:rPr lang="en-US" sz="3600" b="1" dirty="0" smtClean="0"/>
              <a:t>Degree</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Resolved, That the Academic Senate for California Community Colleges work with discipline faculty to explore the potential of revising the minimum qualifications for disciplines not requiring a master’s degree in order to allow for appropriate credit for years of professional experience when an associate’s or bachelor’s degree is completed in the specific discipline and report its findings by Fall 2017.</a:t>
            </a:r>
          </a:p>
          <a:p>
            <a:endParaRPr lang="en-US" dirty="0"/>
          </a:p>
        </p:txBody>
      </p:sp>
    </p:spTree>
    <p:extLst>
      <p:ext uri="{BB962C8B-B14F-4D97-AF65-F5344CB8AC3E}">
        <p14:creationId xmlns:p14="http://schemas.microsoft.com/office/powerpoint/2010/main" val="52565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smtClean="0"/>
              <a:t>10.05 S17Equivalency </a:t>
            </a:r>
            <a:r>
              <a:rPr lang="en-US" b="1" dirty="0"/>
              <a:t>Resources for Local Senates</a:t>
            </a:r>
          </a:p>
        </p:txBody>
      </p:sp>
      <p:sp>
        <p:nvSpPr>
          <p:cNvPr id="3" name="Content Placeholder 2"/>
          <p:cNvSpPr>
            <a:spLocks noGrp="1"/>
          </p:cNvSpPr>
          <p:nvPr>
            <p:ph idx="1"/>
          </p:nvPr>
        </p:nvSpPr>
        <p:spPr/>
        <p:txBody>
          <a:bodyPr/>
          <a:lstStyle/>
          <a:p>
            <a:r>
              <a:rPr lang="en-US" dirty="0"/>
              <a:t>Resolved, That the Academic Senate for California Community Colleges work with faculty and other entities as appropriate to develop and disseminate resources that empower local senates to evaluate and assess, more effectively and with greater flexibility, the qualifications of applicants for faculty positions who have significant professional experience in the field but who have not completed formal academic work in the discipline and/or in general education and report the outcomes by Spring 2018.</a:t>
            </a:r>
          </a:p>
          <a:p>
            <a:endParaRPr lang="en-US" dirty="0"/>
          </a:p>
        </p:txBody>
      </p:sp>
    </p:spTree>
    <p:extLst>
      <p:ext uri="{BB962C8B-B14F-4D97-AF65-F5344CB8AC3E}">
        <p14:creationId xmlns:p14="http://schemas.microsoft.com/office/powerpoint/2010/main" val="104249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a:t>S17	Inclusion of Apprenticeship Faculty Minimum Qualifications in the </a:t>
            </a:r>
            <a:br>
              <a:rPr lang="en-US" sz="3100" b="1" dirty="0"/>
            </a:br>
            <a:r>
              <a:rPr lang="en-US" sz="3100" b="1" dirty="0"/>
              <a:t>Disciplines List</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a:t>Resolved, That the Academic Senate for California Community Colleges work with the Chancellor’s Office and appropriate discipline faculty, including apprenticeship faculty, to identify the most appropriate means for including the apprenticeship minimum qualifications into the </a:t>
            </a:r>
            <a:r>
              <a:rPr lang="en-US" i="1" dirty="0"/>
              <a:t>Minimum Qualifications for Faculty and Administrators in California Community Colleges </a:t>
            </a:r>
            <a:r>
              <a:rPr lang="en-US" dirty="0"/>
              <a:t>handbook, also known as the Disciplines List, and report its findings by Spring 2018</a:t>
            </a:r>
            <a:r>
              <a:rPr lang="en-US" dirty="0" smtClean="0"/>
              <a:t>.</a:t>
            </a:r>
          </a:p>
          <a:p>
            <a:endParaRPr lang="en-US" dirty="0"/>
          </a:p>
          <a:p>
            <a:r>
              <a:rPr lang="en-US" dirty="0" smtClean="0"/>
              <a:t>To see the full text of all adopted resolutions go </a:t>
            </a:r>
            <a:r>
              <a:rPr lang="en-US" dirty="0" smtClean="0">
                <a:hlinkClick r:id="rId2"/>
              </a:rPr>
              <a:t>here</a:t>
            </a:r>
            <a:endParaRPr lang="en-US" dirty="0"/>
          </a:p>
        </p:txBody>
      </p:sp>
    </p:spTree>
    <p:extLst>
      <p:ext uri="{BB962C8B-B14F-4D97-AF65-F5344CB8AC3E}">
        <p14:creationId xmlns:p14="http://schemas.microsoft.com/office/powerpoint/2010/main" val="104565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	</a:t>
            </a:r>
            <a:endParaRPr lang="en-US" b="1" dirty="0"/>
          </a:p>
        </p:txBody>
      </p:sp>
      <p:sp>
        <p:nvSpPr>
          <p:cNvPr id="3" name="Content Placeholder 2"/>
          <p:cNvSpPr>
            <a:spLocks noGrp="1"/>
          </p:cNvSpPr>
          <p:nvPr>
            <p:ph idx="1"/>
          </p:nvPr>
        </p:nvSpPr>
        <p:spPr/>
        <p:txBody>
          <a:bodyPr/>
          <a:lstStyle/>
          <a:p>
            <a:pPr marL="0" indent="0">
              <a:buNone/>
            </a:pPr>
            <a:r>
              <a:rPr lang="en-US" dirty="0" smtClean="0"/>
              <a:t>John Freitas </a:t>
            </a:r>
            <a:r>
              <a:rPr lang="mr-IN" dirty="0" smtClean="0"/>
              <a:t>–</a:t>
            </a:r>
            <a:r>
              <a:rPr lang="en-US" dirty="0" smtClean="0"/>
              <a:t> </a:t>
            </a:r>
            <a:r>
              <a:rPr lang="en-US" dirty="0" smtClean="0">
                <a:hlinkClick r:id="rId2"/>
              </a:rPr>
              <a:t>freitaje@lacitycollege.edu</a:t>
            </a:r>
            <a:endParaRPr lang="en-US" dirty="0" smtClean="0"/>
          </a:p>
          <a:p>
            <a:pPr marL="0" indent="0">
              <a:buNone/>
            </a:pPr>
            <a:r>
              <a:rPr lang="en-US" dirty="0" smtClean="0"/>
              <a:t>Lorraine Slattery-Farrell - </a:t>
            </a:r>
            <a:r>
              <a:rPr lang="en-US" dirty="0" smtClean="0">
                <a:hlinkClick r:id="rId3"/>
              </a:rPr>
              <a:t>lfarrell@msjc.edu</a:t>
            </a:r>
            <a:endParaRPr lang="en-US" dirty="0" smtClean="0"/>
          </a:p>
          <a:p>
            <a:pPr marL="0" indent="0">
              <a:buNone/>
            </a:pPr>
            <a:endParaRPr lang="en-US" dirty="0"/>
          </a:p>
          <a:p>
            <a:pPr marL="0" indent="0" algn="ctr">
              <a:buNone/>
            </a:pPr>
            <a:endParaRPr lang="en-US" sz="4000" dirty="0" smtClean="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987774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CTE Minimum Qualifications Workgroup</a:t>
            </a:r>
            <a:endParaRPr lang="en-US" b="1" dirty="0"/>
          </a:p>
        </p:txBody>
      </p:sp>
      <p:sp>
        <p:nvSpPr>
          <p:cNvPr id="3" name="Content Placeholder 2"/>
          <p:cNvSpPr>
            <a:spLocks noGrp="1"/>
          </p:cNvSpPr>
          <p:nvPr>
            <p:ph idx="1"/>
          </p:nvPr>
        </p:nvSpPr>
        <p:spPr/>
        <p:txBody>
          <a:bodyPr/>
          <a:lstStyle/>
          <a:p>
            <a:r>
              <a:rPr lang="en-US" dirty="0" smtClean="0"/>
              <a:t>Chancellor’s Office workgroup established in fall 2016.</a:t>
            </a:r>
          </a:p>
          <a:p>
            <a:r>
              <a:rPr lang="en-US" dirty="0" smtClean="0"/>
              <a:t>Membership </a:t>
            </a:r>
            <a:r>
              <a:rPr lang="mr-IN" dirty="0" smtClean="0"/>
              <a:t>–</a:t>
            </a:r>
            <a:r>
              <a:rPr lang="en-US" dirty="0" smtClean="0"/>
              <a:t> 6 faculty (3 CTE, 3 ASCCC Executive Committee members), 2 college presidents, 1 VPI, 1 CTE dean, 1 HR professional, 5 Chancellor’s Office representatives. </a:t>
            </a:r>
          </a:p>
          <a:p>
            <a:r>
              <a:rPr lang="en-US" dirty="0" smtClean="0"/>
              <a:t>Co-chaired by the ASCCC President, Vice Chancellor of Educational Services, and Vice Chancellor of Workforce and Economic Development.</a:t>
            </a:r>
          </a:p>
          <a:p>
            <a:r>
              <a:rPr lang="en-US" dirty="0" smtClean="0"/>
              <a:t>Three meetings held in fall 2016.</a:t>
            </a:r>
          </a:p>
          <a:p>
            <a:r>
              <a:rPr lang="en-US" dirty="0" smtClean="0"/>
              <a:t>Focus </a:t>
            </a:r>
            <a:r>
              <a:rPr lang="mr-IN" dirty="0" smtClean="0"/>
              <a:t>–</a:t>
            </a:r>
            <a:r>
              <a:rPr lang="en-US" dirty="0" smtClean="0"/>
              <a:t> Addressing Strong Workforce Task Force recommendation 13.</a:t>
            </a:r>
          </a:p>
          <a:p>
            <a:endParaRPr lang="en-US" dirty="0" smtClean="0"/>
          </a:p>
        </p:txBody>
      </p:sp>
    </p:spTree>
    <p:extLst>
      <p:ext uri="{BB962C8B-B14F-4D97-AF65-F5344CB8AC3E}">
        <p14:creationId xmlns:p14="http://schemas.microsoft.com/office/powerpoint/2010/main" val="214299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Strong Workforce Task Force Recommendation 13 </a:t>
            </a:r>
            <a:r>
              <a:rPr lang="mr-IN" b="1" dirty="0" smtClean="0"/>
              <a:t>–</a:t>
            </a:r>
            <a:r>
              <a:rPr lang="en-US" b="1" dirty="0" smtClean="0"/>
              <a:t> CTE Faculty</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13. Increase the pool of qualified CTE instructors by addressing CTE faculty recruitment and hiring practices. </a:t>
            </a:r>
            <a:endParaRPr lang="en-US" dirty="0" smtClean="0"/>
          </a:p>
          <a:p>
            <a:pPr marL="514350" indent="-514350">
              <a:buFont typeface="+mj-lt"/>
              <a:buAutoNum type="alphaLcPeriod"/>
            </a:pPr>
            <a:r>
              <a:rPr lang="en-US" dirty="0"/>
              <a:t>Clarify legislative and regulatory barriers to hiring CTE instructors who may not meet existing college hiring standards but possess significant industry experience. </a:t>
            </a:r>
          </a:p>
          <a:p>
            <a:pPr marL="514350" indent="-514350">
              <a:buFont typeface="+mj-lt"/>
              <a:buAutoNum type="alphaLcPeriod"/>
            </a:pPr>
            <a:r>
              <a:rPr lang="en-US" dirty="0"/>
              <a:t>Disseminate </a:t>
            </a:r>
            <a:r>
              <a:rPr lang="en-US" dirty="0" smtClean="0"/>
              <a:t>effective </a:t>
            </a:r>
            <a:r>
              <a:rPr lang="en-US" dirty="0"/>
              <a:t>practices in the recruitment and hiring of diverse faculty and the application of minimum qualifications and equivalencies. </a:t>
            </a:r>
          </a:p>
          <a:p>
            <a:pPr marL="514350" indent="-514350">
              <a:buFont typeface="+mj-lt"/>
              <a:buAutoNum type="alphaLcPeriod"/>
            </a:pPr>
            <a:r>
              <a:rPr lang="en-US" dirty="0"/>
              <a:t>Develop pipelines to recruit community college faculty with industry expertise through collaborations with higher education, business, and industry professional organizations. </a:t>
            </a:r>
          </a:p>
          <a:p>
            <a:pPr marL="514350" indent="-514350">
              <a:buFont typeface="+mj-lt"/>
              <a:buAutoNum type="alphaLcPeriod"/>
            </a:pPr>
            <a:r>
              <a:rPr lang="en-US" dirty="0"/>
              <a:t>Establish a mentorship model that delineates pathways for industry professionals to intern at colleges to gain teaching skills, knowledge, and experience while pursuing an associate degree or the equivalent. </a:t>
            </a:r>
          </a:p>
          <a:p>
            <a:endParaRPr lang="en-US" dirty="0"/>
          </a:p>
        </p:txBody>
      </p:sp>
    </p:spTree>
    <p:extLst>
      <p:ext uri="{BB962C8B-B14F-4D97-AF65-F5344CB8AC3E}">
        <p14:creationId xmlns:p14="http://schemas.microsoft.com/office/powerpoint/2010/main" val="27093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of CTE Faculty and a few Deans: Does your program have challenges hiring CTE faculty?</a:t>
            </a:r>
          </a:p>
        </p:txBody>
      </p:sp>
      <p:sp>
        <p:nvSpPr>
          <p:cNvPr id="3" name="Content Placeholder 2"/>
          <p:cNvSpPr>
            <a:spLocks noGrp="1"/>
          </p:cNvSpPr>
          <p:nvPr>
            <p:ph idx="1"/>
          </p:nvPr>
        </p:nvSpPr>
        <p:spPr/>
        <p:txBody>
          <a:bodyPr/>
          <a:lstStyle/>
          <a:p>
            <a:r>
              <a:rPr lang="en-US" dirty="0"/>
              <a:t>“Boils down to this- Experience should be the most important factor in any CTE discipline.”</a:t>
            </a:r>
          </a:p>
          <a:p>
            <a:endParaRPr lang="en-US" dirty="0"/>
          </a:p>
          <a:p>
            <a:r>
              <a:rPr lang="en-US" dirty="0"/>
              <a:t>“The need to revise the equivalency evaluation process for industry experts that do not have an AA/AS degree is extreme.”</a:t>
            </a:r>
          </a:p>
          <a:p>
            <a:endParaRPr lang="en-US" dirty="0"/>
          </a:p>
        </p:txBody>
      </p:sp>
    </p:spTree>
    <p:extLst>
      <p:ext uri="{BB962C8B-B14F-4D97-AF65-F5344CB8AC3E}">
        <p14:creationId xmlns:p14="http://schemas.microsoft.com/office/powerpoint/2010/main" val="203357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026303"/>
          </a:xfrm>
        </p:spPr>
        <p:txBody>
          <a:bodyPr>
            <a:normAutofit/>
          </a:bodyPr>
          <a:lstStyle/>
          <a:p>
            <a:r>
              <a:rPr lang="en-US" sz="3100" dirty="0"/>
              <a:t>Survey of CTE Faculty and a few Deans: Does your program have challenges hiring CTE faculty?</a:t>
            </a:r>
            <a:br>
              <a:rPr lang="en-US" sz="3100" dirty="0"/>
            </a:br>
            <a:endParaRPr lang="en-US" sz="31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Many commented </a:t>
            </a:r>
            <a:r>
              <a:rPr lang="en-US" dirty="0"/>
              <a:t>on the irony of college preparing people for work, </a:t>
            </a:r>
            <a:r>
              <a:rPr lang="en-US" dirty="0" smtClean="0"/>
              <a:t>yet we don’t </a:t>
            </a:r>
            <a:r>
              <a:rPr lang="en-US" dirty="0"/>
              <a:t>accept industry credentials (the very place we are sending students </a:t>
            </a:r>
            <a:r>
              <a:rPr lang="en-US" dirty="0" smtClean="0"/>
              <a:t>to work</a:t>
            </a:r>
            <a:r>
              <a:rPr lang="en-US" dirty="0"/>
              <a:t>) as equivalent to an Associate Degree.</a:t>
            </a:r>
            <a:r>
              <a:rPr lang="en-US" dirty="0" smtClean="0">
                <a:effectLst/>
              </a:rPr>
              <a:t> </a:t>
            </a:r>
          </a:p>
          <a:p>
            <a:pPr marL="0" indent="0" algn="ctr">
              <a:buNone/>
            </a:pPr>
            <a:r>
              <a:rPr lang="en-US" u="sng" dirty="0" smtClean="0"/>
              <a:t>Ideas from the Field</a:t>
            </a:r>
          </a:p>
          <a:p>
            <a:r>
              <a:rPr lang="en-US" dirty="0" smtClean="0"/>
              <a:t>Teach a single specialty course</a:t>
            </a:r>
          </a:p>
          <a:p>
            <a:r>
              <a:rPr lang="en-US" smtClean="0"/>
              <a:t>Master Teacher </a:t>
            </a:r>
            <a:r>
              <a:rPr lang="en-US" dirty="0" smtClean="0"/>
              <a:t>or Internship Program</a:t>
            </a:r>
          </a:p>
          <a:p>
            <a:r>
              <a:rPr lang="en-US" dirty="0" smtClean="0"/>
              <a:t>Matching Industry Credentials to General Education requirements</a:t>
            </a:r>
          </a:p>
          <a:p>
            <a:r>
              <a:rPr lang="en-US" dirty="0" smtClean="0"/>
              <a:t>Standardize equivalency process</a:t>
            </a:r>
            <a:endParaRPr lang="en-US" dirty="0"/>
          </a:p>
        </p:txBody>
      </p:sp>
    </p:spTree>
    <p:extLst>
      <p:ext uri="{BB962C8B-B14F-4D97-AF65-F5344CB8AC3E}">
        <p14:creationId xmlns:p14="http://schemas.microsoft.com/office/powerpoint/2010/main" val="2804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pPr algn="ctr"/>
            <a:r>
              <a:rPr lang="en-US" b="1" dirty="0" smtClean="0"/>
              <a:t>CTE Minimum Qualifications Workgroup</a:t>
            </a:r>
            <a:endParaRPr lang="en-US" dirty="0"/>
          </a:p>
        </p:txBody>
      </p:sp>
      <p:sp>
        <p:nvSpPr>
          <p:cNvPr id="3" name="Content Placeholder 2"/>
          <p:cNvSpPr>
            <a:spLocks noGrp="1"/>
          </p:cNvSpPr>
          <p:nvPr>
            <p:ph sz="half" idx="4294967295"/>
          </p:nvPr>
        </p:nvSpPr>
        <p:spPr>
          <a:xfrm>
            <a:off x="0" y="1825625"/>
            <a:ext cx="5181600" cy="4351338"/>
          </a:xfrm>
        </p:spPr>
        <p:txBody>
          <a:bodyPr>
            <a:normAutofit lnSpcReduction="10000"/>
          </a:bodyPr>
          <a:lstStyle/>
          <a:p>
            <a:r>
              <a:rPr lang="en-US" dirty="0" smtClean="0"/>
              <a:t>Discussions focused primarily on recommendations 13(a) and 13(b).</a:t>
            </a:r>
          </a:p>
          <a:p>
            <a:endParaRPr lang="en-US" dirty="0"/>
          </a:p>
          <a:p>
            <a:endParaRPr lang="en-US" dirty="0" smtClean="0"/>
          </a:p>
          <a:p>
            <a:r>
              <a:rPr lang="en-US" dirty="0" smtClean="0"/>
              <a:t>”Vegas Rules” brainstorming about more consistent application of available effective practices, and about revisions to statewide practices/guidance/regulations.</a:t>
            </a:r>
          </a:p>
          <a:p>
            <a:endParaRPr lang="en-US" dirty="0"/>
          </a:p>
        </p:txBody>
      </p:sp>
      <p:pic>
        <p:nvPicPr>
          <p:cNvPr id="7" name="Picture 6"/>
          <p:cNvPicPr>
            <a:picLocks noChangeAspect="1"/>
          </p:cNvPicPr>
          <p:nvPr/>
        </p:nvPicPr>
        <p:blipFill>
          <a:blip r:embed="rId2"/>
          <a:stretch>
            <a:fillRect/>
          </a:stretch>
        </p:blipFill>
        <p:spPr>
          <a:xfrm>
            <a:off x="6495955" y="1605640"/>
            <a:ext cx="4481079" cy="4791307"/>
          </a:xfrm>
          <a:prstGeom prst="rect">
            <a:avLst/>
          </a:prstGeom>
        </p:spPr>
      </p:pic>
    </p:spTree>
    <p:extLst>
      <p:ext uri="{BB962C8B-B14F-4D97-AF65-F5344CB8AC3E}">
        <p14:creationId xmlns:p14="http://schemas.microsoft.com/office/powerpoint/2010/main" val="173009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CTE Minimum Qualifications </a:t>
            </a:r>
            <a:r>
              <a:rPr lang="en-US" b="1" dirty="0" smtClean="0"/>
              <a:t>Workgroup</a:t>
            </a:r>
            <a:endParaRPr lang="en-US" dirty="0"/>
          </a:p>
        </p:txBody>
      </p:sp>
      <p:sp>
        <p:nvSpPr>
          <p:cNvPr id="3" name="Content Placeholder 2"/>
          <p:cNvSpPr>
            <a:spLocks noGrp="1"/>
          </p:cNvSpPr>
          <p:nvPr>
            <p:ph idx="1"/>
          </p:nvPr>
        </p:nvSpPr>
        <p:spPr/>
        <p:txBody>
          <a:bodyPr/>
          <a:lstStyle/>
          <a:p>
            <a:r>
              <a:rPr lang="en-US" dirty="0"/>
              <a:t>Ideas included (but not limited to</a:t>
            </a:r>
            <a:r>
              <a:rPr lang="en-US" dirty="0" smtClean="0"/>
              <a:t>):</a:t>
            </a:r>
          </a:p>
          <a:p>
            <a:pPr lvl="1"/>
            <a:r>
              <a:rPr lang="en-US" dirty="0" smtClean="0"/>
              <a:t>Provisional MQs, </a:t>
            </a:r>
          </a:p>
          <a:p>
            <a:pPr lvl="1"/>
            <a:r>
              <a:rPr lang="en-US" dirty="0"/>
              <a:t>R</a:t>
            </a:r>
            <a:r>
              <a:rPr lang="en-US" dirty="0" smtClean="0"/>
              <a:t>eciprocity </a:t>
            </a:r>
            <a:r>
              <a:rPr lang="en-US" dirty="0"/>
              <a:t>of equivalency between </a:t>
            </a:r>
            <a:r>
              <a:rPr lang="en-US" dirty="0" smtClean="0"/>
              <a:t>districts</a:t>
            </a:r>
          </a:p>
          <a:p>
            <a:pPr lvl="1"/>
            <a:r>
              <a:rPr lang="en-US" dirty="0"/>
              <a:t>A</a:t>
            </a:r>
            <a:r>
              <a:rPr lang="en-US" dirty="0" smtClean="0"/>
              <a:t>ssigning </a:t>
            </a:r>
            <a:r>
              <a:rPr lang="en-US" dirty="0"/>
              <a:t>courses to multiple </a:t>
            </a:r>
            <a:r>
              <a:rPr lang="en-US" dirty="0" smtClean="0"/>
              <a:t>disciplines</a:t>
            </a:r>
          </a:p>
          <a:p>
            <a:pPr lvl="1"/>
            <a:r>
              <a:rPr lang="en-US" dirty="0" smtClean="0"/>
              <a:t>Statewide </a:t>
            </a:r>
            <a:r>
              <a:rPr lang="en-US" dirty="0"/>
              <a:t>equivalency </a:t>
            </a:r>
            <a:r>
              <a:rPr lang="en-US" dirty="0" smtClean="0"/>
              <a:t>certification</a:t>
            </a:r>
          </a:p>
          <a:p>
            <a:pPr lvl="1"/>
            <a:r>
              <a:rPr lang="en-US" dirty="0"/>
              <a:t>R</a:t>
            </a:r>
            <a:r>
              <a:rPr lang="en-US" dirty="0" smtClean="0"/>
              <a:t>eexamine </a:t>
            </a:r>
            <a:r>
              <a:rPr lang="en-US" dirty="0"/>
              <a:t>the application of professional </a:t>
            </a:r>
            <a:r>
              <a:rPr lang="en-US" dirty="0" smtClean="0"/>
              <a:t>service</a:t>
            </a:r>
          </a:p>
          <a:p>
            <a:pPr lvl="1"/>
            <a:r>
              <a:rPr lang="en-US" dirty="0"/>
              <a:t>C</a:t>
            </a:r>
            <a:r>
              <a:rPr lang="en-US" dirty="0" smtClean="0"/>
              <a:t>reation </a:t>
            </a:r>
            <a:r>
              <a:rPr lang="en-US" dirty="0"/>
              <a:t>of “</a:t>
            </a:r>
            <a:r>
              <a:rPr lang="en-US" dirty="0" err="1"/>
              <a:t>subdisciplines</a:t>
            </a:r>
            <a:r>
              <a:rPr lang="en-US" dirty="0"/>
              <a:t>” (supported by resolution 10.02 </a:t>
            </a:r>
            <a:r>
              <a:rPr lang="en-US" dirty="0" smtClean="0"/>
              <a:t>S16)</a:t>
            </a:r>
          </a:p>
          <a:p>
            <a:pPr lvl="1"/>
            <a:r>
              <a:rPr lang="en-US" dirty="0"/>
              <a:t>C</a:t>
            </a:r>
            <a:r>
              <a:rPr lang="en-US" dirty="0" smtClean="0"/>
              <a:t>reation </a:t>
            </a:r>
            <a:r>
              <a:rPr lang="en-US" dirty="0"/>
              <a:t>of an emerging CTE discipline category (exploration supported by resolution 10.02 F16).</a:t>
            </a:r>
          </a:p>
          <a:p>
            <a:r>
              <a:rPr lang="en-US" dirty="0" smtClean="0"/>
              <a:t>Remember</a:t>
            </a:r>
            <a:r>
              <a:rPr lang="mr-IN" dirty="0" smtClean="0"/>
              <a:t>…</a:t>
            </a:r>
            <a:r>
              <a:rPr lang="en-US" dirty="0" smtClean="0"/>
              <a:t>these are simply ideas!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298161"/>
            <a:ext cx="3810000" cy="3175000"/>
          </a:xfrm>
          <a:prstGeom prst="rect">
            <a:avLst/>
          </a:prstGeom>
        </p:spPr>
      </p:pic>
    </p:spTree>
    <p:extLst>
      <p:ext uri="{BB962C8B-B14F-4D97-AF65-F5344CB8AC3E}">
        <p14:creationId xmlns:p14="http://schemas.microsoft.com/office/powerpoint/2010/main" val="1056809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CTE MQ Workgroup Planned Outcomes</a:t>
            </a:r>
            <a:endParaRPr lang="en-US" b="1" dirty="0"/>
          </a:p>
        </p:txBody>
      </p:sp>
      <p:sp>
        <p:nvSpPr>
          <p:cNvPr id="3" name="Content Placeholder 2"/>
          <p:cNvSpPr>
            <a:spLocks noGrp="1"/>
          </p:cNvSpPr>
          <p:nvPr>
            <p:ph idx="1"/>
          </p:nvPr>
        </p:nvSpPr>
        <p:spPr/>
        <p:txBody>
          <a:bodyPr/>
          <a:lstStyle/>
          <a:p>
            <a:r>
              <a:rPr lang="en-US" dirty="0" smtClean="0"/>
              <a:t>Developed CTE MQ and Equivalency guidance document and disseminated it to the field January 31.</a:t>
            </a:r>
          </a:p>
          <a:p>
            <a:endParaRPr lang="en-US" dirty="0" smtClean="0"/>
          </a:p>
          <a:p>
            <a:r>
              <a:rPr lang="en-US" dirty="0" smtClean="0"/>
              <a:t>Planned to draft a white paper on effective practices </a:t>
            </a:r>
            <a:r>
              <a:rPr lang="mr-IN" dirty="0" smtClean="0"/>
              <a:t>–</a:t>
            </a:r>
            <a:r>
              <a:rPr lang="en-US" dirty="0" smtClean="0"/>
              <a:t> stalled; ASCCC establishing an equivalencies project to address various Strong Workforce Task Force recommendations.</a:t>
            </a:r>
          </a:p>
          <a:p>
            <a:endParaRPr lang="en-US" dirty="0" smtClean="0"/>
          </a:p>
          <a:p>
            <a:r>
              <a:rPr lang="en-US" dirty="0" smtClean="0"/>
              <a:t>Planning for spring meeting in progress </a:t>
            </a:r>
            <a:r>
              <a:rPr lang="mr-IN" dirty="0" smtClean="0"/>
              <a:t>–</a:t>
            </a:r>
            <a:r>
              <a:rPr lang="en-US" dirty="0" smtClean="0"/>
              <a:t> possible focus on faculty internships.</a:t>
            </a:r>
          </a:p>
        </p:txBody>
      </p:sp>
    </p:spTree>
    <p:extLst>
      <p:ext uri="{BB962C8B-B14F-4D97-AF65-F5344CB8AC3E}">
        <p14:creationId xmlns:p14="http://schemas.microsoft.com/office/powerpoint/2010/main" val="1896617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1797</Words>
  <Application>Microsoft Macintosh PowerPoint</Application>
  <PresentationFormat>Widescreen</PresentationFormat>
  <Paragraphs>214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Calibri Light</vt:lpstr>
      <vt:lpstr>Mangal</vt:lpstr>
      <vt:lpstr>Arial</vt:lpstr>
      <vt:lpstr>Office Theme</vt:lpstr>
      <vt:lpstr>Minimum Qualifications for CTE</vt:lpstr>
      <vt:lpstr>Today, we will…</vt:lpstr>
      <vt:lpstr>CTE Minimum Qualifications Workgroup</vt:lpstr>
      <vt:lpstr>Strong Workforce Task Force Recommendation 13 – CTE Faculty</vt:lpstr>
      <vt:lpstr>Survey of CTE Faculty and a few Deans: Does your program have challenges hiring CTE faculty?</vt:lpstr>
      <vt:lpstr>Survey of CTE Faculty and a few Deans: Does your program have challenges hiring CTE faculty? </vt:lpstr>
      <vt:lpstr>CTE Minimum Qualifications Workgroup</vt:lpstr>
      <vt:lpstr>CTE Minimum Qualifications Workgroup</vt:lpstr>
      <vt:lpstr>CTE MQ Workgroup Planned Outcomes</vt:lpstr>
      <vt:lpstr>ASCCC Efforts on Faculty Equivalency</vt:lpstr>
      <vt:lpstr>Need for an Equivalency Toolkit</vt:lpstr>
      <vt:lpstr>Discussion – Equivalency Toolkit Ideas</vt:lpstr>
      <vt:lpstr>More Industry Professionals as CTE Faculty –Could Faculty Internships be one Answer?</vt:lpstr>
      <vt:lpstr>Faculty Internship MQs - Paraphrased, Title 5 sec. 53502</vt:lpstr>
      <vt:lpstr>Establishing Internships: First Steps</vt:lpstr>
      <vt:lpstr>Faculty Internships – Important Facts</vt:lpstr>
      <vt:lpstr>Chancellor’s Office Survey – Faculty Internships</vt:lpstr>
      <vt:lpstr>PowerPoint Presentation</vt:lpstr>
      <vt:lpstr>PowerPoint Presentation</vt:lpstr>
      <vt:lpstr>PowerPoint Presentation</vt:lpstr>
      <vt:lpstr>PowerPoint Presentation</vt:lpstr>
      <vt:lpstr>Discussion – Faculty Internships</vt:lpstr>
      <vt:lpstr>Next Steps</vt:lpstr>
      <vt:lpstr>10.03 S17 Review Experience Definitions for Disciplines Not Requiring a Master’s Degree </vt:lpstr>
      <vt:lpstr>10.04 S17 Review Experience Requirements for Disciplines Not Requiring a Master’s Degree </vt:lpstr>
      <vt:lpstr>  10.05 S17Equivalency Resources for Local Senates</vt:lpstr>
      <vt:lpstr>S17 Inclusion of Apprenticeship Faculty Minimum Qualifications in the  Disciplines List </vt:lpstr>
      <vt:lpstr>Questions? </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Minimum Qualifications – An Update from the CTE Minimum Qualifications Task Force </dc:title>
  <dc:creator>Microsoft Office User</dc:creator>
  <cp:lastModifiedBy>Lorraine Slattery-Farrell</cp:lastModifiedBy>
  <cp:revision>26</cp:revision>
  <dcterms:created xsi:type="dcterms:W3CDTF">2017-04-05T17:49:56Z</dcterms:created>
  <dcterms:modified xsi:type="dcterms:W3CDTF">2017-05-04T03:25:19Z</dcterms:modified>
</cp:coreProperties>
</file>