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27"/>
  </p:notesMasterIdLst>
  <p:sldIdLst>
    <p:sldId id="256" r:id="rId2"/>
    <p:sldId id="258" r:id="rId3"/>
    <p:sldId id="259" r:id="rId4"/>
    <p:sldId id="260" r:id="rId5"/>
    <p:sldId id="261" r:id="rId6"/>
    <p:sldId id="262" r:id="rId7"/>
    <p:sldId id="265" r:id="rId8"/>
    <p:sldId id="263" r:id="rId9"/>
    <p:sldId id="264" r:id="rId10"/>
    <p:sldId id="270" r:id="rId11"/>
    <p:sldId id="279" r:id="rId12"/>
    <p:sldId id="280" r:id="rId13"/>
    <p:sldId id="271" r:id="rId14"/>
    <p:sldId id="266" r:id="rId15"/>
    <p:sldId id="277" r:id="rId16"/>
    <p:sldId id="267" r:id="rId17"/>
    <p:sldId id="278" r:id="rId18"/>
    <p:sldId id="268" r:id="rId19"/>
    <p:sldId id="282" r:id="rId20"/>
    <p:sldId id="269" r:id="rId21"/>
    <p:sldId id="275" r:id="rId22"/>
    <p:sldId id="274" r:id="rId23"/>
    <p:sldId id="272" r:id="rId24"/>
    <p:sldId id="281"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78"/>
    <p:restoredTop sz="84752"/>
  </p:normalViewPr>
  <p:slideViewPr>
    <p:cSldViewPr snapToGrid="0" snapToObjects="1">
      <p:cViewPr>
        <p:scale>
          <a:sx n="80" d="100"/>
          <a:sy n="80" d="100"/>
        </p:scale>
        <p:origin x="1208"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E173A7-7A21-9C46-A621-8A9E5250BE55}" type="datetimeFigureOut">
              <a:rPr lang="en-US" smtClean="0"/>
              <a:t>7/13/17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4126A-F74E-104D-AC58-C0F58C1B50BC}" type="slidenum">
              <a:rPr lang="en-US" smtClean="0"/>
              <a:t>‹#›</a:t>
            </a:fld>
            <a:endParaRPr lang="en-US"/>
          </a:p>
        </p:txBody>
      </p:sp>
    </p:spTree>
    <p:extLst>
      <p:ext uri="{BB962C8B-B14F-4D97-AF65-F5344CB8AC3E}">
        <p14:creationId xmlns:p14="http://schemas.microsoft.com/office/powerpoint/2010/main" val="246506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Noncredit MQs</a:t>
            </a:r>
            <a:r>
              <a:rPr lang="en-US" baseline="0" dirty="0" smtClean="0"/>
              <a:t> are found in title 5 section 53412 and in the Disciplines List.  Beware of unintended consequences if considering assigning to credit MQs.</a:t>
            </a:r>
            <a:endParaRPr lang="en-US" dirty="0"/>
          </a:p>
        </p:txBody>
      </p:sp>
      <p:sp>
        <p:nvSpPr>
          <p:cNvPr id="4" name="Slide Number Placeholder 3"/>
          <p:cNvSpPr>
            <a:spLocks noGrp="1"/>
          </p:cNvSpPr>
          <p:nvPr>
            <p:ph type="sldNum" sz="quarter" idx="10"/>
          </p:nvPr>
        </p:nvSpPr>
        <p:spPr/>
        <p:txBody>
          <a:bodyPr/>
          <a:lstStyle/>
          <a:p>
            <a:fld id="{DAE4126A-F74E-104D-AC58-C0F58C1B50BC}" type="slidenum">
              <a:rPr lang="en-US" smtClean="0"/>
              <a:t>17</a:t>
            </a:fld>
            <a:endParaRPr lang="en-US"/>
          </a:p>
        </p:txBody>
      </p:sp>
    </p:spTree>
    <p:extLst>
      <p:ext uri="{BB962C8B-B14F-4D97-AF65-F5344CB8AC3E}">
        <p14:creationId xmlns:p14="http://schemas.microsoft.com/office/powerpoint/2010/main" val="1106289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 letter grades are used primarily for</a:t>
            </a:r>
            <a:r>
              <a:rPr lang="en-US" baseline="0" dirty="0" smtClean="0"/>
              <a:t> noncredit courses that are part of a continuing education high school diploma program.  For example, San Diego Continuing Education uses A-F for all courses, while North Orange CCD School of Continuing Education uses A-F for HS diploma courses and P/NP for CDCP noncredit courses.</a:t>
            </a:r>
            <a:endParaRPr lang="en-US" dirty="0"/>
          </a:p>
        </p:txBody>
      </p:sp>
      <p:sp>
        <p:nvSpPr>
          <p:cNvPr id="4" name="Slide Number Placeholder 3"/>
          <p:cNvSpPr>
            <a:spLocks noGrp="1"/>
          </p:cNvSpPr>
          <p:nvPr>
            <p:ph type="sldNum" sz="quarter" idx="10"/>
          </p:nvPr>
        </p:nvSpPr>
        <p:spPr/>
        <p:txBody>
          <a:bodyPr/>
          <a:lstStyle/>
          <a:p>
            <a:fld id="{DAE4126A-F74E-104D-AC58-C0F58C1B50BC}" type="slidenum">
              <a:rPr lang="en-US" smtClean="0"/>
              <a:t>18</a:t>
            </a:fld>
            <a:endParaRPr lang="en-US"/>
          </a:p>
        </p:txBody>
      </p:sp>
    </p:spTree>
    <p:extLst>
      <p:ext uri="{BB962C8B-B14F-4D97-AF65-F5344CB8AC3E}">
        <p14:creationId xmlns:p14="http://schemas.microsoft.com/office/powerpoint/2010/main" val="54000054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7/13/17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410BF86-E767-A041-9770-FB9926AD3C7E}" type="slidenum">
              <a:rPr lang="en-US" smtClean="0"/>
              <a:t>‹#›</a:t>
            </a:fld>
            <a:endParaRPr lang="en-US"/>
          </a:p>
        </p:txBody>
      </p:sp>
    </p:spTree>
    <p:extLst>
      <p:ext uri="{BB962C8B-B14F-4D97-AF65-F5344CB8AC3E}">
        <p14:creationId xmlns:p14="http://schemas.microsoft.com/office/powerpoint/2010/main" val="62849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49A07-70CD-724D-8E9F-FCB560528CF9}" type="datetimeFigureOut">
              <a:rPr lang="en-US" smtClean="0"/>
              <a:t>7/13/17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204379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7/13/17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98268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7/13/17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81178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79449A07-70CD-724D-8E9F-FCB560528CF9}" type="datetimeFigureOut">
              <a:rPr lang="en-US" smtClean="0"/>
              <a:t>7/13/17</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410BF86-E767-A041-9770-FB9926AD3C7E}" type="slidenum">
              <a:rPr lang="en-US" smtClean="0"/>
              <a:t>‹#›</a:t>
            </a:fld>
            <a:endParaRPr lang="en-US"/>
          </a:p>
        </p:txBody>
      </p:sp>
    </p:spTree>
    <p:extLst>
      <p:ext uri="{BB962C8B-B14F-4D97-AF65-F5344CB8AC3E}">
        <p14:creationId xmlns:p14="http://schemas.microsoft.com/office/powerpoint/2010/main" val="141843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449A07-70CD-724D-8E9F-FCB560528CF9}" type="datetimeFigureOut">
              <a:rPr lang="en-US" smtClean="0"/>
              <a:t>7/13/17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40884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449A07-70CD-724D-8E9F-FCB560528CF9}" type="datetimeFigureOut">
              <a:rPr lang="en-US" smtClean="0"/>
              <a:t>7/13/17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0BF86-E767-A041-9770-FB9926AD3C7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64355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449A07-70CD-724D-8E9F-FCB560528CF9}" type="datetimeFigureOut">
              <a:rPr lang="en-US" smtClean="0"/>
              <a:t>7/13/17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0BF86-E767-A041-9770-FB9926AD3C7E}"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986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49A07-70CD-724D-8E9F-FCB560528CF9}" type="datetimeFigureOut">
              <a:rPr lang="en-US" smtClean="0"/>
              <a:t>7/13/17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2099254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9A07-70CD-724D-8E9F-FCB560528CF9}" type="datetimeFigureOut">
              <a:rPr lang="en-US" smtClean="0"/>
              <a:t>7/13/17</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168620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9A07-70CD-724D-8E9F-FCB560528CF9}" type="datetimeFigureOut">
              <a:rPr lang="en-US" smtClean="0"/>
              <a:t>7/13/17</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224005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g"/><Relationship Id="rId14" Type="http://schemas.openxmlformats.org/officeDocument/2006/relationships/image" Target="../media/image3.png"/><Relationship Id="rId15" Type="http://schemas.microsoft.com/office/2007/relationships/hdphoto" Target="../media/hdphoto1.wdp"/><Relationship Id="rId1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9449A07-70CD-724D-8E9F-FCB560528CF9}" type="datetimeFigureOut">
              <a:rPr lang="en-US" smtClean="0"/>
              <a:t>7/13/17</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410BF86-E767-A041-9770-FB9926AD3C7E}" type="slidenum">
              <a:rPr lang="en-US" smtClean="0"/>
              <a:t>‹#›</a:t>
            </a:fld>
            <a:endParaRPr lang="en-US"/>
          </a:p>
        </p:txBody>
      </p:sp>
    </p:spTree>
    <p:extLst>
      <p:ext uri="{BB962C8B-B14F-4D97-AF65-F5344CB8AC3E}">
        <p14:creationId xmlns:p14="http://schemas.microsoft.com/office/powerpoint/2010/main" val="70432310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540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asccc.org/sites/default/files/publications/Noncredit_2006_0.pdf" TargetMode="External"/><Relationship Id="rId4" Type="http://schemas.openxmlformats.org/officeDocument/2006/relationships/hyperlink" Target="http://asccc.org/sites/default/files/COR.pdf" TargetMode="External"/><Relationship Id="rId1" Type="http://schemas.openxmlformats.org/officeDocument/2006/relationships/slideLayout" Target="../slideLayouts/slideLayout2.xml"/><Relationship Id="rId2" Type="http://schemas.openxmlformats.org/officeDocument/2006/relationships/hyperlink" Target="http://asccc.org/sites/default/files/publications/noncredit-instruction09_0.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freitaje@lacitycollege.edu" TargetMode="External"/><Relationship Id="rId4" Type="http://schemas.openxmlformats.org/officeDocument/2006/relationships/hyperlink" Target="mailto:cwarner@CCCCO.edu" TargetMode="External"/><Relationship Id="rId1" Type="http://schemas.openxmlformats.org/officeDocument/2006/relationships/slideLayout" Target="../slideLayouts/slideLayout2.xml"/><Relationship Id="rId2" Type="http://schemas.openxmlformats.org/officeDocument/2006/relationships/hyperlink" Target="mailto:caschenbach@lassencolleg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73183" y="661514"/>
            <a:ext cx="9966960" cy="3035808"/>
          </a:xfrm>
        </p:spPr>
        <p:txBody>
          <a:bodyPr/>
          <a:lstStyle/>
          <a:p>
            <a:r>
              <a:rPr lang="en-US" dirty="0" smtClean="0"/>
              <a:t>Basics of Noncredit</a:t>
            </a:r>
            <a:endParaRPr lang="en-US" dirty="0"/>
          </a:p>
        </p:txBody>
      </p:sp>
      <p:sp>
        <p:nvSpPr>
          <p:cNvPr id="3" name="Subtitle 2"/>
          <p:cNvSpPr>
            <a:spLocks noGrp="1"/>
          </p:cNvSpPr>
          <p:nvPr>
            <p:ph type="subTitle" idx="1"/>
          </p:nvPr>
        </p:nvSpPr>
        <p:spPr>
          <a:xfrm>
            <a:off x="973183" y="2928390"/>
            <a:ext cx="8877717" cy="2000477"/>
          </a:xfrm>
        </p:spPr>
        <p:txBody>
          <a:bodyPr>
            <a:normAutofit fontScale="77500" lnSpcReduction="20000"/>
          </a:bodyPr>
          <a:lstStyle/>
          <a:p>
            <a:r>
              <a:rPr lang="en-US" dirty="0" smtClean="0"/>
              <a:t>Cheryl </a:t>
            </a:r>
            <a:r>
              <a:rPr lang="en-US" dirty="0" err="1" smtClean="0"/>
              <a:t>Aschenbach</a:t>
            </a:r>
            <a:r>
              <a:rPr lang="en-US" dirty="0" smtClean="0"/>
              <a:t>, ASCCC North Representative</a:t>
            </a:r>
          </a:p>
          <a:p>
            <a:r>
              <a:rPr lang="en-US" dirty="0" smtClean="0"/>
              <a:t>John Freitas, ASCCC Treasurer</a:t>
            </a:r>
          </a:p>
          <a:p>
            <a:r>
              <a:rPr lang="en-US" dirty="0" err="1" smtClean="0"/>
              <a:t>Chantee</a:t>
            </a:r>
            <a:r>
              <a:rPr lang="en-US" dirty="0" smtClean="0"/>
              <a:t> Guiney, Specialist, Chancellor’s Office</a:t>
            </a:r>
          </a:p>
          <a:p>
            <a:endParaRPr lang="en-US" dirty="0"/>
          </a:p>
          <a:p>
            <a:r>
              <a:rPr lang="en-US" dirty="0" smtClean="0"/>
              <a:t>2017 Curriculum Institute</a:t>
            </a:r>
          </a:p>
          <a:p>
            <a:r>
              <a:rPr lang="en-US" dirty="0" smtClean="0"/>
              <a:t>Riverside Convention Center</a:t>
            </a:r>
            <a:endParaRPr lang="en-US" dirty="0"/>
          </a:p>
        </p:txBody>
      </p:sp>
      <p:pic>
        <p:nvPicPr>
          <p:cNvPr id="4" name="Picture 3"/>
          <p:cNvPicPr>
            <a:picLocks noChangeAspect="1"/>
          </p:cNvPicPr>
          <p:nvPr/>
        </p:nvPicPr>
        <p:blipFill>
          <a:blip r:embed="rId2">
            <a:alphaModFix amt="76000"/>
            <a:extLst>
              <a:ext uri="{28A0092B-C50C-407E-A947-70E740481C1C}">
                <a14:useLocalDpi xmlns:a14="http://schemas.microsoft.com/office/drawing/2010/main" val="0"/>
              </a:ext>
            </a:extLst>
          </a:blip>
          <a:stretch>
            <a:fillRect/>
          </a:stretch>
        </p:blipFill>
        <p:spPr>
          <a:xfrm>
            <a:off x="973183" y="5539933"/>
            <a:ext cx="4711700" cy="889000"/>
          </a:xfrm>
          <a:prstGeom prst="rect">
            <a:avLst/>
          </a:prstGeom>
          <a:no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4412" y="5539933"/>
            <a:ext cx="6015735" cy="609188"/>
          </a:xfrm>
          <a:prstGeom prst="rect">
            <a:avLst/>
          </a:prstGeom>
        </p:spPr>
      </p:pic>
    </p:spTree>
    <p:extLst>
      <p:ext uri="{BB962C8B-B14F-4D97-AF65-F5344CB8AC3E}">
        <p14:creationId xmlns:p14="http://schemas.microsoft.com/office/powerpoint/2010/main" val="726739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Cdcp</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Career Development College Preparation</a:t>
            </a:r>
          </a:p>
          <a:p>
            <a:r>
              <a:rPr lang="en-US" sz="3200" dirty="0" smtClean="0"/>
              <a:t>Preparation for employment or success in college-level credit coursework</a:t>
            </a:r>
          </a:p>
          <a:p>
            <a:r>
              <a:rPr lang="en-US" sz="3200" dirty="0" smtClean="0"/>
              <a:t>Four categories of courses that, if combined into a noncredit certificate, can be eligible for apportionment funding equal to credit</a:t>
            </a:r>
          </a:p>
          <a:p>
            <a:r>
              <a:rPr lang="en-US" sz="3200" dirty="0" smtClean="0"/>
              <a:t>Four categories: ESL, Basic Skills, Short-term Vocational, Workforce Prep</a:t>
            </a:r>
          </a:p>
          <a:p>
            <a:r>
              <a:rPr lang="en-US" sz="3200" dirty="0" smtClean="0"/>
              <a:t>Requirements established in Ed. Code 84760.5</a:t>
            </a:r>
            <a:endParaRPr lang="en-US" sz="3200" dirty="0"/>
          </a:p>
        </p:txBody>
      </p:sp>
    </p:spTree>
    <p:extLst>
      <p:ext uri="{BB962C8B-B14F-4D97-AF65-F5344CB8AC3E}">
        <p14:creationId xmlns:p14="http://schemas.microsoft.com/office/powerpoint/2010/main" val="216993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998" y="484632"/>
            <a:ext cx="11147420" cy="1609344"/>
          </a:xfrm>
        </p:spPr>
        <p:txBody>
          <a:bodyPr>
            <a:normAutofit/>
          </a:bodyPr>
          <a:lstStyle/>
          <a:p>
            <a:r>
              <a:rPr lang="en-US" dirty="0"/>
              <a:t>Career Development and College Preparation (CDCP)</a:t>
            </a:r>
          </a:p>
        </p:txBody>
      </p:sp>
      <p:sp>
        <p:nvSpPr>
          <p:cNvPr id="4" name="Rectangle 3"/>
          <p:cNvSpPr/>
          <p:nvPr/>
        </p:nvSpPr>
        <p:spPr>
          <a:xfrm>
            <a:off x="611462" y="1997839"/>
            <a:ext cx="10516786" cy="4401205"/>
          </a:xfrm>
          <a:prstGeom prst="rect">
            <a:avLst/>
          </a:prstGeom>
        </p:spPr>
        <p:txBody>
          <a:bodyPr wrap="square">
            <a:spAutoFit/>
          </a:bodyPr>
          <a:lstStyle/>
          <a:p>
            <a:r>
              <a:rPr lang="en-US" sz="2800" dirty="0"/>
              <a:t>Programs and required courses classified as noncredit </a:t>
            </a:r>
            <a:r>
              <a:rPr lang="en-US" sz="2800" b="1" dirty="0"/>
              <a:t>Career Development and College Preparation(CDCP)</a:t>
            </a:r>
            <a:r>
              <a:rPr lang="en-US" sz="2800" dirty="0"/>
              <a:t> prepare students for employment or to be successful in college-level credit coursework. In accordance with </a:t>
            </a:r>
            <a:r>
              <a:rPr lang="en-US" sz="2800" b="1" dirty="0"/>
              <a:t>Title 5, section </a:t>
            </a:r>
            <a:r>
              <a:rPr lang="en-US" sz="2800" b="1" dirty="0" smtClean="0"/>
              <a:t>§55151</a:t>
            </a:r>
            <a:r>
              <a:rPr lang="en-US" sz="2800" dirty="0"/>
              <a:t>, colleges may offer a sequence of noncredit courses that culminate in:</a:t>
            </a:r>
          </a:p>
          <a:p>
            <a:pPr marL="457200" indent="-457200">
              <a:buFont typeface="Arial"/>
              <a:buChar char="•"/>
            </a:pPr>
            <a:r>
              <a:rPr lang="en-US" sz="2800" dirty="0"/>
              <a:t>Certificate of Competency </a:t>
            </a:r>
          </a:p>
          <a:p>
            <a:pPr marL="457200" indent="-457200">
              <a:buFont typeface="Arial"/>
              <a:buChar char="•"/>
            </a:pPr>
            <a:r>
              <a:rPr lang="en-US" sz="2800" dirty="0"/>
              <a:t>Certificate of Completion - leading to improved employability or job opportunities</a:t>
            </a:r>
          </a:p>
          <a:p>
            <a:pPr marL="457200" indent="-457200">
              <a:buFont typeface="Arial"/>
              <a:buChar char="•"/>
            </a:pPr>
            <a:r>
              <a:rPr lang="en-US" sz="2800" dirty="0"/>
              <a:t>Adult High School Diploma</a:t>
            </a:r>
          </a:p>
        </p:txBody>
      </p:sp>
    </p:spTree>
    <p:extLst>
      <p:ext uri="{BB962C8B-B14F-4D97-AF65-F5344CB8AC3E}">
        <p14:creationId xmlns:p14="http://schemas.microsoft.com/office/powerpoint/2010/main" val="1359749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1" y="280793"/>
            <a:ext cx="10974956" cy="1271518"/>
          </a:xfrm>
        </p:spPr>
        <p:txBody>
          <a:bodyPr>
            <a:normAutofit/>
          </a:bodyPr>
          <a:lstStyle/>
          <a:p>
            <a:r>
              <a:rPr lang="en-US" sz="4800" dirty="0"/>
              <a:t>Designating courses as CDCP:</a:t>
            </a:r>
          </a:p>
        </p:txBody>
      </p:sp>
      <p:sp>
        <p:nvSpPr>
          <p:cNvPr id="4" name="Rectangle 3"/>
          <p:cNvSpPr/>
          <p:nvPr/>
        </p:nvSpPr>
        <p:spPr>
          <a:xfrm>
            <a:off x="517391" y="1997839"/>
            <a:ext cx="10610857" cy="4201150"/>
          </a:xfrm>
          <a:prstGeom prst="rect">
            <a:avLst/>
          </a:prstGeom>
        </p:spPr>
        <p:txBody>
          <a:bodyPr wrap="square">
            <a:spAutoFit/>
          </a:bodyPr>
          <a:lstStyle/>
          <a:p>
            <a:r>
              <a:rPr lang="en-US" sz="2800" dirty="0"/>
              <a:t>Data element CB22 is used to designate a course as CDCP. </a:t>
            </a:r>
            <a:endParaRPr lang="en-US" sz="2800" dirty="0" smtClean="0"/>
          </a:p>
          <a:p>
            <a:endParaRPr lang="en-US" sz="2800" dirty="0"/>
          </a:p>
          <a:p>
            <a:pPr>
              <a:spcAft>
                <a:spcPts val="600"/>
              </a:spcAft>
            </a:pPr>
            <a:r>
              <a:rPr lang="en-US" sz="2800" dirty="0" smtClean="0"/>
              <a:t>A </a:t>
            </a:r>
            <a:r>
              <a:rPr lang="en-US" sz="2800" dirty="0"/>
              <a:t>- English as a Second Language (ESL)</a:t>
            </a:r>
          </a:p>
          <a:p>
            <a:pPr>
              <a:spcAft>
                <a:spcPts val="600"/>
              </a:spcAft>
            </a:pPr>
            <a:r>
              <a:rPr lang="en-US" sz="2800" dirty="0"/>
              <a:t>C - Elementary and Secondary Basic Skills</a:t>
            </a:r>
          </a:p>
          <a:p>
            <a:pPr>
              <a:spcAft>
                <a:spcPts val="600"/>
              </a:spcAft>
            </a:pPr>
            <a:r>
              <a:rPr lang="en-US" sz="2800" dirty="0"/>
              <a:t>I - Short-term Vocational</a:t>
            </a:r>
          </a:p>
          <a:p>
            <a:r>
              <a:rPr lang="en-US" sz="2800" dirty="0"/>
              <a:t>J - Workforce Preparation: In the areas of basic skills of speaking, listening, reading, writing, mathematics, decision-making, and problem solving skills that are necessary to participate in job-specific technical training.</a:t>
            </a:r>
          </a:p>
        </p:txBody>
      </p:sp>
    </p:spTree>
    <p:extLst>
      <p:ext uri="{BB962C8B-B14F-4D97-AF65-F5344CB8AC3E}">
        <p14:creationId xmlns:p14="http://schemas.microsoft.com/office/powerpoint/2010/main" val="2858285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certificates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smtClean="0"/>
              <a:t>Certificate of Completion</a:t>
            </a:r>
          </a:p>
          <a:p>
            <a:pPr lvl="1"/>
            <a:r>
              <a:rPr lang="en-US" sz="3000" dirty="0" smtClean="0"/>
              <a:t>Sequence of CDCP courses in Short-term Vocational or Workforce Preparation</a:t>
            </a:r>
          </a:p>
          <a:p>
            <a:pPr lvl="1"/>
            <a:r>
              <a:rPr lang="en-US" sz="3000" dirty="0" smtClean="0"/>
              <a:t>Defined in Title 5, section 55151(h)</a:t>
            </a:r>
          </a:p>
          <a:p>
            <a:pPr marL="0" indent="0">
              <a:buNone/>
            </a:pPr>
            <a:r>
              <a:rPr lang="en-US" sz="3200" dirty="0" smtClean="0"/>
              <a:t>Certificate of Competency</a:t>
            </a:r>
          </a:p>
          <a:p>
            <a:pPr lvl="1"/>
            <a:r>
              <a:rPr lang="en-US" sz="3000" dirty="0" smtClean="0"/>
              <a:t>Sequence of CDCP courses in ESL or Elementary &amp; Secondary Basic Skills</a:t>
            </a:r>
          </a:p>
          <a:p>
            <a:pPr lvl="1"/>
            <a:r>
              <a:rPr lang="en-US" sz="3000" dirty="0" smtClean="0"/>
              <a:t>Defined in Title 5, section 55151(</a:t>
            </a:r>
            <a:r>
              <a:rPr lang="en-US" sz="3000" dirty="0" err="1" smtClean="0"/>
              <a:t>i</a:t>
            </a:r>
            <a:r>
              <a:rPr lang="en-US" sz="3000" dirty="0" smtClean="0"/>
              <a:t>)</a:t>
            </a:r>
          </a:p>
          <a:p>
            <a:pPr marL="0" indent="0">
              <a:buNone/>
            </a:pPr>
            <a:r>
              <a:rPr lang="en-US" sz="3200" dirty="0" smtClean="0"/>
              <a:t>Standards for approval are defined in 55151(j)</a:t>
            </a:r>
          </a:p>
          <a:p>
            <a:pPr lvl="1"/>
            <a:r>
              <a:rPr lang="en-US" sz="3000" dirty="0" smtClean="0"/>
              <a:t>Same standards of quality as credit certs (55070)</a:t>
            </a:r>
            <a:endParaRPr lang="en-US" sz="3000" dirty="0"/>
          </a:p>
        </p:txBody>
      </p:sp>
    </p:spTree>
    <p:extLst>
      <p:ext uri="{BB962C8B-B14F-4D97-AF65-F5344CB8AC3E}">
        <p14:creationId xmlns:p14="http://schemas.microsoft.com/office/powerpoint/2010/main" val="1138015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restrictions</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CORs for courses intended for special populations must clearly demonstrate that the course meets the needs of those populations (Immigrant Education, Parenting, Persons with Substantial Disabilities, Older Adults)</a:t>
            </a:r>
          </a:p>
          <a:p>
            <a:r>
              <a:rPr lang="en-US" sz="3200" dirty="0" smtClean="0"/>
              <a:t>“No state aid or apportionment may be claimed on account of attendance of students in noncredit classes in dancing or recreational physical education”   -Title 5, section 58130</a:t>
            </a:r>
          </a:p>
          <a:p>
            <a:r>
              <a:rPr lang="en-US" sz="3200" dirty="0" smtClean="0"/>
              <a:t>Apportionment by positive attendance, not census</a:t>
            </a:r>
            <a:endParaRPr lang="en-US" sz="3200" dirty="0"/>
          </a:p>
        </p:txBody>
      </p:sp>
    </p:spTree>
    <p:extLst>
      <p:ext uri="{BB962C8B-B14F-4D97-AF65-F5344CB8AC3E}">
        <p14:creationId xmlns:p14="http://schemas.microsoft.com/office/powerpoint/2010/main" val="541431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Title 5 Required Elements of the COR FOR Noncredit</a:t>
            </a:r>
          </a:p>
        </p:txBody>
      </p:sp>
      <p:sp>
        <p:nvSpPr>
          <p:cNvPr id="3" name="Content Placeholder 2"/>
          <p:cNvSpPr>
            <a:spLocks noGrp="1"/>
          </p:cNvSpPr>
          <p:nvPr>
            <p:ph idx="1"/>
          </p:nvPr>
        </p:nvSpPr>
        <p:spPr>
          <a:xfrm>
            <a:off x="599492" y="2322043"/>
            <a:ext cx="10689033" cy="4050792"/>
          </a:xfrm>
        </p:spPr>
        <p:txBody>
          <a:bodyPr numCol="2"/>
          <a:lstStyle/>
          <a:p>
            <a:pPr marL="0" indent="0">
              <a:buNone/>
            </a:pPr>
            <a:r>
              <a:rPr lang="en-US" sz="3600" b="1" dirty="0" smtClean="0"/>
              <a:t>From §55002(c)1:</a:t>
            </a:r>
          </a:p>
          <a:p>
            <a:pPr marL="457200" indent="-457200">
              <a:buFont typeface="Courier New" panose="02070309020205020404" pitchFamily="49" charset="0"/>
              <a:buChar char="o"/>
            </a:pPr>
            <a:r>
              <a:rPr lang="en-US" sz="3600" dirty="0" smtClean="0"/>
              <a:t>Course </a:t>
            </a:r>
            <a:r>
              <a:rPr lang="en-US" sz="3600" dirty="0"/>
              <a:t>Number and Title </a:t>
            </a:r>
          </a:p>
          <a:p>
            <a:pPr marL="457200" indent="-457200">
              <a:buFont typeface="Courier New" panose="02070309020205020404" pitchFamily="49" charset="0"/>
              <a:buChar char="o"/>
            </a:pPr>
            <a:r>
              <a:rPr lang="en-US" sz="3600" dirty="0"/>
              <a:t>Course Description  </a:t>
            </a:r>
          </a:p>
          <a:p>
            <a:pPr marL="457200" indent="-457200">
              <a:lnSpc>
                <a:spcPct val="100000"/>
              </a:lnSpc>
              <a:spcBef>
                <a:spcPts val="0"/>
              </a:spcBef>
              <a:buClrTx/>
              <a:buSzTx/>
              <a:buFont typeface="Courier New" panose="02070309020205020404" pitchFamily="49" charset="0"/>
              <a:buChar char="o"/>
              <a:defRPr/>
            </a:pPr>
            <a:r>
              <a:rPr lang="en-US" sz="3600" dirty="0"/>
              <a:t>Total Contact Hours </a:t>
            </a:r>
          </a:p>
          <a:p>
            <a:pPr marL="457200" indent="-457200">
              <a:buFont typeface="Courier New" panose="02070309020205020404" pitchFamily="49" charset="0"/>
              <a:buChar char="o"/>
            </a:pPr>
            <a:r>
              <a:rPr lang="en-US" sz="3600" dirty="0"/>
              <a:t>Course Objectives</a:t>
            </a:r>
          </a:p>
          <a:p>
            <a:pPr marL="457200" indent="-457200">
              <a:buFont typeface="Courier New" panose="02070309020205020404" pitchFamily="49" charset="0"/>
              <a:buChar char="o"/>
            </a:pPr>
            <a:r>
              <a:rPr lang="en-US" sz="3600" dirty="0"/>
              <a:t>Course Content</a:t>
            </a:r>
          </a:p>
          <a:p>
            <a:pPr marL="457200" indent="-457200">
              <a:buFont typeface="Courier New" panose="02070309020205020404" pitchFamily="49" charset="0"/>
              <a:buChar char="o"/>
            </a:pPr>
            <a:r>
              <a:rPr lang="en-US" sz="3600" dirty="0"/>
              <a:t>Method of Instruction</a:t>
            </a:r>
          </a:p>
          <a:p>
            <a:pPr marL="457200" indent="-457200">
              <a:buFont typeface="Courier New" panose="02070309020205020404" pitchFamily="49" charset="0"/>
              <a:buChar char="o"/>
            </a:pPr>
            <a:r>
              <a:rPr lang="en-US" sz="3600" dirty="0"/>
              <a:t>Methods of Evaluation</a:t>
            </a:r>
          </a:p>
          <a:p>
            <a:pPr marL="457200" indent="-457200">
              <a:buFont typeface="Courier New" panose="02070309020205020404" pitchFamily="49" charset="0"/>
              <a:buChar char="o"/>
            </a:pPr>
            <a:r>
              <a:rPr lang="en-US" sz="3600" dirty="0" smtClean="0"/>
              <a:t>Assignments and/or </a:t>
            </a:r>
            <a:r>
              <a:rPr lang="en-US" sz="3600" dirty="0"/>
              <a:t>O</a:t>
            </a:r>
            <a:r>
              <a:rPr lang="en-US" sz="3600" dirty="0" smtClean="0"/>
              <a:t>ther </a:t>
            </a:r>
            <a:r>
              <a:rPr lang="en-US" sz="3600" dirty="0"/>
              <a:t>A</a:t>
            </a:r>
            <a:r>
              <a:rPr lang="en-US" sz="3600" dirty="0" smtClean="0"/>
              <a:t>ctivities</a:t>
            </a:r>
            <a:endParaRPr lang="en-US" sz="3600" dirty="0"/>
          </a:p>
          <a:p>
            <a:pPr marL="0" indent="0">
              <a:buNone/>
            </a:pPr>
            <a:endParaRPr lang="en-US" dirty="0"/>
          </a:p>
        </p:txBody>
      </p:sp>
    </p:spTree>
    <p:extLst>
      <p:ext uri="{BB962C8B-B14F-4D97-AF65-F5344CB8AC3E}">
        <p14:creationId xmlns:p14="http://schemas.microsoft.com/office/powerpoint/2010/main" val="1810220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783" y="280794"/>
            <a:ext cx="11210133" cy="1083359"/>
          </a:xfrm>
        </p:spPr>
        <p:txBody>
          <a:bodyPr/>
          <a:lstStyle/>
          <a:p>
            <a:r>
              <a:rPr lang="en-US" dirty="0" smtClean="0"/>
              <a:t>Noncredit course approval</a:t>
            </a:r>
            <a:endParaRPr lang="en-US" dirty="0"/>
          </a:p>
        </p:txBody>
      </p:sp>
      <p:sp>
        <p:nvSpPr>
          <p:cNvPr id="3" name="Content Placeholder 2"/>
          <p:cNvSpPr>
            <a:spLocks noGrp="1"/>
          </p:cNvSpPr>
          <p:nvPr>
            <p:ph idx="1"/>
          </p:nvPr>
        </p:nvSpPr>
        <p:spPr>
          <a:xfrm>
            <a:off x="595783" y="1489591"/>
            <a:ext cx="10708421" cy="5216009"/>
          </a:xfrm>
        </p:spPr>
        <p:txBody>
          <a:bodyPr>
            <a:noAutofit/>
          </a:bodyPr>
          <a:lstStyle/>
          <a:p>
            <a:pPr marL="0" indent="0">
              <a:buNone/>
            </a:pPr>
            <a:r>
              <a:rPr lang="en-US" sz="2800" dirty="0" smtClean="0"/>
              <a:t>Title 5 Standards for Approval same as for credit:</a:t>
            </a:r>
          </a:p>
          <a:p>
            <a:pPr lvl="1"/>
            <a:r>
              <a:rPr lang="en-US" sz="2800" b="1" dirty="0" smtClean="0"/>
              <a:t>Section 55002(c)1 </a:t>
            </a:r>
            <a:r>
              <a:rPr lang="en-US" sz="2800" dirty="0" smtClean="0"/>
              <a:t>– The college and/or district curriculum committee shall recommend approval of the course if the course treats subject matter and uses resource materials, teaching methods, and standards of attendance and achievement that the committee deems appropriate for the enrolled students.</a:t>
            </a:r>
          </a:p>
          <a:p>
            <a:pPr lvl="1"/>
            <a:endParaRPr lang="en-US" sz="2800" dirty="0" smtClean="0"/>
          </a:p>
          <a:p>
            <a:pPr lvl="1"/>
            <a:r>
              <a:rPr lang="en-US" sz="2800" dirty="0"/>
              <a:t>The role of the curriculum committee is to review and approve curriculum just as it does for credit </a:t>
            </a:r>
            <a:r>
              <a:rPr lang="en-US" sz="2800" dirty="0" smtClean="0"/>
              <a:t>curriculum</a:t>
            </a:r>
            <a:endParaRPr lang="en-US" sz="2800" dirty="0"/>
          </a:p>
        </p:txBody>
      </p:sp>
    </p:spTree>
    <p:extLst>
      <p:ext uri="{BB962C8B-B14F-4D97-AF65-F5344CB8AC3E}">
        <p14:creationId xmlns:p14="http://schemas.microsoft.com/office/powerpoint/2010/main" val="8468934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355" y="484632"/>
            <a:ext cx="11210134" cy="1271518"/>
          </a:xfrm>
        </p:spPr>
        <p:txBody>
          <a:bodyPr/>
          <a:lstStyle/>
          <a:p>
            <a:r>
              <a:rPr lang="en-US" dirty="0"/>
              <a:t>Noncredit course approval</a:t>
            </a:r>
          </a:p>
        </p:txBody>
      </p:sp>
      <p:sp>
        <p:nvSpPr>
          <p:cNvPr id="3" name="Content Placeholder 2"/>
          <p:cNvSpPr>
            <a:spLocks noGrp="1"/>
          </p:cNvSpPr>
          <p:nvPr>
            <p:ph idx="1"/>
          </p:nvPr>
        </p:nvSpPr>
        <p:spPr>
          <a:xfrm>
            <a:off x="674176" y="1756150"/>
            <a:ext cx="10454072" cy="4416050"/>
          </a:xfrm>
        </p:spPr>
        <p:txBody>
          <a:bodyPr>
            <a:normAutofit lnSpcReduction="10000"/>
          </a:bodyPr>
          <a:lstStyle/>
          <a:p>
            <a:pPr marL="0" indent="0">
              <a:buNone/>
            </a:pPr>
            <a:r>
              <a:rPr lang="en-US" sz="2800" dirty="0"/>
              <a:t>Discipline Placement process same as for credit:</a:t>
            </a:r>
          </a:p>
          <a:p>
            <a:pPr lvl="1"/>
            <a:r>
              <a:rPr lang="en-US" sz="2800" dirty="0"/>
              <a:t>See </a:t>
            </a:r>
            <a:r>
              <a:rPr lang="en-US" sz="2800" i="1" dirty="0"/>
              <a:t>Minimum Qualifications for Faculty and Administrators in the California Community Colleges </a:t>
            </a:r>
            <a:r>
              <a:rPr lang="en-US" sz="2800" dirty="0"/>
              <a:t>aka “MQ Handbook</a:t>
            </a:r>
            <a:r>
              <a:rPr lang="en-US" sz="2800" dirty="0" smtClean="0"/>
              <a:t>”.</a:t>
            </a:r>
          </a:p>
          <a:p>
            <a:pPr lvl="1"/>
            <a:endParaRPr lang="en-US" sz="2800" dirty="0"/>
          </a:p>
          <a:p>
            <a:pPr lvl="1"/>
            <a:r>
              <a:rPr lang="en-US" sz="2800" dirty="0"/>
              <a:t>Discipline assignments for noncredit </a:t>
            </a:r>
            <a:r>
              <a:rPr lang="en-US" sz="2800" dirty="0" smtClean="0"/>
              <a:t>courses may be </a:t>
            </a:r>
            <a:r>
              <a:rPr lang="en-US" sz="2800" dirty="0"/>
              <a:t>noncredit </a:t>
            </a:r>
            <a:r>
              <a:rPr lang="en-US" sz="2800" dirty="0" smtClean="0"/>
              <a:t>discipline minimum qualifications or </a:t>
            </a:r>
            <a:r>
              <a:rPr lang="en-US" sz="2800" dirty="0"/>
              <a:t>credit </a:t>
            </a:r>
            <a:r>
              <a:rPr lang="en-US" sz="2800" dirty="0" smtClean="0"/>
              <a:t>discipline minimum qualifications.</a:t>
            </a:r>
          </a:p>
          <a:p>
            <a:pPr lvl="1"/>
            <a:endParaRPr lang="en-US" sz="2800" dirty="0" smtClean="0"/>
          </a:p>
          <a:p>
            <a:pPr lvl="1"/>
            <a:r>
              <a:rPr lang="en-US" sz="2800" dirty="0" smtClean="0"/>
              <a:t>If noncredit courses are assigned to noncredit discipline MQs, than anyone who meets or exceeds those MQs can teach the courses.</a:t>
            </a:r>
            <a:endParaRPr lang="en-US" sz="2800" dirty="0"/>
          </a:p>
          <a:p>
            <a:endParaRPr lang="en-US" sz="2800" dirty="0"/>
          </a:p>
        </p:txBody>
      </p:sp>
    </p:spTree>
    <p:extLst>
      <p:ext uri="{BB962C8B-B14F-4D97-AF65-F5344CB8AC3E}">
        <p14:creationId xmlns:p14="http://schemas.microsoft.com/office/powerpoint/2010/main" val="4012306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069" y="484632"/>
            <a:ext cx="11163098" cy="1609344"/>
          </a:xfrm>
        </p:spPr>
        <p:txBody>
          <a:bodyPr/>
          <a:lstStyle/>
          <a:p>
            <a:r>
              <a:rPr lang="en-US" dirty="0" smtClean="0"/>
              <a:t>Noncredit grading options	</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Locally determined.</a:t>
            </a:r>
          </a:p>
          <a:p>
            <a:endParaRPr lang="en-US" sz="3200" dirty="0" smtClean="0"/>
          </a:p>
          <a:p>
            <a:r>
              <a:rPr lang="en-US" sz="3200" dirty="0" smtClean="0"/>
              <a:t>Letter grades (A-F), Pass/No Pass (P/NP),and Satisfactory Progress (SP) permitted.</a:t>
            </a:r>
          </a:p>
          <a:p>
            <a:endParaRPr lang="en-US" sz="3200" dirty="0" smtClean="0"/>
          </a:p>
          <a:p>
            <a:r>
              <a:rPr lang="en-US" sz="3200" dirty="0" smtClean="0"/>
              <a:t>Regardless of chosen grading options, course design still needs to include student evaluation and feedback.</a:t>
            </a:r>
            <a:endParaRPr lang="en-US" sz="3200" dirty="0"/>
          </a:p>
        </p:txBody>
      </p:sp>
    </p:spTree>
    <p:extLst>
      <p:ext uri="{BB962C8B-B14F-4D97-AF65-F5344CB8AC3E}">
        <p14:creationId xmlns:p14="http://schemas.microsoft.com/office/powerpoint/2010/main" val="1594662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27958"/>
            <a:ext cx="10049255" cy="1408336"/>
          </a:xfrm>
        </p:spPr>
        <p:txBody>
          <a:bodyPr/>
          <a:lstStyle/>
          <a:p>
            <a:r>
              <a:rPr lang="en-US" dirty="0" smtClean="0"/>
              <a:t>What does noncredit look like?</a:t>
            </a:r>
            <a:endParaRPr lang="en-US" dirty="0"/>
          </a:p>
        </p:txBody>
      </p:sp>
      <p:sp>
        <p:nvSpPr>
          <p:cNvPr id="8" name="Content Placeholder 7"/>
          <p:cNvSpPr>
            <a:spLocks noGrp="1"/>
          </p:cNvSpPr>
          <p:nvPr>
            <p:ph sz="half" idx="1"/>
          </p:nvPr>
        </p:nvSpPr>
        <p:spPr>
          <a:xfrm>
            <a:off x="1069848" y="1892968"/>
            <a:ext cx="2860468" cy="3977640"/>
          </a:xfrm>
        </p:spPr>
        <p:txBody>
          <a:bodyPr/>
          <a:lstStyle/>
          <a:p>
            <a:pPr marL="0" indent="0">
              <a:buNone/>
            </a:pPr>
            <a:r>
              <a:rPr lang="en-US" dirty="0" smtClean="0"/>
              <a:t>Open entry/open exit </a:t>
            </a:r>
          </a:p>
          <a:p>
            <a:pPr marL="0" indent="0">
              <a:buNone/>
            </a:pPr>
            <a:r>
              <a:rPr lang="en-US" dirty="0" smtClean="0"/>
              <a:t>OR</a:t>
            </a:r>
          </a:p>
          <a:p>
            <a:pPr marL="0" indent="0">
              <a:buNone/>
            </a:pPr>
            <a:r>
              <a:rPr lang="en-US" dirty="0" smtClean="0"/>
              <a:t>Managed enrollment</a:t>
            </a:r>
          </a:p>
          <a:p>
            <a:pPr marL="0" indent="0">
              <a:buNone/>
            </a:pPr>
            <a:endParaRPr lang="en-US" dirty="0"/>
          </a:p>
          <a:p>
            <a:pPr marL="0" indent="0">
              <a:buNone/>
            </a:pPr>
            <a:r>
              <a:rPr lang="en-US" dirty="0" smtClean="0"/>
              <a:t>Activity/Laboratory</a:t>
            </a:r>
          </a:p>
          <a:p>
            <a:pPr marL="0" indent="0">
              <a:buNone/>
            </a:pPr>
            <a:r>
              <a:rPr lang="en-US" dirty="0" smtClean="0"/>
              <a:t>OR</a:t>
            </a:r>
          </a:p>
          <a:p>
            <a:pPr marL="0" indent="0">
              <a:buNone/>
            </a:pPr>
            <a:r>
              <a:rPr lang="en-US" dirty="0" smtClean="0"/>
              <a:t>Lecture environment</a:t>
            </a:r>
          </a:p>
          <a:p>
            <a:endParaRPr lang="en-US" dirty="0" smtClean="0"/>
          </a:p>
        </p:txBody>
      </p:sp>
      <p:sp>
        <p:nvSpPr>
          <p:cNvPr id="9" name="Content Placeholder 8"/>
          <p:cNvSpPr>
            <a:spLocks noGrp="1"/>
          </p:cNvSpPr>
          <p:nvPr>
            <p:ph sz="half" idx="2"/>
          </p:nvPr>
        </p:nvSpPr>
        <p:spPr>
          <a:xfrm>
            <a:off x="7956883" y="1892968"/>
            <a:ext cx="3162220" cy="3977640"/>
          </a:xfrm>
        </p:spPr>
        <p:txBody>
          <a:bodyPr/>
          <a:lstStyle/>
          <a:p>
            <a:pPr marL="0" indent="0">
              <a:buNone/>
            </a:pPr>
            <a:r>
              <a:rPr lang="en-US" dirty="0" smtClean="0"/>
              <a:t>Graded (A-F, P/NP, SP)</a:t>
            </a:r>
          </a:p>
          <a:p>
            <a:pPr marL="0" indent="0">
              <a:buNone/>
            </a:pPr>
            <a:r>
              <a:rPr lang="en-US" dirty="0" smtClean="0"/>
              <a:t>OR</a:t>
            </a:r>
          </a:p>
          <a:p>
            <a:pPr marL="0" indent="0">
              <a:buNone/>
            </a:pPr>
            <a:r>
              <a:rPr lang="en-US" dirty="0" smtClean="0"/>
              <a:t>Ungraded</a:t>
            </a:r>
          </a:p>
          <a:p>
            <a:pPr marL="0" indent="0">
              <a:buNone/>
            </a:pPr>
            <a:endParaRPr lang="en-US" dirty="0"/>
          </a:p>
          <a:p>
            <a:pPr marL="0" indent="0">
              <a:buNone/>
            </a:pPr>
            <a:r>
              <a:rPr lang="en-US" dirty="0" smtClean="0"/>
              <a:t>It can look like credit.</a:t>
            </a:r>
          </a:p>
          <a:p>
            <a:pPr marL="0" indent="0">
              <a:buNone/>
            </a:pPr>
            <a:r>
              <a:rPr lang="en-US" dirty="0" smtClean="0"/>
              <a:t>OR</a:t>
            </a:r>
          </a:p>
          <a:p>
            <a:pPr marL="0" indent="0">
              <a:buNone/>
            </a:pPr>
            <a:r>
              <a:rPr lang="en-US" dirty="0" smtClean="0"/>
              <a:t>It can look very different.</a:t>
            </a: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4296" y="1892968"/>
            <a:ext cx="2718607" cy="3685674"/>
          </a:xfrm>
          <a:prstGeom prst="rect">
            <a:avLst/>
          </a:prstGeom>
        </p:spPr>
      </p:pic>
    </p:spTree>
    <p:extLst>
      <p:ext uri="{BB962C8B-B14F-4D97-AF65-F5344CB8AC3E}">
        <p14:creationId xmlns:p14="http://schemas.microsoft.com/office/powerpoint/2010/main" val="180024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noncredit?</a:t>
            </a:r>
            <a:endParaRPr lang="en-US" dirty="0"/>
          </a:p>
        </p:txBody>
      </p:sp>
      <p:sp>
        <p:nvSpPr>
          <p:cNvPr id="3" name="Content Placeholder 2"/>
          <p:cNvSpPr>
            <a:spLocks noGrp="1"/>
          </p:cNvSpPr>
          <p:nvPr>
            <p:ph idx="1"/>
          </p:nvPr>
        </p:nvSpPr>
        <p:spPr/>
        <p:txBody>
          <a:bodyPr>
            <a:normAutofit/>
          </a:bodyPr>
          <a:lstStyle/>
          <a:p>
            <a:r>
              <a:rPr lang="en-US" sz="3200" dirty="0" smtClean="0"/>
              <a:t>Noncredit courses are zero unit courses </a:t>
            </a:r>
            <a:r>
              <a:rPr lang="en-US" sz="3200" dirty="0"/>
              <a:t>offered </a:t>
            </a:r>
            <a:r>
              <a:rPr lang="en-US" sz="3200" dirty="0" smtClean="0"/>
              <a:t>to students without the expense of </a:t>
            </a:r>
            <a:r>
              <a:rPr lang="en-US" sz="3200" dirty="0"/>
              <a:t>enrollment </a:t>
            </a:r>
            <a:r>
              <a:rPr lang="en-US" sz="3200" dirty="0" smtClean="0"/>
              <a:t>fees and designed to help students reach personal, academic, and professional goals</a:t>
            </a:r>
          </a:p>
          <a:p>
            <a:r>
              <a:rPr lang="en-US" sz="3200" dirty="0" smtClean="0"/>
              <a:t>Noncredit courses often serve as a point of entry for underserved students as well as a transition point to prepare students for credit instruction</a:t>
            </a:r>
            <a:endParaRPr lang="en-US" sz="3200" dirty="0"/>
          </a:p>
        </p:txBody>
      </p:sp>
    </p:spTree>
    <p:extLst>
      <p:ext uri="{BB962C8B-B14F-4D97-AF65-F5344CB8AC3E}">
        <p14:creationId xmlns:p14="http://schemas.microsoft.com/office/powerpoint/2010/main" val="1930371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for discussion</a:t>
            </a:r>
            <a:endParaRPr lang="en-US" dirty="0"/>
          </a:p>
        </p:txBody>
      </p:sp>
      <p:sp>
        <p:nvSpPr>
          <p:cNvPr id="3" name="Content Placeholder 2"/>
          <p:cNvSpPr>
            <a:spLocks noGrp="1"/>
          </p:cNvSpPr>
          <p:nvPr>
            <p:ph idx="1"/>
          </p:nvPr>
        </p:nvSpPr>
        <p:spPr/>
        <p:txBody>
          <a:bodyPr/>
          <a:lstStyle/>
          <a:p>
            <a:r>
              <a:rPr lang="en-US" sz="3200" dirty="0" smtClean="0"/>
              <a:t>Overlap between credit and noncredit basic skills</a:t>
            </a:r>
          </a:p>
          <a:p>
            <a:r>
              <a:rPr lang="en-US" sz="3200" dirty="0" smtClean="0"/>
              <a:t>Overlap between credit CTE and noncredit CTE</a:t>
            </a:r>
          </a:p>
          <a:p>
            <a:r>
              <a:rPr lang="en-US" sz="3200" dirty="0" smtClean="0"/>
              <a:t>Inequities between credit and noncredit faculty compensation/teaching hours</a:t>
            </a:r>
          </a:p>
          <a:p>
            <a:r>
              <a:rPr lang="en-US" sz="3200" dirty="0" smtClean="0"/>
              <a:t>Repeatability of noncredit</a:t>
            </a:r>
          </a:p>
          <a:p>
            <a:r>
              <a:rPr lang="en-US" sz="3200" dirty="0" smtClean="0"/>
              <a:t>Matching student needs with type of course</a:t>
            </a:r>
          </a:p>
          <a:p>
            <a:endParaRPr lang="en-US" dirty="0"/>
          </a:p>
        </p:txBody>
      </p:sp>
    </p:spTree>
    <p:extLst>
      <p:ext uri="{BB962C8B-B14F-4D97-AF65-F5344CB8AC3E}">
        <p14:creationId xmlns:p14="http://schemas.microsoft.com/office/powerpoint/2010/main" val="2475839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conversations now?</a:t>
            </a:r>
            <a:endParaRPr lang="en-US" dirty="0"/>
          </a:p>
        </p:txBody>
      </p:sp>
      <p:sp>
        <p:nvSpPr>
          <p:cNvPr id="3" name="Content Placeholder 2"/>
          <p:cNvSpPr>
            <a:spLocks noGrp="1"/>
          </p:cNvSpPr>
          <p:nvPr>
            <p:ph idx="1"/>
          </p:nvPr>
        </p:nvSpPr>
        <p:spPr/>
        <p:txBody>
          <a:bodyPr>
            <a:noAutofit/>
          </a:bodyPr>
          <a:lstStyle/>
          <a:p>
            <a:r>
              <a:rPr lang="en-US" sz="3200" dirty="0" smtClean="0"/>
              <a:t>External pressures</a:t>
            </a:r>
          </a:p>
          <a:p>
            <a:pPr lvl="1"/>
            <a:r>
              <a:rPr lang="en-US" sz="3200" dirty="0" smtClean="0"/>
              <a:t>LAO – credit/noncredit</a:t>
            </a:r>
          </a:p>
          <a:p>
            <a:pPr lvl="1"/>
            <a:r>
              <a:rPr lang="en-US" sz="3200" dirty="0" err="1" smtClean="0"/>
              <a:t>DoF</a:t>
            </a:r>
            <a:r>
              <a:rPr lang="en-US" sz="3200" dirty="0" smtClean="0"/>
              <a:t> – basic skills progress</a:t>
            </a:r>
          </a:p>
          <a:p>
            <a:pPr lvl="1"/>
            <a:r>
              <a:rPr lang="en-US" sz="3200" dirty="0" smtClean="0"/>
              <a:t>DoE – outcomes for enrollment in credit</a:t>
            </a:r>
          </a:p>
          <a:p>
            <a:pPr lvl="1"/>
            <a:r>
              <a:rPr lang="en-US" sz="3200" dirty="0" smtClean="0"/>
              <a:t>Leg – AEBG</a:t>
            </a:r>
          </a:p>
          <a:p>
            <a:pPr lvl="1"/>
            <a:r>
              <a:rPr lang="en-US" sz="3200" dirty="0" smtClean="0"/>
              <a:t>CCCCO – WFTF</a:t>
            </a:r>
          </a:p>
        </p:txBody>
      </p:sp>
    </p:spTree>
    <p:extLst>
      <p:ext uri="{BB962C8B-B14F-4D97-AF65-F5344CB8AC3E}">
        <p14:creationId xmlns:p14="http://schemas.microsoft.com/office/powerpoint/2010/main" val="136733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conversations now?</a:t>
            </a:r>
            <a:endParaRPr lang="en-US" dirty="0"/>
          </a:p>
        </p:txBody>
      </p:sp>
      <p:sp>
        <p:nvSpPr>
          <p:cNvPr id="3" name="Content Placeholder 2"/>
          <p:cNvSpPr>
            <a:spLocks noGrp="1"/>
          </p:cNvSpPr>
          <p:nvPr>
            <p:ph idx="1"/>
          </p:nvPr>
        </p:nvSpPr>
        <p:spPr/>
        <p:txBody>
          <a:bodyPr>
            <a:noAutofit/>
          </a:bodyPr>
          <a:lstStyle/>
          <a:p>
            <a:r>
              <a:rPr lang="en-US" sz="3200" dirty="0" smtClean="0"/>
              <a:t>Internal pressures</a:t>
            </a:r>
          </a:p>
          <a:p>
            <a:pPr lvl="1"/>
            <a:r>
              <a:rPr lang="en-US" sz="3200" dirty="0" smtClean="0"/>
              <a:t>Mechanisms that best serve students</a:t>
            </a:r>
          </a:p>
          <a:p>
            <a:pPr lvl="1"/>
            <a:r>
              <a:rPr lang="en-US" sz="3200" dirty="0" smtClean="0"/>
              <a:t>Loss of repeatability = loss of access</a:t>
            </a:r>
          </a:p>
          <a:p>
            <a:pPr lvl="1"/>
            <a:r>
              <a:rPr lang="en-US" sz="3200" dirty="0" smtClean="0"/>
              <a:t>Enrollment $$</a:t>
            </a:r>
            <a:endParaRPr lang="en-US" sz="3200" dirty="0"/>
          </a:p>
        </p:txBody>
      </p:sp>
    </p:spTree>
    <p:extLst>
      <p:ext uri="{BB962C8B-B14F-4D97-AF65-F5344CB8AC3E}">
        <p14:creationId xmlns:p14="http://schemas.microsoft.com/office/powerpoint/2010/main" val="1675934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be having discussions?	</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Faculty!</a:t>
            </a:r>
          </a:p>
          <a:p>
            <a:r>
              <a:rPr lang="en-US" sz="3200" dirty="0" smtClean="0"/>
              <a:t>Noncredit course and programs are curriculum, therefore faculty have primacy</a:t>
            </a:r>
          </a:p>
          <a:p>
            <a:r>
              <a:rPr lang="en-US" sz="3200" dirty="0" smtClean="0"/>
              <a:t>Faculty need to actively influence decisions</a:t>
            </a:r>
          </a:p>
          <a:p>
            <a:r>
              <a:rPr lang="en-US" sz="3200" dirty="0" smtClean="0"/>
              <a:t>Include faculty in all disciplines that may be affected</a:t>
            </a:r>
          </a:p>
          <a:p>
            <a:r>
              <a:rPr lang="en-US" sz="3200" dirty="0" smtClean="0"/>
              <a:t>Curriculum, not funding, should drive discussions and decisions</a:t>
            </a:r>
            <a:endParaRPr lang="en-US" sz="3200" dirty="0"/>
          </a:p>
        </p:txBody>
      </p:sp>
    </p:spTree>
    <p:extLst>
      <p:ext uri="{BB962C8B-B14F-4D97-AF65-F5344CB8AC3E}">
        <p14:creationId xmlns:p14="http://schemas.microsoft.com/office/powerpoint/2010/main" val="9037499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1918"/>
            <a:ext cx="10058400" cy="1247915"/>
          </a:xfrm>
        </p:spPr>
        <p:txBody>
          <a:bodyPr/>
          <a:lstStyle/>
          <a:p>
            <a:r>
              <a:rPr lang="en-US" dirty="0" err="1" smtClean="0"/>
              <a:t>REsources</a:t>
            </a:r>
            <a:endParaRPr lang="en-US" dirty="0"/>
          </a:p>
        </p:txBody>
      </p:sp>
      <p:sp>
        <p:nvSpPr>
          <p:cNvPr id="3" name="Content Placeholder 2"/>
          <p:cNvSpPr>
            <a:spLocks noGrp="1"/>
          </p:cNvSpPr>
          <p:nvPr>
            <p:ph idx="1"/>
          </p:nvPr>
        </p:nvSpPr>
        <p:spPr>
          <a:xfrm>
            <a:off x="1069848" y="1459833"/>
            <a:ext cx="10058400" cy="4712368"/>
          </a:xfrm>
        </p:spPr>
        <p:txBody>
          <a:bodyPr>
            <a:normAutofit lnSpcReduction="10000"/>
          </a:bodyPr>
          <a:lstStyle/>
          <a:p>
            <a:r>
              <a:rPr lang="en-US" sz="2400" i="1" dirty="0">
                <a:hlinkClick r:id="rId2"/>
              </a:rPr>
              <a:t>Noncredit Instruction: Opportunity and </a:t>
            </a:r>
            <a:r>
              <a:rPr lang="en-US" sz="2400" i="1" dirty="0" smtClean="0">
                <a:hlinkClick r:id="rId2"/>
              </a:rPr>
              <a:t>Challenge</a:t>
            </a:r>
            <a:r>
              <a:rPr lang="en-US" sz="2400" dirty="0" smtClean="0"/>
              <a:t>, ASCCC, </a:t>
            </a:r>
            <a:r>
              <a:rPr lang="en-US" sz="2400" dirty="0"/>
              <a:t>adopted spring </a:t>
            </a:r>
            <a:r>
              <a:rPr lang="en-US" sz="2400" dirty="0" smtClean="0"/>
              <a:t>2009.</a:t>
            </a:r>
          </a:p>
          <a:p>
            <a:r>
              <a:rPr lang="en-US" sz="2400" dirty="0" smtClean="0"/>
              <a:t> </a:t>
            </a:r>
          </a:p>
          <a:p>
            <a:r>
              <a:rPr lang="en-US" sz="2400" i="1" dirty="0">
                <a:hlinkClick r:id="rId3"/>
              </a:rPr>
              <a:t>The Role of Noncredit in the California Community </a:t>
            </a:r>
            <a:r>
              <a:rPr lang="en-US" sz="2400" i="1" dirty="0" smtClean="0">
                <a:hlinkClick r:id="rId3"/>
              </a:rPr>
              <a:t>Colleges</a:t>
            </a:r>
            <a:r>
              <a:rPr lang="en-US" sz="2400" dirty="0" smtClean="0"/>
              <a:t>, ASCCC, adopted fall 2006.</a:t>
            </a:r>
          </a:p>
          <a:p>
            <a:endParaRPr lang="en-US" sz="2400" dirty="0" smtClean="0"/>
          </a:p>
          <a:p>
            <a:r>
              <a:rPr lang="en-US" sz="2400" i="1" dirty="0" smtClean="0">
                <a:hlinkClick r:id="rId4"/>
              </a:rPr>
              <a:t>The Course Outline of Record: A Curriculum Reference Guide Revisited</a:t>
            </a:r>
            <a:r>
              <a:rPr lang="en-US" sz="2400" dirty="0" smtClean="0"/>
              <a:t>, ASCCC, adopted spring 2017.</a:t>
            </a:r>
          </a:p>
          <a:p>
            <a:endParaRPr lang="en-US" sz="2400" dirty="0" smtClean="0"/>
          </a:p>
          <a:p>
            <a:r>
              <a:rPr lang="en-US" sz="2400" i="1" dirty="0" smtClean="0"/>
              <a:t>Program and Course Approval Handbook</a:t>
            </a:r>
            <a:r>
              <a:rPr lang="en-US" sz="2400" dirty="0" smtClean="0"/>
              <a:t>, 6</a:t>
            </a:r>
            <a:r>
              <a:rPr lang="en-US" sz="2400" baseline="30000" dirty="0" smtClean="0"/>
              <a:t>th</a:t>
            </a:r>
            <a:r>
              <a:rPr lang="en-US" sz="2400" dirty="0" smtClean="0"/>
              <a:t> Edition, Chancellor’s Office, 2017.</a:t>
            </a:r>
            <a:r>
              <a:rPr lang="en-US" dirty="0"/>
              <a:t/>
            </a:r>
            <a:br>
              <a:rPr lang="en-US" dirty="0"/>
            </a:br>
            <a:endParaRPr lang="en-US" dirty="0"/>
          </a:p>
          <a:p>
            <a:endParaRPr lang="en-US" dirty="0" smtClean="0"/>
          </a:p>
          <a:p>
            <a:endParaRPr lang="en-US" dirty="0"/>
          </a:p>
        </p:txBody>
      </p:sp>
    </p:spTree>
    <p:extLst>
      <p:ext uri="{BB962C8B-B14F-4D97-AF65-F5344CB8AC3E}">
        <p14:creationId xmlns:p14="http://schemas.microsoft.com/office/powerpoint/2010/main" val="421895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sz="3200" dirty="0" smtClean="0"/>
              <a:t>Cheryl </a:t>
            </a:r>
            <a:r>
              <a:rPr lang="en-US" sz="3200" dirty="0" err="1" smtClean="0"/>
              <a:t>Aschenbach</a:t>
            </a:r>
            <a:r>
              <a:rPr lang="en-US" sz="3200" dirty="0" smtClean="0"/>
              <a:t> </a:t>
            </a:r>
            <a:r>
              <a:rPr lang="en-US" sz="3200" dirty="0" smtClean="0">
                <a:hlinkClick r:id="rId2"/>
              </a:rPr>
              <a:t>caschenbach@lassencollege.edu</a:t>
            </a:r>
            <a:endParaRPr lang="en-US" sz="3200" dirty="0" smtClean="0"/>
          </a:p>
          <a:p>
            <a:r>
              <a:rPr lang="en-US" sz="3200" dirty="0" smtClean="0"/>
              <a:t>John Freitas 			        </a:t>
            </a:r>
            <a:r>
              <a:rPr lang="en-US" sz="3000" dirty="0" smtClean="0">
                <a:hlinkClick r:id="rId3"/>
              </a:rPr>
              <a:t>freitaje@lacitycollege.edu</a:t>
            </a:r>
            <a:endParaRPr lang="en-US" sz="3000" dirty="0" smtClean="0"/>
          </a:p>
          <a:p>
            <a:r>
              <a:rPr lang="en-US" sz="3000" dirty="0" err="1" smtClean="0"/>
              <a:t>Chantee</a:t>
            </a:r>
            <a:r>
              <a:rPr lang="en-US" sz="3000" dirty="0"/>
              <a:t> Guiney </a:t>
            </a:r>
            <a:r>
              <a:rPr lang="en-US" sz="3000" dirty="0" smtClean="0"/>
              <a:t>			    </a:t>
            </a:r>
            <a:r>
              <a:rPr lang="en-US" sz="3000" dirty="0" smtClean="0">
                <a:hlinkClick r:id="rId4"/>
              </a:rPr>
              <a:t>cwarner@CCCCO.edu</a:t>
            </a:r>
            <a:endParaRPr lang="en-US" sz="3000" dirty="0" smtClean="0"/>
          </a:p>
          <a:p>
            <a:endParaRPr lang="en-US" sz="3000" dirty="0" smtClean="0"/>
          </a:p>
          <a:p>
            <a:endParaRPr lang="en-US" sz="3200" dirty="0" smtClean="0"/>
          </a:p>
          <a:p>
            <a:pPr marL="274320" lvl="1" indent="0">
              <a:buNone/>
            </a:pPr>
            <a:endParaRPr lang="en-US" dirty="0"/>
          </a:p>
        </p:txBody>
      </p:sp>
    </p:spTree>
    <p:extLst>
      <p:ext uri="{BB962C8B-B14F-4D97-AF65-F5344CB8AC3E}">
        <p14:creationId xmlns:p14="http://schemas.microsoft.com/office/powerpoint/2010/main" val="2021637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a:t>
            </a:r>
            <a:endParaRPr lang="en-US" dirty="0"/>
          </a:p>
        </p:txBody>
      </p:sp>
      <p:sp>
        <p:nvSpPr>
          <p:cNvPr id="3" name="Content Placeholder 2"/>
          <p:cNvSpPr>
            <a:spLocks noGrp="1"/>
          </p:cNvSpPr>
          <p:nvPr>
            <p:ph idx="1"/>
          </p:nvPr>
        </p:nvSpPr>
        <p:spPr/>
        <p:txBody>
          <a:bodyPr>
            <a:normAutofit fontScale="92500" lnSpcReduction="10000"/>
          </a:bodyPr>
          <a:lstStyle/>
          <a:p>
            <a:r>
              <a:rPr lang="en-US" sz="3500" dirty="0" smtClean="0"/>
              <a:t>Affordable (FREE!)</a:t>
            </a:r>
          </a:p>
          <a:p>
            <a:pPr lvl="1"/>
            <a:r>
              <a:rPr lang="en-US" sz="3500" dirty="0" smtClean="0"/>
              <a:t>No cost </a:t>
            </a:r>
          </a:p>
          <a:p>
            <a:pPr lvl="1"/>
            <a:r>
              <a:rPr lang="en-US" sz="3500" dirty="0" smtClean="0"/>
              <a:t>No financial aid necessary</a:t>
            </a:r>
          </a:p>
          <a:p>
            <a:r>
              <a:rPr lang="en-US" sz="3500" dirty="0"/>
              <a:t>Accessible </a:t>
            </a:r>
            <a:endParaRPr lang="en-US" sz="3500" dirty="0" smtClean="0"/>
          </a:p>
          <a:p>
            <a:r>
              <a:rPr lang="en-US" sz="3500" dirty="0" smtClean="0"/>
              <a:t>Open entry/open exit format (optional) can serve students at point of inquiry</a:t>
            </a:r>
          </a:p>
          <a:p>
            <a:r>
              <a:rPr lang="en-US" sz="3500" dirty="0" smtClean="0"/>
              <a:t>Flexible scheduling</a:t>
            </a:r>
          </a:p>
          <a:p>
            <a:r>
              <a:rPr lang="en-US" sz="3500" dirty="0" smtClean="0"/>
              <a:t>Access </a:t>
            </a:r>
            <a:r>
              <a:rPr lang="en-US" sz="3500" dirty="0"/>
              <a:t>to counseling and SSSP services</a:t>
            </a:r>
          </a:p>
          <a:p>
            <a:endParaRPr lang="en-US" sz="3200" dirty="0" smtClean="0"/>
          </a:p>
          <a:p>
            <a:endParaRPr lang="en-US" dirty="0"/>
          </a:p>
        </p:txBody>
      </p:sp>
    </p:spTree>
    <p:extLst>
      <p:ext uri="{BB962C8B-B14F-4D97-AF65-F5344CB8AC3E}">
        <p14:creationId xmlns:p14="http://schemas.microsoft.com/office/powerpoint/2010/main" val="838412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a:t>
            </a:r>
            <a:endParaRPr lang="en-US" dirty="0"/>
          </a:p>
        </p:txBody>
      </p:sp>
      <p:sp>
        <p:nvSpPr>
          <p:cNvPr id="3" name="Content Placeholder 2"/>
          <p:cNvSpPr>
            <a:spLocks noGrp="1"/>
          </p:cNvSpPr>
          <p:nvPr>
            <p:ph idx="1"/>
          </p:nvPr>
        </p:nvSpPr>
        <p:spPr/>
        <p:txBody>
          <a:bodyPr>
            <a:normAutofit/>
          </a:bodyPr>
          <a:lstStyle/>
          <a:p>
            <a:r>
              <a:rPr lang="en-US" sz="3200" dirty="0" smtClean="0"/>
              <a:t>Focus </a:t>
            </a:r>
            <a:r>
              <a:rPr lang="en-US" sz="3200" dirty="0"/>
              <a:t>on skill attainment, not grades or units</a:t>
            </a:r>
          </a:p>
          <a:p>
            <a:r>
              <a:rPr lang="en-US" sz="3200" dirty="0"/>
              <a:t>Repeatable and not affected by 30-unit basic skills limitation</a:t>
            </a:r>
          </a:p>
          <a:p>
            <a:r>
              <a:rPr lang="en-US" sz="3200" dirty="0" smtClean="0"/>
              <a:t>Elementary </a:t>
            </a:r>
            <a:r>
              <a:rPr lang="en-US" sz="3200" dirty="0"/>
              <a:t>level skills to </a:t>
            </a:r>
            <a:r>
              <a:rPr lang="en-US" sz="3200" dirty="0" smtClean="0"/>
              <a:t>pre-collegiate</a:t>
            </a:r>
          </a:p>
          <a:p>
            <a:r>
              <a:rPr lang="en-US" sz="3200" dirty="0" smtClean="0"/>
              <a:t>Prepare for credit programs or employment</a:t>
            </a:r>
            <a:endParaRPr lang="en-US" sz="3200" dirty="0"/>
          </a:p>
          <a:p>
            <a:r>
              <a:rPr lang="en-US" sz="3200" dirty="0"/>
              <a:t>CTE: preparation, practice, and certification</a:t>
            </a:r>
          </a:p>
          <a:p>
            <a:r>
              <a:rPr lang="en-US" sz="3200" dirty="0"/>
              <a:t>Bridge to other educational/career pathways</a:t>
            </a:r>
          </a:p>
          <a:p>
            <a:endParaRPr lang="en-US" sz="3200" dirty="0" smtClean="0"/>
          </a:p>
          <a:p>
            <a:endParaRPr lang="en-US" dirty="0"/>
          </a:p>
        </p:txBody>
      </p:sp>
    </p:spTree>
    <p:extLst>
      <p:ext uri="{BB962C8B-B14F-4D97-AF65-F5344CB8AC3E}">
        <p14:creationId xmlns:p14="http://schemas.microsoft.com/office/powerpoint/2010/main" val="622736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Faculty perspective</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More freedom to tailor course curriculum</a:t>
            </a:r>
          </a:p>
          <a:p>
            <a:r>
              <a:rPr lang="en-US" sz="3200" dirty="0" smtClean="0"/>
              <a:t>Focus on skill attainment, not units</a:t>
            </a:r>
          </a:p>
          <a:p>
            <a:r>
              <a:rPr lang="en-US" sz="3200" dirty="0" smtClean="0"/>
              <a:t>Courses have immediate impact on students’ lives and communities</a:t>
            </a:r>
          </a:p>
          <a:p>
            <a:r>
              <a:rPr lang="en-US" sz="3200" dirty="0" smtClean="0"/>
              <a:t>Innovate! Create new courses and programs to meet student need</a:t>
            </a:r>
          </a:p>
          <a:p>
            <a:r>
              <a:rPr lang="en-US" sz="3200" dirty="0" smtClean="0"/>
              <a:t>Opportunity for students to repeat a course, practice skills, and become more proficient</a:t>
            </a:r>
          </a:p>
          <a:p>
            <a:endParaRPr lang="en-US" dirty="0"/>
          </a:p>
        </p:txBody>
      </p:sp>
    </p:spTree>
    <p:extLst>
      <p:ext uri="{BB962C8B-B14F-4D97-AF65-F5344CB8AC3E}">
        <p14:creationId xmlns:p14="http://schemas.microsoft.com/office/powerpoint/2010/main" val="953129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Faculty perspective</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Option for students struggling with credit courses, especially basic skills</a:t>
            </a:r>
          </a:p>
          <a:p>
            <a:r>
              <a:rPr lang="en-US" sz="3200" dirty="0" smtClean="0"/>
              <a:t>Opens the equity door – provides access to underserved students</a:t>
            </a:r>
          </a:p>
          <a:p>
            <a:r>
              <a:rPr lang="en-US" sz="3200" dirty="0" smtClean="0"/>
              <a:t>Completion of noncredit courses can be part of multiple measures assessments</a:t>
            </a:r>
          </a:p>
          <a:p>
            <a:r>
              <a:rPr lang="en-US" sz="3200" dirty="0" smtClean="0"/>
              <a:t>Opportunity to “create” college students – opens door to credit opportunities</a:t>
            </a:r>
            <a:endParaRPr lang="en-US" dirty="0"/>
          </a:p>
        </p:txBody>
      </p:sp>
    </p:spTree>
    <p:extLst>
      <p:ext uri="{BB962C8B-B14F-4D97-AF65-F5344CB8AC3E}">
        <p14:creationId xmlns:p14="http://schemas.microsoft.com/office/powerpoint/2010/main" val="753021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Not-for-credit?  NO!</a:t>
            </a:r>
            <a:endParaRPr lang="en-US" dirty="0"/>
          </a:p>
        </p:txBody>
      </p:sp>
      <p:sp>
        <p:nvSpPr>
          <p:cNvPr id="3" name="Content Placeholder 2"/>
          <p:cNvSpPr>
            <a:spLocks noGrp="1"/>
          </p:cNvSpPr>
          <p:nvPr>
            <p:ph idx="1"/>
          </p:nvPr>
        </p:nvSpPr>
        <p:spPr>
          <a:xfrm>
            <a:off x="1069848" y="2121408"/>
            <a:ext cx="10058400" cy="4584192"/>
          </a:xfrm>
        </p:spPr>
        <p:txBody>
          <a:bodyPr>
            <a:noAutofit/>
          </a:bodyPr>
          <a:lstStyle/>
          <a:p>
            <a:r>
              <a:rPr lang="en-US" sz="3200" dirty="0" smtClean="0"/>
              <a:t>Not-for-credit</a:t>
            </a:r>
            <a:endParaRPr lang="en-US" sz="3200" dirty="0"/>
          </a:p>
          <a:p>
            <a:pPr lvl="1"/>
            <a:r>
              <a:rPr lang="en-US" sz="3200" dirty="0"/>
              <a:t>Also called community </a:t>
            </a:r>
            <a:r>
              <a:rPr lang="en-US" sz="3200" dirty="0" smtClean="0"/>
              <a:t>service, </a:t>
            </a:r>
            <a:r>
              <a:rPr lang="en-US" sz="3200" dirty="0"/>
              <a:t>or community </a:t>
            </a:r>
            <a:r>
              <a:rPr lang="en-US" sz="3200" dirty="0" smtClean="0"/>
              <a:t>education, or fee-based.</a:t>
            </a:r>
            <a:endParaRPr lang="en-US" sz="3200" dirty="0"/>
          </a:p>
          <a:p>
            <a:pPr lvl="1"/>
            <a:r>
              <a:rPr lang="en-US" sz="3200" dirty="0" smtClean="0"/>
              <a:t>Self-supporting – registration fees must cover complete cost of offering course</a:t>
            </a:r>
            <a:endParaRPr lang="en-US" sz="3200" dirty="0"/>
          </a:p>
          <a:p>
            <a:pPr lvl="1"/>
            <a:r>
              <a:rPr lang="en-US" sz="3200" dirty="0"/>
              <a:t>No curriculum approval required (unless local process)</a:t>
            </a:r>
          </a:p>
          <a:p>
            <a:pPr lvl="1"/>
            <a:r>
              <a:rPr lang="en-US" sz="3200" dirty="0"/>
              <a:t>No MQs established by </a:t>
            </a:r>
            <a:r>
              <a:rPr lang="en-US" sz="3200" dirty="0" smtClean="0"/>
              <a:t>state</a:t>
            </a:r>
            <a:endParaRPr lang="en-US" sz="3200" dirty="0"/>
          </a:p>
        </p:txBody>
      </p:sp>
    </p:spTree>
    <p:extLst>
      <p:ext uri="{BB962C8B-B14F-4D97-AF65-F5344CB8AC3E}">
        <p14:creationId xmlns:p14="http://schemas.microsoft.com/office/powerpoint/2010/main" val="1010821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8074"/>
            <a:ext cx="10058400" cy="1609344"/>
          </a:xfrm>
        </p:spPr>
        <p:txBody>
          <a:bodyPr/>
          <a:lstStyle/>
          <a:p>
            <a:r>
              <a:rPr lang="en-US" dirty="0" err="1" smtClean="0"/>
              <a:t>CREDIt</a:t>
            </a:r>
            <a:r>
              <a:rPr lang="en-US" dirty="0" smtClean="0"/>
              <a:t> vs. noncredit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884432"/>
              </p:ext>
            </p:extLst>
          </p:nvPr>
        </p:nvGraphicFramePr>
        <p:xfrm>
          <a:off x="1069848" y="1572126"/>
          <a:ext cx="9886910" cy="4865570"/>
        </p:xfrm>
        <a:graphic>
          <a:graphicData uri="http://schemas.openxmlformats.org/drawingml/2006/table">
            <a:tbl>
              <a:tblPr firstRow="1" bandRow="1">
                <a:tableStyleId>{5C22544A-7EE6-4342-B048-85BDC9FD1C3A}</a:tableStyleId>
              </a:tblPr>
              <a:tblGrid>
                <a:gridCol w="4943455"/>
                <a:gridCol w="4943455"/>
              </a:tblGrid>
              <a:tr h="622434">
                <a:tc>
                  <a:txBody>
                    <a:bodyPr/>
                    <a:lstStyle/>
                    <a:p>
                      <a:r>
                        <a:rPr lang="en-US" sz="2400" b="0" dirty="0" smtClean="0">
                          <a:solidFill>
                            <a:schemeClr val="tx1"/>
                          </a:solidFill>
                        </a:rPr>
                        <a:t>Degrees and certificates</a:t>
                      </a:r>
                      <a:r>
                        <a:rPr lang="en-US" sz="2400" b="0" baseline="0" dirty="0" smtClean="0">
                          <a:solidFill>
                            <a:schemeClr val="tx1"/>
                          </a:solidFill>
                        </a:rPr>
                        <a:t> of achievement</a:t>
                      </a:r>
                    </a:p>
                  </a:txBody>
                  <a:tcPr>
                    <a:solidFill>
                      <a:schemeClr val="accent1">
                        <a:lumMod val="60000"/>
                        <a:lumOff val="40000"/>
                      </a:schemeClr>
                    </a:solidFill>
                  </a:tcPr>
                </a:tc>
                <a:tc>
                  <a:txBody>
                    <a:bodyPr/>
                    <a:lstStyle/>
                    <a:p>
                      <a:r>
                        <a:rPr lang="en-US" sz="2400" b="0" dirty="0" smtClean="0">
                          <a:solidFill>
                            <a:schemeClr val="tx1"/>
                          </a:solidFill>
                        </a:rPr>
                        <a:t>Certificates</a:t>
                      </a:r>
                      <a:r>
                        <a:rPr lang="en-US" sz="2400" b="0" baseline="0" dirty="0" smtClean="0">
                          <a:solidFill>
                            <a:schemeClr val="tx1"/>
                          </a:solidFill>
                        </a:rPr>
                        <a:t> of completion, competency</a:t>
                      </a:r>
                    </a:p>
                  </a:txBody>
                  <a:tcPr>
                    <a:lnB w="6350" cap="flat" cmpd="sng" algn="ctr">
                      <a:solidFill>
                        <a:schemeClr val="tx1"/>
                      </a:solidFill>
                      <a:prstDash val="solid"/>
                      <a:round/>
                      <a:headEnd type="none" w="med" len="med"/>
                      <a:tailEnd type="none" w="med" len="med"/>
                    </a:lnB>
                    <a:solidFill>
                      <a:schemeClr val="accent1">
                        <a:lumMod val="40000"/>
                        <a:lumOff val="60000"/>
                      </a:schemeClr>
                    </a:solidFill>
                  </a:tcPr>
                </a:tc>
              </a:tr>
              <a:tr h="431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Unit bearing</a:t>
                      </a:r>
                    </a:p>
                  </a:txBody>
                  <a:tcPr>
                    <a:solidFill>
                      <a:schemeClr val="accent1">
                        <a:lumMod val="60000"/>
                        <a:lumOff val="40000"/>
                      </a:schemeClr>
                    </a:solidFill>
                  </a:tcPr>
                </a:tc>
                <a:tc>
                  <a:txBody>
                    <a:bodyPr/>
                    <a:lstStyle/>
                    <a:p>
                      <a:r>
                        <a:rPr lang="en-US" sz="2400" baseline="0" dirty="0" smtClean="0"/>
                        <a:t>Hour bearing </a:t>
                      </a:r>
                      <a:endParaRPr lang="en-US" sz="2400" dirty="0"/>
                    </a:p>
                  </a:txBody>
                  <a:tcPr>
                    <a:lnT w="6350" cap="flat" cmpd="sng" algn="ctr">
                      <a:solidFill>
                        <a:schemeClr val="tx1"/>
                      </a:solidFill>
                      <a:prstDash val="solid"/>
                      <a:round/>
                      <a:headEnd type="none" w="med" len="med"/>
                      <a:tailEnd type="none" w="med" len="med"/>
                    </a:lnT>
                    <a:solidFill>
                      <a:schemeClr val="accent1">
                        <a:lumMod val="40000"/>
                        <a:lumOff val="60000"/>
                      </a:schemeClr>
                    </a:solidFill>
                  </a:tcPr>
                </a:tc>
              </a:tr>
              <a:tr h="431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Designated lecture &amp; lab hours</a:t>
                      </a: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No lecture or lab designation</a:t>
                      </a:r>
                    </a:p>
                  </a:txBody>
                  <a:tcPr>
                    <a:solidFill>
                      <a:schemeClr val="accent1">
                        <a:lumMod val="40000"/>
                        <a:lumOff val="60000"/>
                      </a:schemeClr>
                    </a:solidFill>
                  </a:tcPr>
                </a:tc>
              </a:tr>
              <a:tr h="7913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Grades (A-F or P/NP)</a:t>
                      </a:r>
                    </a:p>
                    <a:p>
                      <a:endParaRPr lang="en-US" sz="2400" baseline="0" dirty="0" smtClean="0"/>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Grades dependent on district (P/SP/NP, A-F)</a:t>
                      </a:r>
                    </a:p>
                  </a:txBody>
                  <a:tcPr>
                    <a:solidFill>
                      <a:schemeClr val="accent1">
                        <a:lumMod val="40000"/>
                        <a:lumOff val="60000"/>
                      </a:schemeClr>
                    </a:solidFill>
                  </a:tcPr>
                </a:tc>
              </a:tr>
              <a:tr h="441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Transcript</a:t>
                      </a: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Not </a:t>
                      </a:r>
                      <a:r>
                        <a:rPr lang="en-US" sz="2400" baseline="0" dirty="0" err="1" smtClean="0"/>
                        <a:t>transcripted</a:t>
                      </a:r>
                      <a:r>
                        <a:rPr lang="is-IS" sz="2400" baseline="0" dirty="0" smtClean="0"/>
                        <a:t>…yet</a:t>
                      </a:r>
                    </a:p>
                  </a:txBody>
                  <a:tcPr>
                    <a:solidFill>
                      <a:schemeClr val="accent1">
                        <a:lumMod val="40000"/>
                        <a:lumOff val="60000"/>
                      </a:schemeClr>
                    </a:solidFill>
                  </a:tcPr>
                </a:tc>
              </a:tr>
              <a:tr h="7773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Generates</a:t>
                      </a:r>
                      <a:r>
                        <a:rPr lang="en-US" sz="2400" baseline="0" dirty="0" smtClean="0"/>
                        <a:t> apportionment</a:t>
                      </a:r>
                    </a:p>
                    <a:p>
                      <a:endParaRPr lang="en-US" sz="2400" dirty="0" smtClean="0"/>
                    </a:p>
                  </a:txBody>
                  <a:tcPr>
                    <a:solidFill>
                      <a:schemeClr val="accent1">
                        <a:lumMod val="60000"/>
                        <a:lumOff val="40000"/>
                      </a:schemeClr>
                    </a:solidFill>
                  </a:tcPr>
                </a:tc>
                <a:tc>
                  <a:txBody>
                    <a:bodyPr/>
                    <a:lstStyle/>
                    <a:p>
                      <a:r>
                        <a:rPr lang="is-IS" sz="2400" baseline="0" dirty="0" smtClean="0"/>
                        <a:t>Generates apportionment:</a:t>
                      </a:r>
                    </a:p>
                    <a:p>
                      <a:r>
                        <a:rPr lang="is-IS" sz="2400" baseline="0" dirty="0" smtClean="0"/>
                        <a:t>CDCP or regular noncredit</a:t>
                      </a:r>
                    </a:p>
                  </a:txBody>
                  <a:tcPr>
                    <a:solidFill>
                      <a:schemeClr val="accent1">
                        <a:lumMod val="40000"/>
                        <a:lumOff val="60000"/>
                      </a:schemeClr>
                    </a:solidFill>
                  </a:tcPr>
                </a:tc>
              </a:tr>
              <a:tr h="4989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Student fees apply</a:t>
                      </a: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sz="2400" baseline="0" dirty="0" smtClean="0"/>
                        <a:t>No student fees</a:t>
                      </a:r>
                    </a:p>
                  </a:txBody>
                  <a:tcPr>
                    <a:solidFill>
                      <a:schemeClr val="accent1">
                        <a:lumMod val="40000"/>
                        <a:lumOff val="60000"/>
                      </a:schemeClr>
                    </a:solidFill>
                  </a:tcPr>
                </a:tc>
              </a:tr>
              <a:tr h="5261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Not</a:t>
                      </a:r>
                      <a:r>
                        <a:rPr lang="en-US" sz="2400" baseline="0" dirty="0" smtClean="0"/>
                        <a:t> repeatable</a:t>
                      </a:r>
                      <a:endParaRPr lang="en-US" sz="2400" dirty="0" smtClean="0"/>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sz="2400" baseline="0" dirty="0" smtClean="0"/>
                        <a:t>Repeatable </a:t>
                      </a: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1883699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categories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6542594"/>
              </p:ext>
            </p:extLst>
          </p:nvPr>
        </p:nvGraphicFramePr>
        <p:xfrm>
          <a:off x="1069848" y="1767973"/>
          <a:ext cx="10058400" cy="4577080"/>
        </p:xfrm>
        <a:graphic>
          <a:graphicData uri="http://schemas.openxmlformats.org/drawingml/2006/table">
            <a:tbl>
              <a:tblPr firstRow="1" bandRow="1">
                <a:tableStyleId>{5C22544A-7EE6-4342-B048-85BDC9FD1C3A}</a:tableStyleId>
              </a:tblPr>
              <a:tblGrid>
                <a:gridCol w="3352800"/>
                <a:gridCol w="3352800"/>
                <a:gridCol w="3352800"/>
              </a:tblGrid>
              <a:tr h="370840">
                <a:tc>
                  <a:txBody>
                    <a:bodyPr/>
                    <a:lstStyle/>
                    <a:p>
                      <a:pPr algn="ctr"/>
                      <a:r>
                        <a:rPr lang="en-US" dirty="0" smtClean="0"/>
                        <a:t>Noncredit</a:t>
                      </a:r>
                      <a:endParaRPr lang="en-US" dirty="0"/>
                    </a:p>
                  </a:txBody>
                  <a:tcPr/>
                </a:tc>
                <a:tc>
                  <a:txBody>
                    <a:bodyPr/>
                    <a:lstStyle/>
                    <a:p>
                      <a:pPr algn="ctr"/>
                      <a:r>
                        <a:rPr lang="en-US" dirty="0" smtClean="0"/>
                        <a:t>AEBG</a:t>
                      </a:r>
                      <a:endParaRPr lang="en-US" dirty="0"/>
                    </a:p>
                  </a:txBody>
                  <a:tcPr/>
                </a:tc>
                <a:tc>
                  <a:txBody>
                    <a:bodyPr/>
                    <a:lstStyle/>
                    <a:p>
                      <a:pPr algn="ctr"/>
                      <a:r>
                        <a:rPr lang="en-US" dirty="0" smtClean="0"/>
                        <a:t>CDCP</a:t>
                      </a:r>
                      <a:endParaRPr lang="en-US" dirty="0"/>
                    </a:p>
                  </a:txBody>
                  <a:tcPr/>
                </a:tc>
              </a:tr>
              <a:tr h="370840">
                <a:tc>
                  <a:txBody>
                    <a:bodyPr/>
                    <a:lstStyle/>
                    <a:p>
                      <a:pPr marL="285750" indent="-285750">
                        <a:buFont typeface="Arial" charset="0"/>
                        <a:buChar char="•"/>
                      </a:pPr>
                      <a:r>
                        <a:rPr lang="en-US" dirty="0" smtClean="0"/>
                        <a:t>ESL</a:t>
                      </a:r>
                    </a:p>
                    <a:p>
                      <a:pPr marL="285750" indent="-285750">
                        <a:buFont typeface="Arial" charset="0"/>
                        <a:buChar char="•"/>
                      </a:pPr>
                      <a:r>
                        <a:rPr lang="en-US" dirty="0" smtClean="0"/>
                        <a:t>Basic Skills</a:t>
                      </a:r>
                    </a:p>
                    <a:p>
                      <a:pPr marL="285750" indent="-285750">
                        <a:buFont typeface="Arial" charset="0"/>
                        <a:buChar char="•"/>
                      </a:pPr>
                      <a:r>
                        <a:rPr lang="en-US" dirty="0" smtClean="0"/>
                        <a:t>Short-term</a:t>
                      </a:r>
                      <a:r>
                        <a:rPr lang="en-US" baseline="0" dirty="0" smtClean="0"/>
                        <a:t> Vocational</a:t>
                      </a:r>
                    </a:p>
                    <a:p>
                      <a:pPr marL="285750" indent="-285750">
                        <a:buFont typeface="Arial" charset="0"/>
                        <a:buChar char="•"/>
                      </a:pPr>
                      <a:r>
                        <a:rPr lang="en-US" baseline="0" dirty="0" smtClean="0"/>
                        <a:t>Workforce Preparation</a:t>
                      </a:r>
                    </a:p>
                    <a:p>
                      <a:pPr marL="285750" indent="-285750">
                        <a:buFont typeface="Arial" charset="0"/>
                        <a:buChar char="•"/>
                      </a:pPr>
                      <a:endParaRPr lang="en-US" baseline="0" dirty="0" smtClean="0"/>
                    </a:p>
                    <a:p>
                      <a:pPr marL="285750" indent="-285750">
                        <a:buFont typeface="Arial" charset="0"/>
                        <a:buChar char="•"/>
                      </a:pPr>
                      <a:r>
                        <a:rPr lang="en-US" baseline="0" dirty="0" smtClean="0"/>
                        <a:t>Immigrant Education</a:t>
                      </a:r>
                    </a:p>
                    <a:p>
                      <a:pPr marL="285750" indent="-285750">
                        <a:buFont typeface="Arial" charset="0"/>
                        <a:buChar char="•"/>
                      </a:pPr>
                      <a:r>
                        <a:rPr lang="en-US" baseline="0" dirty="0" smtClean="0"/>
                        <a:t>Courses for Adults w/ Substantial Disabilities</a:t>
                      </a:r>
                    </a:p>
                    <a:p>
                      <a:pPr marL="285750" indent="-285750">
                        <a:buFont typeface="Arial" charset="0"/>
                        <a:buChar char="•"/>
                      </a:pPr>
                      <a:r>
                        <a:rPr lang="en-US" baseline="0" dirty="0" smtClean="0"/>
                        <a:t>Parenting</a:t>
                      </a:r>
                    </a:p>
                    <a:p>
                      <a:pPr marL="285750" indent="-285750">
                        <a:buFont typeface="Arial" charset="0"/>
                        <a:buChar char="•"/>
                      </a:pPr>
                      <a:r>
                        <a:rPr lang="en-US" baseline="0" dirty="0" smtClean="0"/>
                        <a:t>Programs for Older Adults</a:t>
                      </a:r>
                    </a:p>
                    <a:p>
                      <a:pPr marL="285750" indent="-285750">
                        <a:buFont typeface="Arial" charset="0"/>
                        <a:buChar char="•"/>
                      </a:pPr>
                      <a:r>
                        <a:rPr lang="en-US" baseline="0" dirty="0" smtClean="0"/>
                        <a:t>Family &amp; Consumer Sciences</a:t>
                      </a:r>
                    </a:p>
                    <a:p>
                      <a:pPr marL="285750" indent="-285750">
                        <a:buFont typeface="Arial" charset="0"/>
                        <a:buChar char="•"/>
                      </a:pPr>
                      <a:r>
                        <a:rPr lang="en-US" baseline="0" dirty="0" smtClean="0"/>
                        <a:t>Health &amp; Safety</a:t>
                      </a:r>
                      <a:endParaRPr lang="en-US" dirty="0"/>
                    </a:p>
                  </a:txBody>
                  <a:tcPr/>
                </a:tc>
                <a:tc>
                  <a:txBody>
                    <a:bodyPr/>
                    <a:lstStyle/>
                    <a:p>
                      <a:pPr marL="285750" indent="-285750">
                        <a:buFont typeface="Arial" charset="0"/>
                        <a:buChar char="•"/>
                      </a:pPr>
                      <a:r>
                        <a:rPr lang="en-US" dirty="0" smtClean="0"/>
                        <a:t>ESL</a:t>
                      </a:r>
                    </a:p>
                    <a:p>
                      <a:pPr marL="285750" indent="-285750">
                        <a:buFont typeface="Arial" charset="0"/>
                        <a:buChar char="•"/>
                      </a:pPr>
                      <a:r>
                        <a:rPr lang="en-US" dirty="0" smtClean="0"/>
                        <a:t>Basic Skills *</a:t>
                      </a:r>
                    </a:p>
                    <a:p>
                      <a:pPr marL="285750" indent="-285750">
                        <a:buFont typeface="Arial" charset="0"/>
                        <a:buChar char="•"/>
                      </a:pPr>
                      <a:r>
                        <a:rPr lang="en-US" dirty="0" smtClean="0"/>
                        <a:t>Short-term Vocational</a:t>
                      </a:r>
                    </a:p>
                    <a:p>
                      <a:pPr marL="285750" indent="-285750">
                        <a:buFont typeface="Arial" charset="0"/>
                        <a:buChar char="•"/>
                      </a:pPr>
                      <a:r>
                        <a:rPr lang="en-US" dirty="0" smtClean="0"/>
                        <a:t>Workforce</a:t>
                      </a:r>
                      <a:r>
                        <a:rPr lang="en-US" baseline="0" dirty="0" smtClean="0"/>
                        <a:t> Preparation</a:t>
                      </a:r>
                    </a:p>
                    <a:p>
                      <a:pPr marL="285750" indent="-285750">
                        <a:buFont typeface="Arial" charset="0"/>
                        <a:buChar char="•"/>
                      </a:pPr>
                      <a:endParaRPr lang="en-US" baseline="0" dirty="0" smtClean="0"/>
                    </a:p>
                    <a:p>
                      <a:pPr marL="285750" indent="-285750">
                        <a:buFont typeface="Arial" charset="0"/>
                        <a:buChar char="•"/>
                      </a:pPr>
                      <a:r>
                        <a:rPr lang="en-US" baseline="0" dirty="0" smtClean="0"/>
                        <a:t>Immigrant Education</a:t>
                      </a:r>
                    </a:p>
                    <a:p>
                      <a:pPr marL="285750" indent="-285750">
                        <a:buFont typeface="Arial" charset="0"/>
                        <a:buChar char="•"/>
                      </a:pPr>
                      <a:r>
                        <a:rPr lang="en-US" baseline="0" dirty="0" smtClean="0"/>
                        <a:t>Courses for Adults with Disabilities</a:t>
                      </a:r>
                    </a:p>
                    <a:p>
                      <a:pPr marL="285750" indent="-285750">
                        <a:buFont typeface="Arial" charset="0"/>
                        <a:buChar char="•"/>
                      </a:pPr>
                      <a:r>
                        <a:rPr lang="en-US" baseline="0" dirty="0" smtClean="0"/>
                        <a:t>Parenting</a:t>
                      </a:r>
                    </a:p>
                    <a:p>
                      <a:endParaRPr lang="en-US" baseline="0" dirty="0" smtClean="0"/>
                    </a:p>
                    <a:p>
                      <a:endParaRPr lang="en-US" baseline="0" dirty="0" smtClean="0"/>
                    </a:p>
                    <a:p>
                      <a:r>
                        <a:rPr lang="en-US" baseline="0" dirty="0" smtClean="0"/>
                        <a:t>*may include supervised tutoring, high school diploma or equivalency, and classes for adults helping students</a:t>
                      </a:r>
                      <a:endParaRPr lang="en-US" dirty="0"/>
                    </a:p>
                  </a:txBody>
                  <a:tcPr/>
                </a:tc>
                <a:tc>
                  <a:txBody>
                    <a:bodyPr/>
                    <a:lstStyle/>
                    <a:p>
                      <a:pPr marL="285750" indent="-285750">
                        <a:buFont typeface="Arial" charset="0"/>
                        <a:buChar char="•"/>
                      </a:pPr>
                      <a:r>
                        <a:rPr lang="en-US" dirty="0" smtClean="0"/>
                        <a:t>ESL</a:t>
                      </a:r>
                    </a:p>
                    <a:p>
                      <a:pPr marL="285750" indent="-285750">
                        <a:buFont typeface="Arial" charset="0"/>
                        <a:buChar char="•"/>
                      </a:pPr>
                      <a:r>
                        <a:rPr lang="en-US" dirty="0" smtClean="0"/>
                        <a:t>Basic Skills *</a:t>
                      </a:r>
                    </a:p>
                    <a:p>
                      <a:pPr marL="285750" indent="-285750">
                        <a:buFont typeface="Arial" charset="0"/>
                        <a:buChar char="•"/>
                      </a:pPr>
                      <a:r>
                        <a:rPr lang="en-US" dirty="0" smtClean="0"/>
                        <a:t>Short-term Vocational</a:t>
                      </a:r>
                    </a:p>
                    <a:p>
                      <a:pPr marL="285750" indent="-285750">
                        <a:buFont typeface="Arial" charset="0"/>
                        <a:buChar char="•"/>
                      </a:pPr>
                      <a:r>
                        <a:rPr lang="en-US" dirty="0" smtClean="0"/>
                        <a:t>Workforce</a:t>
                      </a:r>
                      <a:r>
                        <a:rPr lang="en-US" baseline="0" dirty="0" smtClean="0"/>
                        <a:t> Preparation</a:t>
                      </a:r>
                      <a:endParaRPr lang="en-US" dirty="0" smtClean="0"/>
                    </a:p>
                    <a:p>
                      <a:pPr marL="285750" indent="-285750">
                        <a:buFont typeface="Arial" charset="0"/>
                        <a:buChar char="•"/>
                      </a:pPr>
                      <a:endParaRPr lang="en-US" dirty="0" smtClean="0"/>
                    </a:p>
                    <a:p>
                      <a:pPr marL="285750" indent="-285750">
                        <a:buFont typeface="Arial" charset="0"/>
                        <a:buChar char="•"/>
                      </a:pP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*may include supervised tutoring</a:t>
                      </a:r>
                      <a:r>
                        <a:rPr lang="en-US" baseline="0" dirty="0" smtClean="0"/>
                        <a:t> and </a:t>
                      </a:r>
                      <a:r>
                        <a:rPr lang="en-US" dirty="0" smtClean="0"/>
                        <a:t>high school diploma or equivalency</a:t>
                      </a:r>
                      <a:endParaRPr lang="en-US" dirty="0"/>
                    </a:p>
                  </a:txBody>
                  <a:tcPr/>
                </a:tc>
              </a:tr>
            </a:tbl>
          </a:graphicData>
        </a:graphic>
      </p:graphicFrame>
    </p:spTree>
    <p:extLst>
      <p:ext uri="{BB962C8B-B14F-4D97-AF65-F5344CB8AC3E}">
        <p14:creationId xmlns:p14="http://schemas.microsoft.com/office/powerpoint/2010/main" val="5721056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647</TotalTime>
  <Words>1346</Words>
  <Application>Microsoft Macintosh PowerPoint</Application>
  <PresentationFormat>Widescreen</PresentationFormat>
  <Paragraphs>213</Paragraphs>
  <Slides>25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Calibri</vt:lpstr>
      <vt:lpstr>Courier New</vt:lpstr>
      <vt:lpstr>Rockwell</vt:lpstr>
      <vt:lpstr>Rockwell Condensed</vt:lpstr>
      <vt:lpstr>Rockwell Extra Bold</vt:lpstr>
      <vt:lpstr>Wingdings</vt:lpstr>
      <vt:lpstr>Arial</vt:lpstr>
      <vt:lpstr>Wood Type</vt:lpstr>
      <vt:lpstr>Basics of Noncredit</vt:lpstr>
      <vt:lpstr>What is noncredit?</vt:lpstr>
      <vt:lpstr>WHY Noncredit?</vt:lpstr>
      <vt:lpstr>WHY Noncredit?</vt:lpstr>
      <vt:lpstr>WHY Noncredit? Faculty perspective</vt:lpstr>
      <vt:lpstr>WHY Noncredit? Faculty perspective</vt:lpstr>
      <vt:lpstr>Not-for-credit?  NO!</vt:lpstr>
      <vt:lpstr>CREDIt vs. noncredit</vt:lpstr>
      <vt:lpstr>Noncredit categories</vt:lpstr>
      <vt:lpstr>Cdcp </vt:lpstr>
      <vt:lpstr>Career Development and College Preparation (CDCP)</vt:lpstr>
      <vt:lpstr>Designating courses as CDCP:</vt:lpstr>
      <vt:lpstr>Noncredit certificates</vt:lpstr>
      <vt:lpstr>Noncredit restrictions</vt:lpstr>
      <vt:lpstr>Title 5 Required Elements of the COR FOR Noncredit</vt:lpstr>
      <vt:lpstr>Noncredit course approval</vt:lpstr>
      <vt:lpstr>Noncredit course approval</vt:lpstr>
      <vt:lpstr>Noncredit grading options </vt:lpstr>
      <vt:lpstr>What does noncredit look like?</vt:lpstr>
      <vt:lpstr>Areas for discussion</vt:lpstr>
      <vt:lpstr>Why have conversations now?</vt:lpstr>
      <vt:lpstr>Why have conversations now?</vt:lpstr>
      <vt:lpstr>Who should be having discussions? </vt:lpstr>
      <vt:lpstr>REsources</vt:lpstr>
      <vt:lpstr>Questions?</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Aschenbach</dc:creator>
  <cp:lastModifiedBy>Microsoft Office User</cp:lastModifiedBy>
  <cp:revision>45</cp:revision>
  <dcterms:created xsi:type="dcterms:W3CDTF">2016-07-07T00:12:25Z</dcterms:created>
  <dcterms:modified xsi:type="dcterms:W3CDTF">2017-07-13T17:16:00Z</dcterms:modified>
</cp:coreProperties>
</file>