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6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65" r:id="rId5"/>
    <p:sldId id="266" r:id="rId6"/>
    <p:sldId id="267" r:id="rId7"/>
    <p:sldId id="268" r:id="rId8"/>
    <p:sldId id="259" r:id="rId9"/>
    <p:sldId id="264" r:id="rId10"/>
    <p:sldId id="260" r:id="rId11"/>
    <p:sldId id="261" r:id="rId12"/>
    <p:sldId id="262" r:id="rId13"/>
    <p:sldId id="263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63" autoAdjust="0"/>
    <p:restoredTop sz="75607" autoAdjust="0"/>
  </p:normalViewPr>
  <p:slideViewPr>
    <p:cSldViewPr snapToGrid="0">
      <p:cViewPr varScale="1">
        <p:scale>
          <a:sx n="66" d="100"/>
          <a:sy n="66" d="100"/>
        </p:scale>
        <p:origin x="-536" y="-1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B5A37-DD4E-8746-9C46-9444D947D818}" type="datetimeFigureOut">
              <a:rPr lang="en-US" smtClean="0"/>
              <a:t>11/8/15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EDDA3-4115-3D4B-95EE-55CC61396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992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B517A-71EB-4509-BAE5-189BC8583ACC}" type="datetimeFigureOut">
              <a:rPr lang="en-US" smtClean="0"/>
              <a:t>11/8/15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6EAC2-157E-434C-9995-73CD4FD35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8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51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50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25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21BFB3-E5CF-C940-8D4A-D8371A7DE6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77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9C141-710F-5C4E-ABA5-71D57668E4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4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9D007-A093-9F4B-A2E4-BB7E543290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78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7"/>
            <a:ext cx="3932237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87427"/>
            <a:ext cx="617220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8122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BBAE-FC10-644D-B1A1-13D09A3808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64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1957-72F6-B74C-B7E6-CAE24CEFDB8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09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9B5B9-510F-B044-8285-3B1AE026318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439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923925"/>
            <a:ext cx="2628900" cy="5253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923925"/>
            <a:ext cx="7734300" cy="5253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01A5-CAFC-3841-B558-47C49A5505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8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C3BB-3043-9C43-A68E-F52060111516}" type="datetime1">
              <a:rPr lang="en-US" smtClean="0"/>
              <a:t>11/8/15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45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BCC9-2516-2940-B560-0B97C733EA17}" type="datetime1">
              <a:rPr lang="en-US" smtClean="0"/>
              <a:t>11/8/15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1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A7D2-585A-4C44-B1BD-B67DF22A02FA}" type="datetime1">
              <a:rPr lang="en-US" smtClean="0"/>
              <a:t>11/8/15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9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5DF6AA-D189-B841-9D8E-1F062B5196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4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76BC6-4B0B-8B45-BD06-846639A9A5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8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77FB3-2957-3547-A8A2-68E1DD965EB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ECFB0-0512-844E-A1DE-EBB57BBFEC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6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95351"/>
            <a:ext cx="10515600" cy="7953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0456-98FE-004B-BE93-A72E5BCB14C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4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2BA05-6959-004F-8C8C-FC1937A6F6C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0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5BE24-9E73-6B47-BF51-4AB2C50085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11/8/15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6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ftorres@glendale.edu" TargetMode="External"/><Relationship Id="rId4" Type="http://schemas.openxmlformats.org/officeDocument/2006/relationships/hyperlink" Target="mailto:vasquez@sbcc.edu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mailto:davisondolores@foothill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educause.edu/events/educause-live-teach-act-update/2015/teach-act-update-path-voluntary-guidelines-accessible-instructional-materials" TargetMode="External"/><Relationship Id="rId3" Type="http://schemas.openxmlformats.org/officeDocument/2006/relationships/hyperlink" Target="http://www.access-board.gov/guidelines-and-standards/communications-and-it/about-the-section-508-standard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0" dirty="0" smtClean="0"/>
              <a:t>Hot Topics in Distance Education </a:t>
            </a:r>
            <a:endParaRPr lang="en-US" i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Dolores Davison, Foothill College </a:t>
            </a:r>
          </a:p>
          <a:p>
            <a:r>
              <a:rPr lang="en-US" dirty="0" err="1" smtClean="0"/>
              <a:t>Fabiola</a:t>
            </a:r>
            <a:r>
              <a:rPr lang="en-US" dirty="0" smtClean="0"/>
              <a:t> Torres, Glendale College </a:t>
            </a:r>
          </a:p>
          <a:p>
            <a:r>
              <a:rPr lang="en-US" dirty="0" smtClean="0"/>
              <a:t>Laurie Vasquez, Santa Barbara City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98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Education Initiative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i="0" dirty="0"/>
          </a:p>
          <a:p>
            <a:r>
              <a:rPr lang="en-US" i="0" dirty="0"/>
              <a:t>Number 1 Intention:  Increase student completion by working together to increase access to quality online courses and support services for students </a:t>
            </a:r>
          </a:p>
          <a:p>
            <a:r>
              <a:rPr lang="en-US" i="0" dirty="0"/>
              <a:t>California Community College (CCC) Chancellor’s Office </a:t>
            </a:r>
          </a:p>
          <a:p>
            <a:r>
              <a:rPr lang="en-US" i="0" dirty="0"/>
              <a:t>Legislatively Funded and sponsored by Governor Brown </a:t>
            </a:r>
          </a:p>
          <a:p>
            <a:r>
              <a:rPr lang="en-US" i="0" dirty="0"/>
              <a:t>Online Course Exchange –for gateway and impacted courses </a:t>
            </a:r>
          </a:p>
          <a:p>
            <a:pPr lvl="1"/>
            <a:r>
              <a:rPr lang="en-US" dirty="0"/>
              <a:t>Focus on ADT (Associate Degree for Transfer) courses </a:t>
            </a:r>
          </a:p>
          <a:p>
            <a:r>
              <a:rPr lang="en-US" i="0" dirty="0"/>
              <a:t>Common Course Management System (CCMS)  </a:t>
            </a:r>
          </a:p>
          <a:p>
            <a:r>
              <a:rPr lang="en-US" i="0" dirty="0"/>
              <a:t>Faculty Professional Development </a:t>
            </a:r>
          </a:p>
          <a:p>
            <a:r>
              <a:rPr lang="en-US" i="0" dirty="0"/>
              <a:t>Provide Student Support Tools </a:t>
            </a:r>
            <a:endParaRPr lang="en-US" i="0" dirty="0" smtClean="0"/>
          </a:p>
          <a:p>
            <a:r>
              <a:rPr lang="en-US" i="0" dirty="0"/>
              <a:t>http://</a:t>
            </a:r>
            <a:r>
              <a:rPr lang="en-US" i="0" dirty="0" err="1" smtClean="0"/>
              <a:t>ccconlineed.org</a:t>
            </a:r>
            <a:endParaRPr lang="en-US" i="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64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Regular, Effective, and Substantive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i="0" dirty="0">
                <a:solidFill>
                  <a:srgbClr val="404040"/>
                </a:solidFill>
              </a:rPr>
              <a:t>Essential if any portion of a course is conducted online.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i="0" dirty="0">
                <a:solidFill>
                  <a:srgbClr val="404040"/>
                </a:solidFill>
              </a:rPr>
              <a:t>ACCJC requires its inclusion in a Board policy.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i="0" dirty="0">
                <a:solidFill>
                  <a:srgbClr val="404040"/>
                </a:solidFill>
              </a:rPr>
              <a:t>Local Curriculum Committees may work with DE Committees and/or Senates to develop policy and guidelines.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i="0" dirty="0">
                <a:solidFill>
                  <a:srgbClr val="404040"/>
                </a:solidFill>
              </a:rPr>
              <a:t>Faculty review process ensures the guidelines are followed.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lang="en-US" sz="3600" b="0" i="0" dirty="0">
              <a:solidFill>
                <a:srgbClr val="404040"/>
              </a:solidFill>
            </a:endParaRPr>
          </a:p>
          <a:p>
            <a:pPr marL="0" lvl="0" indent="36576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lang="en-US" b="0" i="0" dirty="0">
                <a:solidFill>
                  <a:srgbClr val="404040"/>
                </a:solidFill>
              </a:rPr>
              <a:t>Sources:</a:t>
            </a:r>
            <a:endParaRPr lang="en-US" sz="3600" b="0" i="0" dirty="0">
              <a:solidFill>
                <a:srgbClr val="404040"/>
              </a:solidFill>
            </a:endParaRPr>
          </a:p>
          <a:p>
            <a:pPr marL="233795" lvl="0" indent="-233795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lang="en-US" b="0" i="0" dirty="0">
                <a:solidFill>
                  <a:srgbClr val="404040"/>
                </a:solidFill>
              </a:rPr>
              <a:t>Title 5 § 55204, “Instructor Contact.”</a:t>
            </a:r>
            <a:endParaRPr lang="en-US" sz="3600" b="0" i="0" dirty="0">
              <a:solidFill>
                <a:srgbClr val="404040"/>
              </a:solidFill>
            </a:endParaRPr>
          </a:p>
          <a:p>
            <a:pPr marL="233795" lvl="0" indent="-233795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lang="en-US" b="0" i="0" dirty="0">
                <a:solidFill>
                  <a:srgbClr val="404040"/>
                </a:solidFill>
              </a:rPr>
              <a:t>CCCCO, “Distance Education Guideline,” 2008.  Guideline for Title 5 § 55204, pp. 6-7.</a:t>
            </a:r>
            <a:endParaRPr lang="en-US" sz="3600" b="0" i="0" dirty="0">
              <a:solidFill>
                <a:srgbClr val="404040"/>
              </a:solidFill>
            </a:endParaRPr>
          </a:p>
          <a:p>
            <a:pPr marL="233795" lvl="0" indent="-233795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lang="en-US" b="0" i="0" dirty="0">
                <a:solidFill>
                  <a:srgbClr val="404040"/>
                </a:solidFill>
              </a:rPr>
              <a:t>ACCJC, “Substantive Change Manual” (2013). 3.7.3 and 5.3.</a:t>
            </a:r>
            <a:endParaRPr lang="en-US" sz="3600" b="0" i="0" dirty="0">
              <a:solidFill>
                <a:srgbClr val="404040"/>
              </a:solidFill>
            </a:endParaRPr>
          </a:p>
          <a:p>
            <a:pPr marL="233795" lvl="0" indent="-233795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lang="en-US" b="0" i="0" dirty="0">
                <a:solidFill>
                  <a:srgbClr val="404040"/>
                </a:solidFill>
              </a:rPr>
              <a:t>ACCJC, “Guide to Evaluating Distance Education and Correspondence Education” (2012).  II.A.1.</a:t>
            </a:r>
            <a:r>
              <a:rPr lang="en-US" b="0" i="0" dirty="0" smtClean="0">
                <a:solidFill>
                  <a:srgbClr val="404040"/>
                </a:solidFill>
              </a:rPr>
              <a:t>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72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Proprietary Publisher Generated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0" dirty="0" smtClean="0"/>
              <a:t>How much is too much? </a:t>
            </a:r>
            <a:r>
              <a:rPr lang="en-US" sz="3200" i="0" dirty="0"/>
              <a:t>When are they </a:t>
            </a:r>
            <a:r>
              <a:rPr lang="en-US" sz="3200" i="0" dirty="0" smtClean="0"/>
              <a:t>appropriate?</a:t>
            </a:r>
            <a:endParaRPr lang="en-US" sz="3200" i="0" dirty="0"/>
          </a:p>
          <a:p>
            <a:pPr lvl="1"/>
            <a:r>
              <a:rPr lang="en-US" sz="3200" dirty="0" smtClean="0"/>
              <a:t>Should there be a statewide discussion of limits, or a local decision?</a:t>
            </a:r>
          </a:p>
          <a:p>
            <a:r>
              <a:rPr lang="en-US" sz="3200" i="0" dirty="0" smtClean="0"/>
              <a:t>Need for instructor generated content.</a:t>
            </a:r>
          </a:p>
          <a:p>
            <a:r>
              <a:rPr lang="en-US" sz="3200" i="0" dirty="0" smtClean="0"/>
              <a:t>Not just an issue in online </a:t>
            </a:r>
          </a:p>
          <a:p>
            <a:r>
              <a:rPr lang="en-US" sz="3200" i="0" dirty="0" smtClean="0"/>
              <a:t>Instructional Materials Fees </a:t>
            </a:r>
          </a:p>
          <a:p>
            <a:pPr lvl="1"/>
            <a:r>
              <a:rPr lang="en-US" sz="3200" dirty="0" smtClean="0"/>
              <a:t>Need for access for specific period of time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292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Questions?  Please contact us!</a:t>
            </a:r>
          </a:p>
          <a:p>
            <a:endParaRPr lang="en-US" dirty="0"/>
          </a:p>
          <a:p>
            <a:r>
              <a:rPr lang="en-US" dirty="0" smtClean="0"/>
              <a:t>Dolores Davison  </a:t>
            </a:r>
            <a:r>
              <a:rPr lang="en-US" dirty="0" smtClean="0">
                <a:hlinkClick r:id="rId2"/>
              </a:rPr>
              <a:t>davisondolores@foothill.edu</a:t>
            </a:r>
            <a:endParaRPr lang="en-US" dirty="0" smtClean="0"/>
          </a:p>
          <a:p>
            <a:r>
              <a:rPr lang="en-US" dirty="0" err="1" smtClean="0"/>
              <a:t>Fabiola</a:t>
            </a:r>
            <a:r>
              <a:rPr lang="en-US" dirty="0"/>
              <a:t> Torres  </a:t>
            </a:r>
            <a:r>
              <a:rPr lang="en-US" dirty="0" smtClean="0">
                <a:hlinkClick r:id="rId3"/>
              </a:rPr>
              <a:t>ftorres</a:t>
            </a:r>
            <a:r>
              <a:rPr lang="en-US" dirty="0">
                <a:hlinkClick r:id="rId3"/>
              </a:rPr>
              <a:t>@</a:t>
            </a:r>
            <a:r>
              <a:rPr lang="en-US" dirty="0" smtClean="0">
                <a:hlinkClick r:id="rId3"/>
              </a:rPr>
              <a:t>glendale.edu</a:t>
            </a:r>
            <a:endParaRPr lang="en-US" dirty="0"/>
          </a:p>
          <a:p>
            <a:r>
              <a:rPr lang="en-US" dirty="0"/>
              <a:t>Laurie Vasquez  </a:t>
            </a:r>
            <a:r>
              <a:rPr lang="en-US" dirty="0" smtClean="0">
                <a:hlinkClick r:id="rId4"/>
              </a:rPr>
              <a:t>vasquez</a:t>
            </a:r>
            <a:r>
              <a:rPr lang="en-US" dirty="0">
                <a:hlinkClick r:id="rId4"/>
              </a:rPr>
              <a:t>@</a:t>
            </a:r>
            <a:r>
              <a:rPr lang="en-US" dirty="0" smtClean="0">
                <a:hlinkClick r:id="rId4"/>
              </a:rPr>
              <a:t>sbcc.edu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651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are the Hot Topics in Distance Education?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Accreditation </a:t>
            </a:r>
          </a:p>
          <a:p>
            <a:r>
              <a:rPr lang="en-US" sz="3200" dirty="0" smtClean="0"/>
              <a:t>Accessibility </a:t>
            </a:r>
          </a:p>
          <a:p>
            <a:r>
              <a:rPr lang="en-US" sz="3200" dirty="0" smtClean="0"/>
              <a:t>Authorization </a:t>
            </a:r>
          </a:p>
          <a:p>
            <a:r>
              <a:rPr lang="en-US" sz="3200" dirty="0" smtClean="0"/>
              <a:t>Online Education Initiative</a:t>
            </a:r>
          </a:p>
          <a:p>
            <a:r>
              <a:rPr lang="en-US" sz="3200" dirty="0" smtClean="0"/>
              <a:t>Regular/Effective/Substantive Contact </a:t>
            </a:r>
          </a:p>
          <a:p>
            <a:r>
              <a:rPr lang="en-US" sz="3200" dirty="0" smtClean="0"/>
              <a:t>Proprietary Publisher Generated Materials </a:t>
            </a:r>
          </a:p>
          <a:p>
            <a:r>
              <a:rPr lang="en-US" sz="3200" dirty="0" smtClean="0"/>
              <a:t>Others?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4773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Accreditation: Eligibility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Eligibility Requirements</a:t>
            </a:r>
          </a:p>
          <a:p>
            <a:pPr marL="457200" lvl="1" indent="0">
              <a:buNone/>
            </a:pPr>
            <a:r>
              <a:rPr lang="en-US" sz="2800" dirty="0" smtClean="0"/>
              <a:t>9. Educational Programs</a:t>
            </a:r>
          </a:p>
          <a:p>
            <a:pPr lvl="2"/>
            <a:r>
              <a:rPr lang="en-US" sz="2400" dirty="0" smtClean="0"/>
              <a:t>Substantive Change (more than 50%) </a:t>
            </a:r>
          </a:p>
          <a:p>
            <a:pPr marL="457200" lvl="1" indent="0">
              <a:buNone/>
            </a:pPr>
            <a:r>
              <a:rPr lang="en-US" sz="2800" dirty="0" smtClean="0"/>
              <a:t>11. </a:t>
            </a:r>
            <a:r>
              <a:rPr lang="en-US" sz="2800" dirty="0"/>
              <a:t>Student Learning and Student </a:t>
            </a:r>
            <a:r>
              <a:rPr lang="en-US" sz="2800" dirty="0" smtClean="0"/>
              <a:t>Achievement</a:t>
            </a:r>
          </a:p>
          <a:p>
            <a:pPr lvl="2"/>
            <a:r>
              <a:rPr lang="en-US" sz="2400" dirty="0" smtClean="0"/>
              <a:t>Student Learning Outcomes are the same</a:t>
            </a:r>
          </a:p>
          <a:p>
            <a:pPr marL="457200" lvl="1" indent="0">
              <a:buNone/>
            </a:pPr>
            <a:r>
              <a:rPr lang="en-US" sz="2800" dirty="0" smtClean="0"/>
              <a:t>15. Student Support Services</a:t>
            </a:r>
          </a:p>
          <a:p>
            <a:pPr lvl="2"/>
            <a:r>
              <a:rPr lang="en-US" sz="2400" dirty="0" smtClean="0"/>
              <a:t>ALL students, face-to-face and DE must be equal</a:t>
            </a:r>
          </a:p>
          <a:p>
            <a:pPr marL="457200" lvl="1" indent="0">
              <a:buNone/>
            </a:pPr>
            <a:r>
              <a:rPr lang="en-US" sz="2800" dirty="0" smtClean="0"/>
              <a:t>17. </a:t>
            </a:r>
            <a:r>
              <a:rPr lang="en-US" sz="2800" dirty="0"/>
              <a:t>Information and Learning Support </a:t>
            </a:r>
            <a:r>
              <a:rPr lang="en-US" sz="2800" dirty="0" smtClean="0"/>
              <a:t>Services</a:t>
            </a:r>
          </a:p>
          <a:p>
            <a:pPr lvl="2"/>
            <a:r>
              <a:rPr lang="en-US" sz="2400" dirty="0"/>
              <a:t>ALL students, face-to-face and DE must be equal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265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Accreditation: </a:t>
            </a:r>
            <a:r>
              <a:rPr lang="en-US" dirty="0"/>
              <a:t>ACCJC Policy on DE/CE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Districts must provide…</a:t>
            </a:r>
          </a:p>
          <a:p>
            <a:r>
              <a:rPr lang="en-US" b="0" i="0" dirty="0" smtClean="0"/>
              <a:t>List </a:t>
            </a:r>
            <a:r>
              <a:rPr lang="en-US" b="0" i="0" dirty="0"/>
              <a:t>of courses, programs, certificates and degrees where 50% or more </a:t>
            </a:r>
            <a:r>
              <a:rPr lang="en-US" b="0" i="0" dirty="0" smtClean="0"/>
              <a:t>is offered </a:t>
            </a:r>
            <a:r>
              <a:rPr lang="en-US" b="0" i="0" dirty="0"/>
              <a:t>in </a:t>
            </a:r>
            <a:r>
              <a:rPr lang="en-US" b="0" i="0" dirty="0" smtClean="0"/>
              <a:t>DE or CE (Substantive Change)</a:t>
            </a:r>
          </a:p>
          <a:p>
            <a:r>
              <a:rPr lang="en-US" b="0" i="0" dirty="0" smtClean="0"/>
              <a:t>Means </a:t>
            </a:r>
            <a:r>
              <a:rPr lang="en-US" b="0" i="0" dirty="0"/>
              <a:t>of verification of identity of students registered in </a:t>
            </a:r>
            <a:r>
              <a:rPr lang="en-US" b="0" i="0" dirty="0" smtClean="0"/>
              <a:t>distance education </a:t>
            </a:r>
            <a:r>
              <a:rPr lang="en-US" b="0" i="0" dirty="0"/>
              <a:t>or correspondence education </a:t>
            </a:r>
            <a:r>
              <a:rPr lang="en-US" b="0" i="0" dirty="0" smtClean="0"/>
              <a:t>classes (Authentication) </a:t>
            </a:r>
          </a:p>
          <a:p>
            <a:r>
              <a:rPr lang="en-US" b="0" i="0" dirty="0" smtClean="0"/>
              <a:t>College policies on </a:t>
            </a:r>
            <a:r>
              <a:rPr lang="en-US" b="0" i="0" dirty="0"/>
              <a:t>regular and substantive interaction between students and faculty </a:t>
            </a:r>
            <a:r>
              <a:rPr lang="en-US" b="0" i="0" dirty="0" smtClean="0"/>
              <a:t>(Regular</a:t>
            </a:r>
            <a:r>
              <a:rPr lang="en-US" b="0" i="0" dirty="0"/>
              <a:t>/Effective/Substantive </a:t>
            </a:r>
            <a:r>
              <a:rPr lang="en-US" b="0" i="0" dirty="0" smtClean="0"/>
              <a:t>Contact) </a:t>
            </a:r>
            <a:endParaRPr lang="en-US" b="0" i="0" dirty="0"/>
          </a:p>
          <a:p>
            <a:r>
              <a:rPr lang="en-US" b="0" i="0" dirty="0"/>
              <a:t>College policies on student </a:t>
            </a:r>
            <a:r>
              <a:rPr lang="en-US" b="0" i="0" dirty="0" smtClean="0"/>
              <a:t>privacy (How do we address any privacy issues in light of I.B.6 Disaggregation of SLOs?)</a:t>
            </a:r>
            <a:endParaRPr lang="en-US" b="0" i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290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Accreditation: Federal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/>
              <a:t>P</a:t>
            </a:r>
            <a:r>
              <a:rPr lang="en-US" b="0" i="0" dirty="0" smtClean="0"/>
              <a:t>olicies </a:t>
            </a:r>
            <a:r>
              <a:rPr lang="en-US" b="0" i="0" dirty="0"/>
              <a:t>and procedures for defining and classifying </a:t>
            </a:r>
            <a:r>
              <a:rPr lang="en-US" b="0" i="0" dirty="0" smtClean="0"/>
              <a:t>CE/DE </a:t>
            </a:r>
            <a:r>
              <a:rPr lang="en-US" b="0" i="0" dirty="0"/>
              <a:t>in alignment with USDE definitions. </a:t>
            </a:r>
            <a:r>
              <a:rPr lang="en-US" b="0" i="0" dirty="0" smtClean="0"/>
              <a:t>(Do you have this?)</a:t>
            </a:r>
            <a:endParaRPr lang="en-US" b="0" i="0" dirty="0"/>
          </a:p>
          <a:p>
            <a:r>
              <a:rPr lang="en-US" b="0" i="0" dirty="0" smtClean="0"/>
              <a:t>There </a:t>
            </a:r>
            <a:r>
              <a:rPr lang="en-US" b="0" i="0" dirty="0"/>
              <a:t>is an accurate and consistent application of the policies and procedures for </a:t>
            </a:r>
            <a:r>
              <a:rPr lang="en-US" b="0" i="0" dirty="0" smtClean="0"/>
              <a:t>determining </a:t>
            </a:r>
            <a:r>
              <a:rPr lang="en-US" b="0" i="0" dirty="0"/>
              <a:t>if a course is offered by distance </a:t>
            </a:r>
            <a:r>
              <a:rPr lang="en-US" b="0" i="0" dirty="0" smtClean="0"/>
              <a:t>education (How do you </a:t>
            </a:r>
            <a:endParaRPr lang="en-US" b="0" i="0" dirty="0"/>
          </a:p>
          <a:p>
            <a:r>
              <a:rPr lang="en-US" b="0" i="0" dirty="0"/>
              <a:t>The institution has appropriate means for verifying the identity of a student and for ensuring that student information is protected. </a:t>
            </a:r>
          </a:p>
          <a:p>
            <a:r>
              <a:rPr lang="en-US" b="0" i="0" dirty="0" smtClean="0"/>
              <a:t>The </a:t>
            </a:r>
            <a:r>
              <a:rPr lang="en-US" b="0" i="0" dirty="0"/>
              <a:t>technology infrastructure is sufficient to maintain and sustain </a:t>
            </a:r>
            <a:endParaRPr lang="en-US" b="0" i="0" dirty="0" smtClean="0"/>
          </a:p>
          <a:p>
            <a:r>
              <a:rPr lang="en-US" b="0" i="0" dirty="0"/>
              <a:t>The institution demonstrates compliance with the Commission Policy on Distance Education and Correspondence Education.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063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Accreditation: Annual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Number </a:t>
            </a:r>
            <a:r>
              <a:rPr lang="en-US" dirty="0"/>
              <a:t>of courses offered via distance </a:t>
            </a:r>
            <a:r>
              <a:rPr lang="en-US" dirty="0" smtClean="0"/>
              <a:t>education</a:t>
            </a:r>
          </a:p>
          <a:p>
            <a:pPr lvl="1"/>
            <a:r>
              <a:rPr lang="en-US" dirty="0"/>
              <a:t>Number of programs offered via distance </a:t>
            </a:r>
            <a:r>
              <a:rPr lang="en-US" dirty="0" smtClean="0"/>
              <a:t>education</a:t>
            </a:r>
          </a:p>
          <a:p>
            <a:pPr lvl="1"/>
            <a:r>
              <a:rPr lang="en-US" dirty="0"/>
              <a:t>Total unduplicated headcount enrollment in all types of Distance </a:t>
            </a:r>
            <a:r>
              <a:rPr lang="en-US" dirty="0" smtClean="0"/>
              <a:t>Education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833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Online accessibility – LMS first step</a:t>
            </a:r>
          </a:p>
          <a:p>
            <a:r>
              <a:rPr lang="en-US" dirty="0" smtClean="0"/>
              <a:t>Training – underway through @One</a:t>
            </a:r>
          </a:p>
          <a:p>
            <a:pPr lvl="1"/>
            <a:r>
              <a:rPr lang="en-US" dirty="0" smtClean="0"/>
              <a:t>Creating accessible online courses (concepts &amp; strategies)</a:t>
            </a:r>
          </a:p>
          <a:p>
            <a:pPr lvl="1"/>
            <a:r>
              <a:rPr lang="en-US" dirty="0" smtClean="0"/>
              <a:t>OEI rubric accessibility component</a:t>
            </a:r>
          </a:p>
          <a:p>
            <a:r>
              <a:rPr lang="en-US" dirty="0" smtClean="0"/>
              <a:t>Instructional materials</a:t>
            </a:r>
          </a:p>
          <a:p>
            <a:pPr lvl="1"/>
            <a:r>
              <a:rPr lang="en-US" dirty="0" smtClean="0"/>
              <a:t>Captioning, alt tags, reading order (screen reader), </a:t>
            </a:r>
            <a:r>
              <a:rPr lang="en-US" dirty="0" err="1" smtClean="0"/>
              <a:t>powerpoints</a:t>
            </a:r>
            <a:endParaRPr lang="en-US" dirty="0" smtClean="0"/>
          </a:p>
          <a:p>
            <a:r>
              <a:rPr lang="en-US" dirty="0" smtClean="0"/>
              <a:t>Campus scan required – what support exists on your campus</a:t>
            </a:r>
          </a:p>
          <a:p>
            <a:pPr lvl="1"/>
            <a:r>
              <a:rPr lang="en-US" dirty="0" smtClean="0"/>
              <a:t>Review board policies and procedures</a:t>
            </a:r>
          </a:p>
          <a:p>
            <a:pPr lvl="1"/>
            <a:r>
              <a:rPr lang="en-US" dirty="0" smtClean="0"/>
              <a:t>Program review – allocation of resources</a:t>
            </a:r>
          </a:p>
          <a:p>
            <a:pPr lvl="1"/>
            <a:r>
              <a:rPr lang="en-US" dirty="0" smtClean="0"/>
              <a:t>Accessibility is now district wide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131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OCR visits to campuses nationwide</a:t>
            </a:r>
          </a:p>
          <a:p>
            <a:pPr lvl="1"/>
            <a:r>
              <a:rPr lang="en-US" dirty="0"/>
              <a:t>Patterns </a:t>
            </a:r>
            <a:r>
              <a:rPr lang="en-US" dirty="0" smtClean="0"/>
              <a:t>emerging, recommendations provided by OCR and DOJ</a:t>
            </a:r>
            <a:endParaRPr lang="en-US" dirty="0"/>
          </a:p>
          <a:p>
            <a:r>
              <a:rPr lang="en-US" dirty="0" smtClean="0">
                <a:hlinkClick r:id="rId2"/>
              </a:rPr>
              <a:t>Legislative </a:t>
            </a:r>
            <a:r>
              <a:rPr lang="en-US" dirty="0">
                <a:hlinkClick r:id="rId2"/>
              </a:rPr>
              <a:t>Proposal   </a:t>
            </a:r>
            <a:r>
              <a:rPr lang="en-US" dirty="0"/>
              <a:t>- </a:t>
            </a:r>
            <a:r>
              <a:rPr lang="en-US" b="0" dirty="0"/>
              <a:t>focus on accessible instructional materials – guidelines to come out of U.S. Access Board</a:t>
            </a:r>
          </a:p>
          <a:p>
            <a:r>
              <a:rPr lang="en-US" dirty="0" smtClean="0"/>
              <a:t>Textbooks </a:t>
            </a:r>
            <a:r>
              <a:rPr lang="en-US" dirty="0"/>
              <a:t>– timeliness and delivery </a:t>
            </a:r>
            <a:r>
              <a:rPr lang="en-US" dirty="0" smtClean="0"/>
              <a:t>of  </a:t>
            </a:r>
            <a:r>
              <a:rPr lang="en-US" dirty="0"/>
              <a:t>accessible </a:t>
            </a:r>
            <a:r>
              <a:rPr lang="en-US" dirty="0" smtClean="0"/>
              <a:t>formats</a:t>
            </a:r>
          </a:p>
          <a:p>
            <a:pPr lvl="1"/>
            <a:r>
              <a:rPr lang="en-US" dirty="0" smtClean="0"/>
              <a:t>Online textbooks or publisher platforms</a:t>
            </a:r>
          </a:p>
          <a:p>
            <a:pPr lvl="1"/>
            <a:r>
              <a:rPr lang="en-US" dirty="0" smtClean="0"/>
              <a:t>Instructional materials embedded in instructional platforms</a:t>
            </a:r>
          </a:p>
          <a:p>
            <a:r>
              <a:rPr lang="en-US" dirty="0" smtClean="0">
                <a:hlinkClick r:id="rId3"/>
              </a:rPr>
              <a:t>Refresh of the 508 Standards and Section 255 guidelines coming </a:t>
            </a:r>
            <a:r>
              <a:rPr lang="en-US" dirty="0">
                <a:hlinkClick r:id="rId3"/>
              </a:rPr>
              <a:t>in 2016</a:t>
            </a:r>
            <a:endParaRPr lang="en-US" dirty="0"/>
          </a:p>
          <a:p>
            <a:pPr lvl="1"/>
            <a:r>
              <a:rPr lang="en-US" dirty="0" smtClean="0"/>
              <a:t>Applies </a:t>
            </a:r>
            <a:r>
              <a:rPr lang="en-US" dirty="0"/>
              <a:t>to electronic and information technology </a:t>
            </a:r>
            <a:endParaRPr lang="en-US" dirty="0" smtClean="0"/>
          </a:p>
          <a:p>
            <a:pPr lvl="1"/>
            <a:r>
              <a:rPr lang="en-US" dirty="0" smtClean="0"/>
              <a:t>Procurement , software, hardware, websites and more</a:t>
            </a:r>
          </a:p>
          <a:p>
            <a:r>
              <a:rPr lang="en-US" dirty="0" smtClean="0"/>
              <a:t>Our obligation and opportunity is now</a:t>
            </a:r>
          </a:p>
          <a:p>
            <a:r>
              <a:rPr lang="en-US" dirty="0" smtClean="0"/>
              <a:t>What do you need to ensure student success </a:t>
            </a:r>
          </a:p>
          <a:p>
            <a:r>
              <a:rPr lang="en-US" dirty="0" smtClean="0"/>
              <a:t>What does support look like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092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 smtClean="0"/>
              <a:t>SARA and SB 634 (Block, 2015)</a:t>
            </a:r>
          </a:p>
          <a:p>
            <a:r>
              <a:rPr lang="en-US" i="0" dirty="0" smtClean="0"/>
              <a:t>Authentication of students </a:t>
            </a:r>
          </a:p>
          <a:p>
            <a:r>
              <a:rPr lang="en-US" i="0" dirty="0" smtClean="0"/>
              <a:t>Concerns with the Online Education Initiative Exchange</a:t>
            </a:r>
          </a:p>
          <a:p>
            <a:pPr lvl="1"/>
            <a:r>
              <a:rPr lang="en-US" dirty="0" smtClean="0"/>
              <a:t>Who will handle authorization?</a:t>
            </a:r>
          </a:p>
          <a:p>
            <a:pPr lvl="1"/>
            <a:r>
              <a:rPr lang="en-US" i="0" dirty="0" smtClean="0"/>
              <a:t>No out-of-state students? Currently, yes, but open to change if authorization </a:t>
            </a:r>
            <a:r>
              <a:rPr lang="en-US" i="0" smtClean="0"/>
              <a:t>laws change.</a:t>
            </a:r>
            <a:endParaRPr lang="en-US" i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050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C6C0C59A-314C-476A-9EA5-9BC28D9283A5}" vid="{6A25FF00-F3F4-435C-AC82-54739F77B3A6}"/>
    </a:ext>
  </a:extLst>
</a:theme>
</file>

<file path=ppt/theme/theme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E08B9877-1A5F-4C8C-AE8B-A393F1B2205C}" vid="{6C1C3204-970A-4D19-960B-0C81057B61D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1889</TotalTime>
  <Words>748</Words>
  <Application>Microsoft Macintosh PowerPoint</Application>
  <PresentationFormat>Custom</PresentationFormat>
  <Paragraphs>125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1_Office Theme</vt:lpstr>
      <vt:lpstr>Office Theme</vt:lpstr>
      <vt:lpstr>Hot Topics in Distance Education </vt:lpstr>
      <vt:lpstr>What are the Hot Topics in Distance Education?</vt:lpstr>
      <vt:lpstr>Accreditation: Eligibility Requirements </vt:lpstr>
      <vt:lpstr>Accreditation: ACCJC Policy on DE/CE</vt:lpstr>
      <vt:lpstr>Accreditation: Federal Checklist</vt:lpstr>
      <vt:lpstr>Accreditation: Annual Reports</vt:lpstr>
      <vt:lpstr>Accessibility </vt:lpstr>
      <vt:lpstr>Accessibility</vt:lpstr>
      <vt:lpstr>Authorization </vt:lpstr>
      <vt:lpstr>Online Education Initiative </vt:lpstr>
      <vt:lpstr>Regular, Effective, and Substantive Contact</vt:lpstr>
      <vt:lpstr>Proprietary Publisher Generated Materials</vt:lpstr>
      <vt:lpstr>Thank You!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Call to Action</dc:title>
  <dc:creator>Grant</dc:creator>
  <cp:lastModifiedBy>Dolores Davison</cp:lastModifiedBy>
  <cp:revision>58</cp:revision>
  <dcterms:created xsi:type="dcterms:W3CDTF">2015-05-02T02:46:00Z</dcterms:created>
  <dcterms:modified xsi:type="dcterms:W3CDTF">2015-11-09T05:22:34Z</dcterms:modified>
</cp:coreProperties>
</file>