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6"/>
  </p:notesMasterIdLst>
  <p:handoutMasterIdLst>
    <p:handoutMasterId r:id="rId27"/>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4" r:id="rId14"/>
    <p:sldId id="275" r:id="rId15"/>
    <p:sldId id="276" r:id="rId16"/>
    <p:sldId id="277" r:id="rId17"/>
    <p:sldId id="278" r:id="rId18"/>
    <p:sldId id="279" r:id="rId19"/>
    <p:sldId id="280" r:id="rId20"/>
    <p:sldId id="281" r:id="rId21"/>
    <p:sldId id="282" r:id="rId22"/>
    <p:sldId id="283"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snapToObjects="1">
      <p:cViewPr>
        <p:scale>
          <a:sx n="119" d="100"/>
          <a:sy n="119" d="100"/>
        </p:scale>
        <p:origin x="-768"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pPr/>
              <a:t>7/12/2016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pPr/>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pPr/>
              <a:t>7/12/2016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pPr/>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9ADD61-EEF5-2348-83D8-FD04C3E15CEC}" type="datetime2">
              <a:rPr lang="en-US" smtClean="0"/>
              <a:pPr/>
              <a:t>Tuesday, July 12,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B820B-186E-2947-BB12-3EC4A5DE4DE0}" type="datetime2">
              <a:rPr lang="en-US" smtClean="0"/>
              <a:pPr/>
              <a:t>Tuesday, July 12,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55F10D-FAD2-844B-B5DC-69912D5C3A11}" type="datetime2">
              <a:rPr lang="en-US" smtClean="0"/>
              <a:pPr/>
              <a:t>Tuesday, July 12,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23EB8-BA5D-8242-B3E4-7D5DE5AEAA1A}" type="datetime2">
              <a:rPr lang="en-US" smtClean="0"/>
              <a:pPr/>
              <a:t>Tuesday, July 12,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9D327-9D85-1647-A682-BA316D483935}" type="datetime2">
              <a:rPr lang="en-US" smtClean="0"/>
              <a:pPr/>
              <a:t>Tuesday, July 12,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3EF31A-1829-024C-A3D7-62AA97CD9086}" type="datetime2">
              <a:rPr lang="en-US" smtClean="0"/>
              <a:pPr/>
              <a:t>Tuesday, July 12,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79D408-94E1-DE46-A54B-93A38F0830E0}" type="datetime2">
              <a:rPr lang="en-US" smtClean="0"/>
              <a:pPr/>
              <a:t>Tuesday, July 12, 2016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18B85-11A9-BA4A-8FCB-2174F8DE5769}" type="datetime2">
              <a:rPr lang="en-US" smtClean="0"/>
              <a:pPr/>
              <a:t>Tuesday, July 12, 2016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8613C-1104-AD4D-A075-FA92784E9231}" type="datetime2">
              <a:rPr lang="en-US" smtClean="0"/>
              <a:pPr/>
              <a:t>Tuesday, July 12, 2016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B7E43-37BF-7B46-A4FA-D118562AF4DA}" type="datetime2">
              <a:rPr lang="en-US" smtClean="0"/>
              <a:pPr/>
              <a:t>Tuesday, July 12,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9FE51-5740-DA43-B8FA-B6D33B557C9D}" type="datetime2">
              <a:rPr lang="en-US" smtClean="0"/>
              <a:pPr/>
              <a:t>Tuesday, July 12,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DB7A719-DBB8-2B47-9A59-0DB77E3FF046}" type="datetime2">
              <a:rPr lang="en-US" smtClean="0"/>
              <a:pPr/>
              <a:t>Tuesday, July 12,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ovt.westlaw.com/calregs/Search/Inde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a:latin typeface="Arial Black" panose="020B0A04020102020204" pitchFamily="34" charset="0"/>
                <a:cs typeface="Arial" pitchFamily="34" charset="0"/>
              </a:rPr>
              <a:t>Placing courses in local </a:t>
            </a:r>
            <a:r>
              <a:rPr lang="en-US" sz="3200" b="1" dirty="0" smtClean="0">
                <a:latin typeface="Arial Black" panose="020B0A04020102020204" pitchFamily="34" charset="0"/>
                <a:cs typeface="Arial" pitchFamily="34" charset="0"/>
              </a:rPr>
              <a:t/>
            </a:r>
            <a:br>
              <a:rPr lang="en-US" sz="3200" b="1" dirty="0" smtClean="0">
                <a:latin typeface="Arial Black" panose="020B0A04020102020204" pitchFamily="34" charset="0"/>
                <a:cs typeface="Arial" pitchFamily="34" charset="0"/>
              </a:rPr>
            </a:br>
            <a:r>
              <a:rPr lang="en-US" sz="3200" b="1" dirty="0" smtClean="0">
                <a:latin typeface="Arial Black" panose="020B0A04020102020204" pitchFamily="34" charset="0"/>
                <a:cs typeface="Arial" pitchFamily="34" charset="0"/>
              </a:rPr>
              <a:t>GE </a:t>
            </a:r>
            <a:r>
              <a:rPr lang="en-US" sz="3200" b="1" dirty="0">
                <a:latin typeface="Arial Black" panose="020B0A04020102020204" pitchFamily="34" charset="0"/>
                <a:cs typeface="Arial" pitchFamily="34" charset="0"/>
              </a:rPr>
              <a:t>patterns: </a:t>
            </a:r>
            <a:r>
              <a:rPr lang="en-US" sz="3200" b="1" dirty="0" smtClean="0">
                <a:latin typeface="Arial Black" panose="020B0A04020102020204" pitchFamily="34" charset="0"/>
                <a:cs typeface="Arial" pitchFamily="34" charset="0"/>
              </a:rPr>
              <a:t/>
            </a:r>
            <a:br>
              <a:rPr lang="en-US" sz="3200" b="1" dirty="0" smtClean="0">
                <a:latin typeface="Arial Black" panose="020B0A04020102020204" pitchFamily="34" charset="0"/>
                <a:cs typeface="Arial" pitchFamily="34" charset="0"/>
              </a:rPr>
            </a:br>
            <a:r>
              <a:rPr lang="en-US" sz="3200" b="1" dirty="0" smtClean="0">
                <a:latin typeface="Arial Black" panose="020B0A04020102020204" pitchFamily="34" charset="0"/>
                <a:cs typeface="Arial" pitchFamily="34" charset="0"/>
              </a:rPr>
              <a:t>Models </a:t>
            </a:r>
            <a:r>
              <a:rPr lang="en-US" sz="3200" b="1" dirty="0">
                <a:latin typeface="Arial Black" panose="020B0A04020102020204" pitchFamily="34" charset="0"/>
                <a:cs typeface="Arial" pitchFamily="34" charset="0"/>
              </a:rPr>
              <a:t>for Effective Practice </a:t>
            </a:r>
            <a:endParaRPr lang="en-US" sz="3200" cap="none" dirty="0">
              <a:latin typeface="Arial Black" panose="020B0A04020102020204" pitchFamily="34" charset="0"/>
              <a:cs typeface="Times New Roman"/>
            </a:endParaRPr>
          </a:p>
        </p:txBody>
      </p:sp>
      <p:sp>
        <p:nvSpPr>
          <p:cNvPr id="3" name="Subtitle 2"/>
          <p:cNvSpPr>
            <a:spLocks noGrp="1"/>
          </p:cNvSpPr>
          <p:nvPr>
            <p:ph type="subTitle" idx="1"/>
          </p:nvPr>
        </p:nvSpPr>
        <p:spPr/>
        <p:txBody>
          <a:bodyPr/>
          <a:lstStyle/>
          <a:p>
            <a:r>
              <a:rPr lang="en-US" dirty="0">
                <a:solidFill>
                  <a:schemeClr val="tx1"/>
                </a:solidFill>
              </a:rPr>
              <a:t>Dolores Davison, Foothill College</a:t>
            </a:r>
          </a:p>
          <a:p>
            <a:r>
              <a:rPr lang="en-US" dirty="0">
                <a:solidFill>
                  <a:schemeClr val="tx1"/>
                </a:solidFill>
              </a:rPr>
              <a:t>Dave </a:t>
            </a:r>
            <a:r>
              <a:rPr lang="en-US" dirty="0" err="1">
                <a:solidFill>
                  <a:schemeClr val="tx1"/>
                </a:solidFill>
              </a:rPr>
              <a:t>DeGroot</a:t>
            </a:r>
            <a:r>
              <a:rPr lang="en-US" dirty="0">
                <a:solidFill>
                  <a:schemeClr val="tx1"/>
                </a:solidFill>
              </a:rPr>
              <a:t>, Allan Hancock</a:t>
            </a:r>
          </a:p>
          <a:p>
            <a:r>
              <a:rPr lang="en-US" dirty="0">
                <a:solidFill>
                  <a:schemeClr val="tx1"/>
                </a:solidFill>
              </a:rPr>
              <a:t>Duane Short, San Diego Miramar College</a:t>
            </a:r>
          </a:p>
          <a:p>
            <a:endParaRPr lang="en-US" dirty="0">
              <a:latin typeface="Times New Roman"/>
              <a:cs typeface="Times New Roman"/>
            </a:endParaRPr>
          </a:p>
        </p:txBody>
      </p:sp>
      <p:pic>
        <p:nvPicPr>
          <p:cNvPr id="5" name="Picture 4" descr="ASCCC_Logo"/>
          <p:cNvPicPr/>
          <p:nvPr/>
        </p:nvPicPr>
        <p:blipFill>
          <a:blip r:embed="rId3" cstate="print"/>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519"/>
            <a:ext cx="8229600" cy="639762"/>
          </a:xfrm>
        </p:spPr>
        <p:txBody>
          <a:bodyPr>
            <a:noAutofit/>
          </a:bodyPr>
          <a:lstStyle/>
          <a:p>
            <a:r>
              <a:rPr lang="en-US" sz="3600" dirty="0" smtClean="0">
                <a:latin typeface="Arial Black" panose="020B0A04020102020204" pitchFamily="34" charset="0"/>
              </a:rPr>
              <a:t>IGETC</a:t>
            </a:r>
            <a:endParaRPr lang="en-US" sz="3600" dirty="0">
              <a:latin typeface="Arial Black" panose="020B0A04020102020204" pitchFamily="34" charset="0"/>
            </a:endParaRPr>
          </a:p>
        </p:txBody>
      </p:sp>
      <p:sp>
        <p:nvSpPr>
          <p:cNvPr id="3" name="Content Placeholder 2"/>
          <p:cNvSpPr>
            <a:spLocks noGrp="1"/>
          </p:cNvSpPr>
          <p:nvPr>
            <p:ph idx="1"/>
          </p:nvPr>
        </p:nvSpPr>
        <p:spPr>
          <a:xfrm>
            <a:off x="200526" y="1467853"/>
            <a:ext cx="8943474" cy="5161546"/>
          </a:xfrm>
        </p:spPr>
        <p:txBody>
          <a:bodyPr>
            <a:normAutofit/>
          </a:bodyPr>
          <a:lstStyle/>
          <a:p>
            <a:pPr marL="457200" lvl="1" indent="0">
              <a:buNone/>
            </a:pPr>
            <a:r>
              <a:rPr lang="en-US" sz="2600" b="1" dirty="0" smtClean="0">
                <a:latin typeface="Arial" panose="020B0604020202020204" pitchFamily="34" charset="0"/>
                <a:cs typeface="Arial" panose="020B0604020202020204" pitchFamily="34" charset="0"/>
              </a:rPr>
              <a:t>CSU </a:t>
            </a:r>
            <a:r>
              <a:rPr lang="en-US" sz="2600" b="1" dirty="0">
                <a:latin typeface="Arial" panose="020B0604020202020204" pitchFamily="34" charset="0"/>
                <a:cs typeface="Arial" panose="020B0604020202020204" pitchFamily="34" charset="0"/>
              </a:rPr>
              <a:t>and UC Academic Senate  </a:t>
            </a:r>
          </a:p>
          <a:p>
            <a:pPr marL="914400" lvl="2" indent="0">
              <a:buNone/>
            </a:pPr>
            <a:r>
              <a:rPr lang="en-US" sz="2400" b="1" dirty="0" smtClean="0">
                <a:latin typeface="Arial" panose="020B0604020202020204" pitchFamily="34" charset="0"/>
                <a:cs typeface="Arial" panose="020B0604020202020204" pitchFamily="34" charset="0"/>
              </a:rPr>
              <a:t>Minimum </a:t>
            </a:r>
            <a:r>
              <a:rPr lang="en-US" sz="2400" b="1" dirty="0">
                <a:latin typeface="Arial" panose="020B0604020202020204" pitchFamily="34" charset="0"/>
                <a:cs typeface="Arial" panose="020B0604020202020204" pitchFamily="34" charset="0"/>
              </a:rPr>
              <a:t>Units - </a:t>
            </a:r>
            <a:r>
              <a:rPr lang="en-US" sz="2400" dirty="0">
                <a:latin typeface="Arial" panose="020B0604020202020204" pitchFamily="34" charset="0"/>
                <a:cs typeface="Arial" panose="020B0604020202020204" pitchFamily="34" charset="0"/>
              </a:rPr>
              <a:t>37 semester units </a:t>
            </a:r>
            <a:r>
              <a:rPr lang="en-US" sz="2400" dirty="0" smtClean="0">
                <a:latin typeface="Arial" panose="020B0604020202020204" pitchFamily="34" charset="0"/>
                <a:cs typeface="Arial" panose="020B0604020202020204" pitchFamily="34" charset="0"/>
              </a:rPr>
              <a:t>or 54 </a:t>
            </a:r>
            <a:r>
              <a:rPr lang="en-US" sz="2400" dirty="0">
                <a:latin typeface="Arial" panose="020B0604020202020204" pitchFamily="34" charset="0"/>
                <a:cs typeface="Arial" panose="020B0604020202020204" pitchFamily="34" charset="0"/>
              </a:rPr>
              <a:t>quarter units</a:t>
            </a:r>
          </a:p>
          <a:p>
            <a:pPr marL="914400" lvl="2" indent="0">
              <a:buNone/>
            </a:pPr>
            <a:r>
              <a:rPr lang="en-US" sz="2400" b="1" dirty="0" smtClean="0">
                <a:latin typeface="Arial" panose="020B0604020202020204" pitchFamily="34" charset="0"/>
                <a:cs typeface="Arial" panose="020B0604020202020204" pitchFamily="34" charset="0"/>
              </a:rPr>
              <a:t>Specific </a:t>
            </a:r>
            <a:r>
              <a:rPr lang="en-US" sz="2400" b="1" dirty="0">
                <a:latin typeface="Arial" panose="020B0604020202020204" pitchFamily="34" charset="0"/>
                <a:cs typeface="Arial" panose="020B0604020202020204" pitchFamily="34" charset="0"/>
              </a:rPr>
              <a:t>GE Subject Areas – </a:t>
            </a:r>
            <a:r>
              <a:rPr lang="en-US" sz="2400" dirty="0" smtClean="0">
                <a:latin typeface="Arial" panose="020B0604020202020204" pitchFamily="34" charset="0"/>
                <a:cs typeface="Arial" panose="020B0604020202020204" pitchFamily="34" charset="0"/>
              </a:rPr>
              <a:t>6 Areas:</a:t>
            </a:r>
            <a:endParaRPr lang="en-US" sz="2400" dirty="0">
              <a:latin typeface="Arial" panose="020B0604020202020204" pitchFamily="34" charset="0"/>
              <a:cs typeface="Arial" panose="020B0604020202020204" pitchFamily="34" charset="0"/>
            </a:endParaRPr>
          </a:p>
          <a:p>
            <a:pPr marL="1371600" lvl="3" indent="0">
              <a:buNone/>
            </a:pPr>
            <a:r>
              <a:rPr lang="en-US" sz="2600" dirty="0">
                <a:latin typeface="Arial" panose="020B0604020202020204" pitchFamily="34" charset="0"/>
                <a:cs typeface="Arial" panose="020B0604020202020204" pitchFamily="34" charset="0"/>
              </a:rPr>
              <a:t>Area 1 English Composition (If CSU – 1C Speech) </a:t>
            </a:r>
          </a:p>
          <a:p>
            <a:pPr marL="1371600" lvl="3" indent="0">
              <a:buNone/>
            </a:pPr>
            <a:r>
              <a:rPr lang="en-US" sz="2600" dirty="0">
                <a:latin typeface="Arial" panose="020B0604020202020204" pitchFamily="34" charset="0"/>
                <a:cs typeface="Arial" panose="020B0604020202020204" pitchFamily="34" charset="0"/>
              </a:rPr>
              <a:t>Area 2 Mathematical Concepts</a:t>
            </a:r>
          </a:p>
          <a:p>
            <a:pPr marL="1371600" lvl="3" indent="0">
              <a:buNone/>
            </a:pPr>
            <a:r>
              <a:rPr lang="en-US" sz="2600" dirty="0">
                <a:latin typeface="Arial" panose="020B0604020202020204" pitchFamily="34" charset="0"/>
                <a:cs typeface="Arial" panose="020B0604020202020204" pitchFamily="34" charset="0"/>
              </a:rPr>
              <a:t>Area 3 Arts and Humanities</a:t>
            </a:r>
          </a:p>
          <a:p>
            <a:pPr marL="1371600" lvl="3" indent="0">
              <a:buNone/>
            </a:pPr>
            <a:r>
              <a:rPr lang="en-US" sz="2600" dirty="0">
                <a:latin typeface="Arial" panose="020B0604020202020204" pitchFamily="34" charset="0"/>
                <a:cs typeface="Arial" panose="020B0604020202020204" pitchFamily="34" charset="0"/>
              </a:rPr>
              <a:t>Area 4 Social and Behavioral Sciences</a:t>
            </a:r>
          </a:p>
          <a:p>
            <a:pPr marL="1371600" lvl="3" indent="0">
              <a:buNone/>
            </a:pPr>
            <a:r>
              <a:rPr lang="en-US" sz="2600" dirty="0">
                <a:latin typeface="Arial" panose="020B0604020202020204" pitchFamily="34" charset="0"/>
                <a:cs typeface="Arial" panose="020B0604020202020204" pitchFamily="34" charset="0"/>
              </a:rPr>
              <a:t>Area 5 Physical and Biological Sciences</a:t>
            </a:r>
          </a:p>
          <a:p>
            <a:pPr marL="1371600" lvl="3" indent="0">
              <a:buNone/>
            </a:pPr>
            <a:r>
              <a:rPr lang="en-US" sz="2600" dirty="0">
                <a:latin typeface="Arial" panose="020B0604020202020204" pitchFamily="34" charset="0"/>
                <a:cs typeface="Arial" panose="020B0604020202020204" pitchFamily="34" charset="0"/>
              </a:rPr>
              <a:t>Area 6 Language Other Than English (UC only)</a:t>
            </a:r>
          </a:p>
          <a:p>
            <a:pPr marL="0" indent="0">
              <a:buNone/>
            </a:pPr>
            <a:endParaRPr lang="en-US" dirty="0"/>
          </a:p>
        </p:txBody>
      </p:sp>
    </p:spTree>
    <p:extLst>
      <p:ext uri="{BB962C8B-B14F-4D97-AF65-F5344CB8AC3E}">
        <p14:creationId xmlns:p14="http://schemas.microsoft.com/office/powerpoint/2010/main" val="2813681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400" dirty="0">
                <a:latin typeface="Arial Black" panose="020B0A04020102020204" pitchFamily="34" charset="0"/>
              </a:rPr>
              <a:t>Role of Curriculum Committee</a:t>
            </a:r>
          </a:p>
        </p:txBody>
      </p:sp>
      <p:sp>
        <p:nvSpPr>
          <p:cNvPr id="3" name="Content Placeholder 2"/>
          <p:cNvSpPr>
            <a:spLocks noGrp="1"/>
          </p:cNvSpPr>
          <p:nvPr>
            <p:ph idx="1"/>
          </p:nvPr>
        </p:nvSpPr>
        <p:spPr>
          <a:xfrm>
            <a:off x="609600" y="1158766"/>
            <a:ext cx="8001000" cy="5623034"/>
          </a:xfrm>
        </p:spPr>
        <p:txBody>
          <a:bodyPr/>
          <a:lstStyle/>
          <a:p>
            <a:pPr marL="0" indent="0">
              <a:buNone/>
            </a:pPr>
            <a:r>
              <a:rPr lang="en-US" sz="2400" b="1" dirty="0" smtClean="0">
                <a:latin typeface="Arial" panose="020B0604020202020204" pitchFamily="34" charset="0"/>
                <a:cs typeface="Arial" panose="020B0604020202020204" pitchFamily="34" charset="0"/>
              </a:rPr>
              <a:t>Academic Senate for CCC </a:t>
            </a:r>
            <a:r>
              <a:rPr lang="en-US" b="1" dirty="0">
                <a:latin typeface="Arial" panose="020B0604020202020204" pitchFamily="34" charset="0"/>
                <a:cs typeface="Arial" panose="020B0604020202020204" pitchFamily="34" charset="0"/>
              </a:rPr>
              <a:t>1996 Best </a:t>
            </a:r>
            <a:r>
              <a:rPr lang="en-US" sz="2400" b="1" dirty="0" smtClean="0">
                <a:latin typeface="Arial" panose="020B0604020202020204" pitchFamily="34" charset="0"/>
                <a:cs typeface="Arial" panose="020B0604020202020204" pitchFamily="34" charset="0"/>
              </a:rPr>
              <a:t>Practices Paper:</a:t>
            </a:r>
          </a:p>
          <a:p>
            <a:pPr marL="0" indent="0">
              <a:buNone/>
            </a:pPr>
            <a:r>
              <a:rPr lang="en-US" i="1" dirty="0">
                <a:latin typeface="Arial" panose="020B0604020202020204" pitchFamily="34" charset="0"/>
                <a:cs typeface="Arial" panose="020B0604020202020204" pitchFamily="34" charset="0"/>
              </a:rPr>
              <a:t>The main function of the curriculum </a:t>
            </a:r>
            <a:r>
              <a:rPr lang="en-US" i="1" dirty="0" smtClean="0">
                <a:latin typeface="Arial" panose="020B0604020202020204" pitchFamily="34" charset="0"/>
                <a:cs typeface="Arial" panose="020B0604020202020204" pitchFamily="34" charset="0"/>
              </a:rPr>
              <a:t>committee </a:t>
            </a:r>
            <a:r>
              <a:rPr lang="en-US" i="1" dirty="0">
                <a:latin typeface="Arial" panose="020B0604020202020204" pitchFamily="34" charset="0"/>
                <a:cs typeface="Arial" panose="020B0604020202020204" pitchFamily="34" charset="0"/>
              </a:rPr>
              <a:t>is that of </a:t>
            </a:r>
            <a:r>
              <a:rPr lang="en-US" b="1" i="1" dirty="0">
                <a:latin typeface="Arial" panose="020B0604020202020204" pitchFamily="34" charset="0"/>
                <a:cs typeface="Arial" panose="020B0604020202020204" pitchFamily="34" charset="0"/>
              </a:rPr>
              <a:t>primary responsibility </a:t>
            </a:r>
            <a:r>
              <a:rPr lang="en-US" i="1" dirty="0">
                <a:latin typeface="Arial" panose="020B0604020202020204" pitchFamily="34" charset="0"/>
                <a:cs typeface="Arial" panose="020B0604020202020204" pitchFamily="34" charset="0"/>
              </a:rPr>
              <a:t>for the </a:t>
            </a:r>
            <a:r>
              <a:rPr lang="en-US" b="1" i="1" dirty="0">
                <a:latin typeface="Arial" panose="020B0604020202020204" pitchFamily="34" charset="0"/>
                <a:cs typeface="Arial" panose="020B0604020202020204" pitchFamily="34" charset="0"/>
              </a:rPr>
              <a:t>development</a:t>
            </a:r>
            <a:r>
              <a:rPr lang="en-US"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review</a:t>
            </a:r>
            <a:r>
              <a:rPr lang="en-US"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renewal</a:t>
            </a:r>
            <a:r>
              <a:rPr lang="en-US" i="1" dirty="0">
                <a:latin typeface="Arial" panose="020B0604020202020204" pitchFamily="34" charset="0"/>
                <a:cs typeface="Arial" panose="020B0604020202020204" pitchFamily="34" charset="0"/>
              </a:rPr>
              <a:t>, and </a:t>
            </a:r>
            <a:r>
              <a:rPr lang="en-US" b="1" i="1" dirty="0" smtClean="0">
                <a:latin typeface="Arial" panose="020B0604020202020204" pitchFamily="34" charset="0"/>
                <a:cs typeface="Arial" panose="020B0604020202020204" pitchFamily="34" charset="0"/>
              </a:rPr>
              <a:t>recommendation</a:t>
            </a:r>
            <a:r>
              <a:rPr lang="en-US" i="1" dirty="0" smtClean="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of curriculum to be approved by the Board of Trustees</a:t>
            </a:r>
            <a:r>
              <a:rPr lang="en-US" i="1" dirty="0" smtClean="0">
                <a:latin typeface="Arial" panose="020B0604020202020204" pitchFamily="34" charset="0"/>
                <a:cs typeface="Arial" panose="020B0604020202020204" pitchFamily="34" charset="0"/>
              </a:rPr>
              <a:t>.</a:t>
            </a:r>
          </a:p>
          <a:p>
            <a:pPr marL="0" indent="0">
              <a:buNone/>
            </a:pPr>
            <a:endParaRPr lang="en-US" sz="800" b="1" i="1" dirty="0" smtClean="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Authority: Education Code 70901:</a:t>
            </a:r>
          </a:p>
          <a:p>
            <a:pPr marL="0" indent="0">
              <a:buNone/>
            </a:pPr>
            <a:r>
              <a:rPr lang="en-US" sz="2000" dirty="0" smtClean="0">
                <a:latin typeface="Arial" panose="020B0604020202020204" pitchFamily="34" charset="0"/>
                <a:cs typeface="Arial" panose="020B0604020202020204" pitchFamily="34" charset="0"/>
              </a:rPr>
              <a:t>. . . </a:t>
            </a:r>
            <a:r>
              <a:rPr lang="en-US" i="1" dirty="0">
                <a:latin typeface="Arial" panose="020B0604020202020204" pitchFamily="34" charset="0"/>
                <a:cs typeface="Arial" panose="020B0604020202020204" pitchFamily="34" charset="0"/>
              </a:rPr>
              <a:t>the right of academic senates to assume </a:t>
            </a:r>
            <a:r>
              <a:rPr lang="en-US" b="1" i="1" dirty="0" smtClean="0">
                <a:latin typeface="Arial" panose="020B0604020202020204" pitchFamily="34" charset="0"/>
                <a:cs typeface="Arial" panose="020B0604020202020204" pitchFamily="34" charset="0"/>
              </a:rPr>
              <a:t>primary </a:t>
            </a:r>
            <a:r>
              <a:rPr lang="en-US" b="1" i="1" dirty="0">
                <a:latin typeface="Arial" panose="020B0604020202020204" pitchFamily="34" charset="0"/>
                <a:cs typeface="Arial" panose="020B0604020202020204" pitchFamily="34" charset="0"/>
              </a:rPr>
              <a:t>responsibility for making recommendations</a:t>
            </a:r>
            <a:r>
              <a:rPr lang="en-US" i="1" dirty="0">
                <a:latin typeface="Arial" panose="020B0604020202020204" pitchFamily="34" charset="0"/>
                <a:cs typeface="Arial" panose="020B0604020202020204" pitchFamily="34" charset="0"/>
              </a:rPr>
              <a:t> in the areas of </a:t>
            </a:r>
            <a:r>
              <a:rPr lang="en-US" i="1" dirty="0" smtClean="0">
                <a:latin typeface="Arial" panose="020B0604020202020204" pitchFamily="34" charset="0"/>
                <a:cs typeface="Arial" panose="020B0604020202020204" pitchFamily="34" charset="0"/>
              </a:rPr>
              <a:t>curriculum </a:t>
            </a:r>
            <a:r>
              <a:rPr lang="en-US" i="1" dirty="0">
                <a:latin typeface="Arial" panose="020B0604020202020204" pitchFamily="34" charset="0"/>
                <a:cs typeface="Arial" panose="020B0604020202020204" pitchFamily="34" charset="0"/>
              </a:rPr>
              <a:t>and academic </a:t>
            </a:r>
            <a:r>
              <a:rPr lang="en-US" i="1" dirty="0" smtClean="0">
                <a:latin typeface="Arial" panose="020B0604020202020204" pitchFamily="34" charset="0"/>
                <a:cs typeface="Arial" panose="020B0604020202020204" pitchFamily="34" charset="0"/>
              </a:rPr>
              <a:t>standards.</a:t>
            </a:r>
          </a:p>
          <a:p>
            <a:pPr marL="0" indent="0">
              <a:buNone/>
            </a:pPr>
            <a:endParaRPr lang="en-US" sz="800" i="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836682" y="5037083"/>
            <a:ext cx="5021317" cy="1688129"/>
          </a:xfrm>
          <a:prstGeom prst="rect">
            <a:avLst/>
          </a:prstGeom>
        </p:spPr>
      </p:pic>
    </p:spTree>
    <p:extLst>
      <p:ext uri="{BB962C8B-B14F-4D97-AF65-F5344CB8AC3E}">
        <p14:creationId xmlns:p14="http://schemas.microsoft.com/office/powerpoint/2010/main" val="89612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396"/>
            <a:ext cx="8229600" cy="715962"/>
          </a:xfrm>
        </p:spPr>
        <p:txBody>
          <a:bodyPr>
            <a:normAutofit/>
          </a:bodyPr>
          <a:lstStyle/>
          <a:p>
            <a:r>
              <a:rPr lang="en-US" sz="3400" dirty="0">
                <a:latin typeface="Arial Black" panose="020B0A04020102020204" pitchFamily="34" charset="0"/>
              </a:rPr>
              <a:t>Role of Curriculum Committee</a:t>
            </a:r>
          </a:p>
        </p:txBody>
      </p:sp>
      <p:sp>
        <p:nvSpPr>
          <p:cNvPr id="3" name="Content Placeholder 2"/>
          <p:cNvSpPr>
            <a:spLocks noGrp="1"/>
          </p:cNvSpPr>
          <p:nvPr>
            <p:ph idx="1"/>
          </p:nvPr>
        </p:nvSpPr>
        <p:spPr>
          <a:xfrm>
            <a:off x="304800" y="1253358"/>
            <a:ext cx="8686800" cy="5528441"/>
          </a:xfrm>
        </p:spPr>
        <p:txBody>
          <a:bodyPr>
            <a:normAutofit fontScale="77500" lnSpcReduction="20000"/>
          </a:bodyPr>
          <a:lstStyle/>
          <a:p>
            <a:pPr marL="0" indent="0">
              <a:buNone/>
            </a:pPr>
            <a:r>
              <a:rPr lang="en-US" sz="3100" b="1" dirty="0" smtClean="0">
                <a:latin typeface="Arial" panose="020B0604020202020204" pitchFamily="34" charset="0"/>
                <a:cs typeface="Arial" panose="020B0604020202020204" pitchFamily="34" charset="0"/>
              </a:rPr>
              <a:t>Application: Title 5 53200 Definitions - “Ten plus One”</a:t>
            </a:r>
          </a:p>
          <a:p>
            <a:pPr marL="0" indent="0">
              <a:buNone/>
            </a:pPr>
            <a:endParaRPr lang="en-US" sz="1300" b="1" dirty="0" smtClean="0">
              <a:latin typeface="Arial" panose="020B0604020202020204" pitchFamily="34" charset="0"/>
              <a:cs typeface="Arial" panose="020B0604020202020204" pitchFamily="34" charset="0"/>
            </a:endParaRPr>
          </a:p>
          <a:p>
            <a:pPr marL="0" indent="0">
              <a:buNone/>
            </a:pPr>
            <a:r>
              <a:rPr lang="en-US" sz="2800" b="1" i="1" dirty="0"/>
              <a:t>(1) Curriculum, including establishing prerequisites and placing courses within disciplines </a:t>
            </a:r>
          </a:p>
          <a:p>
            <a:pPr marL="0" indent="0">
              <a:buNone/>
            </a:pPr>
            <a:r>
              <a:rPr lang="en-US" sz="2800" b="1" i="1" dirty="0" smtClean="0"/>
              <a:t>(</a:t>
            </a:r>
            <a:r>
              <a:rPr lang="en-US" sz="2800" b="1" i="1" dirty="0"/>
              <a:t>2) Degree and certificate requirements </a:t>
            </a:r>
          </a:p>
          <a:p>
            <a:pPr marL="0" indent="0">
              <a:buNone/>
            </a:pPr>
            <a:r>
              <a:rPr lang="en-US" sz="2800" b="1" i="1" dirty="0" smtClean="0"/>
              <a:t>(</a:t>
            </a:r>
            <a:r>
              <a:rPr lang="en-US" sz="2800" b="1" i="1" dirty="0"/>
              <a:t>3) Grading policies </a:t>
            </a:r>
          </a:p>
          <a:p>
            <a:pPr marL="0" indent="0">
              <a:buNone/>
            </a:pPr>
            <a:r>
              <a:rPr lang="en-US" sz="2800" b="1" i="1" dirty="0" smtClean="0"/>
              <a:t>(</a:t>
            </a:r>
            <a:r>
              <a:rPr lang="en-US" sz="2800" b="1" i="1" dirty="0"/>
              <a:t>4) Educational program development </a:t>
            </a:r>
            <a:endParaRPr lang="en-US" sz="2800" b="1" i="1" dirty="0" smtClean="0"/>
          </a:p>
          <a:p>
            <a:pPr marL="0" indent="0">
              <a:buNone/>
            </a:pPr>
            <a:r>
              <a:rPr lang="en-US" sz="2800" b="1" i="1" dirty="0" smtClean="0"/>
              <a:t>(</a:t>
            </a:r>
            <a:r>
              <a:rPr lang="en-US" sz="2800" b="1" i="1" dirty="0"/>
              <a:t>5) Standards or policies regarding student preparation and </a:t>
            </a:r>
            <a:r>
              <a:rPr lang="en-US" sz="2800" b="1" i="1" dirty="0" smtClean="0"/>
              <a:t>success</a:t>
            </a:r>
          </a:p>
          <a:p>
            <a:pPr marL="0" indent="0">
              <a:buNone/>
            </a:pPr>
            <a:endParaRPr lang="en-US" sz="1000" b="1" i="1" dirty="0"/>
          </a:p>
          <a:p>
            <a:pPr marL="0" indent="0">
              <a:buNone/>
            </a:pPr>
            <a:r>
              <a:rPr lang="en-US" sz="2600" dirty="0"/>
              <a:t>(6) District and college governance structures, as related to faculty roles</a:t>
            </a:r>
          </a:p>
          <a:p>
            <a:pPr marL="0" indent="0">
              <a:buNone/>
            </a:pPr>
            <a:r>
              <a:rPr lang="en-US" sz="2600" dirty="0"/>
              <a:t>(7) Faculty roles and involvement in accreditation processes, including self study and annual reports</a:t>
            </a:r>
          </a:p>
          <a:p>
            <a:pPr marL="0" indent="0">
              <a:buNone/>
            </a:pPr>
            <a:r>
              <a:rPr lang="en-US" sz="2600" dirty="0"/>
              <a:t>(8) Policies for faculty professional development activities</a:t>
            </a:r>
          </a:p>
          <a:p>
            <a:pPr marL="0" indent="0">
              <a:buNone/>
            </a:pPr>
            <a:r>
              <a:rPr lang="en-US" sz="2600" dirty="0"/>
              <a:t>(9) Processes for program review</a:t>
            </a:r>
          </a:p>
          <a:p>
            <a:pPr marL="0" indent="0">
              <a:buNone/>
            </a:pPr>
            <a:r>
              <a:rPr lang="en-US" sz="2600" dirty="0"/>
              <a:t>(10) Processes for institutional planning and budget development, and</a:t>
            </a:r>
          </a:p>
          <a:p>
            <a:pPr marL="0" indent="0">
              <a:buNone/>
            </a:pPr>
            <a:r>
              <a:rPr lang="en-US" sz="2600" dirty="0"/>
              <a:t>(11) Other academic and professional matters as mutually agreed upon between the governing board and </a:t>
            </a:r>
            <a:r>
              <a:rPr lang="en-US" sz="2600" dirty="0" smtClean="0"/>
              <a:t>the academic </a:t>
            </a:r>
            <a:r>
              <a:rPr lang="en-US" sz="2600" dirty="0"/>
              <a:t>senate.</a:t>
            </a:r>
            <a:endParaRPr lang="en-US" sz="2600" b="1" dirty="0" smtClean="0">
              <a:latin typeface="Arial" panose="020B0604020202020204" pitchFamily="34" charset="0"/>
              <a:cs typeface="Arial" panose="020B0604020202020204" pitchFamily="34" charset="0"/>
            </a:endParaRPr>
          </a:p>
          <a:p>
            <a:pPr marL="0" indent="0">
              <a:buNone/>
            </a:pPr>
            <a:endParaRPr lang="en-US" sz="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409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Committee Decisions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sz="3200" b="1" dirty="0" smtClean="0"/>
              <a:t>Decision 1: What level is the course?</a:t>
            </a:r>
            <a:endParaRPr lang="en-US" sz="2800" b="1" dirty="0" smtClean="0"/>
          </a:p>
          <a:p>
            <a:r>
              <a:rPr lang="en-US" sz="2800" dirty="0" smtClean="0"/>
              <a:t>Pre-collegiate/basic skills: Not eligible for GE</a:t>
            </a:r>
          </a:p>
          <a:p>
            <a:r>
              <a:rPr lang="en-US" sz="2800" dirty="0" smtClean="0"/>
              <a:t>Associate level: University transfer N/A</a:t>
            </a:r>
          </a:p>
          <a:p>
            <a:r>
              <a:rPr lang="en-US" sz="2800" dirty="0" smtClean="0"/>
              <a:t>Baccalaureate level: Consider alignment to university GE</a:t>
            </a:r>
          </a:p>
          <a:p>
            <a:pPr lvl="1"/>
            <a:r>
              <a:rPr lang="en-US" sz="2400" dirty="0" smtClean="0"/>
              <a:t>CSU GE</a:t>
            </a:r>
          </a:p>
          <a:p>
            <a:pPr lvl="1"/>
            <a:r>
              <a:rPr lang="en-US" sz="2400" dirty="0" smtClean="0"/>
              <a:t>IGETC</a:t>
            </a:r>
          </a:p>
          <a:p>
            <a:pPr lvl="1"/>
            <a:r>
              <a:rPr lang="en-US" sz="2400" dirty="0" smtClean="0"/>
              <a:t>Private/Independent</a:t>
            </a:r>
          </a:p>
          <a:p>
            <a:pPr marL="800100" lvl="2" indent="0">
              <a:buNone/>
            </a:pPr>
            <a:endParaRPr lang="en-US" dirty="0" smtClean="0"/>
          </a:p>
          <a:p>
            <a:pPr lvl="2"/>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050613" y="3785939"/>
            <a:ext cx="2712033" cy="3112168"/>
          </a:xfrm>
          <a:prstGeom prst="rect">
            <a:avLst/>
          </a:prstGeom>
        </p:spPr>
      </p:pic>
    </p:spTree>
    <p:extLst>
      <p:ext uri="{BB962C8B-B14F-4D97-AF65-F5344CB8AC3E}">
        <p14:creationId xmlns:p14="http://schemas.microsoft.com/office/powerpoint/2010/main" val="1065598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tretch>
            <a:fillRect/>
          </a:stretch>
        </p:blipFill>
        <p:spPr>
          <a:xfrm>
            <a:off x="0" y="-16599"/>
            <a:ext cx="9067800" cy="6830511"/>
          </a:xfrm>
          <a:prstGeom prst="rect">
            <a:avLst/>
          </a:prstGeom>
        </p:spPr>
      </p:pic>
    </p:spTree>
    <p:extLst>
      <p:ext uri="{BB962C8B-B14F-4D97-AF65-F5344CB8AC3E}">
        <p14:creationId xmlns:p14="http://schemas.microsoft.com/office/powerpoint/2010/main" val="1639487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tretch>
            <a:fillRect/>
          </a:stretch>
        </p:blipFill>
        <p:spPr>
          <a:xfrm>
            <a:off x="-7545" y="0"/>
            <a:ext cx="9105274" cy="6781800"/>
          </a:xfrm>
          <a:prstGeom prst="rect">
            <a:avLst/>
          </a:prstGeom>
        </p:spPr>
      </p:pic>
    </p:spTree>
    <p:extLst>
      <p:ext uri="{BB962C8B-B14F-4D97-AF65-F5344CB8AC3E}">
        <p14:creationId xmlns:p14="http://schemas.microsoft.com/office/powerpoint/2010/main" val="500057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Committee Decisions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3200" b="1" dirty="0" smtClean="0"/>
              <a:t>Decision 2: Is the course GE?</a:t>
            </a:r>
          </a:p>
          <a:p>
            <a:r>
              <a:rPr lang="en-US" sz="2800" dirty="0" smtClean="0"/>
              <a:t>Does it align with the district’s GE philosophy?</a:t>
            </a:r>
          </a:p>
          <a:p>
            <a:r>
              <a:rPr lang="en-US" sz="2800" dirty="0" smtClean="0"/>
              <a:t>Is the content appropriate for all students regardless of background or major?</a:t>
            </a:r>
          </a:p>
          <a:p>
            <a:r>
              <a:rPr lang="en-US" sz="2800" dirty="0" smtClean="0"/>
              <a:t>Does it develop intellectual capacities that are applicable/transferable to other majors?</a:t>
            </a:r>
          </a:p>
          <a:p>
            <a:r>
              <a:rPr lang="en-US" sz="2800" dirty="0" smtClean="0"/>
              <a:t>Does it provide a broad contextual understanding of the GE area (vs. a focus on technique or skills development)?</a:t>
            </a:r>
          </a:p>
          <a:p>
            <a:endParaRPr lang="en-US" sz="2800" dirty="0" smtClean="0"/>
          </a:p>
          <a:p>
            <a:pPr lvl="2"/>
            <a:endParaRPr lang="en-US" dirty="0"/>
          </a:p>
        </p:txBody>
      </p:sp>
    </p:spTree>
    <p:extLst>
      <p:ext uri="{BB962C8B-B14F-4D97-AF65-F5344CB8AC3E}">
        <p14:creationId xmlns:p14="http://schemas.microsoft.com/office/powerpoint/2010/main" val="1356337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Committee Decisions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3200" b="1" dirty="0" smtClean="0"/>
              <a:t>Decision 2: Is the course GE?</a:t>
            </a:r>
          </a:p>
          <a:p>
            <a:r>
              <a:rPr lang="en-US" sz="2800" dirty="0" smtClean="0"/>
              <a:t>Is the focus and coverage appropriate?</a:t>
            </a:r>
          </a:p>
          <a:p>
            <a:pPr lvl="1"/>
            <a:r>
              <a:rPr lang="en-US" sz="2400" dirty="0" smtClean="0"/>
              <a:t>Enough units to sufficiently cover the expected GE competencies/outcomes?</a:t>
            </a:r>
          </a:p>
          <a:p>
            <a:pPr lvl="1"/>
            <a:r>
              <a:rPr lang="en-US" sz="2400" dirty="0" smtClean="0"/>
              <a:t>Too narrowly focused on one specific topic?</a:t>
            </a:r>
          </a:p>
          <a:p>
            <a:pPr lvl="1"/>
            <a:r>
              <a:rPr lang="en-US" sz="2400" dirty="0" smtClean="0"/>
              <a:t>Too “diluted” with non-GE content or with too much content from multiple GE areas?</a:t>
            </a:r>
          </a:p>
          <a:p>
            <a:pPr marL="0" indent="0">
              <a:buNone/>
            </a:pPr>
            <a:endParaRPr lang="en-US" dirty="0" smtClean="0"/>
          </a:p>
        </p:txBody>
      </p:sp>
    </p:spTree>
    <p:extLst>
      <p:ext uri="{BB962C8B-B14F-4D97-AF65-F5344CB8AC3E}">
        <p14:creationId xmlns:p14="http://schemas.microsoft.com/office/powerpoint/2010/main" val="418037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Committee Decisions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3200" b="1" dirty="0" smtClean="0"/>
              <a:t>Decision 3: Which GE area(s) should the course be placed in?</a:t>
            </a:r>
          </a:p>
          <a:p>
            <a:r>
              <a:rPr lang="en-US" sz="2800" dirty="0" smtClean="0"/>
              <a:t>Evaluate using criteria for the GE area(s)</a:t>
            </a:r>
          </a:p>
          <a:p>
            <a:pPr lvl="1"/>
            <a:r>
              <a:rPr lang="en-US" sz="2400" dirty="0" smtClean="0"/>
              <a:t>Title 5</a:t>
            </a:r>
          </a:p>
          <a:p>
            <a:pPr lvl="1"/>
            <a:r>
              <a:rPr lang="en-US" sz="2400" dirty="0" smtClean="0"/>
              <a:t>College’s GE SLOs or other criteria</a:t>
            </a:r>
          </a:p>
          <a:p>
            <a:pPr lvl="1"/>
            <a:r>
              <a:rPr lang="en-US" sz="2400" dirty="0" smtClean="0"/>
              <a:t>Alignment to CSU GE (possibly)</a:t>
            </a:r>
          </a:p>
          <a:p>
            <a:pPr lvl="1"/>
            <a:r>
              <a:rPr lang="en-US" sz="2400" dirty="0" smtClean="0"/>
              <a:t>Alignment to IGETC (possibly)</a:t>
            </a:r>
          </a:p>
          <a:p>
            <a:pPr lvl="1"/>
            <a:r>
              <a:rPr lang="en-US" sz="2400" dirty="0" smtClean="0"/>
              <a:t>Alignment to other college or university GE (possibly)</a:t>
            </a:r>
          </a:p>
          <a:p>
            <a:pPr lvl="1"/>
            <a:endParaRPr lang="en-US" sz="2800" dirty="0" smtClean="0"/>
          </a:p>
          <a:p>
            <a:endParaRPr lang="en-US" dirty="0" smtClean="0"/>
          </a:p>
          <a:p>
            <a:pPr lvl="2"/>
            <a:endParaRPr lang="en-US" dirty="0"/>
          </a:p>
        </p:txBody>
      </p:sp>
    </p:spTree>
    <p:extLst>
      <p:ext uri="{BB962C8B-B14F-4D97-AF65-F5344CB8AC3E}">
        <p14:creationId xmlns:p14="http://schemas.microsoft.com/office/powerpoint/2010/main" val="1540749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Committee Decisions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3200" b="1" dirty="0" smtClean="0"/>
              <a:t>Decision 3: Which GE area(s) should the course be placed in?</a:t>
            </a:r>
          </a:p>
          <a:p>
            <a:r>
              <a:rPr lang="en-US" sz="2800" dirty="0" smtClean="0"/>
              <a:t>Other considerations</a:t>
            </a:r>
          </a:p>
          <a:p>
            <a:pPr lvl="1"/>
            <a:r>
              <a:rPr lang="en-US" sz="2400" dirty="0" smtClean="0"/>
              <a:t>Course discipline assignment</a:t>
            </a:r>
          </a:p>
          <a:p>
            <a:pPr lvl="1"/>
            <a:r>
              <a:rPr lang="en-US" sz="2400" dirty="0" smtClean="0"/>
              <a:t>Department offering the course</a:t>
            </a:r>
          </a:p>
          <a:p>
            <a:pPr lvl="1"/>
            <a:r>
              <a:rPr lang="en-US" sz="2400" dirty="0" smtClean="0"/>
              <a:t>Placement in multiple GE areas</a:t>
            </a:r>
            <a:endParaRPr lang="en-US" sz="2800" dirty="0" smtClean="0"/>
          </a:p>
          <a:p>
            <a:pPr lvl="1"/>
            <a:endParaRPr lang="en-US" sz="2800" dirty="0" smtClean="0"/>
          </a:p>
          <a:p>
            <a:endParaRPr lang="en-US" dirty="0" smtClean="0"/>
          </a:p>
          <a:p>
            <a:pPr lvl="2"/>
            <a:endParaRPr lang="en-US" dirty="0"/>
          </a:p>
        </p:txBody>
      </p:sp>
    </p:spTree>
    <p:extLst>
      <p:ext uri="{BB962C8B-B14F-4D97-AF65-F5344CB8AC3E}">
        <p14:creationId xmlns:p14="http://schemas.microsoft.com/office/powerpoint/2010/main" val="101094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18914" y="4483163"/>
            <a:ext cx="2075769" cy="1990614"/>
          </a:xfrm>
          <a:prstGeom prst="rect">
            <a:avLst/>
          </a:prstGeom>
        </p:spPr>
      </p:pic>
      <p:sp>
        <p:nvSpPr>
          <p:cNvPr id="2" name="Title 1"/>
          <p:cNvSpPr>
            <a:spLocks noGrp="1"/>
          </p:cNvSpPr>
          <p:nvPr>
            <p:ph type="title"/>
          </p:nvPr>
        </p:nvSpPr>
        <p:spPr>
          <a:xfrm>
            <a:off x="465083" y="231228"/>
            <a:ext cx="8229600" cy="987972"/>
          </a:xfrm>
        </p:spPr>
        <p:txBody>
          <a:bodyPr>
            <a:normAutofit/>
          </a:bodyPr>
          <a:lstStyle/>
          <a:p>
            <a:r>
              <a:rPr lang="en-US" sz="3600" dirty="0">
                <a:latin typeface="Arial Black" pitchFamily="34" charset="0"/>
              </a:rPr>
              <a:t>What is a Degree?</a:t>
            </a:r>
            <a:endParaRPr lang="en-US" sz="3600" dirty="0"/>
          </a:p>
        </p:txBody>
      </p:sp>
      <p:sp>
        <p:nvSpPr>
          <p:cNvPr id="3" name="Content Placeholder 2"/>
          <p:cNvSpPr>
            <a:spLocks noGrp="1"/>
          </p:cNvSpPr>
          <p:nvPr>
            <p:ph idx="1"/>
          </p:nvPr>
        </p:nvSpPr>
        <p:spPr>
          <a:xfrm>
            <a:off x="304800" y="1219200"/>
            <a:ext cx="8686800" cy="5410200"/>
          </a:xfrm>
        </p:spPr>
        <p:txBody>
          <a:bodyPr>
            <a:normAutofit/>
          </a:bodyPr>
          <a:lstStyle/>
          <a:p>
            <a:r>
              <a:rPr lang="en-US" sz="2400" b="1" dirty="0">
                <a:cs typeface="Arial" panose="020B0604020202020204" pitchFamily="34" charset="0"/>
              </a:rPr>
              <a:t>An undergraduate degree is comprised of three parts: </a:t>
            </a:r>
          </a:p>
          <a:p>
            <a:endParaRPr lang="en-US" sz="800" dirty="0">
              <a:cs typeface="Arial" panose="020B0604020202020204" pitchFamily="34" charset="0"/>
            </a:endParaRPr>
          </a:p>
          <a:p>
            <a:r>
              <a:rPr lang="en-US" sz="2400" dirty="0">
                <a:cs typeface="Arial" panose="020B0604020202020204" pitchFamily="34" charset="0"/>
              </a:rPr>
              <a:t> </a:t>
            </a:r>
            <a:r>
              <a:rPr lang="en-US" sz="2400" b="1" dirty="0">
                <a:solidFill>
                  <a:srgbClr val="002060"/>
                </a:solidFill>
                <a:cs typeface="Arial" panose="020B0604020202020204" pitchFamily="34" charset="0"/>
              </a:rPr>
              <a:t>Major course requirements</a:t>
            </a:r>
          </a:p>
          <a:p>
            <a:pPr lvl="1">
              <a:buFont typeface="Arial" pitchFamily="34" charset="0"/>
              <a:buChar char="•"/>
            </a:pPr>
            <a:r>
              <a:rPr lang="en-US" sz="2400" dirty="0">
                <a:cs typeface="Arial" pitchFamily="34" charset="0"/>
              </a:rPr>
              <a:t> Major courses define the program of study</a:t>
            </a:r>
            <a:r>
              <a:rPr lang="en-US" sz="2400" dirty="0" smtClean="0">
                <a:cs typeface="Arial" pitchFamily="34" charset="0"/>
              </a:rPr>
              <a:t>.</a:t>
            </a:r>
          </a:p>
          <a:p>
            <a:pPr lvl="1">
              <a:buFont typeface="Arial" pitchFamily="34" charset="0"/>
              <a:buChar char="•"/>
            </a:pPr>
            <a:endParaRPr lang="en-US" sz="800" dirty="0">
              <a:cs typeface="Arial" pitchFamily="34" charset="0"/>
            </a:endParaRPr>
          </a:p>
          <a:p>
            <a:r>
              <a:rPr lang="en-US" sz="2400" dirty="0">
                <a:cs typeface="Arial" pitchFamily="34" charset="0"/>
              </a:rPr>
              <a:t> </a:t>
            </a:r>
            <a:r>
              <a:rPr lang="en-US" sz="2400" b="1" dirty="0">
                <a:solidFill>
                  <a:srgbClr val="002060"/>
                </a:solidFill>
                <a:cs typeface="Arial" panose="020B0604020202020204" pitchFamily="34" charset="0"/>
              </a:rPr>
              <a:t>General Education course requirements</a:t>
            </a:r>
            <a:r>
              <a:rPr lang="en-US" sz="2400" b="1" dirty="0">
                <a:cs typeface="Arial" panose="020B0604020202020204" pitchFamily="34" charset="0"/>
              </a:rPr>
              <a:t>.</a:t>
            </a:r>
          </a:p>
          <a:p>
            <a:pPr lvl="1">
              <a:buFont typeface="Arial" pitchFamily="34" charset="0"/>
              <a:buChar char="•"/>
            </a:pPr>
            <a:r>
              <a:rPr lang="en-US" sz="2400" dirty="0">
                <a:cs typeface="Arial" panose="020B0604020202020204" pitchFamily="34" charset="0"/>
              </a:rPr>
              <a:t>  General Education provides broad exposure to multiple disciplines and forms the basis for developing important intellectual and civic capacities.</a:t>
            </a:r>
          </a:p>
          <a:p>
            <a:endParaRPr lang="en-US" sz="800" dirty="0">
              <a:solidFill>
                <a:srgbClr val="002060"/>
              </a:solidFill>
              <a:cs typeface="Arial" panose="020B0604020202020204" pitchFamily="34" charset="0"/>
            </a:endParaRPr>
          </a:p>
          <a:p>
            <a:r>
              <a:rPr lang="en-US" sz="2400" dirty="0">
                <a:solidFill>
                  <a:srgbClr val="002060"/>
                </a:solidFill>
                <a:cs typeface="Arial" panose="020B0604020202020204" pitchFamily="34" charset="0"/>
              </a:rPr>
              <a:t>  </a:t>
            </a:r>
            <a:r>
              <a:rPr lang="en-US" sz="2400" b="1" dirty="0">
                <a:solidFill>
                  <a:srgbClr val="002060"/>
                </a:solidFill>
                <a:cs typeface="Arial" panose="020B0604020202020204" pitchFamily="34" charset="0"/>
              </a:rPr>
              <a:t>Elective courses (as needed</a:t>
            </a:r>
            <a:r>
              <a:rPr lang="en-US" sz="2400" b="1" dirty="0" smtClean="0">
                <a:solidFill>
                  <a:srgbClr val="002060"/>
                </a:solidFill>
                <a:cs typeface="Arial" panose="020B0604020202020204" pitchFamily="34" charset="0"/>
              </a:rPr>
              <a:t>)</a:t>
            </a:r>
          </a:p>
          <a:p>
            <a:pPr lvl="1">
              <a:buFont typeface="Arial" panose="020B0604020202020204" pitchFamily="34" charset="0"/>
              <a:buChar char="•"/>
            </a:pPr>
            <a:r>
              <a:rPr lang="en-US" sz="2000" dirty="0">
                <a:cs typeface="Arial" pitchFamily="34" charset="0"/>
              </a:rPr>
              <a:t> Students choose </a:t>
            </a:r>
            <a:r>
              <a:rPr lang="en-US" sz="2000" i="1" dirty="0">
                <a:cs typeface="Arial" pitchFamily="34" charset="0"/>
              </a:rPr>
              <a:t>electives</a:t>
            </a:r>
            <a:r>
              <a:rPr lang="en-US" sz="2000" dirty="0">
                <a:cs typeface="Arial" pitchFamily="34" charset="0"/>
              </a:rPr>
              <a:t> that fit their individual interests.</a:t>
            </a:r>
          </a:p>
          <a:p>
            <a:pPr marL="457200" lvl="1" indent="0">
              <a:buNone/>
            </a:pPr>
            <a:endParaRPr lang="en-US" sz="20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42127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Committee Decisions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3200" b="1" dirty="0" smtClean="0"/>
              <a:t>Activity</a:t>
            </a:r>
          </a:p>
          <a:p>
            <a:r>
              <a:rPr lang="en-US" sz="2800" dirty="0" smtClean="0"/>
              <a:t>You are the Curriculum Committee at Avalon City College (Channel Islands CCD)</a:t>
            </a:r>
          </a:p>
          <a:p>
            <a:r>
              <a:rPr lang="en-US" sz="2800" dirty="0"/>
              <a:t>Y</a:t>
            </a:r>
            <a:r>
              <a:rPr lang="en-US" sz="2800" dirty="0" smtClean="0"/>
              <a:t>our committee will evaluate three courses proposed for your local GE pattern</a:t>
            </a:r>
          </a:p>
          <a:p>
            <a:r>
              <a:rPr lang="en-US" sz="2800" dirty="0" smtClean="0"/>
              <a:t>All courses are already determined to be baccalaureate level</a:t>
            </a:r>
          </a:p>
          <a:p>
            <a:r>
              <a:rPr lang="en-US" sz="2800" dirty="0" smtClean="0"/>
              <a:t>You need to decide if they are GE, and, if so, which GE area(s) to place them in</a:t>
            </a:r>
          </a:p>
          <a:p>
            <a:pPr lvl="1"/>
            <a:endParaRPr lang="en-US" dirty="0" smtClean="0"/>
          </a:p>
          <a:p>
            <a:pPr lvl="1"/>
            <a:endParaRPr lang="en-US" dirty="0" smtClean="0"/>
          </a:p>
          <a:p>
            <a:endParaRPr lang="en-US" dirty="0" smtClean="0"/>
          </a:p>
          <a:p>
            <a:pPr lvl="2"/>
            <a:endParaRPr lang="en-US" dirty="0"/>
          </a:p>
        </p:txBody>
      </p:sp>
    </p:spTree>
    <p:extLst>
      <p:ext uri="{BB962C8B-B14F-4D97-AF65-F5344CB8AC3E}">
        <p14:creationId xmlns:p14="http://schemas.microsoft.com/office/powerpoint/2010/main" val="92370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Committee Decisions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3200" b="1" dirty="0" smtClean="0"/>
              <a:t>Courses</a:t>
            </a:r>
          </a:p>
          <a:p>
            <a:r>
              <a:rPr lang="en-US" sz="2800" dirty="0" smtClean="0"/>
              <a:t>AVIA 115 proposed for Natural Sciences</a:t>
            </a:r>
          </a:p>
          <a:p>
            <a:r>
              <a:rPr lang="en-US" sz="2800" dirty="0" smtClean="0"/>
              <a:t>BUSE 120 proposed for Living Skills</a:t>
            </a:r>
          </a:p>
          <a:p>
            <a:r>
              <a:rPr lang="en-US" sz="2800" dirty="0" smtClean="0"/>
              <a:t>SUST 101 proposed for Natural Sciences </a:t>
            </a:r>
            <a:r>
              <a:rPr lang="en-US" sz="2800" u="sng" dirty="0" smtClean="0"/>
              <a:t>and</a:t>
            </a:r>
            <a:r>
              <a:rPr lang="en-US" sz="2800" dirty="0" smtClean="0"/>
              <a:t> Human Institutions-Social Sciences</a:t>
            </a:r>
            <a:endParaRPr lang="en-US" sz="2800" dirty="0"/>
          </a:p>
          <a:p>
            <a:pPr marL="0" indent="0">
              <a:buNone/>
            </a:pPr>
            <a:endParaRPr lang="en-US" b="1" dirty="0" smtClean="0"/>
          </a:p>
          <a:p>
            <a:pPr marL="0" indent="0">
              <a:buNone/>
            </a:pPr>
            <a:r>
              <a:rPr lang="en-US" sz="3200" b="1" dirty="0" smtClean="0"/>
              <a:t>Deliverables</a:t>
            </a:r>
          </a:p>
          <a:p>
            <a:r>
              <a:rPr lang="en-US" sz="2800" dirty="0" smtClean="0"/>
              <a:t>List of issues you discussed</a:t>
            </a:r>
          </a:p>
          <a:p>
            <a:r>
              <a:rPr lang="en-US" sz="2800" dirty="0" smtClean="0"/>
              <a:t>Is the course GE?</a:t>
            </a:r>
          </a:p>
          <a:p>
            <a:r>
              <a:rPr lang="en-US" sz="2800" dirty="0" smtClean="0"/>
              <a:t>Which GE area(s) did you assign it to?</a:t>
            </a:r>
          </a:p>
          <a:p>
            <a:pPr lvl="1"/>
            <a:endParaRPr lang="en-US" sz="2800" dirty="0" smtClean="0"/>
          </a:p>
          <a:p>
            <a:pPr lvl="1"/>
            <a:endParaRPr lang="en-US" dirty="0" smtClean="0"/>
          </a:p>
          <a:p>
            <a:endParaRPr lang="en-US" dirty="0" smtClean="0"/>
          </a:p>
          <a:p>
            <a:pPr lvl="2"/>
            <a:endParaRPr lang="en-US" dirty="0"/>
          </a:p>
        </p:txBody>
      </p:sp>
    </p:spTree>
    <p:extLst>
      <p:ext uri="{BB962C8B-B14F-4D97-AF65-F5344CB8AC3E}">
        <p14:creationId xmlns:p14="http://schemas.microsoft.com/office/powerpoint/2010/main" val="1982506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Committee Decisions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3200" b="1" dirty="0" smtClean="0"/>
              <a:t>Debrief</a:t>
            </a:r>
          </a:p>
          <a:p>
            <a:r>
              <a:rPr lang="en-US" sz="2800" dirty="0" smtClean="0"/>
              <a:t>List of issues you discussed</a:t>
            </a:r>
          </a:p>
          <a:p>
            <a:r>
              <a:rPr lang="en-US" sz="2800" dirty="0" smtClean="0"/>
              <a:t>Is the course GE?</a:t>
            </a:r>
          </a:p>
          <a:p>
            <a:r>
              <a:rPr lang="en-US" sz="2800" dirty="0"/>
              <a:t>Which GE area(s) did you assign it to</a:t>
            </a:r>
            <a:r>
              <a:rPr lang="en-US" sz="2800" dirty="0" smtClean="0"/>
              <a:t>?</a:t>
            </a:r>
          </a:p>
          <a:p>
            <a:pPr lvl="1"/>
            <a:endParaRPr lang="en-US" sz="2800" dirty="0" smtClean="0"/>
          </a:p>
          <a:p>
            <a:endParaRPr lang="en-US" sz="2800" dirty="0" smtClean="0"/>
          </a:p>
          <a:p>
            <a:pPr lvl="2"/>
            <a:endParaRPr lang="en-US" sz="2800" dirty="0"/>
          </a:p>
        </p:txBody>
      </p:sp>
    </p:spTree>
    <p:extLst>
      <p:ext uri="{BB962C8B-B14F-4D97-AF65-F5344CB8AC3E}">
        <p14:creationId xmlns:p14="http://schemas.microsoft.com/office/powerpoint/2010/main" val="1772264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What’s next?</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125730" indent="0">
              <a:buNone/>
            </a:pPr>
            <a:r>
              <a:rPr lang="en-US" b="1" dirty="0" smtClean="0"/>
              <a:t>Future trends/areas uncertainty</a:t>
            </a:r>
          </a:p>
          <a:p>
            <a:pPr marL="742950" lvl="1" indent="-342900"/>
            <a:r>
              <a:rPr lang="en-US" dirty="0" smtClean="0"/>
              <a:t>Upper division GE in CCC bachelor’s degree</a:t>
            </a:r>
          </a:p>
          <a:p>
            <a:pPr marL="742950" lvl="1" indent="-342900"/>
            <a:r>
              <a:rPr lang="en-US" dirty="0" smtClean="0"/>
              <a:t>C-ID reciprocity</a:t>
            </a:r>
          </a:p>
          <a:p>
            <a:pPr marL="125730" indent="0">
              <a:buNone/>
            </a:pPr>
            <a:r>
              <a:rPr lang="en-US" b="1" dirty="0" smtClean="0"/>
              <a:t>Student advisement</a:t>
            </a:r>
          </a:p>
          <a:p>
            <a:pPr marL="125730" indent="0">
              <a:buNone/>
            </a:pPr>
            <a:endParaRPr lang="en-US" dirty="0" smtClean="0"/>
          </a:p>
        </p:txBody>
      </p:sp>
      <p:pic>
        <p:nvPicPr>
          <p:cNvPr id="7" name="Picture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828674" y="2823409"/>
            <a:ext cx="3292641" cy="3292641"/>
          </a:xfrm>
          <a:prstGeom prst="rect">
            <a:avLst/>
          </a:prstGeom>
        </p:spPr>
      </p:pic>
    </p:spTree>
    <p:extLst>
      <p:ext uri="{BB962C8B-B14F-4D97-AF65-F5344CB8AC3E}">
        <p14:creationId xmlns:p14="http://schemas.microsoft.com/office/powerpoint/2010/main" val="2828022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Questions and Contacts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dirty="0" smtClean="0"/>
              <a:t>Dolores Davison</a:t>
            </a:r>
          </a:p>
          <a:p>
            <a:pPr lvl="1"/>
            <a:r>
              <a:rPr lang="en-US" dirty="0" smtClean="0"/>
              <a:t>Davisondolores@fhda.edu</a:t>
            </a:r>
          </a:p>
          <a:p>
            <a:pPr marL="0" indent="0">
              <a:buNone/>
            </a:pPr>
            <a:endParaRPr lang="en-US" sz="1200" dirty="0" smtClean="0"/>
          </a:p>
          <a:p>
            <a:pPr marL="0" indent="0">
              <a:buNone/>
            </a:pPr>
            <a:r>
              <a:rPr lang="en-US" dirty="0" smtClean="0"/>
              <a:t>Dave </a:t>
            </a:r>
            <a:r>
              <a:rPr lang="en-US" dirty="0" err="1" smtClean="0"/>
              <a:t>DeGroot</a:t>
            </a:r>
            <a:endParaRPr lang="en-US" dirty="0" smtClean="0"/>
          </a:p>
          <a:p>
            <a:pPr lvl="1"/>
            <a:r>
              <a:rPr lang="en-US" dirty="0" smtClean="0"/>
              <a:t>ddegroot@hancockcollege.edu</a:t>
            </a:r>
          </a:p>
          <a:p>
            <a:pPr marL="0" indent="0">
              <a:buNone/>
            </a:pPr>
            <a:endParaRPr lang="en-US" sz="1200" dirty="0" smtClean="0"/>
          </a:p>
          <a:p>
            <a:pPr marL="0" indent="0">
              <a:buNone/>
            </a:pPr>
            <a:r>
              <a:rPr lang="en-US" dirty="0" smtClean="0"/>
              <a:t>Duane Short</a:t>
            </a:r>
          </a:p>
          <a:p>
            <a:pPr lvl="1"/>
            <a:r>
              <a:rPr lang="en-US" dirty="0" smtClean="0"/>
              <a:t>dshort@sdccd.edu</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4927" y="1807312"/>
            <a:ext cx="3352800" cy="2875311"/>
          </a:xfrm>
          <a:prstGeom prst="rect">
            <a:avLst/>
          </a:prstGeom>
        </p:spPr>
      </p:pic>
    </p:spTree>
    <p:extLst>
      <p:ext uri="{BB962C8B-B14F-4D97-AF65-F5344CB8AC3E}">
        <p14:creationId xmlns:p14="http://schemas.microsoft.com/office/powerpoint/2010/main" val="4084332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25212"/>
            <a:ext cx="8229600" cy="792162"/>
          </a:xfrm>
        </p:spPr>
        <p:txBody>
          <a:bodyPr>
            <a:normAutofit/>
          </a:bodyPr>
          <a:lstStyle/>
          <a:p>
            <a:r>
              <a:rPr lang="en-US" sz="3600" dirty="0" smtClean="0">
                <a:latin typeface="Arial Black" panose="020B0A04020102020204" pitchFamily="34" charset="0"/>
              </a:rPr>
              <a:t>General Education (GE)</a:t>
            </a:r>
            <a:endParaRPr lang="en-US" sz="3600" dirty="0">
              <a:latin typeface="Arial Black" panose="020B0A04020102020204" pitchFamily="34" charset="0"/>
            </a:endParaRPr>
          </a:p>
        </p:txBody>
      </p:sp>
      <p:sp>
        <p:nvSpPr>
          <p:cNvPr id="3" name="Content Placeholder 2"/>
          <p:cNvSpPr>
            <a:spLocks noGrp="1"/>
          </p:cNvSpPr>
          <p:nvPr>
            <p:ph idx="1"/>
          </p:nvPr>
        </p:nvSpPr>
        <p:spPr>
          <a:xfrm>
            <a:off x="304800" y="1066800"/>
            <a:ext cx="8534400" cy="5562600"/>
          </a:xfrm>
        </p:spPr>
        <p:txBody>
          <a:bodyPr/>
          <a:lstStyle/>
          <a:p>
            <a:pPr marL="0" indent="0">
              <a:buNone/>
            </a:pPr>
            <a:endParaRPr lang="en-US" sz="2800" b="1" dirty="0" smtClean="0">
              <a:latin typeface="Arial" pitchFamily="34" charset="0"/>
              <a:cs typeface="Arial" pitchFamily="34" charset="0"/>
            </a:endParaRPr>
          </a:p>
          <a:p>
            <a:pPr marL="0" indent="0">
              <a:buNone/>
            </a:pPr>
            <a:r>
              <a:rPr lang="en-US" sz="2800" b="1" dirty="0" smtClean="0">
                <a:latin typeface="Arial" pitchFamily="34" charset="0"/>
                <a:cs typeface="Arial" pitchFamily="34" charset="0"/>
              </a:rPr>
              <a:t>Title </a:t>
            </a:r>
            <a:r>
              <a:rPr lang="en-US" sz="2800" b="1" dirty="0">
                <a:latin typeface="Arial" pitchFamily="34" charset="0"/>
                <a:cs typeface="Arial" pitchFamily="34" charset="0"/>
              </a:rPr>
              <a:t>5 -55061</a:t>
            </a:r>
          </a:p>
          <a:p>
            <a:r>
              <a:rPr lang="en-US" sz="900" dirty="0">
                <a:latin typeface="Arial" panose="020B0604020202020204" pitchFamily="34" charset="0"/>
                <a:cs typeface="Arial" panose="020B0604020202020204" pitchFamily="34" charset="0"/>
                <a:hlinkClick r:id="rId2"/>
              </a:rPr>
              <a:t>https://</a:t>
            </a:r>
            <a:r>
              <a:rPr lang="en-US" sz="900" dirty="0" smtClean="0">
                <a:latin typeface="Arial" panose="020B0604020202020204" pitchFamily="34" charset="0"/>
                <a:cs typeface="Arial" panose="020B0604020202020204" pitchFamily="34" charset="0"/>
                <a:hlinkClick r:id="rId2"/>
              </a:rPr>
              <a:t>govt.westlaw.com/calregs/Search/Index</a:t>
            </a:r>
            <a:endParaRPr lang="en-US" sz="900" dirty="0" smtClean="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General Education is designed to introduce students to the variety of means through which people comprehend the modern world. It reflects the conviction of colleges that those who receive their degrees </a:t>
            </a:r>
            <a:r>
              <a:rPr lang="en-US" sz="2800" b="1" dirty="0">
                <a:latin typeface="Arial" panose="020B0604020202020204" pitchFamily="34" charset="0"/>
                <a:cs typeface="Arial" panose="020B0604020202020204" pitchFamily="34" charset="0"/>
              </a:rPr>
              <a:t>must possess in common certain basic principles, concepts and methodologies </a:t>
            </a:r>
            <a:r>
              <a:rPr lang="en-US" sz="2800" dirty="0">
                <a:latin typeface="Arial" panose="020B0604020202020204" pitchFamily="34" charset="0"/>
                <a:cs typeface="Arial" panose="020B0604020202020204" pitchFamily="34" charset="0"/>
              </a:rPr>
              <a:t>both unique to and shared by the various disciplines. </a:t>
            </a:r>
          </a:p>
          <a:p>
            <a:pPr marL="0" indent="0">
              <a:buNone/>
            </a:pPr>
            <a:endParaRPr lang="en-US" dirty="0"/>
          </a:p>
        </p:txBody>
      </p:sp>
    </p:spTree>
    <p:extLst>
      <p:ext uri="{BB962C8B-B14F-4D97-AF65-F5344CB8AC3E}">
        <p14:creationId xmlns:p14="http://schemas.microsoft.com/office/powerpoint/2010/main" val="3798155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3506"/>
            <a:ext cx="8229600" cy="762000"/>
          </a:xfrm>
        </p:spPr>
        <p:txBody>
          <a:bodyPr>
            <a:normAutofit/>
          </a:bodyPr>
          <a:lstStyle/>
          <a:p>
            <a:r>
              <a:rPr lang="en-US" sz="3600" b="1" dirty="0" smtClean="0">
                <a:latin typeface="Arial Black" panose="020B0A04020102020204" pitchFamily="34" charset="0"/>
                <a:cs typeface="Arial" panose="020B0604020202020204" pitchFamily="34" charset="0"/>
              </a:rPr>
              <a:t>GE Patterns</a:t>
            </a:r>
            <a:endParaRPr lang="en-US" sz="3600" b="1"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0" y="1458310"/>
            <a:ext cx="9144000" cy="5094890"/>
          </a:xfrm>
        </p:spPr>
        <p:txBody>
          <a:bodyPr>
            <a:normAutofit/>
          </a:bodyPr>
          <a:lstStyle/>
          <a:p>
            <a:pPr marL="457200" lvl="1" indent="0" defTabSz="457200">
              <a:spcBef>
                <a:spcPts val="0"/>
              </a:spcBef>
              <a:buNone/>
            </a:pPr>
            <a:r>
              <a:rPr lang="en-US" sz="2400" b="1" dirty="0" smtClean="0">
                <a:latin typeface="Arial" panose="020B0604020202020204" pitchFamily="34" charset="0"/>
                <a:cs typeface="Arial" panose="020B0604020202020204" pitchFamily="34" charset="0"/>
              </a:rPr>
              <a:t>California Community College – </a:t>
            </a:r>
            <a:r>
              <a:rPr lang="en-US" sz="2400" b="1" dirty="0" smtClean="0">
                <a:latin typeface="Arial Black" panose="020B0A04020102020204" pitchFamily="34" charset="0"/>
                <a:cs typeface="Arial" panose="020B0604020202020204" pitchFamily="34" charset="0"/>
              </a:rPr>
              <a:t>CCC GE</a:t>
            </a:r>
            <a:endParaRPr lang="en-US" sz="2400" b="1" dirty="0">
              <a:latin typeface="Arial Black" panose="020B0A04020102020204" pitchFamily="34" charset="0"/>
              <a:cs typeface="Arial" panose="020B0604020202020204" pitchFamily="34" charset="0"/>
            </a:endParaRPr>
          </a:p>
          <a:p>
            <a:pPr marL="457200" lvl="1" indent="0" defTabSz="457200">
              <a:spcBef>
                <a:spcPts val="0"/>
              </a:spcBef>
              <a:buNone/>
            </a:pPr>
            <a:endParaRPr lang="en-US" sz="1600" b="1" dirty="0" smtClean="0">
              <a:latin typeface="Arial" panose="020B0604020202020204" pitchFamily="34" charset="0"/>
              <a:cs typeface="Arial" panose="020B0604020202020204" pitchFamily="34" charset="0"/>
            </a:endParaRPr>
          </a:p>
          <a:p>
            <a:pPr marL="457200" lvl="1" indent="0" defTabSz="457200">
              <a:spcBef>
                <a:spcPts val="0"/>
              </a:spcBef>
              <a:buNone/>
            </a:pPr>
            <a:r>
              <a:rPr lang="en-US" sz="2400" b="1" dirty="0" smtClean="0">
                <a:latin typeface="Arial" panose="020B0604020202020204" pitchFamily="34" charset="0"/>
                <a:cs typeface="Arial" panose="020B0604020202020204" pitchFamily="34" charset="0"/>
              </a:rPr>
              <a:t>California State University – 	 </a:t>
            </a:r>
            <a:r>
              <a:rPr lang="en-US" sz="2400" b="1" dirty="0" smtClean="0">
                <a:latin typeface="Arial Black" panose="020B0A04020102020204" pitchFamily="34" charset="0"/>
                <a:cs typeface="Arial" panose="020B0604020202020204" pitchFamily="34" charset="0"/>
              </a:rPr>
              <a:t>CSU GE</a:t>
            </a:r>
            <a:endParaRPr lang="en-US" sz="2400" b="1" dirty="0">
              <a:latin typeface="Arial Black" panose="020B0A04020102020204" pitchFamily="34" charset="0"/>
              <a:cs typeface="Arial" panose="020B0604020202020204" pitchFamily="34" charset="0"/>
            </a:endParaRPr>
          </a:p>
          <a:p>
            <a:pPr marL="457200" lvl="1" indent="0" defTabSz="457200">
              <a:spcBef>
                <a:spcPts val="0"/>
              </a:spcBef>
              <a:buNone/>
            </a:pPr>
            <a:r>
              <a:rPr lang="en-US" sz="2400" b="1" dirty="0" smtClean="0">
                <a:latin typeface="Arial" panose="020B0604020202020204" pitchFamily="34" charset="0"/>
                <a:cs typeface="Arial" panose="020B0604020202020204" pitchFamily="34" charset="0"/>
              </a:rPr>
              <a:t>California State University – 	 </a:t>
            </a:r>
            <a:r>
              <a:rPr lang="en-US" sz="2400" b="1" dirty="0" smtClean="0">
                <a:latin typeface="Arial Black" panose="020B0A04020102020204" pitchFamily="34" charset="0"/>
                <a:cs typeface="Arial" panose="020B0604020202020204" pitchFamily="34" charset="0"/>
              </a:rPr>
              <a:t>CSU GE for STEM</a:t>
            </a:r>
          </a:p>
          <a:p>
            <a:pPr marL="457200" lvl="1" indent="0" defTabSz="457200">
              <a:spcBef>
                <a:spcPts val="0"/>
              </a:spcBef>
              <a:buNone/>
            </a:pPr>
            <a:r>
              <a:rPr lang="en-US" sz="2400" b="1" dirty="0" smtClean="0">
                <a:latin typeface="Arial" panose="020B0604020202020204" pitchFamily="34" charset="0"/>
                <a:cs typeface="Arial" panose="020B0604020202020204" pitchFamily="34" charset="0"/>
              </a:rPr>
              <a:t>	</a:t>
            </a:r>
            <a:r>
              <a:rPr lang="en-US" sz="2400" b="1" i="1" dirty="0" smtClean="0">
                <a:latin typeface="Arial Black" panose="020B0A04020102020204" pitchFamily="34" charset="0"/>
                <a:cs typeface="Arial" panose="020B0604020202020204" pitchFamily="34" charset="0"/>
              </a:rPr>
              <a:t>Used specifically for CSU transfer.</a:t>
            </a:r>
          </a:p>
          <a:p>
            <a:pPr marL="457200" lvl="1" indent="0" defTabSz="457200">
              <a:spcBef>
                <a:spcPts val="0"/>
              </a:spcBef>
              <a:buNone/>
            </a:pPr>
            <a:endParaRPr lang="en-US" sz="1600" b="1" i="1" dirty="0" smtClean="0">
              <a:latin typeface="Arial" panose="020B0604020202020204" pitchFamily="34" charset="0"/>
              <a:cs typeface="Arial" panose="020B0604020202020204" pitchFamily="34" charset="0"/>
            </a:endParaRPr>
          </a:p>
          <a:p>
            <a:pPr marL="457200" lvl="1" indent="0" defTabSz="457200">
              <a:spcBef>
                <a:spcPts val="0"/>
              </a:spcBef>
              <a:buNone/>
            </a:pPr>
            <a:r>
              <a:rPr lang="en-US" sz="2400" b="1" dirty="0" smtClean="0">
                <a:latin typeface="Arial" panose="020B0604020202020204" pitchFamily="34" charset="0"/>
                <a:cs typeface="Arial" panose="020B0604020202020204" pitchFamily="34" charset="0"/>
              </a:rPr>
              <a:t>University of California – 		 </a:t>
            </a:r>
            <a:r>
              <a:rPr lang="en-US" sz="2400" b="1" dirty="0" smtClean="0">
                <a:latin typeface="Arial Black" panose="020B0A04020102020204" pitchFamily="34" charset="0"/>
                <a:cs typeface="Arial" panose="020B0604020202020204" pitchFamily="34" charset="0"/>
              </a:rPr>
              <a:t>IGETC</a:t>
            </a:r>
          </a:p>
          <a:p>
            <a:pPr marL="457200" lvl="1" indent="0" defTabSz="457200">
              <a:spcBef>
                <a:spcPts val="0"/>
              </a:spcBef>
              <a:buNone/>
            </a:pPr>
            <a:r>
              <a:rPr lang="en-US" sz="2400" b="1" dirty="0">
                <a:latin typeface="Arial" panose="020B0604020202020204" pitchFamily="34" charset="0"/>
                <a:cs typeface="Arial" panose="020B0604020202020204" pitchFamily="34" charset="0"/>
              </a:rPr>
              <a:t>University of California – </a:t>
            </a:r>
            <a:r>
              <a:rPr lang="en-US" sz="2400" b="1" dirty="0" smtClean="0">
                <a:latin typeface="Arial" panose="020B0604020202020204" pitchFamily="34" charset="0"/>
                <a:cs typeface="Arial" panose="020B0604020202020204" pitchFamily="34" charset="0"/>
              </a:rPr>
              <a:t>		 </a:t>
            </a:r>
            <a:r>
              <a:rPr lang="en-US" sz="2400" b="1" dirty="0" smtClean="0">
                <a:latin typeface="Arial Black" panose="020B0A04020102020204" pitchFamily="34" charset="0"/>
                <a:cs typeface="Arial" panose="020B0604020202020204" pitchFamily="34" charset="0"/>
              </a:rPr>
              <a:t>IGETC for STEM</a:t>
            </a:r>
            <a:endParaRPr lang="en-US" sz="2400" b="1" dirty="0">
              <a:latin typeface="Arial Black" panose="020B0A04020102020204" pitchFamily="34" charset="0"/>
              <a:cs typeface="Arial" panose="020B0604020202020204" pitchFamily="34" charset="0"/>
            </a:endParaRPr>
          </a:p>
          <a:p>
            <a:pPr marL="457200" lvl="1" indent="0" defTabSz="457200">
              <a:spcBef>
                <a:spcPts val="0"/>
              </a:spcBef>
              <a:buNone/>
            </a:pPr>
            <a:r>
              <a:rPr lang="en-US" sz="2400" dirty="0" smtClean="0">
                <a:latin typeface="Arial" panose="020B0604020202020204" pitchFamily="34" charset="0"/>
                <a:cs typeface="Arial" panose="020B0604020202020204" pitchFamily="34" charset="0"/>
              </a:rPr>
              <a:t>	</a:t>
            </a:r>
            <a:r>
              <a:rPr lang="en-US" sz="2400" b="1" i="1" dirty="0" smtClean="0">
                <a:latin typeface="Arial Black" panose="020B0A04020102020204" pitchFamily="34" charset="0"/>
                <a:cs typeface="Arial" panose="020B0604020202020204" pitchFamily="34" charset="0"/>
              </a:rPr>
              <a:t>Used for CSU or UC transfer.</a:t>
            </a:r>
            <a:endParaRPr lang="en-US" sz="2400" b="1" i="1" dirty="0">
              <a:latin typeface="Arial Black" panose="020B0A04020102020204" pitchFamily="34" charset="0"/>
              <a:cs typeface="Arial" panose="020B0604020202020204" pitchFamily="34" charset="0"/>
            </a:endParaRPr>
          </a:p>
          <a:p>
            <a:pPr marL="457200" lvl="1" indent="0" defTabSz="457200">
              <a:spcBef>
                <a:spcPts val="0"/>
              </a:spcBef>
              <a:buNone/>
            </a:pPr>
            <a:endParaRPr lang="en-US" sz="1600" b="1" dirty="0" smtClean="0">
              <a:latin typeface="Arial" panose="020B0604020202020204" pitchFamily="34" charset="0"/>
              <a:cs typeface="Arial" panose="020B0604020202020204" pitchFamily="34" charset="0"/>
            </a:endParaRPr>
          </a:p>
          <a:p>
            <a:pPr marL="457200" lvl="1" indent="0" defTabSz="457200">
              <a:spcBef>
                <a:spcPts val="0"/>
              </a:spcBef>
              <a:buNone/>
            </a:pPr>
            <a:r>
              <a:rPr lang="en-US" sz="2400" b="1" dirty="0" smtClean="0">
                <a:latin typeface="Arial" panose="020B0604020202020204" pitchFamily="34" charset="0"/>
                <a:cs typeface="Arial" panose="020B0604020202020204" pitchFamily="34" charset="0"/>
              </a:rPr>
              <a:t>Individual UC Campuses, Private and Out-of-State Public Schools</a:t>
            </a:r>
          </a:p>
          <a:p>
            <a:pPr marL="457200" lvl="1" indent="0" defTabSz="457200">
              <a:spcBef>
                <a:spcPts val="0"/>
              </a:spcBef>
              <a:buNone/>
            </a:pPr>
            <a:r>
              <a:rPr lang="en-US" sz="2400" b="1" dirty="0">
                <a:latin typeface="Arial" panose="020B0604020202020204" pitchFamily="34" charset="0"/>
                <a:cs typeface="Arial" panose="020B0604020202020204" pitchFamily="34" charset="0"/>
              </a:rPr>
              <a:t>	</a:t>
            </a:r>
            <a:r>
              <a:rPr lang="en-US" sz="2400" b="1" i="1" dirty="0" smtClean="0">
                <a:latin typeface="Arial Black" panose="020B0A04020102020204" pitchFamily="34" charset="0"/>
                <a:cs typeface="Arial" panose="020B0604020202020204" pitchFamily="34" charset="0"/>
              </a:rPr>
              <a:t>Varies by institution.</a:t>
            </a:r>
            <a:endParaRPr lang="en-US" sz="2400" b="1" i="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540646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Black" panose="020B0A04020102020204" pitchFamily="34" charset="0"/>
              </a:rPr>
              <a:t>CCC GE Required for AA &amp; AS</a:t>
            </a:r>
            <a:endParaRPr lang="en-US" sz="3600" dirty="0">
              <a:latin typeface="Arial Black" panose="020B0A04020102020204" pitchFamily="34" charset="0"/>
            </a:endParaRPr>
          </a:p>
        </p:txBody>
      </p:sp>
      <p:sp>
        <p:nvSpPr>
          <p:cNvPr id="3" name="Content Placeholder 2"/>
          <p:cNvSpPr>
            <a:spLocks noGrp="1"/>
          </p:cNvSpPr>
          <p:nvPr>
            <p:ph idx="1"/>
          </p:nvPr>
        </p:nvSpPr>
        <p:spPr>
          <a:xfrm>
            <a:off x="228600" y="1781502"/>
            <a:ext cx="8686800" cy="4847897"/>
          </a:xfrm>
        </p:spPr>
        <p:txBody>
          <a:bodyPr>
            <a:normAutofit/>
          </a:bodyPr>
          <a:lstStyle/>
          <a:p>
            <a:pPr marL="457200" lvl="1" indent="0">
              <a:buNone/>
            </a:pPr>
            <a:r>
              <a:rPr lang="en-US" sz="2400" b="1" dirty="0">
                <a:latin typeface="Arial" panose="020B0604020202020204" pitchFamily="34" charset="0"/>
                <a:cs typeface="Arial" panose="020B0604020202020204" pitchFamily="34" charset="0"/>
              </a:rPr>
              <a:t>Title 5 General Education Requirements</a:t>
            </a:r>
          </a:p>
          <a:p>
            <a:pPr marL="914400" lvl="2" indent="0">
              <a:buNone/>
            </a:pPr>
            <a:r>
              <a:rPr lang="en-US" sz="2400" b="1" dirty="0">
                <a:latin typeface="Arial" panose="020B0604020202020204" pitchFamily="34" charset="0"/>
                <a:cs typeface="Arial" panose="020B0604020202020204" pitchFamily="34" charset="0"/>
              </a:rPr>
              <a:t>Minimum Units </a:t>
            </a:r>
            <a:r>
              <a:rPr lang="en-US" sz="2400" dirty="0">
                <a:latin typeface="Arial" panose="020B0604020202020204" pitchFamily="34" charset="0"/>
                <a:cs typeface="Arial" panose="020B0604020202020204" pitchFamily="34" charset="0"/>
              </a:rPr>
              <a:t>- 18 semester units or 27 quarter </a:t>
            </a:r>
            <a:r>
              <a:rPr lang="en-US" sz="2400" dirty="0" smtClean="0">
                <a:latin typeface="Arial" panose="020B0604020202020204" pitchFamily="34" charset="0"/>
                <a:cs typeface="Arial" panose="020B0604020202020204" pitchFamily="34" charset="0"/>
              </a:rPr>
              <a:t>units.</a:t>
            </a:r>
            <a:endParaRPr lang="en-US" sz="2400" dirty="0">
              <a:latin typeface="Arial" panose="020B0604020202020204" pitchFamily="34" charset="0"/>
              <a:cs typeface="Arial" panose="020B0604020202020204" pitchFamily="34" charset="0"/>
            </a:endParaRPr>
          </a:p>
          <a:p>
            <a:pPr marL="914400" lvl="2" indent="0">
              <a:buNone/>
            </a:pPr>
            <a:r>
              <a:rPr lang="en-US" sz="2400" b="1" dirty="0">
                <a:latin typeface="Arial" panose="020B0604020202020204" pitchFamily="34" charset="0"/>
                <a:cs typeface="Arial" panose="020B0604020202020204" pitchFamily="34" charset="0"/>
              </a:rPr>
              <a:t>Specific Subject </a:t>
            </a:r>
            <a:r>
              <a:rPr lang="en-US" sz="2400" b="1" dirty="0" smtClean="0">
                <a:latin typeface="Arial" panose="020B0604020202020204" pitchFamily="34" charset="0"/>
                <a:cs typeface="Arial" panose="020B0604020202020204" pitchFamily="34" charset="0"/>
              </a:rPr>
              <a:t>Areas</a:t>
            </a:r>
            <a:endParaRPr lang="en-US" sz="2400" dirty="0">
              <a:latin typeface="Arial" panose="020B0604020202020204" pitchFamily="34" charset="0"/>
              <a:cs typeface="Arial" panose="020B0604020202020204" pitchFamily="34" charset="0"/>
            </a:endParaRPr>
          </a:p>
          <a:p>
            <a:pPr marL="1714500" lvl="3" indent="-342900"/>
            <a:r>
              <a:rPr lang="en-US" sz="2600" dirty="0">
                <a:latin typeface="Arial" panose="020B0604020202020204" pitchFamily="34" charset="0"/>
                <a:cs typeface="Arial" panose="020B0604020202020204" pitchFamily="34" charset="0"/>
              </a:rPr>
              <a:t>Natural Sciences </a:t>
            </a:r>
          </a:p>
          <a:p>
            <a:pPr marL="1714500" lvl="3" indent="-342900"/>
            <a:r>
              <a:rPr lang="en-US" sz="2600" dirty="0">
                <a:latin typeface="Arial" panose="020B0604020202020204" pitchFamily="34" charset="0"/>
                <a:cs typeface="Arial" panose="020B0604020202020204" pitchFamily="34" charset="0"/>
              </a:rPr>
              <a:t>Social and Behavioral Sciences </a:t>
            </a:r>
          </a:p>
          <a:p>
            <a:pPr marL="1714500" lvl="3" indent="-342900"/>
            <a:r>
              <a:rPr lang="en-US" sz="2600" dirty="0">
                <a:latin typeface="Arial" panose="020B0604020202020204" pitchFamily="34" charset="0"/>
                <a:cs typeface="Arial" panose="020B0604020202020204" pitchFamily="34" charset="0"/>
              </a:rPr>
              <a:t>Humanities </a:t>
            </a:r>
          </a:p>
          <a:p>
            <a:pPr marL="1714500" lvl="3" indent="-342900"/>
            <a:r>
              <a:rPr lang="en-US" sz="2600" dirty="0">
                <a:latin typeface="Arial" panose="020B0604020202020204" pitchFamily="34" charset="0"/>
                <a:cs typeface="Arial" panose="020B0604020202020204" pitchFamily="34" charset="0"/>
              </a:rPr>
              <a:t>Language and Rationality</a:t>
            </a:r>
          </a:p>
          <a:p>
            <a:pPr marL="2171700" lvl="4" indent="-342900"/>
            <a:r>
              <a:rPr lang="en-US" sz="2600" dirty="0">
                <a:latin typeface="Arial" panose="020B0604020202020204" pitchFamily="34" charset="0"/>
                <a:cs typeface="Arial" panose="020B0604020202020204" pitchFamily="34" charset="0"/>
              </a:rPr>
              <a:t>English Composition</a:t>
            </a:r>
          </a:p>
          <a:p>
            <a:pPr marL="2171700" lvl="4" indent="-342900"/>
            <a:r>
              <a:rPr lang="en-US" sz="2600" dirty="0">
                <a:latin typeface="Arial" panose="020B0604020202020204" pitchFamily="34" charset="0"/>
                <a:cs typeface="Arial" panose="020B0604020202020204" pitchFamily="34" charset="0"/>
              </a:rPr>
              <a:t>Communication and Analytical Thinking  </a:t>
            </a:r>
          </a:p>
          <a:p>
            <a:pPr marL="0" indent="0">
              <a:buNone/>
            </a:pPr>
            <a:endParaRPr lang="en-US" dirty="0"/>
          </a:p>
        </p:txBody>
      </p:sp>
    </p:spTree>
    <p:extLst>
      <p:ext uri="{BB962C8B-B14F-4D97-AF65-F5344CB8AC3E}">
        <p14:creationId xmlns:p14="http://schemas.microsoft.com/office/powerpoint/2010/main" val="3783709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794724" y="2652841"/>
            <a:ext cx="3215051" cy="2412461"/>
          </a:xfrm>
          <a:prstGeom prst="rect">
            <a:avLst/>
          </a:prstGeom>
        </p:spPr>
      </p:pic>
      <p:sp>
        <p:nvSpPr>
          <p:cNvPr id="2" name="Title 1"/>
          <p:cNvSpPr>
            <a:spLocks noGrp="1"/>
          </p:cNvSpPr>
          <p:nvPr>
            <p:ph type="title"/>
          </p:nvPr>
        </p:nvSpPr>
        <p:spPr/>
        <p:txBody>
          <a:bodyPr>
            <a:normAutofit/>
          </a:bodyPr>
          <a:lstStyle/>
          <a:p>
            <a:r>
              <a:rPr lang="en-US" sz="3600" dirty="0" smtClean="0">
                <a:latin typeface="Arial Black" panose="020B0A04020102020204" pitchFamily="34" charset="0"/>
              </a:rPr>
              <a:t>CCC GE Options </a:t>
            </a:r>
            <a:r>
              <a:rPr lang="en-US" sz="3600" dirty="0">
                <a:latin typeface="Arial Black" panose="020B0A04020102020204" pitchFamily="34" charset="0"/>
              </a:rPr>
              <a:t>for AA &amp; AS</a:t>
            </a:r>
            <a:endParaRPr lang="en-US" sz="3600" dirty="0"/>
          </a:p>
        </p:txBody>
      </p:sp>
      <p:sp>
        <p:nvSpPr>
          <p:cNvPr id="3" name="Content Placeholder 2"/>
          <p:cNvSpPr>
            <a:spLocks noGrp="1"/>
          </p:cNvSpPr>
          <p:nvPr>
            <p:ph idx="1"/>
          </p:nvPr>
        </p:nvSpPr>
        <p:spPr>
          <a:xfrm>
            <a:off x="457200" y="1417638"/>
            <a:ext cx="8305800" cy="4906962"/>
          </a:xfrm>
        </p:spPr>
        <p:txBody>
          <a:bodyPr>
            <a:normAutofit/>
          </a:bodyPr>
          <a:lstStyle/>
          <a:p>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Most CCC campus opt to include additional graduation requirements such as:</a:t>
            </a:r>
          </a:p>
          <a:p>
            <a:pPr marL="0" indent="0">
              <a:buNone/>
            </a:pPr>
            <a:endParaRPr lang="en-US" b="1"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b="1" dirty="0" smtClean="0">
                <a:latin typeface="Arial" panose="020B0604020202020204" pitchFamily="34" charset="0"/>
                <a:cs typeface="Arial" panose="020B0604020202020204" pitchFamily="34" charset="0"/>
              </a:rPr>
              <a:t>Computer Literacy</a:t>
            </a:r>
          </a:p>
          <a:p>
            <a:pPr lvl="1">
              <a:buFont typeface="Arial" panose="020B0604020202020204" pitchFamily="34" charset="0"/>
              <a:buChar char="•"/>
            </a:pPr>
            <a:endParaRPr lang="en-US" sz="800" b="1"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b="1" dirty="0" smtClean="0">
                <a:latin typeface="Arial" panose="020B0604020202020204" pitchFamily="34" charset="0"/>
                <a:cs typeface="Arial" panose="020B0604020202020204" pitchFamily="34" charset="0"/>
              </a:rPr>
              <a:t>Multicultural Gender or Ethnic Studies</a:t>
            </a:r>
          </a:p>
          <a:p>
            <a:pPr lvl="1">
              <a:buFont typeface="Arial" panose="020B0604020202020204" pitchFamily="34" charset="0"/>
              <a:buChar char="•"/>
            </a:pPr>
            <a:endParaRPr lang="en-US" sz="800" b="1"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b="1" dirty="0" smtClean="0">
                <a:latin typeface="Arial" panose="020B0604020202020204" pitchFamily="34" charset="0"/>
                <a:cs typeface="Arial" panose="020B0604020202020204" pitchFamily="34" charset="0"/>
              </a:rPr>
              <a:t>Health, Wellness or Physical Education</a:t>
            </a:r>
          </a:p>
          <a:p>
            <a:pPr lvl="1">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400" b="1" dirty="0" smtClean="0">
                <a:latin typeface="Arial" panose="020B0604020202020204" pitchFamily="34" charset="0"/>
                <a:cs typeface="Arial" panose="020B0604020202020204" pitchFamily="34" charset="0"/>
              </a:rPr>
              <a:t>Results in a wide range of CCC GE patterns.</a:t>
            </a:r>
            <a:endParaRPr lang="en-US" sz="2400" b="1" dirty="0">
              <a:latin typeface="Arial" panose="020B0604020202020204" pitchFamily="34" charset="0"/>
              <a:cs typeface="Arial" panose="020B0604020202020204" pitchFamily="34" charset="0"/>
            </a:endParaRPr>
          </a:p>
          <a:p>
            <a:pPr marL="457200" lvl="1" indent="0">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3953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914400"/>
          </a:xfrm>
        </p:spPr>
        <p:txBody>
          <a:bodyPr>
            <a:noAutofit/>
          </a:bodyPr>
          <a:lstStyle/>
          <a:p>
            <a:pPr algn="l"/>
            <a:r>
              <a:rPr lang="en-US" sz="3400" dirty="0">
                <a:latin typeface="Arial Black" panose="020B0A04020102020204" pitchFamily="34" charset="0"/>
                <a:cs typeface="Arial" panose="020B0604020202020204" pitchFamily="34" charset="0"/>
              </a:rPr>
              <a:t>Associate Degrees for Transfer (ADT</a:t>
            </a:r>
            <a:r>
              <a:rPr lang="en-US" sz="3400" dirty="0" smtClean="0">
                <a:latin typeface="Arial Black" panose="020B0A04020102020204" pitchFamily="34" charset="0"/>
                <a:cs typeface="Arial" panose="020B0604020202020204" pitchFamily="34" charset="0"/>
              </a:rPr>
              <a:t>)</a:t>
            </a:r>
            <a:endParaRPr lang="en-US" sz="3400" dirty="0"/>
          </a:p>
        </p:txBody>
      </p:sp>
      <p:sp>
        <p:nvSpPr>
          <p:cNvPr id="3" name="Content Placeholder 2"/>
          <p:cNvSpPr>
            <a:spLocks noGrp="1"/>
          </p:cNvSpPr>
          <p:nvPr>
            <p:ph idx="1"/>
          </p:nvPr>
        </p:nvSpPr>
        <p:spPr>
          <a:xfrm>
            <a:off x="228600" y="1219200"/>
            <a:ext cx="8763000" cy="5486400"/>
          </a:xfrm>
        </p:spPr>
        <p:txBody>
          <a:bodyPr>
            <a:normAutofit/>
          </a:bodyPr>
          <a:lstStyle/>
          <a:p>
            <a:pPr>
              <a:lnSpc>
                <a:spcPct val="100000"/>
              </a:lnSpc>
            </a:pPr>
            <a:r>
              <a:rPr lang="en-US" sz="2800" b="1" dirty="0">
                <a:cs typeface="Arial" panose="020B0604020202020204" pitchFamily="34" charset="0"/>
              </a:rPr>
              <a:t>Colleges “can not” include additional graduation </a:t>
            </a:r>
            <a:r>
              <a:rPr lang="en-US" sz="2800" b="1" dirty="0" smtClean="0">
                <a:cs typeface="Arial" panose="020B0604020202020204" pitchFamily="34" charset="0"/>
              </a:rPr>
              <a:t>requirements for AA-T &amp; AS-T:</a:t>
            </a:r>
          </a:p>
          <a:p>
            <a:pPr lvl="2"/>
            <a:r>
              <a:rPr lang="en-US" sz="2400" b="1" dirty="0" smtClean="0">
                <a:cs typeface="Arial" panose="020B0604020202020204" pitchFamily="34" charset="0"/>
              </a:rPr>
              <a:t>“ </a:t>
            </a:r>
            <a:r>
              <a:rPr lang="en-US" sz="2400" b="1" dirty="0">
                <a:cs typeface="Arial" panose="020B0604020202020204" pitchFamily="34" charset="0"/>
              </a:rPr>
              <a:t>. . .</a:t>
            </a:r>
            <a:r>
              <a:rPr lang="en-US" sz="2400" b="1" dirty="0"/>
              <a:t> A community college district shall not impose any requirements in addition to the requirements of this section, including any local college or district requirements, for a student to be eligible for the associate </a:t>
            </a:r>
            <a:r>
              <a:rPr lang="en-US" sz="2400" b="1" dirty="0" smtClean="0"/>
              <a:t>degree </a:t>
            </a:r>
            <a:r>
              <a:rPr lang="en-US" sz="2400" b="1" dirty="0"/>
              <a:t>for transfer </a:t>
            </a:r>
            <a:r>
              <a:rPr lang="en-US" sz="2400" b="1" dirty="0" smtClean="0">
                <a:cs typeface="Arial" panose="020B0604020202020204" pitchFamily="34" charset="0"/>
              </a:rPr>
              <a:t>.”                                   </a:t>
            </a:r>
          </a:p>
          <a:p>
            <a:pPr marL="0" indent="0" algn="r">
              <a:lnSpc>
                <a:spcPct val="100000"/>
              </a:lnSpc>
              <a:buNone/>
            </a:pPr>
            <a:r>
              <a:rPr lang="en-US" sz="2200" b="1" dirty="0" smtClean="0">
                <a:cs typeface="Arial" panose="020B0604020202020204" pitchFamily="34" charset="0"/>
              </a:rPr>
              <a:t>Senate Bill 440</a:t>
            </a:r>
            <a:endParaRPr lang="en-US" sz="2200" b="1"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57975" y="4056976"/>
            <a:ext cx="3607266" cy="2576618"/>
          </a:xfrm>
          <a:prstGeom prst="rect">
            <a:avLst/>
          </a:prstGeom>
        </p:spPr>
      </p:pic>
    </p:spTree>
    <p:extLst>
      <p:ext uri="{BB962C8B-B14F-4D97-AF65-F5344CB8AC3E}">
        <p14:creationId xmlns:p14="http://schemas.microsoft.com/office/powerpoint/2010/main" val="939034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395"/>
            <a:ext cx="8229600" cy="792162"/>
          </a:xfrm>
        </p:spPr>
        <p:txBody>
          <a:bodyPr>
            <a:normAutofit/>
          </a:bodyPr>
          <a:lstStyle/>
          <a:p>
            <a:r>
              <a:rPr lang="en-US" sz="3600" dirty="0">
                <a:latin typeface="Arial Black" panose="020B0A04020102020204" pitchFamily="34" charset="0"/>
              </a:rPr>
              <a:t>CCC </a:t>
            </a:r>
            <a:r>
              <a:rPr lang="en-US" sz="3600" dirty="0" smtClean="0">
                <a:latin typeface="Arial Black" panose="020B0A04020102020204" pitchFamily="34" charset="0"/>
              </a:rPr>
              <a:t>GE &amp; Reciprocity</a:t>
            </a:r>
            <a:endParaRPr lang="en-US" sz="3600" dirty="0"/>
          </a:p>
        </p:txBody>
      </p:sp>
      <p:sp>
        <p:nvSpPr>
          <p:cNvPr id="3" name="Content Placeholder 2"/>
          <p:cNvSpPr>
            <a:spLocks noGrp="1"/>
          </p:cNvSpPr>
          <p:nvPr>
            <p:ph idx="1"/>
          </p:nvPr>
        </p:nvSpPr>
        <p:spPr>
          <a:xfrm>
            <a:off x="152400" y="1038225"/>
            <a:ext cx="8915400" cy="5667375"/>
          </a:xfrm>
        </p:spPr>
        <p:txBody>
          <a:bodyPr>
            <a:normAutofit/>
          </a:bodyPr>
          <a:lstStyle/>
          <a:p>
            <a:pPr marL="0" indent="0">
              <a:buNone/>
            </a:pPr>
            <a:endParaRPr lang="en-US" sz="2800" dirty="0" smtClean="0">
              <a:latin typeface="Arial Black" panose="020B0A04020102020204" pitchFamily="34" charset="0"/>
              <a:cs typeface="Arial" panose="020B0604020202020204" pitchFamily="34" charset="0"/>
            </a:endParaRPr>
          </a:p>
          <a:p>
            <a:pPr marL="0" indent="0">
              <a:buNone/>
            </a:pPr>
            <a:r>
              <a:rPr lang="en-US" sz="2800" dirty="0" smtClean="0">
                <a:latin typeface="Arial Black" panose="020B0A04020102020204" pitchFamily="34" charset="0"/>
                <a:cs typeface="Arial" panose="020B0604020202020204" pitchFamily="34" charset="0"/>
              </a:rPr>
              <a:t>CCC GE Regional Reciprocity</a:t>
            </a:r>
          </a:p>
          <a:p>
            <a:pPr marL="0" indent="0">
              <a:buNone/>
            </a:pPr>
            <a:r>
              <a:rPr lang="en-US" dirty="0" smtClean="0">
                <a:latin typeface="Arial" panose="020B0604020202020204" pitchFamily="34" charset="0"/>
                <a:cs typeface="Arial" panose="020B0604020202020204" pitchFamily="34" charset="0"/>
              </a:rPr>
              <a:t>Courses taken at a ‘sending’ college will be honored in the GE Area of that college by the ‘receiving’ college even if the local comparable course of the receiving college is in another GE Area.</a:t>
            </a:r>
          </a:p>
          <a:p>
            <a:pPr marL="0" indent="0">
              <a:buNone/>
            </a:pPr>
            <a:endParaRPr lang="en-US" sz="2800" b="1" dirty="0">
              <a:latin typeface="Arial" panose="020B0604020202020204" pitchFamily="34" charset="0"/>
              <a:cs typeface="Arial" panose="020B0604020202020204" pitchFamily="34" charset="0"/>
            </a:endParaRPr>
          </a:p>
          <a:p>
            <a:pPr marL="0" indent="0">
              <a:buNone/>
            </a:pPr>
            <a:r>
              <a:rPr lang="en-US" sz="2800" b="1" dirty="0" smtClean="0">
                <a:latin typeface="Arial Black" panose="020B0A04020102020204" pitchFamily="34" charset="0"/>
                <a:cs typeface="Arial" panose="020B0604020202020204" pitchFamily="34" charset="0"/>
              </a:rPr>
              <a:t>C-ID Reciprocity</a:t>
            </a:r>
          </a:p>
          <a:p>
            <a:pPr marL="0" indent="0">
              <a:buNone/>
            </a:pPr>
            <a:r>
              <a:rPr lang="en-US" dirty="0" smtClean="0">
                <a:latin typeface="Arial" panose="020B0604020202020204" pitchFamily="34" charset="0"/>
                <a:cs typeface="Arial" panose="020B0604020202020204" pitchFamily="34" charset="0"/>
              </a:rPr>
              <a:t>C-ID reciprocity policy applies to all applications of the local C-ID course, i.e. Major and GE requirements.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692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6981"/>
            <a:ext cx="8229600" cy="792162"/>
          </a:xfrm>
        </p:spPr>
        <p:txBody>
          <a:bodyPr>
            <a:normAutofit/>
          </a:bodyPr>
          <a:lstStyle/>
          <a:p>
            <a:r>
              <a:rPr lang="en-US" sz="3600" dirty="0" smtClean="0">
                <a:latin typeface="Arial Black" panose="020B0A04020102020204" pitchFamily="34" charset="0"/>
              </a:rPr>
              <a:t>CSU GE</a:t>
            </a:r>
            <a:endParaRPr lang="en-US" sz="3600" dirty="0">
              <a:latin typeface="Arial Black" panose="020B0A04020102020204" pitchFamily="34" charset="0"/>
            </a:endParaRPr>
          </a:p>
        </p:txBody>
      </p:sp>
      <p:sp>
        <p:nvSpPr>
          <p:cNvPr id="3" name="Content Placeholder 2"/>
          <p:cNvSpPr>
            <a:spLocks noGrp="1"/>
          </p:cNvSpPr>
          <p:nvPr>
            <p:ph idx="1"/>
          </p:nvPr>
        </p:nvSpPr>
        <p:spPr>
          <a:xfrm>
            <a:off x="304800" y="1403684"/>
            <a:ext cx="8610600" cy="5225715"/>
          </a:xfrm>
        </p:spPr>
        <p:txBody>
          <a:bodyPr>
            <a:normAutofit/>
          </a:bodyPr>
          <a:lstStyle/>
          <a:p>
            <a:pPr indent="0">
              <a:buNone/>
            </a:pPr>
            <a:r>
              <a:rPr lang="en-US" b="1" dirty="0" smtClean="0">
                <a:latin typeface="Arial" panose="020B0604020202020204" pitchFamily="34" charset="0"/>
                <a:cs typeface="Arial" panose="020B0604020202020204" pitchFamily="34" charset="0"/>
              </a:rPr>
              <a:t>Title 5 GE Requirements and CSU Executive Order 1065</a:t>
            </a:r>
            <a:endParaRPr lang="en-US" b="1" dirty="0">
              <a:latin typeface="Arial" panose="020B0604020202020204" pitchFamily="34" charset="0"/>
              <a:cs typeface="Arial" panose="020B0604020202020204" pitchFamily="34" charset="0"/>
            </a:endParaRPr>
          </a:p>
          <a:p>
            <a:pPr marL="914400" lvl="2" indent="0">
              <a:buNone/>
            </a:pPr>
            <a:r>
              <a:rPr lang="en-US" sz="2400" b="1" dirty="0">
                <a:latin typeface="Arial" panose="020B0604020202020204" pitchFamily="34" charset="0"/>
                <a:cs typeface="Arial" panose="020B0604020202020204" pitchFamily="34" charset="0"/>
              </a:rPr>
              <a:t>Minimum Units </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39 semester units/58 quarter units</a:t>
            </a:r>
            <a:endParaRPr lang="en-US" sz="2400" dirty="0">
              <a:latin typeface="Arial" panose="020B0604020202020204" pitchFamily="34" charset="0"/>
              <a:cs typeface="Arial" panose="020B0604020202020204" pitchFamily="34" charset="0"/>
            </a:endParaRPr>
          </a:p>
          <a:p>
            <a:pPr marL="914400" lvl="2" indent="0">
              <a:buNone/>
            </a:pPr>
            <a:r>
              <a:rPr lang="en-US" sz="2400" b="1" dirty="0">
                <a:latin typeface="Arial" panose="020B0604020202020204" pitchFamily="34" charset="0"/>
                <a:cs typeface="Arial" panose="020B0604020202020204" pitchFamily="34" charset="0"/>
              </a:rPr>
              <a:t>Specific Subject Areas – </a:t>
            </a:r>
            <a:r>
              <a:rPr lang="en-US" sz="2400" dirty="0" smtClean="0">
                <a:latin typeface="Arial" panose="020B0604020202020204" pitchFamily="34" charset="0"/>
                <a:cs typeface="Arial" panose="020B0604020202020204" pitchFamily="34" charset="0"/>
              </a:rPr>
              <a:t>5 Areas</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marL="1291590" lvl="4" indent="-285750"/>
            <a:r>
              <a:rPr lang="en-US" sz="2600" dirty="0" smtClean="0"/>
              <a:t>Area A: English Language Communication and Critical Thinking</a:t>
            </a:r>
          </a:p>
          <a:p>
            <a:pPr marL="1291590" lvl="4" indent="-285750"/>
            <a:r>
              <a:rPr lang="en-US" sz="2600" dirty="0" smtClean="0"/>
              <a:t>Area B: Scientific Inquiry and Quantitative Reasoning</a:t>
            </a:r>
          </a:p>
          <a:p>
            <a:pPr marL="1291590" lvl="4" indent="-285750"/>
            <a:r>
              <a:rPr lang="en-US" sz="2600" dirty="0" smtClean="0"/>
              <a:t>Area C: Arts and Humanities</a:t>
            </a:r>
          </a:p>
          <a:p>
            <a:pPr marL="1291590" lvl="4" indent="-285750"/>
            <a:r>
              <a:rPr lang="en-US" sz="2600" dirty="0" smtClean="0"/>
              <a:t>Area D: Social Sciences</a:t>
            </a:r>
          </a:p>
          <a:p>
            <a:pPr marL="1291590" lvl="4" indent="-285750"/>
            <a:r>
              <a:rPr lang="en-US" sz="2600" dirty="0" smtClean="0"/>
              <a:t>Area E: Lifelong Learning and </a:t>
            </a:r>
          </a:p>
          <a:p>
            <a:pPr marL="1005840" lvl="4" indent="0">
              <a:buNone/>
            </a:pPr>
            <a:r>
              <a:rPr lang="en-US" sz="2600" dirty="0" smtClean="0"/>
              <a:t>   Self-Development</a:t>
            </a:r>
          </a:p>
          <a:p>
            <a:pPr marL="1005840" lvl="4"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2112" y="4414508"/>
            <a:ext cx="2244688" cy="2214892"/>
          </a:xfrm>
          <a:prstGeom prst="rect">
            <a:avLst/>
          </a:prstGeom>
        </p:spPr>
      </p:pic>
    </p:spTree>
    <p:extLst>
      <p:ext uri="{BB962C8B-B14F-4D97-AF65-F5344CB8AC3E}">
        <p14:creationId xmlns:p14="http://schemas.microsoft.com/office/powerpoint/2010/main" val="288405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271</TotalTime>
  <Words>1088</Words>
  <Application>Microsoft Office PowerPoint</Application>
  <PresentationFormat>On-screen Show (4:3)</PresentationFormat>
  <Paragraphs>184</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Placing courses in local  GE patterns:  Models for Effective Practice </vt:lpstr>
      <vt:lpstr>What is a Degree?</vt:lpstr>
      <vt:lpstr>General Education (GE)</vt:lpstr>
      <vt:lpstr>GE Patterns</vt:lpstr>
      <vt:lpstr>CCC GE Required for AA &amp; AS</vt:lpstr>
      <vt:lpstr>CCC GE Options for AA &amp; AS</vt:lpstr>
      <vt:lpstr>Associate Degrees for Transfer (ADT)</vt:lpstr>
      <vt:lpstr>CCC GE &amp; Reciprocity</vt:lpstr>
      <vt:lpstr>CSU GE</vt:lpstr>
      <vt:lpstr>IGETC</vt:lpstr>
      <vt:lpstr>Role of Curriculum Committee</vt:lpstr>
      <vt:lpstr>Role of Curriculum Committee</vt:lpstr>
      <vt:lpstr>Three Committee Decisions</vt:lpstr>
      <vt:lpstr>PowerPoint Presentation</vt:lpstr>
      <vt:lpstr>PowerPoint Presentation</vt:lpstr>
      <vt:lpstr>Three Committee Decisions</vt:lpstr>
      <vt:lpstr>Three Committee Decisions</vt:lpstr>
      <vt:lpstr>Three Committee Decisions</vt:lpstr>
      <vt:lpstr>Three Committee Decisions</vt:lpstr>
      <vt:lpstr>Three Committee Decisions</vt:lpstr>
      <vt:lpstr>Three Committee Decisions</vt:lpstr>
      <vt:lpstr>Three Committee Decisions</vt:lpstr>
      <vt:lpstr>What’s next?</vt:lpstr>
      <vt:lpstr>Questions and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Windows User</cp:lastModifiedBy>
  <cp:revision>23</cp:revision>
  <dcterms:created xsi:type="dcterms:W3CDTF">2015-10-21T19:14:41Z</dcterms:created>
  <dcterms:modified xsi:type="dcterms:W3CDTF">2016-07-12T18:51:39Z</dcterms:modified>
</cp:coreProperties>
</file>