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6" r:id="rId1"/>
  </p:sldMasterIdLst>
  <p:notesMasterIdLst>
    <p:notesMasterId r:id="rId13"/>
  </p:notesMasterIdLst>
  <p:handoutMasterIdLst>
    <p:handoutMasterId r:id="rId14"/>
  </p:handoutMasterIdLst>
  <p:sldIdLst>
    <p:sldId id="270" r:id="rId2"/>
    <p:sldId id="267" r:id="rId3"/>
    <p:sldId id="271" r:id="rId4"/>
    <p:sldId id="275" r:id="rId5"/>
    <p:sldId id="272" r:id="rId6"/>
    <p:sldId id="280" r:id="rId7"/>
    <p:sldId id="273" r:id="rId8"/>
    <p:sldId id="277" r:id="rId9"/>
    <p:sldId id="278" r:id="rId10"/>
    <p:sldId id="279" r:id="rId11"/>
    <p:sldId id="27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3"/>
    <p:restoredTop sz="94676"/>
  </p:normalViewPr>
  <p:slideViewPr>
    <p:cSldViewPr snapToGrid="0" snapToObjects="1">
      <p:cViewPr varScale="1">
        <p:scale>
          <a:sx n="70" d="100"/>
          <a:sy n="70" d="100"/>
        </p:scale>
        <p:origin x="138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2C4F30B-5BEC-B14A-A9B4-9A8C09B52C48}" type="datetimeFigureOut">
              <a:rPr lang="en-US" smtClean="0"/>
              <a:t>4/17/2017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A727BEA-AA50-CD4A-BCD9-5A5B864C5AEA}" type="slidenum">
              <a:rPr lang="en-US" smtClean="0"/>
              <a:t>‹#›</a:t>
            </a:fld>
            <a:endParaRPr lang="en-US"/>
          </a:p>
        </p:txBody>
      </p:sp>
    </p:spTree>
    <p:extLst>
      <p:ext uri="{BB962C8B-B14F-4D97-AF65-F5344CB8AC3E}">
        <p14:creationId xmlns:p14="http://schemas.microsoft.com/office/powerpoint/2010/main" val="14905278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14B8A3-9F8E-A04E-8245-25D66396A756}" type="datetimeFigureOut">
              <a:rPr lang="en-US" smtClean="0"/>
              <a:t>4/17/2017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773D29-9B08-B947-BA24-0E908A826DF0}" type="slidenum">
              <a:rPr lang="en-US" smtClean="0"/>
              <a:t>‹#›</a:t>
            </a:fld>
            <a:endParaRPr lang="en-US"/>
          </a:p>
        </p:txBody>
      </p:sp>
    </p:spTree>
    <p:extLst>
      <p:ext uri="{BB962C8B-B14F-4D97-AF65-F5344CB8AC3E}">
        <p14:creationId xmlns:p14="http://schemas.microsoft.com/office/powerpoint/2010/main" val="256932875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856C254F-7A7D-6742-93A4-735B700A17D2}" type="datetimeFigureOut">
              <a:rPr lang="en-US" smtClean="0"/>
              <a:t>4/17/2017</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6C254F-7A7D-6742-93A4-735B700A17D2}" type="datetimeFigureOut">
              <a:rPr lang="en-US" smtClean="0"/>
              <a:t>4/17/2017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2FC80C-0B04-5B4F-B14E-62D796984FB8}" type="slidenum">
              <a:rPr lang="en-US" smtClean="0"/>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856C254F-7A7D-6742-93A4-735B700A17D2}" type="datetimeFigureOut">
              <a:rPr lang="en-US" smtClean="0"/>
              <a:t>4/17/2017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2FC80C-0B04-5B4F-B14E-62D796984FB8}"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856C254F-7A7D-6742-93A4-735B700A17D2}" type="datetimeFigureOut">
              <a:rPr lang="en-US" smtClean="0"/>
              <a:t>4/17/2017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2FC80C-0B04-5B4F-B14E-62D796984FB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856C254F-7A7D-6742-93A4-735B700A17D2}" type="datetimeFigureOut">
              <a:rPr lang="en-US" smtClean="0"/>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2FC80C-0B04-5B4F-B14E-62D796984FB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856C254F-7A7D-6742-93A4-735B700A17D2}" type="datetimeFigureOut">
              <a:rPr lang="en-US" smtClean="0"/>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2FC80C-0B04-5B4F-B14E-62D796984FB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856C254F-7A7D-6742-93A4-735B700A17D2}" type="datetimeFigureOut">
              <a:rPr lang="en-US" smtClean="0"/>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2FC80C-0B04-5B4F-B14E-62D796984FB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856C254F-7A7D-6742-93A4-735B700A17D2}" type="datetimeFigureOut">
              <a:rPr lang="en-US" smtClean="0"/>
              <a:t>4/17/2017</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US"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6C254F-7A7D-6742-93A4-735B700A17D2}" type="datetimeFigureOut">
              <a:rPr lang="en-US" smtClean="0"/>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2FC80C-0B04-5B4F-B14E-62D796984FB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856C254F-7A7D-6742-93A4-735B700A17D2}" type="datetimeFigureOut">
              <a:rPr lang="en-US" smtClean="0"/>
              <a:t>4/17/2017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2FC80C-0B04-5B4F-B14E-62D796984FB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856C254F-7A7D-6742-93A4-735B700A17D2}" type="datetimeFigureOut">
              <a:rPr lang="en-US" smtClean="0"/>
              <a:t>4/17/2017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2FC80C-0B04-5B4F-B14E-62D796984FB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856C254F-7A7D-6742-93A4-735B700A17D2}" type="datetimeFigureOut">
              <a:rPr lang="en-US" smtClean="0"/>
              <a:t>4/17/2017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2FC80C-0B04-5B4F-B14E-62D796984FB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856C254F-7A7D-6742-93A4-735B700A17D2}" type="datetimeFigureOut">
              <a:rPr lang="en-US" smtClean="0"/>
              <a:t>4/17/2017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2FC80C-0B04-5B4F-B14E-62D796984FB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856C254F-7A7D-6742-93A4-735B700A17D2}" type="datetimeFigureOut">
              <a:rPr lang="en-US" smtClean="0"/>
              <a:t>4/17/2017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duotone>
              <a:schemeClr val="bg2">
                <a:satMod val="150000"/>
                <a:lumMod val="50000"/>
              </a:schemeClr>
              <a:schemeClr val="bg2">
                <a:satMod val="400000"/>
                <a:lumMod val="160000"/>
              </a:schemeClr>
            </a:duotone>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856C254F-7A7D-6742-93A4-735B700A17D2}" type="datetimeFigureOut">
              <a:rPr lang="en-US" smtClean="0"/>
              <a:t>4/17/2017</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272FC80C-0B04-5B4F-B14E-62D796984FB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 id="2147483778" r:id="rId12"/>
    <p:sldLayoutId id="2147483779" r:id="rId13"/>
    <p:sldLayoutId id="2147483780"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786" y="327547"/>
            <a:ext cx="8502554" cy="1405720"/>
          </a:xfrm>
        </p:spPr>
        <p:txBody>
          <a:bodyPr>
            <a:noAutofit/>
          </a:bodyPr>
          <a:lstStyle/>
          <a:p>
            <a:r>
              <a:rPr lang="en-US" sz="3600" b="1" dirty="0" smtClean="0"/>
              <a:t>The </a:t>
            </a:r>
            <a:r>
              <a:rPr lang="en-US" sz="3600" b="1" dirty="0"/>
              <a:t>Power of the Pen: Local Resolutions and How to Use </a:t>
            </a:r>
            <a:r>
              <a:rPr lang="en-US" sz="3600" b="1" dirty="0" smtClean="0"/>
              <a:t>Them</a:t>
            </a:r>
            <a:endParaRPr lang="en-US" sz="3600" dirty="0"/>
          </a:p>
        </p:txBody>
      </p:sp>
      <p:sp>
        <p:nvSpPr>
          <p:cNvPr id="3" name="Content Placeholder 2"/>
          <p:cNvSpPr>
            <a:spLocks noGrp="1"/>
          </p:cNvSpPr>
          <p:nvPr>
            <p:ph idx="1"/>
          </p:nvPr>
        </p:nvSpPr>
        <p:spPr>
          <a:xfrm>
            <a:off x="395786" y="1910687"/>
            <a:ext cx="8502554" cy="4380931"/>
          </a:xfrm>
        </p:spPr>
        <p:txBody>
          <a:bodyPr>
            <a:normAutofit fontScale="70000" lnSpcReduction="20000"/>
          </a:bodyPr>
          <a:lstStyle/>
          <a:p>
            <a:pPr algn="just"/>
            <a:r>
              <a:rPr lang="en-US" dirty="0" smtClean="0"/>
              <a:t>Resolutions </a:t>
            </a:r>
            <a:r>
              <a:rPr lang="en-US" dirty="0"/>
              <a:t>can be an effective way to encourage and facilitate civil discourse at your college; however, local senate leaders may often feel confused about the use of resolutions at the local level for doing business and taking action. In this breakout members of the ASCCC Resolutions Committee will delve into the question of when to write a resolution at your local senate, and what the process and outcomes may look like</a:t>
            </a:r>
            <a:r>
              <a:rPr lang="en-US" dirty="0" smtClean="0"/>
              <a:t>.</a:t>
            </a:r>
            <a:endParaRPr lang="en-US" dirty="0"/>
          </a:p>
          <a:p>
            <a:r>
              <a:rPr lang="en-US" dirty="0"/>
              <a:t>Objectives: Attendees will hear benefits and considerations to local resolution writing and approval to understand better how to use this parliamentary tool. </a:t>
            </a:r>
            <a:endParaRPr lang="en-US" dirty="0" smtClean="0"/>
          </a:p>
          <a:p>
            <a:r>
              <a:rPr lang="en-US" dirty="0"/>
              <a:t>Eric Thompson, Santa Rosa Junior College</a:t>
            </a:r>
          </a:p>
          <a:p>
            <a:r>
              <a:rPr lang="en-US" dirty="0"/>
              <a:t>Donna Greene, College of the Desert </a:t>
            </a:r>
          </a:p>
          <a:p>
            <a:r>
              <a:rPr lang="en-US" dirty="0"/>
              <a:t>Carrie Roberson, Butte College </a:t>
            </a:r>
          </a:p>
          <a:p>
            <a:r>
              <a:rPr lang="en-US" dirty="0"/>
              <a:t>Rebecca Eikey, College of the </a:t>
            </a:r>
            <a:r>
              <a:rPr lang="en-US" dirty="0" smtClean="0"/>
              <a:t>Canyons</a:t>
            </a:r>
          </a:p>
          <a:p>
            <a:r>
              <a:rPr lang="en-US" dirty="0" smtClean="0"/>
              <a:t>With Ginni May &amp; Randy Beach</a:t>
            </a:r>
            <a:endParaRPr lang="en-US" dirty="0"/>
          </a:p>
          <a:p>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95878" y="4208300"/>
            <a:ext cx="2797745" cy="2369921"/>
          </a:xfrm>
          <a:prstGeom prst="rect">
            <a:avLst/>
          </a:prstGeom>
        </p:spPr>
      </p:pic>
    </p:spTree>
    <p:extLst>
      <p:ext uri="{BB962C8B-B14F-4D97-AF65-F5344CB8AC3E}">
        <p14:creationId xmlns:p14="http://schemas.microsoft.com/office/powerpoint/2010/main" val="42078942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Resolution from College of the Canyons: Civic Center Use</a:t>
            </a:r>
            <a:endParaRPr lang="en-US" dirty="0"/>
          </a:p>
        </p:txBody>
      </p:sp>
      <p:sp>
        <p:nvSpPr>
          <p:cNvPr id="4" name="Content Placeholder 3"/>
          <p:cNvSpPr>
            <a:spLocks noGrp="1"/>
          </p:cNvSpPr>
          <p:nvPr>
            <p:ph idx="1"/>
          </p:nvPr>
        </p:nvSpPr>
        <p:spPr/>
        <p:txBody>
          <a:bodyPr>
            <a:normAutofit fontScale="62500" lnSpcReduction="20000"/>
          </a:bodyPr>
          <a:lstStyle/>
          <a:p>
            <a:pPr marL="0" indent="0">
              <a:buNone/>
            </a:pPr>
            <a:r>
              <a:rPr lang="en-US" b="1" dirty="0"/>
              <a:t>Resolved</a:t>
            </a:r>
            <a:r>
              <a:rPr lang="en-US" dirty="0"/>
              <a:t>, The College of the Canyons Academic Senate urges that instruction and activities for students takes priority over filming activities and filming is not permitted at the expense of student, staff, and faculty access; and </a:t>
            </a:r>
            <a:endParaRPr lang="en-US" dirty="0" smtClean="0"/>
          </a:p>
          <a:p>
            <a:pPr marL="0" indent="0">
              <a:buNone/>
            </a:pPr>
            <a:r>
              <a:rPr lang="en-US" b="1" dirty="0" smtClean="0"/>
              <a:t>Resolved</a:t>
            </a:r>
            <a:r>
              <a:rPr lang="en-US" dirty="0"/>
              <a:t>, The College of the Canyons Academic Senate urges that direct communication to students, faculty, and staff, related to civic center use, such as filming, be done in a manner that consists of advanced notification of areas to be affected, and in the case of filming, includes advanced posting of film permits in public areas on campus; and </a:t>
            </a:r>
            <a:endParaRPr lang="en-US" dirty="0" smtClean="0"/>
          </a:p>
          <a:p>
            <a:pPr marL="0" indent="0">
              <a:buNone/>
            </a:pPr>
            <a:r>
              <a:rPr lang="en-US" b="1" dirty="0" smtClean="0"/>
              <a:t>Resolved</a:t>
            </a:r>
            <a:r>
              <a:rPr lang="en-US" dirty="0"/>
              <a:t>, The College of the Canyons Academic Senate urges that civic center use, such as filming, should not occur if it is at the expense of students’ access to their curricular or </a:t>
            </a:r>
            <a:r>
              <a:rPr lang="en-US" smtClean="0"/>
              <a:t>co-curricular activities; and </a:t>
            </a:r>
            <a:endParaRPr lang="en-US" dirty="0" smtClean="0"/>
          </a:p>
          <a:p>
            <a:pPr marL="0" indent="0">
              <a:buNone/>
            </a:pPr>
            <a:r>
              <a:rPr lang="en-US" b="1" dirty="0" smtClean="0"/>
              <a:t>Resolved</a:t>
            </a:r>
            <a:r>
              <a:rPr lang="en-US" dirty="0"/>
              <a:t>, The College of the Canyons Academic Senate request the establishment of a joint Academic Senate-Administration committee to review and report on the implementation of current policy and to propose revisions as appropriate. </a:t>
            </a:r>
            <a:endParaRPr lang="en-US" dirty="0" smtClean="0"/>
          </a:p>
          <a:p>
            <a:pPr marL="0" indent="0">
              <a:buNone/>
            </a:pPr>
            <a:r>
              <a:rPr lang="en-US" i="1" dirty="0" smtClean="0"/>
              <a:t>Approved </a:t>
            </a:r>
            <a:r>
              <a:rPr lang="en-US" i="1" dirty="0"/>
              <a:t>by Academic Senate, November 10, 2016</a:t>
            </a:r>
          </a:p>
        </p:txBody>
      </p:sp>
    </p:spTree>
    <p:extLst>
      <p:ext uri="{BB962C8B-B14F-4D97-AF65-F5344CB8AC3E}">
        <p14:creationId xmlns:p14="http://schemas.microsoft.com/office/powerpoint/2010/main" val="2991580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59104" y="688461"/>
            <a:ext cx="3523350" cy="888606"/>
          </a:xfrm>
        </p:spPr>
        <p:txBody>
          <a:bodyPr/>
          <a:lstStyle/>
          <a:p>
            <a:r>
              <a:rPr lang="en-US" dirty="0" smtClean="0"/>
              <a:t>Discussion</a:t>
            </a:r>
            <a:endParaRPr lang="en-US" dirty="0"/>
          </a:p>
        </p:txBody>
      </p:sp>
      <p:sp>
        <p:nvSpPr>
          <p:cNvPr id="3" name="Content Placeholder 2"/>
          <p:cNvSpPr>
            <a:spLocks noGrp="1"/>
          </p:cNvSpPr>
          <p:nvPr>
            <p:ph idx="1"/>
          </p:nvPr>
        </p:nvSpPr>
        <p:spPr>
          <a:xfrm>
            <a:off x="436728" y="2384617"/>
            <a:ext cx="8393373" cy="4223073"/>
          </a:xfrm>
        </p:spPr>
        <p:txBody>
          <a:bodyPr>
            <a:normAutofit/>
          </a:bodyPr>
          <a:lstStyle/>
          <a:p>
            <a:r>
              <a:rPr lang="en-US" dirty="0"/>
              <a:t>How do you decide when to write a </a:t>
            </a:r>
            <a:r>
              <a:rPr lang="en-US" dirty="0" smtClean="0"/>
              <a:t>resolution to accomplish something in your district? </a:t>
            </a:r>
          </a:p>
          <a:p>
            <a:r>
              <a:rPr lang="en-US" dirty="0" smtClean="0"/>
              <a:t>Do you follow the form of ASCCC or do you employ a local style?</a:t>
            </a:r>
          </a:p>
          <a:p>
            <a:r>
              <a:rPr lang="en-US" dirty="0" smtClean="0"/>
              <a:t>What is the procedure for a local Academic Senate resolution? How is it generated, and to whom is it addressed?</a:t>
            </a:r>
          </a:p>
          <a:p>
            <a:r>
              <a:rPr lang="en-US" dirty="0" smtClean="0"/>
              <a:t>Others . . .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716" y="136477"/>
            <a:ext cx="3452884" cy="2248139"/>
          </a:xfrm>
          <a:prstGeom prst="rect">
            <a:avLst/>
          </a:prstGeom>
        </p:spPr>
      </p:pic>
    </p:spTree>
    <p:extLst>
      <p:ext uri="{BB962C8B-B14F-4D97-AF65-F5344CB8AC3E}">
        <p14:creationId xmlns:p14="http://schemas.microsoft.com/office/powerpoint/2010/main" val="4198435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833" y="435544"/>
            <a:ext cx="5010794" cy="765459"/>
          </a:xfrm>
        </p:spPr>
        <p:txBody>
          <a:bodyPr>
            <a:normAutofit fontScale="90000"/>
          </a:bodyPr>
          <a:lstStyle/>
          <a:p>
            <a:r>
              <a:rPr lang="en-US" dirty="0" smtClean="0"/>
              <a:t>Why Resolutions?</a:t>
            </a:r>
            <a:endParaRPr lang="en-US" dirty="0"/>
          </a:p>
        </p:txBody>
      </p:sp>
      <p:sp>
        <p:nvSpPr>
          <p:cNvPr id="3" name="Content Placeholder 2"/>
          <p:cNvSpPr>
            <a:spLocks noGrp="1"/>
          </p:cNvSpPr>
          <p:nvPr>
            <p:ph idx="1"/>
          </p:nvPr>
        </p:nvSpPr>
        <p:spPr>
          <a:xfrm>
            <a:off x="311833" y="1775077"/>
            <a:ext cx="8521922" cy="4880587"/>
          </a:xfrm>
        </p:spPr>
        <p:txBody>
          <a:bodyPr>
            <a:normAutofit fontScale="92500" lnSpcReduction="20000"/>
          </a:bodyPr>
          <a:lstStyle/>
          <a:p>
            <a:r>
              <a:rPr lang="en-US" b="1" dirty="0" smtClean="0"/>
              <a:t>Democracy: A Messy Enterprise</a:t>
            </a:r>
          </a:p>
          <a:p>
            <a:pPr marL="0" indent="0">
              <a:buNone/>
            </a:pPr>
            <a:r>
              <a:rPr lang="en-US" sz="2000" dirty="0" smtClean="0"/>
              <a:t>Unlike dictatorships, democratic decision-making is an often chaotic, bottom-up process involving lots of conversations, multiple levels of politicking, and rapid changes of opinion. Though seemingly chaotic—but not a free-for-all!--it tends to produce superior policy decisions because it treats participants equally, and judges  ideas solely on their merit. The Academic Senate embraces the chaos and trusts the process.</a:t>
            </a:r>
          </a:p>
          <a:p>
            <a:r>
              <a:rPr lang="en-US" b="1" dirty="0" smtClean="0"/>
              <a:t>Resolutions: The Primary Mechanism for Setting Policy</a:t>
            </a:r>
          </a:p>
          <a:p>
            <a:pPr marL="0" indent="0">
              <a:buNone/>
            </a:pPr>
            <a:r>
              <a:rPr lang="en-US" sz="2000" dirty="0" smtClean="0"/>
              <a:t>The AS relies on formal resolutions, a democratic process, to set direction for the organization as a whole.</a:t>
            </a:r>
          </a:p>
          <a:p>
            <a:r>
              <a:rPr lang="en-US" b="1" dirty="0" smtClean="0"/>
              <a:t>RE:SOLUTIONS: Borne out of Issues</a:t>
            </a:r>
          </a:p>
          <a:p>
            <a:pPr marL="0" indent="0">
              <a:buNone/>
            </a:pPr>
            <a:r>
              <a:rPr lang="en-US" sz="2000" dirty="0" smtClean="0"/>
              <a:t>In many instances, before the AS can take action on an issue, concern, or problem, the adoption of a resolution by the body is necessary to provide direction and facilitate deeper understanding of the issue.</a:t>
            </a:r>
            <a:endParaRPr lang="en-US"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48320" y="286603"/>
            <a:ext cx="1952625" cy="1828800"/>
          </a:xfrm>
          <a:prstGeom prst="rect">
            <a:avLst/>
          </a:prstGeom>
        </p:spPr>
      </p:pic>
    </p:spTree>
    <p:extLst>
      <p:ext uri="{BB962C8B-B14F-4D97-AF65-F5344CB8AC3E}">
        <p14:creationId xmlns:p14="http://schemas.microsoft.com/office/powerpoint/2010/main" val="32865646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546" y="380636"/>
            <a:ext cx="8529851" cy="479173"/>
          </a:xfrm>
        </p:spPr>
        <p:txBody>
          <a:bodyPr>
            <a:normAutofit/>
          </a:bodyPr>
          <a:lstStyle/>
          <a:p>
            <a:r>
              <a:rPr lang="en-US" sz="1800" b="1" dirty="0"/>
              <a:t>Resolution Making Santa Rosa Junior College Campuses and Centers </a:t>
            </a:r>
            <a:r>
              <a:rPr lang="en-US" sz="1800" b="1" dirty="0" smtClean="0"/>
              <a:t>Sanctuaries</a:t>
            </a:r>
            <a:endParaRPr lang="en-US" sz="1800" dirty="0"/>
          </a:p>
        </p:txBody>
      </p:sp>
      <p:sp>
        <p:nvSpPr>
          <p:cNvPr id="3" name="Content Placeholder 2"/>
          <p:cNvSpPr>
            <a:spLocks noGrp="1"/>
          </p:cNvSpPr>
          <p:nvPr>
            <p:ph idx="1"/>
          </p:nvPr>
        </p:nvSpPr>
        <p:spPr>
          <a:xfrm>
            <a:off x="327546" y="996287"/>
            <a:ext cx="8529851" cy="5861713"/>
          </a:xfrm>
        </p:spPr>
        <p:txBody>
          <a:bodyPr>
            <a:noAutofit/>
          </a:bodyPr>
          <a:lstStyle/>
          <a:p>
            <a:pPr marL="0" indent="0">
              <a:lnSpc>
                <a:spcPct val="120000"/>
              </a:lnSpc>
              <a:buNone/>
            </a:pPr>
            <a:r>
              <a:rPr lang="en-US" sz="1100" b="1" dirty="0" smtClean="0"/>
              <a:t>December </a:t>
            </a:r>
            <a:r>
              <a:rPr lang="en-US" sz="1100" b="1" dirty="0"/>
              <a:t>7, </a:t>
            </a:r>
            <a:r>
              <a:rPr lang="en-US" sz="1100" b="1" dirty="0" smtClean="0"/>
              <a:t>2016</a:t>
            </a:r>
          </a:p>
          <a:p>
            <a:pPr marL="0" indent="0">
              <a:lnSpc>
                <a:spcPct val="120000"/>
              </a:lnSpc>
              <a:buNone/>
            </a:pPr>
            <a:endParaRPr lang="en-US" sz="1100" b="1" dirty="0"/>
          </a:p>
          <a:p>
            <a:pPr marL="0" indent="0">
              <a:lnSpc>
                <a:spcPct val="120000"/>
              </a:lnSpc>
              <a:spcBef>
                <a:spcPts val="0"/>
              </a:spcBef>
              <a:buNone/>
            </a:pPr>
            <a:r>
              <a:rPr lang="en-US" sz="1400" b="1" dirty="0"/>
              <a:t>Whereas, </a:t>
            </a:r>
            <a:r>
              <a:rPr lang="en-US" sz="1400" dirty="0"/>
              <a:t>According to its Mission, “Santa Rosa Junior College passionately cultivates learning </a:t>
            </a:r>
            <a:r>
              <a:rPr lang="en-US" sz="1400" dirty="0" smtClean="0"/>
              <a:t>through creative</a:t>
            </a:r>
            <a:r>
              <a:rPr lang="en-US" sz="1400" dirty="0"/>
              <a:t>, intellectual, physical, social, emotional, aesthetic and ethical development of our </a:t>
            </a:r>
            <a:r>
              <a:rPr lang="en-US" sz="1400" dirty="0" smtClean="0"/>
              <a:t>diverse community</a:t>
            </a:r>
            <a:r>
              <a:rPr lang="en-US" sz="1400" dirty="0"/>
              <a:t>”: and, according to its value statement, values, “Diversity that supports . . . equal access </a:t>
            </a:r>
            <a:r>
              <a:rPr lang="en-US" sz="1400" dirty="0" smtClean="0"/>
              <a:t>for all </a:t>
            </a:r>
            <a:r>
              <a:rPr lang="en-US" sz="1400" dirty="0"/>
              <a:t>students,” and “Multi-ethnic global cultural perspectives and cultural competencies”;1 and</a:t>
            </a:r>
          </a:p>
          <a:p>
            <a:pPr>
              <a:lnSpc>
                <a:spcPct val="120000"/>
              </a:lnSpc>
              <a:spcBef>
                <a:spcPts val="0"/>
              </a:spcBef>
            </a:pPr>
            <a:endParaRPr lang="en-US" sz="1400" b="1" dirty="0" smtClean="0"/>
          </a:p>
          <a:p>
            <a:pPr marL="0" indent="0">
              <a:lnSpc>
                <a:spcPct val="120000"/>
              </a:lnSpc>
              <a:spcBef>
                <a:spcPts val="0"/>
              </a:spcBef>
              <a:buNone/>
            </a:pPr>
            <a:r>
              <a:rPr lang="en-US" sz="1400" b="1" dirty="0" smtClean="0"/>
              <a:t>Whereas</a:t>
            </a:r>
            <a:r>
              <a:rPr lang="en-US" sz="1400" b="1" dirty="0"/>
              <a:t>, </a:t>
            </a:r>
            <a:r>
              <a:rPr lang="en-US" sz="1400" dirty="0"/>
              <a:t>Santa Rosa Junior College is committed to distinguishing itself as serving a growing </a:t>
            </a:r>
            <a:r>
              <a:rPr lang="en-US" sz="1400" dirty="0" smtClean="0"/>
              <a:t>and increasingly </a:t>
            </a:r>
            <a:r>
              <a:rPr lang="en-US" sz="1400" dirty="0"/>
              <a:t>integrated and contributing </a:t>
            </a:r>
            <a:r>
              <a:rPr lang="en-US" sz="1400" dirty="0" err="1"/>
              <a:t>Latinx</a:t>
            </a:r>
            <a:r>
              <a:rPr lang="en-US" sz="1400" dirty="0"/>
              <a:t> population, evidenced by its establishing the </a:t>
            </a:r>
            <a:r>
              <a:rPr lang="en-US" sz="1400" dirty="0" smtClean="0"/>
              <a:t>Dream Center </a:t>
            </a:r>
            <a:r>
              <a:rPr lang="en-US" sz="1400" dirty="0"/>
              <a:t>and becoming a Hispanic Serving Institution; and</a:t>
            </a:r>
          </a:p>
          <a:p>
            <a:pPr marL="0" indent="0">
              <a:lnSpc>
                <a:spcPct val="120000"/>
              </a:lnSpc>
              <a:spcBef>
                <a:spcPts val="0"/>
              </a:spcBef>
              <a:buNone/>
            </a:pPr>
            <a:endParaRPr lang="en-US" sz="1400" b="1" dirty="0" smtClean="0"/>
          </a:p>
          <a:p>
            <a:pPr marL="0" indent="0">
              <a:lnSpc>
                <a:spcPct val="120000"/>
              </a:lnSpc>
              <a:spcBef>
                <a:spcPts val="0"/>
              </a:spcBef>
              <a:buNone/>
            </a:pPr>
            <a:r>
              <a:rPr lang="en-US" sz="1400" b="1" dirty="0" smtClean="0"/>
              <a:t>Whereas</a:t>
            </a:r>
            <a:r>
              <a:rPr lang="en-US" sz="1400" b="1" dirty="0"/>
              <a:t>, </a:t>
            </a:r>
            <a:r>
              <a:rPr lang="en-US" sz="1400" dirty="0"/>
              <a:t>Santa Rosa Junior College is committed to providing equal opportunities and equal </a:t>
            </a:r>
            <a:r>
              <a:rPr lang="en-US" sz="1400" dirty="0" smtClean="0"/>
              <a:t>human dignity </a:t>
            </a:r>
            <a:r>
              <a:rPr lang="en-US" sz="1400" dirty="0"/>
              <a:t>for all people who have been historically, and are currently, marginalized by systemic </a:t>
            </a:r>
            <a:r>
              <a:rPr lang="en-US" sz="1400" dirty="0" smtClean="0"/>
              <a:t>inequality; and</a:t>
            </a:r>
          </a:p>
          <a:p>
            <a:pPr marL="0" indent="0">
              <a:lnSpc>
                <a:spcPct val="120000"/>
              </a:lnSpc>
              <a:spcBef>
                <a:spcPts val="0"/>
              </a:spcBef>
              <a:buNone/>
            </a:pPr>
            <a:endParaRPr lang="en-US" sz="1400" dirty="0"/>
          </a:p>
          <a:p>
            <a:pPr marL="0" indent="0">
              <a:lnSpc>
                <a:spcPct val="120000"/>
              </a:lnSpc>
              <a:spcBef>
                <a:spcPts val="0"/>
              </a:spcBef>
              <a:buNone/>
            </a:pPr>
            <a:r>
              <a:rPr lang="en-US" sz="1400" b="1" dirty="0"/>
              <a:t>Whereas, </a:t>
            </a:r>
            <a:r>
              <a:rPr lang="en-US" sz="1400" dirty="0"/>
              <a:t>Many statements made by the President-Elect of the United States oppose Santa Rosa </a:t>
            </a:r>
            <a:r>
              <a:rPr lang="en-US" sz="1400" dirty="0" smtClean="0"/>
              <a:t>Junior College’s </a:t>
            </a:r>
            <a:r>
              <a:rPr lang="en-US" sz="1400" dirty="0"/>
              <a:t>mission and values, including policies that threaten the students we serve with </a:t>
            </a:r>
            <a:r>
              <a:rPr lang="en-US" sz="1400" dirty="0" smtClean="0"/>
              <a:t>deportation,2 and </a:t>
            </a:r>
            <a:r>
              <a:rPr lang="en-US" sz="1400" dirty="0"/>
              <a:t>positions and attitudes expressed by the President-Elect, his advisors and supporters, have </a:t>
            </a:r>
            <a:r>
              <a:rPr lang="en-US" sz="1400" dirty="0" smtClean="0"/>
              <a:t>directly resulted </a:t>
            </a:r>
            <a:r>
              <a:rPr lang="en-US" sz="1400" dirty="0"/>
              <a:t>in an increase of harassment and hate-crime </a:t>
            </a:r>
            <a:r>
              <a:rPr lang="en-US" sz="1400" dirty="0" smtClean="0"/>
              <a:t>violence;3</a:t>
            </a:r>
            <a:endParaRPr lang="en-US" sz="1100" b="1" dirty="0" smtClean="0"/>
          </a:p>
          <a:p>
            <a:pPr marL="0" indent="0">
              <a:lnSpc>
                <a:spcPct val="120000"/>
              </a:lnSpc>
              <a:spcBef>
                <a:spcPts val="0"/>
              </a:spcBef>
              <a:buNone/>
            </a:pPr>
            <a:r>
              <a:rPr lang="en-US" sz="1100" u="sng" dirty="0" smtClean="0"/>
              <a:t>				</a:t>
            </a:r>
          </a:p>
          <a:p>
            <a:pPr marL="0" indent="0">
              <a:lnSpc>
                <a:spcPct val="120000"/>
              </a:lnSpc>
              <a:spcBef>
                <a:spcPts val="0"/>
              </a:spcBef>
              <a:buNone/>
            </a:pPr>
            <a:r>
              <a:rPr lang="en-US" sz="900" dirty="0" smtClean="0"/>
              <a:t>1 </a:t>
            </a:r>
            <a:r>
              <a:rPr lang="en-US" sz="900" i="1" dirty="0"/>
              <a:t>The Santa Rosa Junior College Catalog</a:t>
            </a:r>
            <a:r>
              <a:rPr lang="en-US" sz="900" dirty="0"/>
              <a:t>, </a:t>
            </a:r>
            <a:r>
              <a:rPr lang="en-US" sz="900" i="1" dirty="0"/>
              <a:t>2016/17</a:t>
            </a:r>
            <a:r>
              <a:rPr lang="en-US" sz="900" dirty="0"/>
              <a:t>, p. 4</a:t>
            </a:r>
          </a:p>
          <a:p>
            <a:pPr marL="0" indent="0">
              <a:lnSpc>
                <a:spcPct val="120000"/>
              </a:lnSpc>
              <a:spcBef>
                <a:spcPts val="0"/>
              </a:spcBef>
              <a:buNone/>
            </a:pPr>
            <a:r>
              <a:rPr lang="en-US" sz="900" dirty="0"/>
              <a:t>2 http://www.nytimes.com/2016/11/15/us/politics/donald-trump-deport-immigrants.html?_r=0</a:t>
            </a:r>
          </a:p>
          <a:p>
            <a:pPr marL="0" indent="0">
              <a:lnSpc>
                <a:spcPct val="120000"/>
              </a:lnSpc>
              <a:spcBef>
                <a:spcPts val="0"/>
              </a:spcBef>
              <a:buNone/>
            </a:pPr>
            <a:r>
              <a:rPr lang="en-US" sz="900" dirty="0"/>
              <a:t>3 https://www.splcenter.org/hatewatch/2016/11/11/over-200-incidents-hateful-harassment-and-intimidation-election-day</a:t>
            </a:r>
          </a:p>
        </p:txBody>
      </p:sp>
    </p:spTree>
    <p:extLst>
      <p:ext uri="{BB962C8B-B14F-4D97-AF65-F5344CB8AC3E}">
        <p14:creationId xmlns:p14="http://schemas.microsoft.com/office/powerpoint/2010/main" val="8519078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244158"/>
            <a:ext cx="7345362" cy="574708"/>
          </a:xfrm>
        </p:spPr>
        <p:txBody>
          <a:bodyPr>
            <a:normAutofit fontScale="90000"/>
          </a:bodyPr>
          <a:lstStyle/>
          <a:p>
            <a:r>
              <a:rPr lang="en-US" dirty="0" smtClean="0"/>
              <a:t>Resolved . . . </a:t>
            </a:r>
            <a:endParaRPr lang="en-US" dirty="0"/>
          </a:p>
        </p:txBody>
      </p:sp>
      <p:sp>
        <p:nvSpPr>
          <p:cNvPr id="3" name="Content Placeholder 2"/>
          <p:cNvSpPr>
            <a:spLocks noGrp="1"/>
          </p:cNvSpPr>
          <p:nvPr>
            <p:ph idx="1"/>
          </p:nvPr>
        </p:nvSpPr>
        <p:spPr>
          <a:xfrm>
            <a:off x="641446" y="1746914"/>
            <a:ext cx="7902054" cy="4332255"/>
          </a:xfrm>
        </p:spPr>
        <p:txBody>
          <a:bodyPr>
            <a:normAutofit fontScale="70000" lnSpcReduction="20000"/>
          </a:bodyPr>
          <a:lstStyle/>
          <a:p>
            <a:pPr marL="0" indent="0">
              <a:lnSpc>
                <a:spcPct val="120000"/>
              </a:lnSpc>
              <a:spcBef>
                <a:spcPts val="0"/>
              </a:spcBef>
              <a:buNone/>
            </a:pPr>
            <a:r>
              <a:rPr lang="en-US" b="1" dirty="0"/>
              <a:t>Resolved, </a:t>
            </a:r>
            <a:r>
              <a:rPr lang="en-US" dirty="0"/>
              <a:t>That the Academic Senate urge the Sonoma County Community College District to declare and establish the Santa Rosa Junior College Campuses and Centers as Sanctuaries, where undocumented students are protected from immigration and customs enforcement; and</a:t>
            </a:r>
          </a:p>
          <a:p>
            <a:pPr marL="0" indent="0">
              <a:lnSpc>
                <a:spcPct val="120000"/>
              </a:lnSpc>
              <a:spcBef>
                <a:spcPts val="0"/>
              </a:spcBef>
              <a:buNone/>
            </a:pPr>
            <a:endParaRPr lang="en-US" b="1" dirty="0"/>
          </a:p>
          <a:p>
            <a:pPr marL="0" indent="0">
              <a:lnSpc>
                <a:spcPct val="120000"/>
              </a:lnSpc>
              <a:spcBef>
                <a:spcPts val="0"/>
              </a:spcBef>
              <a:buNone/>
            </a:pPr>
            <a:r>
              <a:rPr lang="en-US" b="1" dirty="0"/>
              <a:t>Resolved, </a:t>
            </a:r>
            <a:r>
              <a:rPr lang="en-US" dirty="0"/>
              <a:t>That the Academic Senate urge the Sonoma County Community College District to refuse to release the names or addresses of undocumented students, or others targeted for discrimination to government agencies seeking their status; and</a:t>
            </a:r>
          </a:p>
          <a:p>
            <a:pPr>
              <a:lnSpc>
                <a:spcPct val="120000"/>
              </a:lnSpc>
              <a:spcBef>
                <a:spcPts val="0"/>
              </a:spcBef>
            </a:pPr>
            <a:endParaRPr lang="en-US" b="1" dirty="0"/>
          </a:p>
          <a:p>
            <a:pPr marL="0" indent="0">
              <a:lnSpc>
                <a:spcPct val="120000"/>
              </a:lnSpc>
              <a:spcBef>
                <a:spcPts val="0"/>
              </a:spcBef>
              <a:buNone/>
            </a:pPr>
            <a:r>
              <a:rPr lang="en-US" b="1" dirty="0"/>
              <a:t>Resolved, </a:t>
            </a:r>
            <a:r>
              <a:rPr lang="en-US" dirty="0"/>
              <a:t>That the Academic Senate urge the Sonoma County Community College District publically reaffirm SRJC’s commitment to equal access and equal rights for all our diverse communities; and</a:t>
            </a:r>
          </a:p>
          <a:p>
            <a:pPr marL="0" indent="0">
              <a:lnSpc>
                <a:spcPct val="120000"/>
              </a:lnSpc>
              <a:spcBef>
                <a:spcPts val="0"/>
              </a:spcBef>
              <a:buNone/>
            </a:pPr>
            <a:endParaRPr lang="en-US" b="1" dirty="0"/>
          </a:p>
          <a:p>
            <a:pPr marL="0" indent="0">
              <a:lnSpc>
                <a:spcPct val="120000"/>
              </a:lnSpc>
              <a:spcBef>
                <a:spcPts val="0"/>
              </a:spcBef>
              <a:buNone/>
            </a:pPr>
            <a:r>
              <a:rPr lang="en-US" b="1" dirty="0"/>
              <a:t>Resolved</a:t>
            </a:r>
            <a:r>
              <a:rPr lang="en-US" dirty="0"/>
              <a:t>, That the Academic Senate urge the Sonoma County Community College District to publically reaffirm its commitment to creating a safe learning environment for all that is free of hate-speech and harassment.	</a:t>
            </a:r>
          </a:p>
        </p:txBody>
      </p:sp>
    </p:spTree>
    <p:extLst>
      <p:ext uri="{BB962C8B-B14F-4D97-AF65-F5344CB8AC3E}">
        <p14:creationId xmlns:p14="http://schemas.microsoft.com/office/powerpoint/2010/main" val="3929997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772" y="244158"/>
            <a:ext cx="8980227" cy="1339850"/>
          </a:xfrm>
        </p:spPr>
        <p:txBody>
          <a:bodyPr>
            <a:normAutofit/>
          </a:bodyPr>
          <a:lstStyle/>
          <a:p>
            <a:r>
              <a:rPr lang="en-US" sz="4000" dirty="0" smtClean="0"/>
              <a:t>Resolution from College of the Desert </a:t>
            </a:r>
            <a:endParaRPr lang="en-US" sz="4000" dirty="0"/>
          </a:p>
        </p:txBody>
      </p:sp>
      <p:sp>
        <p:nvSpPr>
          <p:cNvPr id="3" name="Content Placeholder 2"/>
          <p:cNvSpPr>
            <a:spLocks noGrp="1"/>
          </p:cNvSpPr>
          <p:nvPr>
            <p:ph idx="1"/>
          </p:nvPr>
        </p:nvSpPr>
        <p:spPr>
          <a:xfrm>
            <a:off x="300252" y="1787856"/>
            <a:ext cx="8488906" cy="4790364"/>
          </a:xfrm>
        </p:spPr>
        <p:txBody>
          <a:bodyPr>
            <a:normAutofit fontScale="70000" lnSpcReduction="20000"/>
          </a:bodyPr>
          <a:lstStyle/>
          <a:p>
            <a:r>
              <a:rPr lang="en-US" dirty="0"/>
              <a:t>Draft Resolution on Course Size Maximums:</a:t>
            </a:r>
          </a:p>
          <a:p>
            <a:r>
              <a:rPr lang="en-US" dirty="0"/>
              <a:t>Whereas, the ASCCC whitepaper, Setting Course Enrollment Maximums: Process, Roles, and Principles, (2012) states “processes for determining course enrollment maximums should include significant input from faculty in the discipline… and any recommendations made by discipline faculty must move forward through established college structures, allowing for appropriate input from administrators and bargaining units and approval by the curriculum committee and oversight by the academic senate.” And</a:t>
            </a:r>
          </a:p>
          <a:p>
            <a:r>
              <a:rPr lang="en-US" dirty="0"/>
              <a:t>Whereas, at College of the Desert the process for setting and determining course size maximum enrollments has not been clearly defined. And</a:t>
            </a:r>
          </a:p>
          <a:p>
            <a:r>
              <a:rPr lang="en-US" dirty="0"/>
              <a:t>Whereas, curriculum committees must ensure that discipline faculty have appropriately considered all relevant factors in establishing the class enrollment maximums. </a:t>
            </a:r>
          </a:p>
          <a:p>
            <a:r>
              <a:rPr lang="en-US" dirty="0"/>
              <a:t>Whereas, “decisions on the setting of class enrollments maximums should, whenever possible, be supported by current and reliable data, both locally produced and from external statewide and national organizations”. (ASCCC, 2012)</a:t>
            </a:r>
          </a:p>
          <a:p>
            <a:endParaRPr lang="en-US" dirty="0"/>
          </a:p>
        </p:txBody>
      </p:sp>
    </p:spTree>
    <p:extLst>
      <p:ext uri="{BB962C8B-B14F-4D97-AF65-F5344CB8AC3E}">
        <p14:creationId xmlns:p14="http://schemas.microsoft.com/office/powerpoint/2010/main" val="714271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2311" y="244158"/>
            <a:ext cx="2909200" cy="711185"/>
          </a:xfrm>
        </p:spPr>
        <p:txBody>
          <a:bodyPr>
            <a:normAutofit fontScale="90000"/>
          </a:bodyPr>
          <a:lstStyle/>
          <a:p>
            <a:r>
              <a:rPr lang="en-US" dirty="0" smtClean="0"/>
              <a:t>Continued</a:t>
            </a:r>
            <a:endParaRPr lang="en-US" dirty="0"/>
          </a:p>
        </p:txBody>
      </p:sp>
      <p:sp>
        <p:nvSpPr>
          <p:cNvPr id="3" name="Content Placeholder 2"/>
          <p:cNvSpPr>
            <a:spLocks noGrp="1"/>
          </p:cNvSpPr>
          <p:nvPr>
            <p:ph idx="1"/>
          </p:nvPr>
        </p:nvSpPr>
        <p:spPr>
          <a:xfrm>
            <a:off x="191070" y="1283798"/>
            <a:ext cx="8625384" cy="5574202"/>
          </a:xfrm>
        </p:spPr>
        <p:txBody>
          <a:bodyPr>
            <a:normAutofit fontScale="32500" lnSpcReduction="20000"/>
          </a:bodyPr>
          <a:lstStyle/>
          <a:p>
            <a:pPr>
              <a:lnSpc>
                <a:spcPct val="120000"/>
              </a:lnSpc>
              <a:spcBef>
                <a:spcPts val="0"/>
              </a:spcBef>
            </a:pPr>
            <a:r>
              <a:rPr lang="en-US" sz="4400" dirty="0"/>
              <a:t>Therefore, the process for determining course size maximums shall be as follows</a:t>
            </a:r>
            <a:r>
              <a:rPr lang="en-US" sz="4400" dirty="0" smtClean="0"/>
              <a:t>:</a:t>
            </a:r>
          </a:p>
          <a:p>
            <a:pPr>
              <a:lnSpc>
                <a:spcPct val="120000"/>
              </a:lnSpc>
              <a:spcBef>
                <a:spcPts val="0"/>
              </a:spcBef>
            </a:pPr>
            <a:endParaRPr lang="en-US" sz="4400" dirty="0"/>
          </a:p>
          <a:p>
            <a:pPr>
              <a:lnSpc>
                <a:spcPct val="120000"/>
              </a:lnSpc>
              <a:spcBef>
                <a:spcPts val="0"/>
              </a:spcBef>
            </a:pPr>
            <a:r>
              <a:rPr lang="en-US" sz="4400" dirty="0"/>
              <a:t>Effective Fall of 2017 </a:t>
            </a:r>
            <a:r>
              <a:rPr lang="en-US" sz="4400" strike="sngStrike" dirty="0"/>
              <a:t>all faculty shall use a starting point of 50 as a course size maximum, for all new and modified courses. </a:t>
            </a:r>
            <a:r>
              <a:rPr lang="en-US" sz="4400" dirty="0"/>
              <a:t>when establishing new courses or changing existing course size maximums, faculty shall use a discipline/course specific starting point (established in consultation with discipline faculty and deans). </a:t>
            </a:r>
          </a:p>
          <a:p>
            <a:pPr lvl="0">
              <a:lnSpc>
                <a:spcPct val="120000"/>
              </a:lnSpc>
              <a:spcBef>
                <a:spcPts val="0"/>
              </a:spcBef>
            </a:pPr>
            <a:r>
              <a:rPr lang="en-US" sz="4400" dirty="0"/>
              <a:t>Faculty members will review the following factors in determining a different course size:</a:t>
            </a:r>
          </a:p>
          <a:p>
            <a:pPr>
              <a:lnSpc>
                <a:spcPct val="120000"/>
              </a:lnSpc>
              <a:spcBef>
                <a:spcPts val="0"/>
              </a:spcBef>
            </a:pPr>
            <a:r>
              <a:rPr lang="en-US" sz="4400" dirty="0"/>
              <a:t>-methods of course delivery</a:t>
            </a:r>
          </a:p>
          <a:p>
            <a:pPr>
              <a:lnSpc>
                <a:spcPct val="120000"/>
              </a:lnSpc>
              <a:spcBef>
                <a:spcPts val="0"/>
              </a:spcBef>
            </a:pPr>
            <a:r>
              <a:rPr lang="en-US" sz="4400" dirty="0"/>
              <a:t>-methods of evaluation</a:t>
            </a:r>
          </a:p>
          <a:p>
            <a:pPr>
              <a:lnSpc>
                <a:spcPct val="120000"/>
              </a:lnSpc>
              <a:spcBef>
                <a:spcPts val="0"/>
              </a:spcBef>
            </a:pPr>
            <a:r>
              <a:rPr lang="en-US" sz="4400" dirty="0"/>
              <a:t>-Local data on student success and student learning outcomes </a:t>
            </a:r>
          </a:p>
          <a:p>
            <a:pPr>
              <a:lnSpc>
                <a:spcPct val="120000"/>
              </a:lnSpc>
              <a:spcBef>
                <a:spcPts val="0"/>
              </a:spcBef>
            </a:pPr>
            <a:r>
              <a:rPr lang="en-US" sz="4400" dirty="0"/>
              <a:t>-Recommendations from discipline specific organizations such as; National Council of Teachers of English, American Mathematics Association of Two Year Colleges. </a:t>
            </a:r>
            <a:endParaRPr lang="en-US" sz="4400" dirty="0" smtClean="0"/>
          </a:p>
          <a:p>
            <a:pPr>
              <a:lnSpc>
                <a:spcPct val="120000"/>
              </a:lnSpc>
              <a:spcBef>
                <a:spcPts val="0"/>
              </a:spcBef>
            </a:pPr>
            <a:r>
              <a:rPr lang="en-US" sz="4400" dirty="0" smtClean="0"/>
              <a:t>-</a:t>
            </a:r>
            <a:r>
              <a:rPr lang="en-US" sz="4400" dirty="0"/>
              <a:t>Special population classes such as basic skills or honors classes. </a:t>
            </a:r>
          </a:p>
          <a:p>
            <a:pPr>
              <a:lnSpc>
                <a:spcPct val="120000"/>
              </a:lnSpc>
              <a:spcBef>
                <a:spcPts val="0"/>
              </a:spcBef>
            </a:pPr>
            <a:r>
              <a:rPr lang="en-US" sz="4400" dirty="0"/>
              <a:t>-Other pedagogical concerns such as Lab work. </a:t>
            </a:r>
          </a:p>
          <a:p>
            <a:pPr>
              <a:lnSpc>
                <a:spcPct val="120000"/>
              </a:lnSpc>
              <a:spcBef>
                <a:spcPts val="0"/>
              </a:spcBef>
            </a:pPr>
            <a:r>
              <a:rPr lang="en-US" sz="4400" dirty="0"/>
              <a:t>To aid in this process a course size maximum calculator shall be available on the portal for faculty to use </a:t>
            </a:r>
            <a:r>
              <a:rPr lang="en-US" sz="4400" strike="sngStrike" dirty="0"/>
              <a:t>as an additional step to justify a smaller course size.</a:t>
            </a:r>
            <a:r>
              <a:rPr lang="en-US" sz="4400" dirty="0"/>
              <a:t> as a tool. </a:t>
            </a:r>
          </a:p>
          <a:p>
            <a:pPr lvl="0">
              <a:lnSpc>
                <a:spcPct val="120000"/>
              </a:lnSpc>
              <a:spcBef>
                <a:spcPts val="0"/>
              </a:spcBef>
            </a:pPr>
            <a:r>
              <a:rPr lang="en-US" sz="4400" dirty="0"/>
              <a:t>Once faculty have determined a reasonable course size maximum in consultation with the area dean. This course size will be listed on the COR and will be reviewed through the curriculum committee process that is followed for all Course Outline of Record elements. </a:t>
            </a:r>
          </a:p>
          <a:p>
            <a:pPr lvl="0">
              <a:lnSpc>
                <a:spcPct val="120000"/>
              </a:lnSpc>
              <a:spcBef>
                <a:spcPts val="0"/>
              </a:spcBef>
            </a:pPr>
            <a:r>
              <a:rPr lang="en-US" sz="4400" dirty="0"/>
              <a:t>Faculty will include their rationale for the class size in the proposal to the curriculum committee so that the curriculum committee can review the data upon which the recommendations of the discipline faculty are based to ensure that the data are appropriate and have been given proper consideration. </a:t>
            </a:r>
          </a:p>
          <a:p>
            <a:pPr lvl="0">
              <a:lnSpc>
                <a:spcPct val="120000"/>
              </a:lnSpc>
              <a:spcBef>
                <a:spcPts val="0"/>
              </a:spcBef>
            </a:pPr>
            <a:r>
              <a:rPr lang="en-US" sz="4400" dirty="0"/>
              <a:t>Discipline faculty will be afforded the opportunity to explain or defend their conclusions, and the curriculum committee must make certain that the discussion by the discipline faculty has been comprehensive and conscientious. </a:t>
            </a:r>
          </a:p>
          <a:p>
            <a:pPr marL="0" indent="0">
              <a:lnSpc>
                <a:spcPct val="120000"/>
              </a:lnSpc>
              <a:spcBef>
                <a:spcPts val="0"/>
              </a:spcBef>
              <a:buNone/>
            </a:pPr>
            <a:endParaRPr lang="en-US" sz="4400" dirty="0"/>
          </a:p>
          <a:p>
            <a:pPr>
              <a:spcBef>
                <a:spcPts val="0"/>
              </a:spcBef>
            </a:pPr>
            <a:endParaRPr lang="en-US" dirty="0"/>
          </a:p>
        </p:txBody>
      </p:sp>
    </p:spTree>
    <p:extLst>
      <p:ext uri="{BB962C8B-B14F-4D97-AF65-F5344CB8AC3E}">
        <p14:creationId xmlns:p14="http://schemas.microsoft.com/office/powerpoint/2010/main" val="3674772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244158"/>
            <a:ext cx="7345362" cy="1116556"/>
          </a:xfrm>
        </p:spPr>
        <p:txBody>
          <a:bodyPr>
            <a:normAutofit fontScale="90000"/>
          </a:bodyPr>
          <a:lstStyle/>
          <a:p>
            <a:r>
              <a:rPr lang="en-US" dirty="0" smtClean="0"/>
              <a:t>Resolution from Butte College </a:t>
            </a:r>
            <a:endParaRPr lang="en-US" dirty="0"/>
          </a:p>
        </p:txBody>
      </p:sp>
      <p:sp>
        <p:nvSpPr>
          <p:cNvPr id="3" name="Content Placeholder 2"/>
          <p:cNvSpPr>
            <a:spLocks noGrp="1"/>
          </p:cNvSpPr>
          <p:nvPr>
            <p:ph idx="1"/>
          </p:nvPr>
        </p:nvSpPr>
        <p:spPr>
          <a:xfrm>
            <a:off x="900112" y="1698171"/>
            <a:ext cx="7345363" cy="4582886"/>
          </a:xfrm>
        </p:spPr>
        <p:txBody>
          <a:bodyPr>
            <a:normAutofit fontScale="55000" lnSpcReduction="20000"/>
          </a:bodyPr>
          <a:lstStyle/>
          <a:p>
            <a:pPr marL="0" indent="0" algn="ctr">
              <a:buNone/>
            </a:pPr>
            <a:r>
              <a:rPr lang="en-US" dirty="0" smtClean="0"/>
              <a:t>Butte </a:t>
            </a:r>
            <a:r>
              <a:rPr lang="en-US" dirty="0"/>
              <a:t>College Resolution 10.2 </a:t>
            </a:r>
            <a:r>
              <a:rPr lang="en-US" dirty="0" smtClean="0"/>
              <a:t>*Processes </a:t>
            </a:r>
            <a:r>
              <a:rPr lang="en-US" dirty="0"/>
              <a:t>for institutional planning and budget </a:t>
            </a:r>
            <a:r>
              <a:rPr lang="en-US" dirty="0" smtClean="0"/>
              <a:t>development</a:t>
            </a:r>
          </a:p>
          <a:p>
            <a:pPr marL="0" indent="0" algn="ctr">
              <a:buNone/>
            </a:pPr>
            <a:r>
              <a:rPr lang="en-US" sz="2500" b="1" dirty="0" smtClean="0"/>
              <a:t>10.2 Consulting </a:t>
            </a:r>
            <a:r>
              <a:rPr lang="en-US" sz="2500" b="1" dirty="0"/>
              <a:t>Collegially with Local Senates on Participation in Grants and Initiatives </a:t>
            </a:r>
            <a:endParaRPr lang="en-US" sz="2500" b="1" dirty="0" smtClean="0"/>
          </a:p>
          <a:p>
            <a:pPr marL="0" indent="0">
              <a:buNone/>
            </a:pPr>
            <a:r>
              <a:rPr lang="en-US" sz="2500" dirty="0" smtClean="0"/>
              <a:t>Whereas</a:t>
            </a:r>
            <a:r>
              <a:rPr lang="en-US" sz="2500" dirty="0"/>
              <a:t>, Butte College Board Policy 2515 recognizes the Academic Senate’s important participatory role in areas of curriculum, academic standards, and professional matters, a role established in California Education Code (70901 (b) (1) (E)) as well as Title 5 (§53200 (b)); </a:t>
            </a:r>
            <a:endParaRPr lang="en-US" sz="2500" dirty="0" smtClean="0"/>
          </a:p>
          <a:p>
            <a:pPr marL="0" indent="0">
              <a:buNone/>
            </a:pPr>
            <a:r>
              <a:rPr lang="en-US" sz="2500" dirty="0" smtClean="0"/>
              <a:t>Whereas</a:t>
            </a:r>
            <a:r>
              <a:rPr lang="en-US" sz="2500" dirty="0"/>
              <a:t>, The Academic Senate for California Community Colleges (ASCCC) affirmed in Fall 2012 “that grant development processes are processes for institutional planning and thus fall under the purview of academic senates in accordance with Title 5 §53200</a:t>
            </a:r>
            <a:r>
              <a:rPr lang="en-US" sz="2500" dirty="0" smtClean="0"/>
              <a:t>” </a:t>
            </a:r>
            <a:r>
              <a:rPr lang="en-US" sz="2500" dirty="0" smtClean="0">
                <a:sym typeface="Wingdings"/>
              </a:rPr>
              <a:t></a:t>
            </a:r>
            <a:r>
              <a:rPr lang="en-US" sz="2500" dirty="0" smtClean="0"/>
              <a:t> </a:t>
            </a:r>
            <a:r>
              <a:rPr lang="en-US" sz="2500" dirty="0"/>
              <a:t>; </a:t>
            </a:r>
            <a:endParaRPr lang="en-US" sz="2500" dirty="0" smtClean="0"/>
          </a:p>
          <a:p>
            <a:pPr marL="0" indent="0">
              <a:buNone/>
            </a:pPr>
            <a:r>
              <a:rPr lang="en-US" sz="2500" dirty="0" smtClean="0"/>
              <a:t>Whereas</a:t>
            </a:r>
            <a:r>
              <a:rPr lang="en-US" sz="2500" dirty="0"/>
              <a:t>, The ASCCC then urged local senates to have discussions with their districts about such local processes and senate involvement, which the Butte College Academic Senate Executive Committee did on more than one occasion during the Fall of 2012; and </a:t>
            </a:r>
            <a:endParaRPr lang="en-US" sz="2500" dirty="0" smtClean="0"/>
          </a:p>
          <a:p>
            <a:pPr marL="0" indent="0">
              <a:buNone/>
            </a:pPr>
            <a:r>
              <a:rPr lang="en-US" sz="2500" dirty="0" smtClean="0"/>
              <a:t>Whereas</a:t>
            </a:r>
            <a:r>
              <a:rPr lang="en-US" sz="2500" dirty="0"/>
              <a:t>, The ASCCC has recently renewed its recommendation, stating “The educational direction for California community colleges in the last four years has been on an increasingly rapid trajectory” that has “resulted in the current dizzying array of initiatives all aimed at improving educational outcomes” and “faculty must now more than ever insist upon a seat at all tables where curriculum, program development, outcomes tracking, degrees and certificates, funding, and planning are being discussed</a:t>
            </a:r>
            <a:r>
              <a:rPr lang="en-US" sz="2500" dirty="0" smtClean="0"/>
              <a:t>” </a:t>
            </a:r>
            <a:r>
              <a:rPr lang="en-US" sz="2500" dirty="0" smtClean="0">
                <a:sym typeface="Wingdings"/>
              </a:rPr>
              <a:t></a:t>
            </a:r>
            <a:r>
              <a:rPr lang="en-US" sz="2500" dirty="0" smtClean="0"/>
              <a:t> </a:t>
            </a:r>
            <a:r>
              <a:rPr lang="en-US" sz="2500" dirty="0"/>
              <a:t>; </a:t>
            </a:r>
          </a:p>
        </p:txBody>
      </p:sp>
    </p:spTree>
    <p:extLst>
      <p:ext uri="{BB962C8B-B14F-4D97-AF65-F5344CB8AC3E}">
        <p14:creationId xmlns:p14="http://schemas.microsoft.com/office/powerpoint/2010/main" val="414637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 SOLVED…</a:t>
            </a:r>
            <a:endParaRPr lang="en-US" dirty="0"/>
          </a:p>
        </p:txBody>
      </p:sp>
      <p:sp>
        <p:nvSpPr>
          <p:cNvPr id="3" name="Content Placeholder 2"/>
          <p:cNvSpPr>
            <a:spLocks noGrp="1"/>
          </p:cNvSpPr>
          <p:nvPr>
            <p:ph idx="1"/>
          </p:nvPr>
        </p:nvSpPr>
        <p:spPr>
          <a:xfrm>
            <a:off x="900112" y="1807030"/>
            <a:ext cx="7345363" cy="4593770"/>
          </a:xfrm>
        </p:spPr>
        <p:txBody>
          <a:bodyPr>
            <a:normAutofit fontScale="77500" lnSpcReduction="20000"/>
          </a:bodyPr>
          <a:lstStyle/>
          <a:p>
            <a:pPr marL="0" indent="0">
              <a:buNone/>
            </a:pPr>
            <a:r>
              <a:rPr lang="en-US" dirty="0"/>
              <a:t>Resolved, That the Butte College Academic Senate request that administrators collaborate with the Academic Senate to develop formal policies and procedures for collegial consultation before and during participation in any current or future grant-funded programs or initiatives which encompass academic and professional matters; </a:t>
            </a:r>
            <a:endParaRPr lang="en-US" dirty="0" smtClean="0"/>
          </a:p>
          <a:p>
            <a:pPr marL="0" indent="0">
              <a:buNone/>
            </a:pPr>
            <a:r>
              <a:rPr lang="en-US" dirty="0" smtClean="0"/>
              <a:t>Resolved</a:t>
            </a:r>
            <a:r>
              <a:rPr lang="en-US" dirty="0"/>
              <a:t>, That the Executive Committee of the Academic Senate report back to the Senate by Spring 2018 on the progress of such collaboration; and </a:t>
            </a:r>
            <a:endParaRPr lang="en-US" dirty="0" smtClean="0"/>
          </a:p>
          <a:p>
            <a:pPr marL="0" indent="0">
              <a:buNone/>
            </a:pPr>
            <a:r>
              <a:rPr lang="en-US" dirty="0" smtClean="0"/>
              <a:t>Resolved</a:t>
            </a:r>
            <a:r>
              <a:rPr lang="en-US" dirty="0"/>
              <a:t>, That the Butte College Academic Senate focus on the educational needs of students and the professional obligations of faculty when deciding whether or not to recommend to the governing board and/or designee(s) or support participation in any current or future grant-funded program and initiative. </a:t>
            </a:r>
            <a:endParaRPr lang="en-US" dirty="0" smtClean="0"/>
          </a:p>
          <a:p>
            <a:pPr marL="0" indent="0">
              <a:buNone/>
            </a:pPr>
            <a:r>
              <a:rPr lang="en-US" sz="1700" dirty="0" smtClean="0">
                <a:sym typeface="Wingdings"/>
              </a:rPr>
              <a:t></a:t>
            </a:r>
            <a:r>
              <a:rPr lang="en-US" sz="1700" dirty="0" smtClean="0"/>
              <a:t> </a:t>
            </a:r>
            <a:r>
              <a:rPr lang="en-US" sz="1700" dirty="0"/>
              <a:t>ASCCC, “Integration of Grants with College Planning and Budget Processes” (Resolution 17.03). </a:t>
            </a:r>
          </a:p>
          <a:p>
            <a:pPr marL="0" indent="0">
              <a:buNone/>
            </a:pPr>
            <a:r>
              <a:rPr lang="en-US" sz="1700" dirty="0" smtClean="0">
                <a:sym typeface="Wingdings"/>
              </a:rPr>
              <a:t></a:t>
            </a:r>
            <a:r>
              <a:rPr lang="en-US" sz="1700" dirty="0" smtClean="0"/>
              <a:t> ASCCC</a:t>
            </a:r>
            <a:r>
              <a:rPr lang="en-US" sz="1700" dirty="0"/>
              <a:t>, “Participatory Governance in the Face of Initiative Fatigue,” Rostrum, February 2017.</a:t>
            </a:r>
          </a:p>
          <a:p>
            <a:endParaRPr lang="en-US" dirty="0"/>
          </a:p>
        </p:txBody>
      </p:sp>
    </p:spTree>
    <p:extLst>
      <p:ext uri="{BB962C8B-B14F-4D97-AF65-F5344CB8AC3E}">
        <p14:creationId xmlns:p14="http://schemas.microsoft.com/office/powerpoint/2010/main" val="373210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Resolution from College of the Canyons: Civic Center Use</a:t>
            </a:r>
            <a:endParaRPr lang="en-US" dirty="0"/>
          </a:p>
        </p:txBody>
      </p:sp>
      <p:sp>
        <p:nvSpPr>
          <p:cNvPr id="4" name="Content Placeholder 3"/>
          <p:cNvSpPr>
            <a:spLocks noGrp="1"/>
          </p:cNvSpPr>
          <p:nvPr>
            <p:ph idx="1"/>
          </p:nvPr>
        </p:nvSpPr>
        <p:spPr>
          <a:xfrm>
            <a:off x="317090" y="1777182"/>
            <a:ext cx="8672052" cy="4940708"/>
          </a:xfrm>
        </p:spPr>
        <p:txBody>
          <a:bodyPr>
            <a:normAutofit fontScale="55000" lnSpcReduction="20000"/>
          </a:bodyPr>
          <a:lstStyle/>
          <a:p>
            <a:pPr marL="0" indent="0">
              <a:buNone/>
            </a:pPr>
            <a:r>
              <a:rPr lang="en-US" b="1" dirty="0"/>
              <a:t>Whereas</a:t>
            </a:r>
            <a:r>
              <a:rPr lang="en-US" dirty="0"/>
              <a:t>, According to the Mission Statement, “College of the Canyons offers an accessible, enriching education that provides students with essential academic skills and prepares students for transfer education, workforce-skills development, and the attainment of learning outcomes corresponding to their educational goals;” and Whereas, College of the Canyons believes in “fostering a broad range of community partnerships,” and, thus shared use of the District’s properties for the community and local businesses demonstrates this value; and </a:t>
            </a:r>
            <a:endParaRPr lang="en-US" dirty="0" smtClean="0"/>
          </a:p>
          <a:p>
            <a:pPr marL="0" indent="0">
              <a:buNone/>
            </a:pPr>
            <a:r>
              <a:rPr lang="en-US" b="1" dirty="0" smtClean="0"/>
              <a:t>Whereas</a:t>
            </a:r>
            <a:r>
              <a:rPr lang="en-US" dirty="0"/>
              <a:t>, Education Code 82537(d) states “the use of any community college facility and grounds for any meeting is subject to reasonable rules and regulations as the governing board of the district prescribes, and shall not interfere with the use and occupancy of the community college facilities and grounds, as is required for the purposes of the community colleges”; and </a:t>
            </a:r>
            <a:endParaRPr lang="en-US" dirty="0" smtClean="0"/>
          </a:p>
          <a:p>
            <a:pPr marL="0" indent="0">
              <a:buNone/>
            </a:pPr>
            <a:r>
              <a:rPr lang="en-US" b="1" dirty="0" smtClean="0"/>
              <a:t>Whereas</a:t>
            </a:r>
            <a:r>
              <a:rPr lang="en-US" dirty="0"/>
              <a:t>, College of the Canyons’ Board Policy 6700, Civic Center and Other Facilities Use, states that “public use of District property shall not interfere with scheduled instructional programs or other activities of the District on behalf of students;” and </a:t>
            </a:r>
            <a:endParaRPr lang="en-US" dirty="0" smtClean="0"/>
          </a:p>
          <a:p>
            <a:pPr marL="0" indent="0">
              <a:buNone/>
            </a:pPr>
            <a:r>
              <a:rPr lang="en-US" b="1" dirty="0" smtClean="0"/>
              <a:t>Whereas</a:t>
            </a:r>
            <a:r>
              <a:rPr lang="en-US" dirty="0"/>
              <a:t>, The civic center use including filming activities has negatively impacted instructional programs and other activities for students resulting in lost instruction time, such as: </a:t>
            </a:r>
            <a:br>
              <a:rPr lang="en-US" dirty="0"/>
            </a:br>
            <a:r>
              <a:rPr lang="en-US" dirty="0" smtClean="0"/>
              <a:t>     • </a:t>
            </a:r>
            <a:r>
              <a:rPr lang="en-US" dirty="0"/>
              <a:t>blocked access to classrooms, student health center, parking, and other areas of campus, </a:t>
            </a:r>
            <a:br>
              <a:rPr lang="en-US" dirty="0"/>
            </a:br>
            <a:r>
              <a:rPr lang="en-US" dirty="0" smtClean="0"/>
              <a:t>     • </a:t>
            </a:r>
            <a:r>
              <a:rPr lang="en-US" dirty="0"/>
              <a:t>barriers to access for disabled students and faculty, due to loss of designated disabled parking </a:t>
            </a:r>
            <a:r>
              <a:rPr lang="en-US" dirty="0" smtClean="0"/>
              <a:t>       or </a:t>
            </a:r>
            <a:r>
              <a:rPr lang="en-US" dirty="0"/>
              <a:t>barriers to elevators, </a:t>
            </a:r>
            <a:r>
              <a:rPr lang="en-US" dirty="0" smtClean="0"/>
              <a:t/>
            </a:r>
            <a:br>
              <a:rPr lang="en-US" dirty="0" smtClean="0"/>
            </a:br>
            <a:r>
              <a:rPr lang="en-US" dirty="0" smtClean="0"/>
              <a:t>     • students being denied access to faculty office hours, delayed opening of tutoring centers, cancellation of </a:t>
            </a:r>
            <a:r>
              <a:rPr lang="en-US" dirty="0"/>
              <a:t>student club fundraising events</a:t>
            </a:r>
            <a:r>
              <a:rPr lang="en-US" dirty="0" smtClean="0"/>
              <a:t>,</a:t>
            </a:r>
            <a:br>
              <a:rPr lang="en-US" dirty="0" smtClean="0"/>
            </a:br>
            <a:r>
              <a:rPr lang="en-US" dirty="0" smtClean="0"/>
              <a:t>     </a:t>
            </a:r>
            <a:r>
              <a:rPr lang="en-US" dirty="0"/>
              <a:t>• changing of classroom sets ups that delayed, damaged, and/or prohibited instructional use, </a:t>
            </a:r>
            <a:r>
              <a:rPr lang="en-US" dirty="0" smtClean="0"/>
              <a:t/>
            </a:r>
            <a:br>
              <a:rPr lang="en-US" dirty="0" smtClean="0"/>
            </a:br>
            <a:r>
              <a:rPr lang="en-US" dirty="0" smtClean="0"/>
              <a:t>     • </a:t>
            </a:r>
            <a:r>
              <a:rPr lang="en-US" dirty="0"/>
              <a:t>cancellation of classes, and more; </a:t>
            </a:r>
            <a:r>
              <a:rPr lang="en-US" dirty="0" smtClean="0"/>
              <a:t>and</a:t>
            </a:r>
          </a:p>
          <a:p>
            <a:pPr marL="0" indent="0">
              <a:buNone/>
            </a:pPr>
            <a:r>
              <a:rPr lang="en-US" b="1" dirty="0" smtClean="0"/>
              <a:t>Whereas</a:t>
            </a:r>
            <a:r>
              <a:rPr lang="en-US" dirty="0"/>
              <a:t>, There is little to no advanced communication to students and faculty about filming or civic center use activities on campus.</a:t>
            </a:r>
          </a:p>
        </p:txBody>
      </p:sp>
    </p:spTree>
    <p:extLst>
      <p:ext uri="{BB962C8B-B14F-4D97-AF65-F5344CB8AC3E}">
        <p14:creationId xmlns:p14="http://schemas.microsoft.com/office/powerpoint/2010/main" val="1097173983"/>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418</TotalTime>
  <Words>2050</Words>
  <Application>Microsoft Office PowerPoint</Application>
  <PresentationFormat>On-screen Show (4:3)</PresentationFormat>
  <Paragraphs>88</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Brush Script MT</vt:lpstr>
      <vt:lpstr>Calibri</vt:lpstr>
      <vt:lpstr>Calisto MT</vt:lpstr>
      <vt:lpstr>Wingdings</vt:lpstr>
      <vt:lpstr>Capital</vt:lpstr>
      <vt:lpstr>The Power of the Pen: Local Resolutions and How to Use Them</vt:lpstr>
      <vt:lpstr>Why Resolutions?</vt:lpstr>
      <vt:lpstr>Resolution Making Santa Rosa Junior College Campuses and Centers Sanctuaries</vt:lpstr>
      <vt:lpstr>Resolved . . . </vt:lpstr>
      <vt:lpstr>Resolution from College of the Desert </vt:lpstr>
      <vt:lpstr>Continued</vt:lpstr>
      <vt:lpstr>Resolution from Butte College </vt:lpstr>
      <vt:lpstr>RE: SOLVED…</vt:lpstr>
      <vt:lpstr>Resolution from College of the Canyons: Civic Center Use</vt:lpstr>
      <vt:lpstr>Resolution from College of the Canyons: Civic Center Use</vt:lpstr>
      <vt:lpstr>Discussion</vt:lpstr>
    </vt:vector>
  </TitlesOfParts>
  <Company>Los Angeles City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Resolutions Process Overview</dc:title>
  <dc:creator>John Freitas</dc:creator>
  <cp:lastModifiedBy>Thompson, Eric</cp:lastModifiedBy>
  <cp:revision>54</cp:revision>
  <cp:lastPrinted>2015-09-28T15:28:18Z</cp:lastPrinted>
  <dcterms:created xsi:type="dcterms:W3CDTF">2014-03-20T22:44:17Z</dcterms:created>
  <dcterms:modified xsi:type="dcterms:W3CDTF">2017-04-17T21:39:38Z</dcterms:modified>
</cp:coreProperties>
</file>