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20"/>
  </p:notesMasterIdLst>
  <p:sldIdLst>
    <p:sldId id="257" r:id="rId2"/>
    <p:sldId id="267" r:id="rId3"/>
    <p:sldId id="263" r:id="rId4"/>
    <p:sldId id="259" r:id="rId5"/>
    <p:sldId id="270" r:id="rId6"/>
    <p:sldId id="272" r:id="rId7"/>
    <p:sldId id="269" r:id="rId8"/>
    <p:sldId id="287" r:id="rId9"/>
    <p:sldId id="274" r:id="rId10"/>
    <p:sldId id="275" r:id="rId11"/>
    <p:sldId id="280" r:id="rId12"/>
    <p:sldId id="283" r:id="rId13"/>
    <p:sldId id="282" r:id="rId14"/>
    <p:sldId id="284" r:id="rId15"/>
    <p:sldId id="285" r:id="rId16"/>
    <p:sldId id="288" r:id="rId17"/>
    <p:sldId id="273"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3" d="100"/>
          <a:sy n="83" d="100"/>
        </p:scale>
        <p:origin x="77"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wner\Documents\Dropbox%20(Workforce%20Incubator)\Sector%20Navigator\Prospectus\Workforce%20Adds%20vs%20Completer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'EMSI Data'!$J$15</c:f>
              <c:strCache>
                <c:ptCount val="1"/>
                <c:pt idx="0">
                  <c:v>Actual Jobs</c:v>
                </c:pt>
              </c:strCache>
            </c:strRef>
          </c:tx>
          <c:spPr>
            <a:solidFill>
              <a:srgbClr val="00B0F0"/>
            </a:solidFill>
            <a:ln>
              <a:noFill/>
            </a:ln>
            <a:effectLst/>
            <a:sp3d/>
          </c:spPr>
          <c:invertIfNegative val="0"/>
          <c:cat>
            <c:numRef>
              <c:f>'EMSI Data'!$K$14:$M$14</c:f>
              <c:numCache>
                <c:formatCode>General</c:formatCode>
                <c:ptCount val="3"/>
                <c:pt idx="0">
                  <c:v>2012</c:v>
                </c:pt>
                <c:pt idx="1">
                  <c:v>2015</c:v>
                </c:pt>
                <c:pt idx="2">
                  <c:v>2020</c:v>
                </c:pt>
              </c:numCache>
            </c:numRef>
          </c:cat>
          <c:val>
            <c:numRef>
              <c:f>'EMSI Data'!$K$15:$M$15</c:f>
              <c:numCache>
                <c:formatCode>#,##0;[Red]\ \(#,##0\)</c:formatCode>
                <c:ptCount val="3"/>
                <c:pt idx="0">
                  <c:v>34724</c:v>
                </c:pt>
                <c:pt idx="1">
                  <c:v>47839.486100000002</c:v>
                </c:pt>
              </c:numCache>
            </c:numRef>
          </c:val>
          <c:extLst xmlns:c16r2="http://schemas.microsoft.com/office/drawing/2015/06/chart">
            <c:ext xmlns:c16="http://schemas.microsoft.com/office/drawing/2014/chart" uri="{C3380CC4-5D6E-409C-BE32-E72D297353CC}">
              <c16:uniqueId val="{00000000-F734-466C-8842-47356DC15FE9}"/>
            </c:ext>
          </c:extLst>
        </c:ser>
        <c:ser>
          <c:idx val="1"/>
          <c:order val="1"/>
          <c:tx>
            <c:strRef>
              <c:f>'EMSI Data'!$J$16</c:f>
              <c:strCache>
                <c:ptCount val="1"/>
                <c:pt idx="0">
                  <c:v>Forecasted jobs</c:v>
                </c:pt>
              </c:strCache>
            </c:strRef>
          </c:tx>
          <c:spPr>
            <a:solidFill>
              <a:schemeClr val="accent2"/>
            </a:solidFill>
            <a:ln>
              <a:noFill/>
            </a:ln>
            <a:effectLst/>
            <a:sp3d/>
          </c:spPr>
          <c:invertIfNegative val="0"/>
          <c:cat>
            <c:numRef>
              <c:f>'EMSI Data'!$K$14:$M$14</c:f>
              <c:numCache>
                <c:formatCode>General</c:formatCode>
                <c:ptCount val="3"/>
                <c:pt idx="0">
                  <c:v>2012</c:v>
                </c:pt>
                <c:pt idx="1">
                  <c:v>2015</c:v>
                </c:pt>
                <c:pt idx="2">
                  <c:v>2020</c:v>
                </c:pt>
              </c:numCache>
            </c:numRef>
          </c:cat>
          <c:val>
            <c:numRef>
              <c:f>'EMSI Data'!$K$16:$M$16</c:f>
              <c:numCache>
                <c:formatCode>_(* #,##0_);_(* \(#,##0\);_(* "-"??_);_(@_)</c:formatCode>
                <c:ptCount val="3"/>
                <c:pt idx="1">
                  <c:v>39013.4</c:v>
                </c:pt>
                <c:pt idx="2" formatCode="#,##0;[Red]\ \(#,##0\)">
                  <c:v>50282.486100000002</c:v>
                </c:pt>
              </c:numCache>
            </c:numRef>
          </c:val>
          <c:extLst xmlns:c16r2="http://schemas.microsoft.com/office/drawing/2015/06/chart">
            <c:ext xmlns:c16="http://schemas.microsoft.com/office/drawing/2014/chart" uri="{C3380CC4-5D6E-409C-BE32-E72D297353CC}">
              <c16:uniqueId val="{00000001-F734-466C-8842-47356DC15FE9}"/>
            </c:ext>
          </c:extLst>
        </c:ser>
        <c:ser>
          <c:idx val="2"/>
          <c:order val="2"/>
          <c:tx>
            <c:strRef>
              <c:f>'EMSI Data'!$J$17</c:f>
              <c:strCache>
                <c:ptCount val="1"/>
                <c:pt idx="0">
                  <c:v>Projection based on 2012-15 increase</c:v>
                </c:pt>
              </c:strCache>
            </c:strRef>
          </c:tx>
          <c:spPr>
            <a:solidFill>
              <a:schemeClr val="accent3"/>
            </a:solidFill>
            <a:ln>
              <a:noFill/>
            </a:ln>
            <a:effectLst/>
            <a:sp3d/>
          </c:spPr>
          <c:invertIfNegative val="0"/>
          <c:cat>
            <c:numRef>
              <c:f>'EMSI Data'!$K$14:$M$14</c:f>
              <c:numCache>
                <c:formatCode>General</c:formatCode>
                <c:ptCount val="3"/>
                <c:pt idx="0">
                  <c:v>2012</c:v>
                </c:pt>
                <c:pt idx="1">
                  <c:v>2015</c:v>
                </c:pt>
                <c:pt idx="2">
                  <c:v>2020</c:v>
                </c:pt>
              </c:numCache>
            </c:numRef>
          </c:cat>
          <c:val>
            <c:numRef>
              <c:f>'EMSI Data'!$K$17:$M$17</c:f>
              <c:numCache>
                <c:formatCode>General</c:formatCode>
                <c:ptCount val="3"/>
                <c:pt idx="2" formatCode="#,##0;[Red]\ \(#,##0\)">
                  <c:v>69698.629600000015</c:v>
                </c:pt>
              </c:numCache>
            </c:numRef>
          </c:val>
          <c:extLst xmlns:c16r2="http://schemas.microsoft.com/office/drawing/2015/06/chart">
            <c:ext xmlns:c16="http://schemas.microsoft.com/office/drawing/2014/chart" uri="{C3380CC4-5D6E-409C-BE32-E72D297353CC}">
              <c16:uniqueId val="{00000002-F734-466C-8842-47356DC15FE9}"/>
            </c:ext>
          </c:extLst>
        </c:ser>
        <c:ser>
          <c:idx val="3"/>
          <c:order val="3"/>
          <c:tx>
            <c:strRef>
              <c:f>'EMSI Data'!$J$18</c:f>
              <c:strCache>
                <c:ptCount val="1"/>
                <c:pt idx="0">
                  <c:v>Forecasted Attrition</c:v>
                </c:pt>
              </c:strCache>
            </c:strRef>
          </c:tx>
          <c:spPr>
            <a:solidFill>
              <a:schemeClr val="accent4"/>
            </a:solidFill>
            <a:ln>
              <a:noFill/>
            </a:ln>
            <a:effectLst/>
            <a:sp3d/>
          </c:spPr>
          <c:invertIfNegative val="0"/>
          <c:cat>
            <c:numRef>
              <c:f>'EMSI Data'!$K$14:$M$14</c:f>
              <c:numCache>
                <c:formatCode>General</c:formatCode>
                <c:ptCount val="3"/>
                <c:pt idx="0">
                  <c:v>2012</c:v>
                </c:pt>
                <c:pt idx="1">
                  <c:v>2015</c:v>
                </c:pt>
                <c:pt idx="2">
                  <c:v>2020</c:v>
                </c:pt>
              </c:numCache>
            </c:numRef>
          </c:cat>
          <c:val>
            <c:numRef>
              <c:f>'EMSI Data'!$K$18:$M$18</c:f>
              <c:numCache>
                <c:formatCode>_(* #,##0_);_(* \(#,##0\);_(* "-"??_);_(@_)</c:formatCode>
                <c:ptCount val="3"/>
                <c:pt idx="1">
                  <c:v>2350.1999999999998</c:v>
                </c:pt>
                <c:pt idx="2" formatCode="#,##0;[Red]\ \(#,##0\)">
                  <c:v>1188.7295720012003</c:v>
                </c:pt>
              </c:numCache>
            </c:numRef>
          </c:val>
          <c:extLst xmlns:c16r2="http://schemas.microsoft.com/office/drawing/2015/06/chart">
            <c:ext xmlns:c16="http://schemas.microsoft.com/office/drawing/2014/chart" uri="{C3380CC4-5D6E-409C-BE32-E72D297353CC}">
              <c16:uniqueId val="{00000003-F734-466C-8842-47356DC15FE9}"/>
            </c:ext>
          </c:extLst>
        </c:ser>
        <c:dLbls>
          <c:showLegendKey val="0"/>
          <c:showVal val="0"/>
          <c:showCatName val="0"/>
          <c:showSerName val="0"/>
          <c:showPercent val="0"/>
          <c:showBubbleSize val="0"/>
        </c:dLbls>
        <c:gapWidth val="150"/>
        <c:shape val="box"/>
        <c:axId val="282421640"/>
        <c:axId val="282422032"/>
        <c:axId val="0"/>
      </c:bar3DChart>
      <c:catAx>
        <c:axId val="282421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2422032"/>
        <c:crosses val="autoZero"/>
        <c:auto val="1"/>
        <c:lblAlgn val="ctr"/>
        <c:lblOffset val="100"/>
        <c:noMultiLvlLbl val="0"/>
      </c:catAx>
      <c:valAx>
        <c:axId val="282422032"/>
        <c:scaling>
          <c:orientation val="minMax"/>
        </c:scaling>
        <c:delete val="0"/>
        <c:axPos val="l"/>
        <c:majorGridlines>
          <c:spPr>
            <a:ln w="9525" cap="flat" cmpd="sng" algn="ctr">
              <a:solidFill>
                <a:schemeClr val="tx1">
                  <a:lumMod val="15000"/>
                  <a:lumOff val="85000"/>
                </a:schemeClr>
              </a:solidFill>
              <a:round/>
            </a:ln>
            <a:effectLst/>
          </c:spPr>
        </c:majorGridlines>
        <c:numFmt formatCode="#,##0;[Red]\ \(#,##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2421640"/>
        <c:crosses val="autoZero"/>
        <c:crossBetween val="between"/>
      </c:valAx>
      <c:spPr>
        <a:noFill/>
        <a:ln>
          <a:noFill/>
        </a:ln>
        <a:effectLst/>
      </c:spPr>
    </c:plotArea>
    <c:legend>
      <c:legendPos val="b"/>
      <c:layout>
        <c:manualLayout>
          <c:xMode val="edge"/>
          <c:yMode val="edge"/>
          <c:x val="1.4439158572862083E-2"/>
          <c:y val="0.93289295058826138"/>
          <c:w val="0.98556084142713796"/>
          <c:h val="6.710704941173861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0.5459</cdr:x>
      <cdr:y>0.70036</cdr:y>
    </cdr:from>
    <cdr:to>
      <cdr:x>0.67576</cdr:x>
      <cdr:y>0.84722</cdr:y>
    </cdr:to>
    <cdr:sp macro="" textlink="">
      <cdr:nvSpPr>
        <cdr:cNvPr id="3" name="Oval 2"/>
        <cdr:cNvSpPr/>
      </cdr:nvSpPr>
      <cdr:spPr>
        <a:xfrm xmlns:a="http://schemas.openxmlformats.org/drawingml/2006/main">
          <a:off x="4375544" y="3031935"/>
          <a:ext cx="1040847" cy="635794"/>
        </a:xfrm>
        <a:prstGeom xmlns:a="http://schemas.openxmlformats.org/drawingml/2006/main" prst="ellipse">
          <a:avLst/>
        </a:prstGeom>
        <a:noFill xmlns:a="http://schemas.openxmlformats.org/drawingml/2006/main"/>
        <a:ln xmlns:a="http://schemas.openxmlformats.org/drawingml/2006/main" w="28575">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BF28E-FAED-42F4-A695-415D2688B005}" type="datetimeFigureOut">
              <a:rPr lang="en-US" smtClean="0"/>
              <a:t>7/8/2016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AFF20E-4EE6-492D-8450-A4B01B157F34}" type="slidenum">
              <a:rPr lang="en-US" smtClean="0"/>
              <a:t>‹#›</a:t>
            </a:fld>
            <a:endParaRPr lang="en-US"/>
          </a:p>
        </p:txBody>
      </p:sp>
    </p:spTree>
    <p:extLst>
      <p:ext uri="{BB962C8B-B14F-4D97-AF65-F5344CB8AC3E}">
        <p14:creationId xmlns:p14="http://schemas.microsoft.com/office/powerpoint/2010/main" val="69147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moving from coordination to collaboration was introduced earlier in the morning.  The</a:t>
            </a:r>
            <a:r>
              <a:rPr lang="en-US" baseline="0" dirty="0"/>
              <a:t> previous presenter may have shared these definitions, but they were not on the slide.  So take a moment to discuss them OR briefly review them.  Point out the primary difference: in collaboration things are built “jointly”…in coordination things may be built separately but then they are aligned to maximize efficiency or harmony.  FOR OUR PURPOSES, BOTH OF THESE PROCESSES MAY BE USEFUL BUT THE </a:t>
            </a:r>
            <a:r>
              <a:rPr lang="en-US" i="1" baseline="0" dirty="0"/>
              <a:t>CHALLENGE </a:t>
            </a:r>
            <a:r>
              <a:rPr lang="en-US" i="0" baseline="0" dirty="0"/>
              <a:t> IS TO COLLABORATE.  IN THE PAST, WE HAVE DONE MORE COORDINATION THAN COLLABORATION.  </a:t>
            </a:r>
            <a:endParaRPr lang="en-US" dirty="0"/>
          </a:p>
        </p:txBody>
      </p:sp>
      <p:sp>
        <p:nvSpPr>
          <p:cNvPr id="4" name="Slide Number Placeholder 3"/>
          <p:cNvSpPr>
            <a:spLocks noGrp="1"/>
          </p:cNvSpPr>
          <p:nvPr>
            <p:ph type="sldNum" sz="quarter" idx="10"/>
          </p:nvPr>
        </p:nvSpPr>
        <p:spPr/>
        <p:txBody>
          <a:bodyPr/>
          <a:lstStyle/>
          <a:p>
            <a:fld id="{BEC38164-A1C6-4F03-A959-8945CF89B61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50799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Until now,</a:t>
            </a:r>
            <a:r>
              <a:rPr lang="en-US" baseline="0" dirty="0"/>
              <a:t> we’ve been talking primarily about the rolls and relationships of the community college players. </a:t>
            </a:r>
            <a:r>
              <a:rPr lang="en-US" dirty="0"/>
              <a:t>This model expands the view and shows</a:t>
            </a:r>
            <a:r>
              <a:rPr lang="en-US" baseline="0" dirty="0"/>
              <a:t> a SECTOR PARTNERSHIP as outlined in State Sector Strategies Coming of Age, by the National Governors’ Association, http://www.nga.org/files/live/sites/NGA/files/pdf/2013/1301NGASSSReport.pdf, see page 3.   You may want to note that the convener is not necessarily a community college person, though it certainly can be.   IT IS THE ROLE OF CONVENER THAT THE DSNs HAVE BEEN CHALLENGED TO ACCEPT.  </a:t>
            </a:r>
            <a:endParaRPr lang="en-US" dirty="0"/>
          </a:p>
        </p:txBody>
      </p:sp>
      <p:sp>
        <p:nvSpPr>
          <p:cNvPr id="4" name="Slide Number Placeholder 3"/>
          <p:cNvSpPr>
            <a:spLocks noGrp="1"/>
          </p:cNvSpPr>
          <p:nvPr>
            <p:ph type="sldNum" sz="quarter" idx="10"/>
          </p:nvPr>
        </p:nvSpPr>
        <p:spPr/>
        <p:txBody>
          <a:bodyPr/>
          <a:lstStyle/>
          <a:p>
            <a:fld id="{BEC38164-A1C6-4F03-A959-8945CF89B61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31426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EB86BA1-8195-486D-AF69-DC0065402AD0}" type="datetimeFigureOut">
              <a:rPr lang="en-US" smtClean="0"/>
              <a:t>7/8/2016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1580731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B86BA1-8195-486D-AF69-DC0065402AD0}"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277824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EB86BA1-8195-486D-AF69-DC0065402AD0}" type="datetimeFigureOut">
              <a:rPr lang="en-US" smtClean="0"/>
              <a:t>7/8/2016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1906070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EB86BA1-8195-486D-AF69-DC0065402AD0}" type="datetimeFigureOut">
              <a:rPr lang="en-US" smtClean="0"/>
              <a:t>7/8/2016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E449C54-18DA-41E2-806C-BBBA809978E4}"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860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EB86BA1-8195-486D-AF69-DC0065402AD0}" type="datetimeFigureOut">
              <a:rPr lang="en-US" smtClean="0"/>
              <a:t>7/8/2016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4263037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EB86BA1-8195-486D-AF69-DC0065402AD0}" type="datetimeFigureOut">
              <a:rPr lang="en-US" smtClean="0"/>
              <a:t>7/8/2016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2319692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EB86BA1-8195-486D-AF69-DC0065402AD0}" type="datetimeFigureOut">
              <a:rPr lang="en-US" smtClean="0"/>
              <a:t>7/8/2016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1269642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86BA1-8195-486D-AF69-DC0065402AD0}"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170360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EB86BA1-8195-486D-AF69-DC0065402AD0}" type="datetimeFigureOut">
              <a:rPr lang="en-US" smtClean="0"/>
              <a:t>7/8/2016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111097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86BA1-8195-486D-AF69-DC0065402AD0}"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120989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EB86BA1-8195-486D-AF69-DC0065402AD0}" type="datetimeFigureOut">
              <a:rPr lang="en-US" smtClean="0"/>
              <a:t>7/8/2016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308532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B86BA1-8195-486D-AF69-DC0065402AD0}"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416462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B86BA1-8195-486D-AF69-DC0065402AD0}" type="datetimeFigureOut">
              <a:rPr lang="en-US" smtClean="0"/>
              <a:t>7/8/2016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81960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B86BA1-8195-486D-AF69-DC0065402AD0}" type="datetimeFigureOut">
              <a:rPr lang="en-US" smtClean="0"/>
              <a:t>7/8/2016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189538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86BA1-8195-486D-AF69-DC0065402AD0}" type="datetimeFigureOut">
              <a:rPr lang="en-US" smtClean="0"/>
              <a:t>7/8/2016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220902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B86BA1-8195-486D-AF69-DC0065402AD0}"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342239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B86BA1-8195-486D-AF69-DC0065402AD0}"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49C54-18DA-41E2-806C-BBBA809978E4}" type="slidenum">
              <a:rPr lang="en-US" smtClean="0"/>
              <a:t>‹#›</a:t>
            </a:fld>
            <a:endParaRPr lang="en-US"/>
          </a:p>
        </p:txBody>
      </p:sp>
    </p:spTree>
    <p:extLst>
      <p:ext uri="{BB962C8B-B14F-4D97-AF65-F5344CB8AC3E}">
        <p14:creationId xmlns:p14="http://schemas.microsoft.com/office/powerpoint/2010/main" val="288157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EB86BA1-8195-486D-AF69-DC0065402AD0}" type="datetimeFigureOut">
              <a:rPr lang="en-US" smtClean="0"/>
              <a:t>7/8/2016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E449C54-18DA-41E2-806C-BBBA809978E4}" type="slidenum">
              <a:rPr lang="en-US" smtClean="0"/>
              <a:t>‹#›</a:t>
            </a:fld>
            <a:endParaRPr lang="en-US"/>
          </a:p>
        </p:txBody>
      </p:sp>
    </p:spTree>
    <p:extLst>
      <p:ext uri="{BB962C8B-B14F-4D97-AF65-F5344CB8AC3E}">
        <p14:creationId xmlns:p14="http://schemas.microsoft.com/office/powerpoint/2010/main" val="355144541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hyperlink" Target="http://www.ecusectordwm.com/" TargetMode="External"/><Relationship Id="rId1" Type="http://schemas.openxmlformats.org/officeDocument/2006/relationships/slideLayout" Target="../slideLayouts/slideLayout7.xml"/><Relationship Id="rId4" Type="http://schemas.openxmlformats.org/officeDocument/2006/relationships/hyperlink" Target="http://www.calbiotechcareers.or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2586" y="1646768"/>
            <a:ext cx="6541471" cy="1754326"/>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Models of </a:t>
            </a:r>
            <a:b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Regional Collaboration</a:t>
            </a:r>
          </a:p>
        </p:txBody>
      </p:sp>
      <p:sp>
        <p:nvSpPr>
          <p:cNvPr id="5" name="Footer Placeholder 4"/>
          <p:cNvSpPr>
            <a:spLocks noGrp="1"/>
          </p:cNvSpPr>
          <p:nvPr>
            <p:ph type="ftr" sz="quarter" idx="11"/>
          </p:nvPr>
        </p:nvSpPr>
        <p:spPr>
          <a:xfrm>
            <a:off x="685800" y="6355845"/>
            <a:ext cx="7772400" cy="365125"/>
          </a:xfrm>
        </p:spPr>
        <p:txBody>
          <a:bodyPr/>
          <a:lstStyle/>
          <a:p>
            <a:pPr algn="l"/>
            <a:r>
              <a:rPr lang="en-US" dirty="0">
                <a:solidFill>
                  <a:schemeClr val="tx1"/>
                </a:solidFill>
              </a:rPr>
              <a:t>©California Community College Association for Occupational Education</a:t>
            </a:r>
          </a:p>
        </p:txBody>
      </p:sp>
    </p:spTree>
    <p:extLst>
      <p:ext uri="{BB962C8B-B14F-4D97-AF65-F5344CB8AC3E}">
        <p14:creationId xmlns:p14="http://schemas.microsoft.com/office/powerpoint/2010/main" val="139843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15867" y="777923"/>
            <a:ext cx="7336921" cy="5786650"/>
          </a:xfrm>
          <a:prstGeom prst="rect">
            <a:avLst/>
          </a:prstGeom>
        </p:spPr>
      </p:pic>
      <p:sp>
        <p:nvSpPr>
          <p:cNvPr id="6" name="Rectangle 5"/>
          <p:cNvSpPr/>
          <p:nvPr/>
        </p:nvSpPr>
        <p:spPr>
          <a:xfrm>
            <a:off x="6538583" y="2677235"/>
            <a:ext cx="345744" cy="243385"/>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1862" y="942833"/>
            <a:ext cx="345744" cy="243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7839" y="1552487"/>
            <a:ext cx="3985386" cy="584775"/>
          </a:xfrm>
          <a:prstGeom prst="rect">
            <a:avLst/>
          </a:prstGeom>
          <a:noFill/>
        </p:spPr>
        <p:txBody>
          <a:bodyPr wrap="none" rtlCol="0">
            <a:spAutoFit/>
          </a:bodyPr>
          <a:lstStyle/>
          <a:p>
            <a:r>
              <a:rPr lang="en-US" sz="3200" dirty="0">
                <a:solidFill>
                  <a:schemeClr val="accent2">
                    <a:lumMod val="75000"/>
                  </a:schemeClr>
                </a:solidFill>
              </a:rPr>
              <a:t>Alliances that Work</a:t>
            </a:r>
          </a:p>
        </p:txBody>
      </p:sp>
    </p:spTree>
    <p:extLst>
      <p:ext uri="{BB962C8B-B14F-4D97-AF65-F5344CB8AC3E}">
        <p14:creationId xmlns:p14="http://schemas.microsoft.com/office/powerpoint/2010/main" val="3254701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39765230"/>
              </p:ext>
            </p:extLst>
          </p:nvPr>
        </p:nvGraphicFramePr>
        <p:xfrm>
          <a:off x="2043751" y="1666306"/>
          <a:ext cx="8015287" cy="432911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606406" y="4360705"/>
            <a:ext cx="707245" cy="369332"/>
          </a:xfrm>
          <a:prstGeom prst="rect">
            <a:avLst/>
          </a:prstGeom>
          <a:noFill/>
        </p:spPr>
        <p:txBody>
          <a:bodyPr wrap="none" rtlCol="0">
            <a:spAutoFit/>
          </a:bodyPr>
          <a:lstStyle/>
          <a:p>
            <a:r>
              <a:rPr lang="en-US" b="1" dirty="0">
                <a:solidFill>
                  <a:schemeClr val="accent1"/>
                </a:solidFill>
              </a:rPr>
              <a:t>2.2%</a:t>
            </a:r>
          </a:p>
        </p:txBody>
      </p:sp>
      <p:sp>
        <p:nvSpPr>
          <p:cNvPr id="4" name="TextBox 3"/>
          <p:cNvSpPr txBox="1"/>
          <p:nvPr/>
        </p:nvSpPr>
        <p:spPr>
          <a:xfrm>
            <a:off x="9057654" y="4380206"/>
            <a:ext cx="707245" cy="369332"/>
          </a:xfrm>
          <a:prstGeom prst="rect">
            <a:avLst/>
          </a:prstGeom>
          <a:noFill/>
        </p:spPr>
        <p:txBody>
          <a:bodyPr wrap="none" rtlCol="0">
            <a:spAutoFit/>
          </a:bodyPr>
          <a:lstStyle/>
          <a:p>
            <a:r>
              <a:rPr lang="en-US" b="1" dirty="0">
                <a:solidFill>
                  <a:schemeClr val="accent1"/>
                </a:solidFill>
              </a:rPr>
              <a:t>0.5%</a:t>
            </a:r>
          </a:p>
        </p:txBody>
      </p:sp>
      <p:sp>
        <p:nvSpPr>
          <p:cNvPr id="5" name="Rectangle 4"/>
          <p:cNvSpPr/>
          <p:nvPr/>
        </p:nvSpPr>
        <p:spPr>
          <a:xfrm>
            <a:off x="5544189" y="1666306"/>
            <a:ext cx="1071563"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50031" y="5359625"/>
            <a:ext cx="5851282" cy="369332"/>
          </a:xfrm>
          <a:prstGeom prst="rect">
            <a:avLst/>
          </a:prstGeom>
          <a:solidFill>
            <a:schemeClr val="bg1"/>
          </a:solidFill>
        </p:spPr>
        <p:txBody>
          <a:bodyPr wrap="none" rtlCol="0">
            <a:spAutoFit/>
          </a:bodyPr>
          <a:lstStyle/>
          <a:p>
            <a:r>
              <a:rPr lang="en-US" dirty="0">
                <a:solidFill>
                  <a:schemeClr val="tx2"/>
                </a:solidFill>
              </a:rPr>
              <a:t>2012		                  2015		            2020</a:t>
            </a:r>
          </a:p>
        </p:txBody>
      </p:sp>
      <p:sp>
        <p:nvSpPr>
          <p:cNvPr id="7" name="TextBox 6"/>
          <p:cNvSpPr txBox="1"/>
          <p:nvPr/>
        </p:nvSpPr>
        <p:spPr>
          <a:xfrm>
            <a:off x="2351203" y="1139011"/>
            <a:ext cx="8818440" cy="584775"/>
          </a:xfrm>
          <a:prstGeom prst="rect">
            <a:avLst/>
          </a:prstGeom>
          <a:noFill/>
        </p:spPr>
        <p:txBody>
          <a:bodyPr wrap="none" rtlCol="0">
            <a:spAutoFit/>
          </a:bodyPr>
          <a:lstStyle/>
          <a:p>
            <a:r>
              <a:rPr lang="en-US" sz="3200" dirty="0">
                <a:solidFill>
                  <a:schemeClr val="accent2">
                    <a:lumMod val="75000"/>
                  </a:schemeClr>
                </a:solidFill>
              </a:rPr>
              <a:t>HVACR Worker Growth Outpaces Forecasts</a:t>
            </a:r>
          </a:p>
        </p:txBody>
      </p:sp>
      <p:sp>
        <p:nvSpPr>
          <p:cNvPr id="8" name="TextBox 7"/>
          <p:cNvSpPr txBox="1"/>
          <p:nvPr/>
        </p:nvSpPr>
        <p:spPr>
          <a:xfrm>
            <a:off x="9057654" y="2251081"/>
            <a:ext cx="1250214" cy="830997"/>
          </a:xfrm>
          <a:prstGeom prst="rect">
            <a:avLst/>
          </a:prstGeom>
          <a:noFill/>
        </p:spPr>
        <p:txBody>
          <a:bodyPr wrap="none" rtlCol="0">
            <a:spAutoFit/>
          </a:bodyPr>
          <a:lstStyle/>
          <a:p>
            <a:pPr algn="ctr"/>
            <a:r>
              <a:rPr lang="en-US" sz="1600" dirty="0">
                <a:solidFill>
                  <a:schemeClr val="bg2">
                    <a:lumMod val="50000"/>
                  </a:schemeClr>
                </a:solidFill>
              </a:rPr>
              <a:t>Projection at</a:t>
            </a:r>
          </a:p>
          <a:p>
            <a:pPr algn="ctr"/>
            <a:r>
              <a:rPr lang="en-US" sz="1600" dirty="0">
                <a:solidFill>
                  <a:schemeClr val="bg2">
                    <a:lumMod val="50000"/>
                  </a:schemeClr>
                </a:solidFill>
              </a:rPr>
              <a:t>2012-15 </a:t>
            </a:r>
          </a:p>
          <a:p>
            <a:pPr algn="ctr"/>
            <a:r>
              <a:rPr lang="en-US" sz="1600" dirty="0">
                <a:solidFill>
                  <a:schemeClr val="bg2">
                    <a:lumMod val="50000"/>
                  </a:schemeClr>
                </a:solidFill>
              </a:rPr>
              <a:t>Growth Rate</a:t>
            </a:r>
          </a:p>
        </p:txBody>
      </p:sp>
      <p:cxnSp>
        <p:nvCxnSpPr>
          <p:cNvPr id="9" name="Straight Connector 8"/>
          <p:cNvCxnSpPr/>
          <p:nvPr/>
        </p:nvCxnSpPr>
        <p:spPr>
          <a:xfrm flipV="1">
            <a:off x="3597312" y="2388358"/>
            <a:ext cx="4823356" cy="144250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39719" y="2483629"/>
            <a:ext cx="715260" cy="461665"/>
          </a:xfrm>
          <a:prstGeom prst="rect">
            <a:avLst/>
          </a:prstGeom>
          <a:solidFill>
            <a:schemeClr val="bg1"/>
          </a:solidFill>
        </p:spPr>
        <p:txBody>
          <a:bodyPr wrap="none" rtlCol="0">
            <a:spAutoFit/>
          </a:bodyPr>
          <a:lstStyle/>
          <a:p>
            <a:r>
              <a:rPr lang="en-US" sz="2400" dirty="0">
                <a:solidFill>
                  <a:schemeClr val="tx2"/>
                </a:solidFill>
              </a:rPr>
              <a:t>23%</a:t>
            </a:r>
          </a:p>
        </p:txBody>
      </p:sp>
      <p:sp>
        <p:nvSpPr>
          <p:cNvPr id="11" name="Oval 10"/>
          <p:cNvSpPr/>
          <p:nvPr/>
        </p:nvSpPr>
        <p:spPr>
          <a:xfrm>
            <a:off x="8637426" y="4712035"/>
            <a:ext cx="1040847" cy="63579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TextBox 11"/>
          <p:cNvSpPr txBox="1"/>
          <p:nvPr/>
        </p:nvSpPr>
        <p:spPr>
          <a:xfrm>
            <a:off x="6252562" y="3645256"/>
            <a:ext cx="1756763" cy="646331"/>
          </a:xfrm>
          <a:prstGeom prst="rect">
            <a:avLst/>
          </a:prstGeom>
          <a:solidFill>
            <a:schemeClr val="bg1"/>
          </a:solidFill>
        </p:spPr>
        <p:txBody>
          <a:bodyPr wrap="none" rtlCol="0">
            <a:spAutoFit/>
          </a:bodyPr>
          <a:lstStyle/>
          <a:p>
            <a:pPr algn="ctr"/>
            <a:r>
              <a:rPr lang="en-US" dirty="0">
                <a:solidFill>
                  <a:srgbClr val="C00000"/>
                </a:solidFill>
              </a:rPr>
              <a:t>Attrition</a:t>
            </a:r>
          </a:p>
          <a:p>
            <a:pPr algn="ctr"/>
            <a:r>
              <a:rPr lang="en-US" dirty="0" err="1">
                <a:solidFill>
                  <a:srgbClr val="C00000"/>
                </a:solidFill>
              </a:rPr>
              <a:t>Underforecasted</a:t>
            </a:r>
            <a:endParaRPr lang="en-US" dirty="0">
              <a:solidFill>
                <a:srgbClr val="C00000"/>
              </a:solidFill>
            </a:endParaRPr>
          </a:p>
        </p:txBody>
      </p:sp>
      <p:cxnSp>
        <p:nvCxnSpPr>
          <p:cNvPr id="13" name="Straight Arrow Connector 12"/>
          <p:cNvCxnSpPr/>
          <p:nvPr/>
        </p:nvCxnSpPr>
        <p:spPr>
          <a:xfrm flipH="1">
            <a:off x="7055892" y="4260180"/>
            <a:ext cx="175733" cy="45185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1" idx="1"/>
          </p:cNvCxnSpPr>
          <p:nvPr/>
        </p:nvCxnSpPr>
        <p:spPr>
          <a:xfrm>
            <a:off x="7231625" y="4260180"/>
            <a:ext cx="1558230" cy="54496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769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669" y="2263330"/>
            <a:ext cx="11955517" cy="3416320"/>
          </a:xfrm>
          <a:prstGeom prst="rect">
            <a:avLst/>
          </a:prstGeom>
          <a:noFill/>
        </p:spPr>
        <p:txBody>
          <a:bodyPr wrap="none" rtlCol="0">
            <a:spAutoFit/>
          </a:bodyPr>
          <a:lstStyle/>
          <a:p>
            <a:pPr>
              <a:lnSpc>
                <a:spcPct val="150000"/>
              </a:lnSpc>
            </a:pPr>
            <a:r>
              <a:rPr lang="en-US" sz="2400" dirty="0"/>
              <a:t>Labor Market Supply / Demand:	Shortage of ~ 600 workers annually</a:t>
            </a:r>
          </a:p>
          <a:p>
            <a:pPr>
              <a:lnSpc>
                <a:spcPct val="150000"/>
              </a:lnSpc>
            </a:pPr>
            <a:r>
              <a:rPr lang="en-US" sz="2400" dirty="0"/>
              <a:t>Industry Certifications Earned:		Limited </a:t>
            </a:r>
          </a:p>
          <a:p>
            <a:pPr>
              <a:lnSpc>
                <a:spcPct val="150000"/>
              </a:lnSpc>
            </a:pPr>
            <a:r>
              <a:rPr lang="en-US" sz="2400" dirty="0"/>
              <a:t>Completion Rate:				~ 30%</a:t>
            </a:r>
          </a:p>
          <a:p>
            <a:pPr>
              <a:lnSpc>
                <a:spcPct val="150000"/>
              </a:lnSpc>
            </a:pPr>
            <a:r>
              <a:rPr lang="en-US" sz="2400" dirty="0"/>
              <a:t>Occupations </a:t>
            </a:r>
            <a:r>
              <a:rPr lang="en-US" sz="2400" u="sng" dirty="0"/>
              <a:t>not</a:t>
            </a:r>
            <a:r>
              <a:rPr lang="en-US" sz="2400" dirty="0"/>
              <a:t> addressed:		18 of 21</a:t>
            </a:r>
          </a:p>
          <a:p>
            <a:pPr>
              <a:lnSpc>
                <a:spcPct val="150000"/>
              </a:lnSpc>
            </a:pPr>
            <a:r>
              <a:rPr lang="en-US" sz="2400" dirty="0"/>
              <a:t>Incumbent Workers:			24,000 exhibiting significant skills gaps</a:t>
            </a:r>
          </a:p>
          <a:p>
            <a:pPr>
              <a:lnSpc>
                <a:spcPct val="150000"/>
              </a:lnSpc>
            </a:pPr>
            <a:r>
              <a:rPr lang="en-US" sz="2400" dirty="0"/>
              <a:t>Employer Advisories:			Local, not aligned with regional economy</a:t>
            </a:r>
          </a:p>
        </p:txBody>
      </p:sp>
      <p:sp>
        <p:nvSpPr>
          <p:cNvPr id="3" name="TextBox 2"/>
          <p:cNvSpPr txBox="1"/>
          <p:nvPr/>
        </p:nvSpPr>
        <p:spPr>
          <a:xfrm>
            <a:off x="3063739" y="994442"/>
            <a:ext cx="6094938" cy="584775"/>
          </a:xfrm>
          <a:prstGeom prst="rect">
            <a:avLst/>
          </a:prstGeom>
          <a:noFill/>
        </p:spPr>
        <p:txBody>
          <a:bodyPr wrap="none" rtlCol="0">
            <a:spAutoFit/>
          </a:bodyPr>
          <a:lstStyle/>
          <a:p>
            <a:r>
              <a:rPr lang="en-US" sz="3200" dirty="0">
                <a:solidFill>
                  <a:schemeClr val="accent2">
                    <a:lumMod val="75000"/>
                  </a:schemeClr>
                </a:solidFill>
              </a:rPr>
              <a:t>SoCal Regional HVACR Gaps </a:t>
            </a:r>
          </a:p>
        </p:txBody>
      </p:sp>
    </p:spTree>
    <p:extLst>
      <p:ext uri="{BB962C8B-B14F-4D97-AF65-F5344CB8AC3E}">
        <p14:creationId xmlns:p14="http://schemas.microsoft.com/office/powerpoint/2010/main" val="222878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30220" y="201737"/>
            <a:ext cx="10143079" cy="7534931"/>
            <a:chOff x="1651380" y="-259307"/>
            <a:chExt cx="9908274" cy="7607879"/>
          </a:xfrm>
        </p:grpSpPr>
        <p:pic>
          <p:nvPicPr>
            <p:cNvPr id="1026" name="Picture 2" descr="Southern-California-Map_opt.jpg (375×4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726" y="-100123"/>
              <a:ext cx="8572442" cy="74486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1380" y="-259307"/>
              <a:ext cx="9908274" cy="164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947726" y="4508773"/>
              <a:ext cx="2247070" cy="2839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51380" y="1073095"/>
              <a:ext cx="530798" cy="3435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4805" y="4726644"/>
              <a:ext cx="7320622" cy="2621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833589" y="4047019"/>
            <a:ext cx="1112498" cy="877079"/>
          </a:xfrm>
          <a:prstGeom prst="rect">
            <a:avLst/>
          </a:prstGeom>
          <a:solidFill>
            <a:schemeClr val="accent6">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 Camino</a:t>
            </a:r>
          </a:p>
        </p:txBody>
      </p:sp>
      <p:sp>
        <p:nvSpPr>
          <p:cNvPr id="19" name="Rectangle 18"/>
          <p:cNvSpPr/>
          <p:nvPr/>
        </p:nvSpPr>
        <p:spPr>
          <a:xfrm>
            <a:off x="3577661" y="3222730"/>
            <a:ext cx="1112498" cy="87707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Citrus</a:t>
            </a:r>
          </a:p>
        </p:txBody>
      </p:sp>
      <p:sp>
        <p:nvSpPr>
          <p:cNvPr id="21" name="Rectangle 20"/>
          <p:cNvSpPr/>
          <p:nvPr/>
        </p:nvSpPr>
        <p:spPr>
          <a:xfrm>
            <a:off x="2735468" y="3590434"/>
            <a:ext cx="1112498" cy="877079"/>
          </a:xfrm>
          <a:prstGeom prst="rect">
            <a:avLst/>
          </a:prstGeom>
          <a:solidFill>
            <a:schemeClr val="accent6">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LATTC</a:t>
            </a:r>
          </a:p>
        </p:txBody>
      </p:sp>
      <p:sp>
        <p:nvSpPr>
          <p:cNvPr id="22" name="Rectangle 21"/>
          <p:cNvSpPr/>
          <p:nvPr/>
        </p:nvSpPr>
        <p:spPr>
          <a:xfrm>
            <a:off x="7535721" y="4407173"/>
            <a:ext cx="1112498" cy="87707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College of the Desert</a:t>
            </a:r>
          </a:p>
        </p:txBody>
      </p:sp>
      <p:sp>
        <p:nvSpPr>
          <p:cNvPr id="23" name="Rectangle 22"/>
          <p:cNvSpPr/>
          <p:nvPr/>
        </p:nvSpPr>
        <p:spPr>
          <a:xfrm>
            <a:off x="5331512" y="3242569"/>
            <a:ext cx="1148171" cy="87707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San Bernardino Valley</a:t>
            </a:r>
          </a:p>
        </p:txBody>
      </p:sp>
      <p:sp>
        <p:nvSpPr>
          <p:cNvPr id="24" name="Rectangle 23"/>
          <p:cNvSpPr/>
          <p:nvPr/>
        </p:nvSpPr>
        <p:spPr>
          <a:xfrm>
            <a:off x="3317852" y="4845713"/>
            <a:ext cx="1112498" cy="87707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Cypress</a:t>
            </a:r>
          </a:p>
        </p:txBody>
      </p:sp>
      <p:sp>
        <p:nvSpPr>
          <p:cNvPr id="27" name="TextBox 26"/>
          <p:cNvSpPr txBox="1"/>
          <p:nvPr/>
        </p:nvSpPr>
        <p:spPr>
          <a:xfrm>
            <a:off x="1709042" y="601477"/>
            <a:ext cx="10246716" cy="584775"/>
          </a:xfrm>
          <a:prstGeom prst="rect">
            <a:avLst/>
          </a:prstGeom>
          <a:noFill/>
        </p:spPr>
        <p:txBody>
          <a:bodyPr wrap="none" rtlCol="0">
            <a:spAutoFit/>
          </a:bodyPr>
          <a:lstStyle/>
          <a:p>
            <a:r>
              <a:rPr lang="en-US" sz="3200" dirty="0">
                <a:solidFill>
                  <a:schemeClr val="accent2">
                    <a:lumMod val="75000"/>
                  </a:schemeClr>
                </a:solidFill>
              </a:rPr>
              <a:t>Pilot Project:  Seven Colleges in Southern California</a:t>
            </a:r>
          </a:p>
        </p:txBody>
      </p:sp>
      <p:sp>
        <p:nvSpPr>
          <p:cNvPr id="35" name="Rectangle 34"/>
          <p:cNvSpPr/>
          <p:nvPr/>
        </p:nvSpPr>
        <p:spPr>
          <a:xfrm>
            <a:off x="4109721" y="3968634"/>
            <a:ext cx="1112498" cy="877079"/>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Mt. SAC</a:t>
            </a:r>
          </a:p>
        </p:txBody>
      </p:sp>
    </p:spTree>
    <p:extLst>
      <p:ext uri="{BB962C8B-B14F-4D97-AF65-F5344CB8AC3E}">
        <p14:creationId xmlns:p14="http://schemas.microsoft.com/office/powerpoint/2010/main" val="18517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anim calcmode="lin" valueType="num">
                                      <p:cBhvr>
                                        <p:cTn id="41" dur="1000" fill="hold"/>
                                        <p:tgtEl>
                                          <p:spTgt spid="35"/>
                                        </p:tgtEl>
                                        <p:attrNameLst>
                                          <p:attrName>ppt_x</p:attrName>
                                        </p:attrNameLst>
                                      </p:cBhvr>
                                      <p:tavLst>
                                        <p:tav tm="0">
                                          <p:val>
                                            <p:strVal val="#ppt_x"/>
                                          </p:val>
                                        </p:tav>
                                        <p:tav tm="100000">
                                          <p:val>
                                            <p:strVal val="#ppt_x"/>
                                          </p:val>
                                        </p:tav>
                                      </p:tavLst>
                                    </p:anim>
                                    <p:anim calcmode="lin" valueType="num">
                                      <p:cBhvr>
                                        <p:cTn id="4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P spid="23" grpId="0" animBg="1"/>
      <p:bldP spid="2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9884835" y="873986"/>
            <a:ext cx="1838386" cy="125365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9884835" y="2116806"/>
            <a:ext cx="1838386" cy="141469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9884835" y="3531497"/>
            <a:ext cx="1838386" cy="308439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59307" y="4615745"/>
            <a:ext cx="9416955" cy="20040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042" y="4886104"/>
            <a:ext cx="113347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18162" y="4881802"/>
            <a:ext cx="1112498" cy="87707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608288" y="4860168"/>
            <a:ext cx="1112498" cy="87707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Citrus</a:t>
            </a:r>
          </a:p>
        </p:txBody>
      </p:sp>
      <p:sp>
        <p:nvSpPr>
          <p:cNvPr id="10" name="Rectangle 9"/>
          <p:cNvSpPr/>
          <p:nvPr/>
        </p:nvSpPr>
        <p:spPr>
          <a:xfrm>
            <a:off x="6818489" y="5172657"/>
            <a:ext cx="184731" cy="646331"/>
          </a:xfrm>
          <a:prstGeom prst="rect">
            <a:avLst/>
          </a:prstGeom>
        </p:spPr>
        <p:txBody>
          <a:bodyPr wrap="none">
            <a:spAutoFit/>
          </a:bodyPr>
          <a:lstStyle/>
          <a:p>
            <a:endParaRPr lang="en-US" dirty="0"/>
          </a:p>
          <a:p>
            <a:endParaRPr lang="en-US" dirty="0"/>
          </a:p>
        </p:txBody>
      </p:sp>
      <p:sp>
        <p:nvSpPr>
          <p:cNvPr id="25" name="Oval 24"/>
          <p:cNvSpPr/>
          <p:nvPr/>
        </p:nvSpPr>
        <p:spPr>
          <a:xfrm>
            <a:off x="2918864" y="606950"/>
            <a:ext cx="4708487" cy="914400"/>
          </a:xfrm>
          <a:prstGeom prst="ellipse">
            <a:avLst/>
          </a:prstGeom>
          <a:solidFill>
            <a:srgbClr val="0070C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Specialty Capstones</a:t>
            </a:r>
          </a:p>
          <a:p>
            <a:pPr algn="ctr"/>
            <a:r>
              <a:rPr lang="en-US" b="1" dirty="0"/>
              <a:t>Multiple Colleges </a:t>
            </a:r>
          </a:p>
        </p:txBody>
      </p:sp>
      <p:sp>
        <p:nvSpPr>
          <p:cNvPr id="29" name="Rectangle 28"/>
          <p:cNvSpPr/>
          <p:nvPr/>
        </p:nvSpPr>
        <p:spPr>
          <a:xfrm>
            <a:off x="4502996" y="4898415"/>
            <a:ext cx="1112498" cy="87707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LATTC</a:t>
            </a:r>
          </a:p>
        </p:txBody>
      </p:sp>
      <p:sp>
        <p:nvSpPr>
          <p:cNvPr id="30" name="Rectangle 29"/>
          <p:cNvSpPr/>
          <p:nvPr/>
        </p:nvSpPr>
        <p:spPr>
          <a:xfrm>
            <a:off x="5820201" y="4898415"/>
            <a:ext cx="1112498" cy="87707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College of the Desert</a:t>
            </a:r>
          </a:p>
        </p:txBody>
      </p:sp>
      <p:sp>
        <p:nvSpPr>
          <p:cNvPr id="31" name="Rectangle 30"/>
          <p:cNvSpPr/>
          <p:nvPr/>
        </p:nvSpPr>
        <p:spPr>
          <a:xfrm>
            <a:off x="7042498" y="4910725"/>
            <a:ext cx="1162332" cy="87707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San Bernardino Valley</a:t>
            </a:r>
          </a:p>
        </p:txBody>
      </p:sp>
      <p:sp>
        <p:nvSpPr>
          <p:cNvPr id="32" name="Rectangle 31"/>
          <p:cNvSpPr/>
          <p:nvPr/>
        </p:nvSpPr>
        <p:spPr>
          <a:xfrm>
            <a:off x="8275351" y="4913477"/>
            <a:ext cx="1112498" cy="87707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Cypress</a:t>
            </a:r>
          </a:p>
        </p:txBody>
      </p:sp>
      <p:sp>
        <p:nvSpPr>
          <p:cNvPr id="37" name="TextBox 36"/>
          <p:cNvSpPr txBox="1"/>
          <p:nvPr/>
        </p:nvSpPr>
        <p:spPr>
          <a:xfrm>
            <a:off x="1972357" y="5145202"/>
            <a:ext cx="981359" cy="338554"/>
          </a:xfrm>
          <a:prstGeom prst="rect">
            <a:avLst/>
          </a:prstGeom>
          <a:noFill/>
        </p:spPr>
        <p:txBody>
          <a:bodyPr wrap="none" rtlCol="0">
            <a:spAutoFit/>
          </a:bodyPr>
          <a:lstStyle/>
          <a:p>
            <a:r>
              <a:rPr lang="en-US" sz="1400" dirty="0"/>
              <a:t>El</a:t>
            </a:r>
            <a:r>
              <a:rPr lang="en-US" sz="1600" dirty="0"/>
              <a:t> </a:t>
            </a:r>
            <a:r>
              <a:rPr lang="en-US" sz="1400" dirty="0"/>
              <a:t>Camino</a:t>
            </a:r>
            <a:r>
              <a:rPr lang="en-US" sz="1600" dirty="0"/>
              <a:t> </a:t>
            </a:r>
          </a:p>
        </p:txBody>
      </p:sp>
      <p:sp>
        <p:nvSpPr>
          <p:cNvPr id="38" name="TextBox 37"/>
          <p:cNvSpPr txBox="1"/>
          <p:nvPr/>
        </p:nvSpPr>
        <p:spPr>
          <a:xfrm>
            <a:off x="3395847" y="5198127"/>
            <a:ext cx="763863" cy="307777"/>
          </a:xfrm>
          <a:prstGeom prst="rect">
            <a:avLst/>
          </a:prstGeom>
          <a:noFill/>
        </p:spPr>
        <p:txBody>
          <a:bodyPr wrap="none" rtlCol="0">
            <a:spAutoFit/>
          </a:bodyPr>
          <a:lstStyle/>
          <a:p>
            <a:r>
              <a:rPr lang="en-US" sz="1400" dirty="0"/>
              <a:t>Mt. SAC</a:t>
            </a:r>
          </a:p>
        </p:txBody>
      </p:sp>
      <p:sp>
        <p:nvSpPr>
          <p:cNvPr id="45" name="TextBox 44"/>
          <p:cNvSpPr txBox="1"/>
          <p:nvPr/>
        </p:nvSpPr>
        <p:spPr>
          <a:xfrm>
            <a:off x="10114139" y="5913540"/>
            <a:ext cx="1279581" cy="584775"/>
          </a:xfrm>
          <a:prstGeom prst="rect">
            <a:avLst/>
          </a:prstGeom>
          <a:noFill/>
        </p:spPr>
        <p:txBody>
          <a:bodyPr wrap="none" rtlCol="0">
            <a:spAutoFit/>
          </a:bodyPr>
          <a:lstStyle/>
          <a:p>
            <a:pPr algn="ctr"/>
            <a:r>
              <a:rPr lang="en-US" sz="1600" dirty="0">
                <a:solidFill>
                  <a:schemeClr val="bg1"/>
                </a:solidFill>
              </a:rPr>
              <a:t>Foundational</a:t>
            </a:r>
          </a:p>
          <a:p>
            <a:pPr algn="ctr"/>
            <a:r>
              <a:rPr lang="en-US" sz="1600" dirty="0">
                <a:solidFill>
                  <a:schemeClr val="bg1"/>
                </a:solidFill>
              </a:rPr>
              <a:t>Knowledge</a:t>
            </a:r>
          </a:p>
        </p:txBody>
      </p:sp>
      <p:sp>
        <p:nvSpPr>
          <p:cNvPr id="46" name="TextBox 45"/>
          <p:cNvSpPr txBox="1"/>
          <p:nvPr/>
        </p:nvSpPr>
        <p:spPr>
          <a:xfrm>
            <a:off x="10265611" y="3649406"/>
            <a:ext cx="1076833" cy="584775"/>
          </a:xfrm>
          <a:prstGeom prst="rect">
            <a:avLst/>
          </a:prstGeom>
          <a:noFill/>
        </p:spPr>
        <p:txBody>
          <a:bodyPr wrap="none" rtlCol="0">
            <a:spAutoFit/>
          </a:bodyPr>
          <a:lstStyle/>
          <a:p>
            <a:pPr algn="ctr"/>
            <a:r>
              <a:rPr lang="en-US" sz="1600" dirty="0">
                <a:solidFill>
                  <a:schemeClr val="bg1"/>
                </a:solidFill>
              </a:rPr>
              <a:t>Entry-level</a:t>
            </a:r>
          </a:p>
          <a:p>
            <a:pPr algn="ctr"/>
            <a:r>
              <a:rPr lang="en-US" sz="1600" dirty="0">
                <a:solidFill>
                  <a:schemeClr val="bg1"/>
                </a:solidFill>
              </a:rPr>
              <a:t>Job</a:t>
            </a:r>
          </a:p>
        </p:txBody>
      </p:sp>
      <p:sp>
        <p:nvSpPr>
          <p:cNvPr id="47" name="TextBox 46"/>
          <p:cNvSpPr txBox="1"/>
          <p:nvPr/>
        </p:nvSpPr>
        <p:spPr>
          <a:xfrm>
            <a:off x="10250191" y="5190719"/>
            <a:ext cx="1034834" cy="584775"/>
          </a:xfrm>
          <a:prstGeom prst="rect">
            <a:avLst/>
          </a:prstGeom>
          <a:noFill/>
        </p:spPr>
        <p:txBody>
          <a:bodyPr wrap="none" rtlCol="0">
            <a:spAutoFit/>
          </a:bodyPr>
          <a:lstStyle/>
          <a:p>
            <a:pPr algn="ctr"/>
            <a:r>
              <a:rPr lang="en-US" sz="1600" dirty="0">
                <a:solidFill>
                  <a:schemeClr val="bg1"/>
                </a:solidFill>
              </a:rPr>
              <a:t>Common</a:t>
            </a:r>
          </a:p>
          <a:p>
            <a:pPr algn="ctr"/>
            <a:r>
              <a:rPr lang="en-US" sz="1600" dirty="0">
                <a:solidFill>
                  <a:schemeClr val="bg1"/>
                </a:solidFill>
              </a:rPr>
              <a:t>Outcomes</a:t>
            </a:r>
          </a:p>
        </p:txBody>
      </p:sp>
      <p:sp>
        <p:nvSpPr>
          <p:cNvPr id="48" name="TextBox 47"/>
          <p:cNvSpPr txBox="1"/>
          <p:nvPr/>
        </p:nvSpPr>
        <p:spPr>
          <a:xfrm>
            <a:off x="10078354" y="4198216"/>
            <a:ext cx="1484829" cy="584775"/>
          </a:xfrm>
          <a:prstGeom prst="rect">
            <a:avLst/>
          </a:prstGeom>
          <a:noFill/>
        </p:spPr>
        <p:txBody>
          <a:bodyPr wrap="none" rtlCol="0">
            <a:spAutoFit/>
          </a:bodyPr>
          <a:lstStyle/>
          <a:p>
            <a:pPr algn="ctr"/>
            <a:r>
              <a:rPr lang="en-US" sz="1600" dirty="0">
                <a:solidFill>
                  <a:schemeClr val="bg1"/>
                </a:solidFill>
              </a:rPr>
              <a:t>Industry Valued</a:t>
            </a:r>
          </a:p>
          <a:p>
            <a:pPr algn="ctr"/>
            <a:r>
              <a:rPr lang="en-US" sz="1600" dirty="0">
                <a:solidFill>
                  <a:schemeClr val="bg1"/>
                </a:solidFill>
              </a:rPr>
              <a:t>Credentials</a:t>
            </a:r>
          </a:p>
        </p:txBody>
      </p:sp>
      <p:sp>
        <p:nvSpPr>
          <p:cNvPr id="49" name="TextBox 48"/>
          <p:cNvSpPr txBox="1"/>
          <p:nvPr/>
        </p:nvSpPr>
        <p:spPr>
          <a:xfrm>
            <a:off x="10326535" y="2828647"/>
            <a:ext cx="854786" cy="584775"/>
          </a:xfrm>
          <a:prstGeom prst="rect">
            <a:avLst/>
          </a:prstGeom>
          <a:noFill/>
        </p:spPr>
        <p:txBody>
          <a:bodyPr wrap="none" rtlCol="0">
            <a:spAutoFit/>
          </a:bodyPr>
          <a:lstStyle/>
          <a:p>
            <a:pPr algn="ctr"/>
            <a:r>
              <a:rPr lang="en-US" sz="1600" dirty="0">
                <a:solidFill>
                  <a:schemeClr val="bg1"/>
                </a:solidFill>
              </a:rPr>
              <a:t>Credit</a:t>
            </a:r>
          </a:p>
          <a:p>
            <a:pPr algn="ctr"/>
            <a:r>
              <a:rPr lang="en-US" sz="1600" dirty="0">
                <a:solidFill>
                  <a:schemeClr val="bg1"/>
                </a:solidFill>
              </a:rPr>
              <a:t>Transfer</a:t>
            </a:r>
          </a:p>
        </p:txBody>
      </p:sp>
      <p:sp>
        <p:nvSpPr>
          <p:cNvPr id="50" name="TextBox 49"/>
          <p:cNvSpPr txBox="1"/>
          <p:nvPr/>
        </p:nvSpPr>
        <p:spPr>
          <a:xfrm>
            <a:off x="10192428" y="2189397"/>
            <a:ext cx="1123001" cy="584775"/>
          </a:xfrm>
          <a:prstGeom prst="rect">
            <a:avLst/>
          </a:prstGeom>
          <a:noFill/>
        </p:spPr>
        <p:txBody>
          <a:bodyPr wrap="none" rtlCol="0">
            <a:spAutoFit/>
          </a:bodyPr>
          <a:lstStyle/>
          <a:p>
            <a:pPr algn="ctr"/>
            <a:r>
              <a:rPr lang="en-US" sz="1600" dirty="0">
                <a:solidFill>
                  <a:schemeClr val="bg1"/>
                </a:solidFill>
              </a:rPr>
              <a:t>Stackable</a:t>
            </a:r>
          </a:p>
          <a:p>
            <a:pPr algn="ctr"/>
            <a:r>
              <a:rPr lang="en-US" sz="1600" dirty="0">
                <a:solidFill>
                  <a:schemeClr val="bg1"/>
                </a:solidFill>
              </a:rPr>
              <a:t>Certificates</a:t>
            </a:r>
          </a:p>
        </p:txBody>
      </p:sp>
      <p:sp>
        <p:nvSpPr>
          <p:cNvPr id="53" name="TextBox 52"/>
          <p:cNvSpPr txBox="1"/>
          <p:nvPr/>
        </p:nvSpPr>
        <p:spPr>
          <a:xfrm>
            <a:off x="3845861" y="5861112"/>
            <a:ext cx="2334293" cy="707886"/>
          </a:xfrm>
          <a:prstGeom prst="rect">
            <a:avLst/>
          </a:prstGeom>
          <a:noFill/>
        </p:spPr>
        <p:txBody>
          <a:bodyPr wrap="none" rtlCol="0">
            <a:spAutoFit/>
          </a:bodyPr>
          <a:lstStyle/>
          <a:p>
            <a:pPr algn="ctr"/>
            <a:r>
              <a:rPr lang="en-US" sz="2000" dirty="0"/>
              <a:t>Southern California</a:t>
            </a:r>
          </a:p>
          <a:p>
            <a:pPr algn="ctr"/>
            <a:r>
              <a:rPr lang="en-US" sz="2000" dirty="0"/>
              <a:t>HVACR Collaborative</a:t>
            </a:r>
          </a:p>
        </p:txBody>
      </p:sp>
      <p:sp>
        <p:nvSpPr>
          <p:cNvPr id="54" name="TextBox 53"/>
          <p:cNvSpPr txBox="1"/>
          <p:nvPr/>
        </p:nvSpPr>
        <p:spPr>
          <a:xfrm>
            <a:off x="10078354" y="1047218"/>
            <a:ext cx="1319079" cy="830997"/>
          </a:xfrm>
          <a:prstGeom prst="rect">
            <a:avLst/>
          </a:prstGeom>
          <a:noFill/>
        </p:spPr>
        <p:txBody>
          <a:bodyPr wrap="none" rtlCol="0">
            <a:spAutoFit/>
          </a:bodyPr>
          <a:lstStyle/>
          <a:p>
            <a:pPr algn="ctr"/>
            <a:r>
              <a:rPr lang="en-US" sz="1600" dirty="0">
                <a:solidFill>
                  <a:schemeClr val="bg1"/>
                </a:solidFill>
              </a:rPr>
              <a:t>Higher Levels</a:t>
            </a:r>
          </a:p>
          <a:p>
            <a:pPr algn="ctr"/>
            <a:r>
              <a:rPr lang="en-US" sz="1600" dirty="0">
                <a:solidFill>
                  <a:schemeClr val="bg1"/>
                </a:solidFill>
              </a:rPr>
              <a:t>Of</a:t>
            </a:r>
          </a:p>
          <a:p>
            <a:pPr algn="ctr"/>
            <a:r>
              <a:rPr lang="en-US" sz="1600" dirty="0">
                <a:solidFill>
                  <a:schemeClr val="bg1"/>
                </a:solidFill>
              </a:rPr>
              <a:t>Specialization</a:t>
            </a:r>
          </a:p>
        </p:txBody>
      </p:sp>
      <p:sp>
        <p:nvSpPr>
          <p:cNvPr id="55" name="Up Arrow 54"/>
          <p:cNvSpPr/>
          <p:nvPr/>
        </p:nvSpPr>
        <p:spPr>
          <a:xfrm>
            <a:off x="3820346" y="1541699"/>
            <a:ext cx="2703284" cy="3074046"/>
          </a:xfrm>
          <a:prstGeom prst="upArrow">
            <a:avLst/>
          </a:prstGeom>
          <a:solidFill>
            <a:schemeClr val="bg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nvPicPr>
        <p:blipFill>
          <a:blip r:embed="rId3"/>
          <a:stretch>
            <a:fillRect/>
          </a:stretch>
        </p:blipFill>
        <p:spPr>
          <a:xfrm>
            <a:off x="2114168" y="2415401"/>
            <a:ext cx="6300947" cy="1341755"/>
          </a:xfrm>
          <a:prstGeom prst="rect">
            <a:avLst/>
          </a:prstGeom>
        </p:spPr>
      </p:pic>
      <p:sp>
        <p:nvSpPr>
          <p:cNvPr id="73" name="TextBox 72"/>
          <p:cNvSpPr txBox="1"/>
          <p:nvPr/>
        </p:nvSpPr>
        <p:spPr>
          <a:xfrm>
            <a:off x="10212167" y="4774317"/>
            <a:ext cx="1110882" cy="338554"/>
          </a:xfrm>
          <a:prstGeom prst="rect">
            <a:avLst/>
          </a:prstGeom>
          <a:noFill/>
        </p:spPr>
        <p:txBody>
          <a:bodyPr wrap="none" rtlCol="0">
            <a:spAutoFit/>
          </a:bodyPr>
          <a:lstStyle/>
          <a:p>
            <a:pPr algn="ctr"/>
            <a:r>
              <a:rPr lang="en-US" sz="1600" dirty="0">
                <a:solidFill>
                  <a:schemeClr val="bg1"/>
                </a:solidFill>
              </a:rPr>
              <a:t>Internships</a:t>
            </a:r>
          </a:p>
        </p:txBody>
      </p:sp>
      <p:sp>
        <p:nvSpPr>
          <p:cNvPr id="74" name="TextBox 73"/>
          <p:cNvSpPr txBox="1"/>
          <p:nvPr/>
        </p:nvSpPr>
        <p:spPr>
          <a:xfrm>
            <a:off x="103659" y="1404566"/>
            <a:ext cx="2900153" cy="1077218"/>
          </a:xfrm>
          <a:prstGeom prst="rect">
            <a:avLst/>
          </a:prstGeom>
          <a:noFill/>
        </p:spPr>
        <p:txBody>
          <a:bodyPr wrap="none" rtlCol="0">
            <a:spAutoFit/>
          </a:bodyPr>
          <a:lstStyle/>
          <a:p>
            <a:r>
              <a:rPr lang="en-US" sz="3200" dirty="0">
                <a:solidFill>
                  <a:schemeClr val="accent2">
                    <a:lumMod val="75000"/>
                  </a:schemeClr>
                </a:solidFill>
              </a:rPr>
              <a:t>Collaborative</a:t>
            </a:r>
          </a:p>
          <a:p>
            <a:r>
              <a:rPr lang="en-US" sz="3200" dirty="0">
                <a:solidFill>
                  <a:schemeClr val="accent2">
                    <a:lumMod val="75000"/>
                  </a:schemeClr>
                </a:solidFill>
              </a:rPr>
              <a:t>Model</a:t>
            </a:r>
          </a:p>
        </p:txBody>
      </p:sp>
    </p:spTree>
    <p:extLst>
      <p:ext uri="{BB962C8B-B14F-4D97-AF65-F5344CB8AC3E}">
        <p14:creationId xmlns:p14="http://schemas.microsoft.com/office/powerpoint/2010/main" val="116324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nodePh="1">
                                  <p:stCondLst>
                                    <p:cond delay="0"/>
                                  </p:stCondLst>
                                  <p:endCondLst>
                                    <p:cond evt="begin" delay="0">
                                      <p:tn val="25"/>
                                    </p:cond>
                                  </p:end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1000"/>
                                        <p:tgtEl>
                                          <p:spTgt spid="53"/>
                                        </p:tgtEl>
                                      </p:cBhvr>
                                    </p:animEffect>
                                    <p:anim calcmode="lin" valueType="num">
                                      <p:cBhvr>
                                        <p:cTn id="63" dur="1000" fill="hold"/>
                                        <p:tgtEl>
                                          <p:spTgt spid="53"/>
                                        </p:tgtEl>
                                        <p:attrNameLst>
                                          <p:attrName>ppt_x</p:attrName>
                                        </p:attrNameLst>
                                      </p:cBhvr>
                                      <p:tavLst>
                                        <p:tav tm="0">
                                          <p:val>
                                            <p:strVal val="#ppt_x"/>
                                          </p:val>
                                        </p:tav>
                                        <p:tav tm="100000">
                                          <p:val>
                                            <p:strVal val="#ppt_x"/>
                                          </p:val>
                                        </p:tav>
                                      </p:tavLst>
                                    </p:anim>
                                    <p:anim calcmode="lin" valueType="num">
                                      <p:cBhvr>
                                        <p:cTn id="6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1000"/>
                                        <p:tgtEl>
                                          <p:spTgt spid="45"/>
                                        </p:tgtEl>
                                      </p:cBhvr>
                                    </p:animEffect>
                                    <p:anim calcmode="lin" valueType="num">
                                      <p:cBhvr>
                                        <p:cTn id="70" dur="1000" fill="hold"/>
                                        <p:tgtEl>
                                          <p:spTgt spid="45"/>
                                        </p:tgtEl>
                                        <p:attrNameLst>
                                          <p:attrName>ppt_x</p:attrName>
                                        </p:attrNameLst>
                                      </p:cBhvr>
                                      <p:tavLst>
                                        <p:tav tm="0">
                                          <p:val>
                                            <p:strVal val="#ppt_x"/>
                                          </p:val>
                                        </p:tav>
                                        <p:tav tm="100000">
                                          <p:val>
                                            <p:strVal val="#ppt_x"/>
                                          </p:val>
                                        </p:tav>
                                      </p:tavLst>
                                    </p:anim>
                                    <p:anim calcmode="lin" valueType="num">
                                      <p:cBhvr>
                                        <p:cTn id="7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1000"/>
                                        <p:tgtEl>
                                          <p:spTgt spid="47"/>
                                        </p:tgtEl>
                                      </p:cBhvr>
                                    </p:animEffect>
                                    <p:anim calcmode="lin" valueType="num">
                                      <p:cBhvr>
                                        <p:cTn id="77" dur="1000" fill="hold"/>
                                        <p:tgtEl>
                                          <p:spTgt spid="47"/>
                                        </p:tgtEl>
                                        <p:attrNameLst>
                                          <p:attrName>ppt_x</p:attrName>
                                        </p:attrNameLst>
                                      </p:cBhvr>
                                      <p:tavLst>
                                        <p:tav tm="0">
                                          <p:val>
                                            <p:strVal val="#ppt_x"/>
                                          </p:val>
                                        </p:tav>
                                        <p:tav tm="100000">
                                          <p:val>
                                            <p:strVal val="#ppt_x"/>
                                          </p:val>
                                        </p:tav>
                                      </p:tavLst>
                                    </p:anim>
                                    <p:anim calcmode="lin" valueType="num">
                                      <p:cBhvr>
                                        <p:cTn id="7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1000"/>
                                        <p:tgtEl>
                                          <p:spTgt spid="73"/>
                                        </p:tgtEl>
                                      </p:cBhvr>
                                    </p:animEffect>
                                    <p:anim calcmode="lin" valueType="num">
                                      <p:cBhvr>
                                        <p:cTn id="84" dur="1000" fill="hold"/>
                                        <p:tgtEl>
                                          <p:spTgt spid="73"/>
                                        </p:tgtEl>
                                        <p:attrNameLst>
                                          <p:attrName>ppt_x</p:attrName>
                                        </p:attrNameLst>
                                      </p:cBhvr>
                                      <p:tavLst>
                                        <p:tav tm="0">
                                          <p:val>
                                            <p:strVal val="#ppt_x"/>
                                          </p:val>
                                        </p:tav>
                                        <p:tav tm="100000">
                                          <p:val>
                                            <p:strVal val="#ppt_x"/>
                                          </p:val>
                                        </p:tav>
                                      </p:tavLst>
                                    </p:anim>
                                    <p:anim calcmode="lin" valueType="num">
                                      <p:cBhvr>
                                        <p:cTn id="8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1000"/>
                                        <p:tgtEl>
                                          <p:spTgt spid="48"/>
                                        </p:tgtEl>
                                      </p:cBhvr>
                                    </p:animEffect>
                                    <p:anim calcmode="lin" valueType="num">
                                      <p:cBhvr>
                                        <p:cTn id="91" dur="1000" fill="hold"/>
                                        <p:tgtEl>
                                          <p:spTgt spid="48"/>
                                        </p:tgtEl>
                                        <p:attrNameLst>
                                          <p:attrName>ppt_x</p:attrName>
                                        </p:attrNameLst>
                                      </p:cBhvr>
                                      <p:tavLst>
                                        <p:tav tm="0">
                                          <p:val>
                                            <p:strVal val="#ppt_x"/>
                                          </p:val>
                                        </p:tav>
                                        <p:tav tm="100000">
                                          <p:val>
                                            <p:strVal val="#ppt_x"/>
                                          </p:val>
                                        </p:tav>
                                      </p:tavLst>
                                    </p:anim>
                                    <p:anim calcmode="lin" valueType="num">
                                      <p:cBhvr>
                                        <p:cTn id="9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1000"/>
                                        <p:tgtEl>
                                          <p:spTgt spid="46"/>
                                        </p:tgtEl>
                                      </p:cBhvr>
                                    </p:animEffect>
                                    <p:anim calcmode="lin" valueType="num">
                                      <p:cBhvr>
                                        <p:cTn id="98" dur="1000" fill="hold"/>
                                        <p:tgtEl>
                                          <p:spTgt spid="46"/>
                                        </p:tgtEl>
                                        <p:attrNameLst>
                                          <p:attrName>ppt_x</p:attrName>
                                        </p:attrNameLst>
                                      </p:cBhvr>
                                      <p:tavLst>
                                        <p:tav tm="0">
                                          <p:val>
                                            <p:strVal val="#ppt_x"/>
                                          </p:val>
                                        </p:tav>
                                        <p:tav tm="100000">
                                          <p:val>
                                            <p:strVal val="#ppt_x"/>
                                          </p:val>
                                        </p:tav>
                                      </p:tavLst>
                                    </p:anim>
                                    <p:anim calcmode="lin" valueType="num">
                                      <p:cBhvr>
                                        <p:cTn id="9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fade">
                                      <p:cBhvr>
                                        <p:cTn id="104" dur="1000"/>
                                        <p:tgtEl>
                                          <p:spTgt spid="55"/>
                                        </p:tgtEl>
                                      </p:cBhvr>
                                    </p:animEffect>
                                    <p:anim calcmode="lin" valueType="num">
                                      <p:cBhvr>
                                        <p:cTn id="105" dur="1000" fill="hold"/>
                                        <p:tgtEl>
                                          <p:spTgt spid="55"/>
                                        </p:tgtEl>
                                        <p:attrNameLst>
                                          <p:attrName>ppt_x</p:attrName>
                                        </p:attrNameLst>
                                      </p:cBhvr>
                                      <p:tavLst>
                                        <p:tav tm="0">
                                          <p:val>
                                            <p:strVal val="#ppt_x"/>
                                          </p:val>
                                        </p:tav>
                                        <p:tav tm="100000">
                                          <p:val>
                                            <p:strVal val="#ppt_x"/>
                                          </p:val>
                                        </p:tav>
                                      </p:tavLst>
                                    </p:anim>
                                    <p:anim calcmode="lin" valueType="num">
                                      <p:cBhvr>
                                        <p:cTn id="10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1000"/>
                                        <p:tgtEl>
                                          <p:spTgt spid="49"/>
                                        </p:tgtEl>
                                      </p:cBhvr>
                                    </p:animEffect>
                                    <p:anim calcmode="lin" valueType="num">
                                      <p:cBhvr>
                                        <p:cTn id="112" dur="1000" fill="hold"/>
                                        <p:tgtEl>
                                          <p:spTgt spid="49"/>
                                        </p:tgtEl>
                                        <p:attrNameLst>
                                          <p:attrName>ppt_x</p:attrName>
                                        </p:attrNameLst>
                                      </p:cBhvr>
                                      <p:tavLst>
                                        <p:tav tm="0">
                                          <p:val>
                                            <p:strVal val="#ppt_x"/>
                                          </p:val>
                                        </p:tav>
                                        <p:tav tm="100000">
                                          <p:val>
                                            <p:strVal val="#ppt_x"/>
                                          </p:val>
                                        </p:tav>
                                      </p:tavLst>
                                    </p:anim>
                                    <p:anim calcmode="lin" valueType="num">
                                      <p:cBhvr>
                                        <p:cTn id="11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1000"/>
                                        <p:tgtEl>
                                          <p:spTgt spid="50"/>
                                        </p:tgtEl>
                                      </p:cBhvr>
                                    </p:animEffect>
                                    <p:anim calcmode="lin" valueType="num">
                                      <p:cBhvr>
                                        <p:cTn id="119" dur="1000" fill="hold"/>
                                        <p:tgtEl>
                                          <p:spTgt spid="50"/>
                                        </p:tgtEl>
                                        <p:attrNameLst>
                                          <p:attrName>ppt_x</p:attrName>
                                        </p:attrNameLst>
                                      </p:cBhvr>
                                      <p:tavLst>
                                        <p:tav tm="0">
                                          <p:val>
                                            <p:strVal val="#ppt_x"/>
                                          </p:val>
                                        </p:tav>
                                        <p:tav tm="100000">
                                          <p:val>
                                            <p:strVal val="#ppt_x"/>
                                          </p:val>
                                        </p:tav>
                                      </p:tavLst>
                                    </p:anim>
                                    <p:anim calcmode="lin" valueType="num">
                                      <p:cBhvr>
                                        <p:cTn id="12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72"/>
                                        </p:tgtEl>
                                        <p:attrNameLst>
                                          <p:attrName>style.visibility</p:attrName>
                                        </p:attrNameLst>
                                      </p:cBhvr>
                                      <p:to>
                                        <p:strVal val="visible"/>
                                      </p:to>
                                    </p:set>
                                    <p:animEffect transition="in" filter="fade">
                                      <p:cBhvr>
                                        <p:cTn id="125" dur="1000"/>
                                        <p:tgtEl>
                                          <p:spTgt spid="72"/>
                                        </p:tgtEl>
                                      </p:cBhvr>
                                    </p:animEffect>
                                    <p:anim calcmode="lin" valueType="num">
                                      <p:cBhvr>
                                        <p:cTn id="126" dur="1000" fill="hold"/>
                                        <p:tgtEl>
                                          <p:spTgt spid="72"/>
                                        </p:tgtEl>
                                        <p:attrNameLst>
                                          <p:attrName>ppt_x</p:attrName>
                                        </p:attrNameLst>
                                      </p:cBhvr>
                                      <p:tavLst>
                                        <p:tav tm="0">
                                          <p:val>
                                            <p:strVal val="#ppt_x"/>
                                          </p:val>
                                        </p:tav>
                                        <p:tav tm="100000">
                                          <p:val>
                                            <p:strVal val="#ppt_x"/>
                                          </p:val>
                                        </p:tav>
                                      </p:tavLst>
                                    </p:anim>
                                    <p:anim calcmode="lin" valueType="num">
                                      <p:cBhvr>
                                        <p:cTn id="127"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1000"/>
                                        <p:tgtEl>
                                          <p:spTgt spid="54"/>
                                        </p:tgtEl>
                                      </p:cBhvr>
                                    </p:animEffect>
                                    <p:anim calcmode="lin" valueType="num">
                                      <p:cBhvr>
                                        <p:cTn id="133" dur="1000" fill="hold"/>
                                        <p:tgtEl>
                                          <p:spTgt spid="54"/>
                                        </p:tgtEl>
                                        <p:attrNameLst>
                                          <p:attrName>ppt_x</p:attrName>
                                        </p:attrNameLst>
                                      </p:cBhvr>
                                      <p:tavLst>
                                        <p:tav tm="0">
                                          <p:val>
                                            <p:strVal val="#ppt_x"/>
                                          </p:val>
                                        </p:tav>
                                        <p:tav tm="100000">
                                          <p:val>
                                            <p:strVal val="#ppt_x"/>
                                          </p:val>
                                        </p:tav>
                                      </p:tavLst>
                                    </p:anim>
                                    <p:anim calcmode="lin" valueType="num">
                                      <p:cBhvr>
                                        <p:cTn id="13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fade">
                                      <p:cBhvr>
                                        <p:cTn id="139" dur="1000"/>
                                        <p:tgtEl>
                                          <p:spTgt spid="25"/>
                                        </p:tgtEl>
                                      </p:cBhvr>
                                    </p:animEffect>
                                    <p:anim calcmode="lin" valueType="num">
                                      <p:cBhvr>
                                        <p:cTn id="140" dur="1000" fill="hold"/>
                                        <p:tgtEl>
                                          <p:spTgt spid="25"/>
                                        </p:tgtEl>
                                        <p:attrNameLst>
                                          <p:attrName>ppt_x</p:attrName>
                                        </p:attrNameLst>
                                      </p:cBhvr>
                                      <p:tavLst>
                                        <p:tav tm="0">
                                          <p:val>
                                            <p:strVal val="#ppt_x"/>
                                          </p:val>
                                        </p:tav>
                                        <p:tav tm="100000">
                                          <p:val>
                                            <p:strVal val="#ppt_x"/>
                                          </p:val>
                                        </p:tav>
                                      </p:tavLst>
                                    </p:anim>
                                    <p:anim calcmode="lin" valueType="num">
                                      <p:cBhvr>
                                        <p:cTn id="1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 grpId="0" animBg="1"/>
      <p:bldP spid="9" grpId="0" animBg="1"/>
      <p:bldP spid="10" grpId="0"/>
      <p:bldP spid="25" grpId="0" animBg="1"/>
      <p:bldP spid="29" grpId="0" animBg="1"/>
      <p:bldP spid="30" grpId="0" animBg="1"/>
      <p:bldP spid="31" grpId="0" animBg="1"/>
      <p:bldP spid="32" grpId="0" animBg="1"/>
      <p:bldP spid="37" grpId="0"/>
      <p:bldP spid="38" grpId="0"/>
      <p:bldP spid="45" grpId="0"/>
      <p:bldP spid="46" grpId="0"/>
      <p:bldP spid="47" grpId="0"/>
      <p:bldP spid="48" grpId="0"/>
      <p:bldP spid="49" grpId="0"/>
      <p:bldP spid="50" grpId="0"/>
      <p:bldP spid="53" grpId="0"/>
      <p:bldP spid="54" grpId="0"/>
      <p:bldP spid="55" grpId="0" animBg="1"/>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2907" y="574939"/>
            <a:ext cx="4960012" cy="584775"/>
          </a:xfrm>
          <a:prstGeom prst="rect">
            <a:avLst/>
          </a:prstGeom>
          <a:noFill/>
        </p:spPr>
        <p:txBody>
          <a:bodyPr wrap="none" rtlCol="0">
            <a:spAutoFit/>
          </a:bodyPr>
          <a:lstStyle/>
          <a:p>
            <a:r>
              <a:rPr lang="en-US" sz="3200" dirty="0">
                <a:solidFill>
                  <a:schemeClr val="accent2">
                    <a:lumMod val="75000"/>
                  </a:schemeClr>
                </a:solidFill>
              </a:rPr>
              <a:t>Program Delivery Model</a:t>
            </a:r>
          </a:p>
        </p:txBody>
      </p:sp>
      <p:sp>
        <p:nvSpPr>
          <p:cNvPr id="4" name="Minus 3"/>
          <p:cNvSpPr/>
          <p:nvPr/>
        </p:nvSpPr>
        <p:spPr>
          <a:xfrm>
            <a:off x="4212184" y="994832"/>
            <a:ext cx="6281807" cy="329763"/>
          </a:xfrm>
          <a:prstGeom prst="mathMinu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61815" y="1404672"/>
            <a:ext cx="6397905" cy="461665"/>
          </a:xfrm>
          <a:prstGeom prst="rect">
            <a:avLst/>
          </a:prstGeom>
          <a:noFill/>
        </p:spPr>
        <p:txBody>
          <a:bodyPr wrap="none" rtlCol="0">
            <a:spAutoFit/>
          </a:bodyPr>
          <a:lstStyle/>
          <a:p>
            <a:r>
              <a:rPr lang="en-US" sz="2400" i="1" dirty="0">
                <a:solidFill>
                  <a:schemeClr val="accent3">
                    <a:lumMod val="50000"/>
                  </a:schemeClr>
                </a:solidFill>
              </a:rPr>
              <a:t>Rapid Prototyping and Statewide Scaling </a:t>
            </a:r>
          </a:p>
        </p:txBody>
      </p:sp>
      <p:sp>
        <p:nvSpPr>
          <p:cNvPr id="7" name="Slide Number Placeholder 6"/>
          <p:cNvSpPr>
            <a:spLocks noGrp="1"/>
          </p:cNvSpPr>
          <p:nvPr>
            <p:ph type="sldNum" sz="quarter" idx="12"/>
          </p:nvPr>
        </p:nvSpPr>
        <p:spPr>
          <a:xfrm>
            <a:off x="7750791" y="6691740"/>
            <a:ext cx="2743200" cy="365125"/>
          </a:xfrm>
        </p:spPr>
        <p:txBody>
          <a:bodyPr/>
          <a:lstStyle/>
          <a:p>
            <a:fld id="{0C6C3BE8-D592-4197-BD9D-BE7E8AD632BD}" type="slidenum">
              <a:rPr lang="en-US" sz="1800" smtClean="0">
                <a:solidFill>
                  <a:schemeClr val="bg1"/>
                </a:solidFill>
              </a:rPr>
              <a:t>15</a:t>
            </a:fld>
            <a:endParaRPr lang="en-US" sz="1800" dirty="0">
              <a:solidFill>
                <a:schemeClr val="bg1"/>
              </a:solidFill>
            </a:endParaRPr>
          </a:p>
        </p:txBody>
      </p:sp>
      <p:sp>
        <p:nvSpPr>
          <p:cNvPr id="10" name="Rectangle 9"/>
          <p:cNvSpPr/>
          <p:nvPr/>
        </p:nvSpPr>
        <p:spPr>
          <a:xfrm>
            <a:off x="3329033" y="2155095"/>
            <a:ext cx="5636526" cy="4353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rot="16200000">
            <a:off x="5387793" y="4896836"/>
            <a:ext cx="1637731" cy="155666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520406" y="2282923"/>
            <a:ext cx="3381648" cy="2585226"/>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466532" y="2119150"/>
            <a:ext cx="2770495" cy="559558"/>
          </a:xfrm>
          <a:prstGeom prst="roundRect">
            <a:avLst/>
          </a:prstGeom>
          <a:solidFill>
            <a:schemeClr val="bg1"/>
          </a:solidFill>
          <a:ln>
            <a:solidFill>
              <a:schemeClr val="accent6">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Program Development</a:t>
            </a:r>
          </a:p>
        </p:txBody>
      </p:sp>
      <p:sp>
        <p:nvSpPr>
          <p:cNvPr id="14" name="Rounded Rectangle 13"/>
          <p:cNvSpPr/>
          <p:nvPr/>
        </p:nvSpPr>
        <p:spPr>
          <a:xfrm>
            <a:off x="6332563" y="2119150"/>
            <a:ext cx="2770495" cy="559558"/>
          </a:xfrm>
          <a:prstGeom prst="roundRect">
            <a:avLst/>
          </a:prstGeom>
          <a:solidFill>
            <a:schemeClr val="bg1"/>
          </a:solidFill>
          <a:ln>
            <a:solidFill>
              <a:schemeClr val="accent6">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Professional Development</a:t>
            </a:r>
          </a:p>
        </p:txBody>
      </p:sp>
      <p:sp>
        <p:nvSpPr>
          <p:cNvPr id="15" name="TextBox 14"/>
          <p:cNvSpPr txBox="1"/>
          <p:nvPr/>
        </p:nvSpPr>
        <p:spPr>
          <a:xfrm>
            <a:off x="1640061" y="2119150"/>
            <a:ext cx="1567609" cy="584775"/>
          </a:xfrm>
          <a:prstGeom prst="rect">
            <a:avLst/>
          </a:prstGeom>
          <a:noFill/>
        </p:spPr>
        <p:txBody>
          <a:bodyPr wrap="none" rtlCol="0">
            <a:spAutoFit/>
          </a:bodyPr>
          <a:lstStyle/>
          <a:p>
            <a:pPr algn="ctr"/>
            <a:r>
              <a:rPr lang="en-US" sz="1600" dirty="0">
                <a:solidFill>
                  <a:schemeClr val="tx2"/>
                </a:solidFill>
              </a:rPr>
              <a:t>Strategic College</a:t>
            </a:r>
          </a:p>
          <a:p>
            <a:pPr algn="ctr"/>
            <a:r>
              <a:rPr lang="en-US" sz="1600" dirty="0">
                <a:solidFill>
                  <a:schemeClr val="tx2"/>
                </a:solidFill>
              </a:rPr>
              <a:t>Partnerships</a:t>
            </a:r>
          </a:p>
        </p:txBody>
      </p:sp>
      <p:sp>
        <p:nvSpPr>
          <p:cNvPr id="16" name="TextBox 15"/>
          <p:cNvSpPr txBox="1"/>
          <p:nvPr/>
        </p:nvSpPr>
        <p:spPr>
          <a:xfrm>
            <a:off x="9430603" y="2086069"/>
            <a:ext cx="1643399" cy="584775"/>
          </a:xfrm>
          <a:prstGeom prst="rect">
            <a:avLst/>
          </a:prstGeom>
          <a:noFill/>
        </p:spPr>
        <p:txBody>
          <a:bodyPr wrap="none" rtlCol="0">
            <a:spAutoFit/>
          </a:bodyPr>
          <a:lstStyle/>
          <a:p>
            <a:pPr algn="ctr"/>
            <a:r>
              <a:rPr lang="en-US" sz="1600" dirty="0">
                <a:solidFill>
                  <a:schemeClr val="tx2"/>
                </a:solidFill>
              </a:rPr>
              <a:t>Strategic Industry</a:t>
            </a:r>
          </a:p>
          <a:p>
            <a:pPr algn="ctr"/>
            <a:r>
              <a:rPr lang="en-US" sz="1600" dirty="0">
                <a:solidFill>
                  <a:schemeClr val="tx2"/>
                </a:solidFill>
              </a:rPr>
              <a:t>Partnerships</a:t>
            </a:r>
          </a:p>
        </p:txBody>
      </p:sp>
      <p:sp>
        <p:nvSpPr>
          <p:cNvPr id="17" name="Rounded Rectangle 16"/>
          <p:cNvSpPr/>
          <p:nvPr/>
        </p:nvSpPr>
        <p:spPr>
          <a:xfrm>
            <a:off x="3821375" y="3158178"/>
            <a:ext cx="5022376" cy="1119116"/>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9FF"/>
              </a:solidFill>
            </a:endParaRPr>
          </a:p>
        </p:txBody>
      </p:sp>
      <p:sp>
        <p:nvSpPr>
          <p:cNvPr id="18" name="Rectangle 17"/>
          <p:cNvSpPr/>
          <p:nvPr/>
        </p:nvSpPr>
        <p:spPr>
          <a:xfrm>
            <a:off x="7618052" y="3517713"/>
            <a:ext cx="1030405" cy="5868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Building Science</a:t>
            </a:r>
          </a:p>
        </p:txBody>
      </p:sp>
      <p:sp>
        <p:nvSpPr>
          <p:cNvPr id="19" name="Rectangle 18"/>
          <p:cNvSpPr/>
          <p:nvPr/>
        </p:nvSpPr>
        <p:spPr>
          <a:xfrm>
            <a:off x="6427285" y="3517713"/>
            <a:ext cx="1030405" cy="5868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Auditing &amp; Analysis</a:t>
            </a:r>
          </a:p>
        </p:txBody>
      </p:sp>
      <p:sp>
        <p:nvSpPr>
          <p:cNvPr id="20" name="Rectangle 19"/>
          <p:cNvSpPr/>
          <p:nvPr/>
        </p:nvSpPr>
        <p:spPr>
          <a:xfrm>
            <a:off x="5236518" y="3517713"/>
            <a:ext cx="1030405" cy="5868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Lighting</a:t>
            </a:r>
          </a:p>
        </p:txBody>
      </p:sp>
      <p:sp>
        <p:nvSpPr>
          <p:cNvPr id="21" name="Rectangle 20"/>
          <p:cNvSpPr/>
          <p:nvPr/>
        </p:nvSpPr>
        <p:spPr>
          <a:xfrm>
            <a:off x="4045751" y="3517713"/>
            <a:ext cx="1030405" cy="5868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HVACR</a:t>
            </a:r>
          </a:p>
        </p:txBody>
      </p:sp>
      <p:sp>
        <p:nvSpPr>
          <p:cNvPr id="22" name="TextBox 21"/>
          <p:cNvSpPr txBox="1"/>
          <p:nvPr/>
        </p:nvSpPr>
        <p:spPr>
          <a:xfrm>
            <a:off x="5450658" y="3158178"/>
            <a:ext cx="1757212" cy="338554"/>
          </a:xfrm>
          <a:prstGeom prst="rect">
            <a:avLst/>
          </a:prstGeom>
          <a:noFill/>
        </p:spPr>
        <p:txBody>
          <a:bodyPr wrap="none" rtlCol="0">
            <a:spAutoFit/>
          </a:bodyPr>
          <a:lstStyle/>
          <a:p>
            <a:r>
              <a:rPr lang="en-US" sz="1600" dirty="0">
                <a:solidFill>
                  <a:schemeClr val="accent6">
                    <a:lumMod val="40000"/>
                    <a:lumOff val="60000"/>
                  </a:schemeClr>
                </a:solidFill>
              </a:rPr>
              <a:t>Expert Networks</a:t>
            </a:r>
          </a:p>
        </p:txBody>
      </p:sp>
      <p:sp>
        <p:nvSpPr>
          <p:cNvPr id="23" name="TextBox 22"/>
          <p:cNvSpPr txBox="1"/>
          <p:nvPr/>
        </p:nvSpPr>
        <p:spPr>
          <a:xfrm>
            <a:off x="1664860" y="3496732"/>
            <a:ext cx="1851661" cy="338554"/>
          </a:xfrm>
          <a:prstGeom prst="rect">
            <a:avLst/>
          </a:prstGeom>
          <a:noFill/>
        </p:spPr>
        <p:txBody>
          <a:bodyPr wrap="none" rtlCol="0">
            <a:spAutoFit/>
          </a:bodyPr>
          <a:lstStyle/>
          <a:p>
            <a:r>
              <a:rPr lang="en-US" sz="1600" dirty="0">
                <a:solidFill>
                  <a:schemeClr val="tx2"/>
                </a:solidFill>
              </a:rPr>
              <a:t>Scaling Mechanisms</a:t>
            </a:r>
          </a:p>
        </p:txBody>
      </p:sp>
      <p:sp>
        <p:nvSpPr>
          <p:cNvPr id="24" name="Oval 23"/>
          <p:cNvSpPr/>
          <p:nvPr/>
        </p:nvSpPr>
        <p:spPr>
          <a:xfrm>
            <a:off x="4510358" y="5197619"/>
            <a:ext cx="586854" cy="354842"/>
          </a:xfrm>
          <a:prstGeom prst="ellipse">
            <a:avLst/>
          </a:prstGeom>
          <a:solidFill>
            <a:srgbClr val="3333CC"/>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580706" y="5243413"/>
            <a:ext cx="586854" cy="354842"/>
          </a:xfrm>
          <a:prstGeom prst="ellipse">
            <a:avLst/>
          </a:prstGeom>
          <a:solidFill>
            <a:srgbClr val="3333CC"/>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500692" y="5235404"/>
            <a:ext cx="586854" cy="354842"/>
          </a:xfrm>
          <a:prstGeom prst="ellipse">
            <a:avLst/>
          </a:prstGeom>
          <a:solidFill>
            <a:srgbClr val="3333CC"/>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450658" y="5222991"/>
            <a:ext cx="586854" cy="354842"/>
          </a:xfrm>
          <a:prstGeom prst="ellipse">
            <a:avLst/>
          </a:prstGeom>
          <a:solidFill>
            <a:srgbClr val="3333CC"/>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549787" y="4595289"/>
            <a:ext cx="586854" cy="354842"/>
          </a:xfrm>
          <a:prstGeom prst="ellipse">
            <a:avLst/>
          </a:prstGeom>
          <a:solidFill>
            <a:srgbClr val="3333CC"/>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24770" y="4926151"/>
            <a:ext cx="586854" cy="354842"/>
          </a:xfrm>
          <a:prstGeom prst="ellipse">
            <a:avLst/>
          </a:prstGeom>
          <a:solidFill>
            <a:srgbClr val="3333CC"/>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00692" y="4597564"/>
            <a:ext cx="586854" cy="354842"/>
          </a:xfrm>
          <a:prstGeom prst="ellipse">
            <a:avLst/>
          </a:prstGeom>
          <a:solidFill>
            <a:srgbClr val="3333CC"/>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975675" y="4906817"/>
            <a:ext cx="586854" cy="354842"/>
          </a:xfrm>
          <a:prstGeom prst="ellipse">
            <a:avLst/>
          </a:prstGeom>
          <a:solidFill>
            <a:srgbClr val="3333CC"/>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94838" y="4584957"/>
            <a:ext cx="586854" cy="354842"/>
          </a:xfrm>
          <a:prstGeom prst="ellipse">
            <a:avLst/>
          </a:prstGeom>
          <a:solidFill>
            <a:srgbClr val="3333CC"/>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003518" y="4868149"/>
            <a:ext cx="586854" cy="354842"/>
          </a:xfrm>
          <a:prstGeom prst="ellipse">
            <a:avLst/>
          </a:prstGeom>
          <a:solidFill>
            <a:srgbClr val="3333CC"/>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520406" y="4555388"/>
            <a:ext cx="586854" cy="354842"/>
          </a:xfrm>
          <a:prstGeom prst="ellipse">
            <a:avLst/>
          </a:prstGeom>
          <a:solidFill>
            <a:srgbClr val="3333CC"/>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487673" y="4815637"/>
            <a:ext cx="2178738" cy="584775"/>
          </a:xfrm>
          <a:prstGeom prst="rect">
            <a:avLst/>
          </a:prstGeom>
          <a:noFill/>
        </p:spPr>
        <p:txBody>
          <a:bodyPr wrap="none" rtlCol="0">
            <a:spAutoFit/>
          </a:bodyPr>
          <a:lstStyle/>
          <a:p>
            <a:pPr algn="ctr"/>
            <a:r>
              <a:rPr lang="en-US" sz="1600" dirty="0">
                <a:solidFill>
                  <a:schemeClr val="tx2"/>
                </a:solidFill>
              </a:rPr>
              <a:t>Local / Regional</a:t>
            </a:r>
          </a:p>
          <a:p>
            <a:pPr algn="ctr"/>
            <a:r>
              <a:rPr lang="en-US" sz="1600" dirty="0">
                <a:solidFill>
                  <a:schemeClr val="tx2"/>
                </a:solidFill>
              </a:rPr>
              <a:t>College Implementation</a:t>
            </a:r>
          </a:p>
        </p:txBody>
      </p:sp>
      <p:sp>
        <p:nvSpPr>
          <p:cNvPr id="36" name="TextBox 35"/>
          <p:cNvSpPr txBox="1"/>
          <p:nvPr/>
        </p:nvSpPr>
        <p:spPr>
          <a:xfrm>
            <a:off x="1946122" y="6134232"/>
            <a:ext cx="1289135" cy="338554"/>
          </a:xfrm>
          <a:prstGeom prst="rect">
            <a:avLst/>
          </a:prstGeom>
          <a:noFill/>
        </p:spPr>
        <p:txBody>
          <a:bodyPr wrap="none" rtlCol="0">
            <a:spAutoFit/>
          </a:bodyPr>
          <a:lstStyle/>
          <a:p>
            <a:r>
              <a:rPr lang="en-US" sz="1600" dirty="0">
                <a:solidFill>
                  <a:schemeClr val="tx2"/>
                </a:solidFill>
              </a:rPr>
              <a:t>Sustainability</a:t>
            </a:r>
          </a:p>
        </p:txBody>
      </p:sp>
      <p:sp>
        <p:nvSpPr>
          <p:cNvPr id="37" name="Oval 36"/>
          <p:cNvSpPr/>
          <p:nvPr/>
        </p:nvSpPr>
        <p:spPr>
          <a:xfrm>
            <a:off x="3644880" y="5976973"/>
            <a:ext cx="2415652" cy="600502"/>
          </a:xfrm>
          <a:prstGeom prst="ellipse">
            <a:avLst/>
          </a:prstGeom>
          <a:solidFill>
            <a:schemeClr val="bg1"/>
          </a:solidFill>
          <a:ln>
            <a:solidFill>
              <a:schemeClr val="accent6">
                <a:lumMod val="50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097212" y="5976973"/>
            <a:ext cx="2415652" cy="600502"/>
          </a:xfrm>
          <a:prstGeom prst="ellipse">
            <a:avLst/>
          </a:prstGeom>
          <a:solidFill>
            <a:schemeClr val="bg1"/>
          </a:solidFill>
          <a:ln>
            <a:solidFill>
              <a:schemeClr val="accent6">
                <a:lumMod val="50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779462" y="5985117"/>
            <a:ext cx="2415652" cy="600502"/>
          </a:xfrm>
          <a:prstGeom prst="ellipse">
            <a:avLst/>
          </a:prstGeom>
          <a:solidFill>
            <a:schemeClr val="bg1"/>
          </a:solidFill>
          <a:ln>
            <a:solidFill>
              <a:schemeClr val="accent6">
                <a:lumMod val="50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20617" y="6107947"/>
            <a:ext cx="1376595" cy="338554"/>
          </a:xfrm>
          <a:prstGeom prst="rect">
            <a:avLst/>
          </a:prstGeom>
          <a:noFill/>
          <a:effectLst>
            <a:glow rad="101600">
              <a:schemeClr val="accent6">
                <a:satMod val="175000"/>
                <a:alpha val="40000"/>
              </a:schemeClr>
            </a:glow>
          </a:effectLst>
        </p:spPr>
        <p:txBody>
          <a:bodyPr wrap="none" rtlCol="0">
            <a:spAutoFit/>
          </a:bodyPr>
          <a:lstStyle/>
          <a:p>
            <a:pPr algn="ctr"/>
            <a:r>
              <a:rPr lang="en-US" sz="1600" dirty="0">
                <a:solidFill>
                  <a:schemeClr val="tx2"/>
                </a:solidFill>
              </a:rPr>
              <a:t>Local Advisory</a:t>
            </a:r>
          </a:p>
        </p:txBody>
      </p:sp>
      <p:sp>
        <p:nvSpPr>
          <p:cNvPr id="41" name="TextBox 40"/>
          <p:cNvSpPr txBox="1"/>
          <p:nvPr/>
        </p:nvSpPr>
        <p:spPr>
          <a:xfrm>
            <a:off x="5227291" y="6115288"/>
            <a:ext cx="1666482" cy="338554"/>
          </a:xfrm>
          <a:prstGeom prst="rect">
            <a:avLst/>
          </a:prstGeom>
          <a:noFill/>
          <a:effectLst>
            <a:glow rad="101600">
              <a:schemeClr val="accent6">
                <a:satMod val="175000"/>
                <a:alpha val="40000"/>
              </a:schemeClr>
            </a:glow>
          </a:effectLst>
        </p:spPr>
        <p:txBody>
          <a:bodyPr wrap="none" rtlCol="0">
            <a:spAutoFit/>
          </a:bodyPr>
          <a:lstStyle/>
          <a:p>
            <a:pPr algn="ctr"/>
            <a:r>
              <a:rPr lang="en-US" sz="1600" dirty="0">
                <a:solidFill>
                  <a:schemeClr val="tx2"/>
                </a:solidFill>
              </a:rPr>
              <a:t>Regional Advisory</a:t>
            </a:r>
          </a:p>
        </p:txBody>
      </p:sp>
      <p:sp>
        <p:nvSpPr>
          <p:cNvPr id="42" name="TextBox 41"/>
          <p:cNvSpPr txBox="1"/>
          <p:nvPr/>
        </p:nvSpPr>
        <p:spPr>
          <a:xfrm>
            <a:off x="7257344" y="6096248"/>
            <a:ext cx="1378134" cy="338554"/>
          </a:xfrm>
          <a:prstGeom prst="rect">
            <a:avLst/>
          </a:prstGeom>
          <a:noFill/>
          <a:effectLst>
            <a:glow rad="101600">
              <a:schemeClr val="accent6">
                <a:satMod val="175000"/>
                <a:alpha val="40000"/>
              </a:schemeClr>
            </a:glow>
          </a:effectLst>
        </p:spPr>
        <p:txBody>
          <a:bodyPr wrap="none" rtlCol="0">
            <a:spAutoFit/>
          </a:bodyPr>
          <a:lstStyle/>
          <a:p>
            <a:r>
              <a:rPr lang="en-US" sz="1600" dirty="0">
                <a:solidFill>
                  <a:schemeClr val="tx2"/>
                </a:solidFill>
              </a:rPr>
              <a:t>State Advisory</a:t>
            </a:r>
          </a:p>
        </p:txBody>
      </p:sp>
    </p:spTree>
    <p:extLst>
      <p:ext uri="{BB962C8B-B14F-4D97-AF65-F5344CB8AC3E}">
        <p14:creationId xmlns:p14="http://schemas.microsoft.com/office/powerpoint/2010/main" val="38097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1000"/>
                                        <p:tgtEl>
                                          <p:spTgt spid="25"/>
                                        </p:tgtEl>
                                      </p:cBhvr>
                                    </p:animEffect>
                                    <p:anim calcmode="lin" valueType="num">
                                      <p:cBhvr>
                                        <p:cTn id="89" dur="1000" fill="hold"/>
                                        <p:tgtEl>
                                          <p:spTgt spid="25"/>
                                        </p:tgtEl>
                                        <p:attrNameLst>
                                          <p:attrName>ppt_x</p:attrName>
                                        </p:attrNameLst>
                                      </p:cBhvr>
                                      <p:tavLst>
                                        <p:tav tm="0">
                                          <p:val>
                                            <p:strVal val="#ppt_x"/>
                                          </p:val>
                                        </p:tav>
                                        <p:tav tm="100000">
                                          <p:val>
                                            <p:strVal val="#ppt_x"/>
                                          </p:val>
                                        </p:tav>
                                      </p:tavLst>
                                    </p:anim>
                                    <p:anim calcmode="lin" valueType="num">
                                      <p:cBhvr>
                                        <p:cTn id="90" dur="1000" fill="hold"/>
                                        <p:tgtEl>
                                          <p:spTgt spid="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1000"/>
                                        <p:tgtEl>
                                          <p:spTgt spid="26"/>
                                        </p:tgtEl>
                                      </p:cBhvr>
                                    </p:animEffect>
                                    <p:anim calcmode="lin" valueType="num">
                                      <p:cBhvr>
                                        <p:cTn id="94" dur="1000" fill="hold"/>
                                        <p:tgtEl>
                                          <p:spTgt spid="26"/>
                                        </p:tgtEl>
                                        <p:attrNameLst>
                                          <p:attrName>ppt_x</p:attrName>
                                        </p:attrNameLst>
                                      </p:cBhvr>
                                      <p:tavLst>
                                        <p:tav tm="0">
                                          <p:val>
                                            <p:strVal val="#ppt_x"/>
                                          </p:val>
                                        </p:tav>
                                        <p:tav tm="100000">
                                          <p:val>
                                            <p:strVal val="#ppt_x"/>
                                          </p:val>
                                        </p:tav>
                                      </p:tavLst>
                                    </p:anim>
                                    <p:anim calcmode="lin" valueType="num">
                                      <p:cBhvr>
                                        <p:cTn id="95" dur="1000" fill="hold"/>
                                        <p:tgtEl>
                                          <p:spTgt spid="2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1000"/>
                                        <p:tgtEl>
                                          <p:spTgt spid="27"/>
                                        </p:tgtEl>
                                      </p:cBhvr>
                                    </p:animEffect>
                                    <p:anim calcmode="lin" valueType="num">
                                      <p:cBhvr>
                                        <p:cTn id="99" dur="1000" fill="hold"/>
                                        <p:tgtEl>
                                          <p:spTgt spid="27"/>
                                        </p:tgtEl>
                                        <p:attrNameLst>
                                          <p:attrName>ppt_x</p:attrName>
                                        </p:attrNameLst>
                                      </p:cBhvr>
                                      <p:tavLst>
                                        <p:tav tm="0">
                                          <p:val>
                                            <p:strVal val="#ppt_x"/>
                                          </p:val>
                                        </p:tav>
                                        <p:tav tm="100000">
                                          <p:val>
                                            <p:strVal val="#ppt_x"/>
                                          </p:val>
                                        </p:tav>
                                      </p:tavLst>
                                    </p:anim>
                                    <p:anim calcmode="lin" valueType="num">
                                      <p:cBhvr>
                                        <p:cTn id="100" dur="1000" fill="hold"/>
                                        <p:tgtEl>
                                          <p:spTgt spid="2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1000"/>
                                        <p:tgtEl>
                                          <p:spTgt spid="28"/>
                                        </p:tgtEl>
                                      </p:cBhvr>
                                    </p:animEffect>
                                    <p:anim calcmode="lin" valueType="num">
                                      <p:cBhvr>
                                        <p:cTn id="104" dur="1000" fill="hold"/>
                                        <p:tgtEl>
                                          <p:spTgt spid="28"/>
                                        </p:tgtEl>
                                        <p:attrNameLst>
                                          <p:attrName>ppt_x</p:attrName>
                                        </p:attrNameLst>
                                      </p:cBhvr>
                                      <p:tavLst>
                                        <p:tav tm="0">
                                          <p:val>
                                            <p:strVal val="#ppt_x"/>
                                          </p:val>
                                        </p:tav>
                                        <p:tav tm="100000">
                                          <p:val>
                                            <p:strVal val="#ppt_x"/>
                                          </p:val>
                                        </p:tav>
                                      </p:tavLst>
                                    </p:anim>
                                    <p:anim calcmode="lin" valueType="num">
                                      <p:cBhvr>
                                        <p:cTn id="105" dur="1000" fill="hold"/>
                                        <p:tgtEl>
                                          <p:spTgt spid="2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1000"/>
                                        <p:tgtEl>
                                          <p:spTgt spid="29"/>
                                        </p:tgtEl>
                                      </p:cBhvr>
                                    </p:animEffect>
                                    <p:anim calcmode="lin" valueType="num">
                                      <p:cBhvr>
                                        <p:cTn id="109" dur="1000" fill="hold"/>
                                        <p:tgtEl>
                                          <p:spTgt spid="29"/>
                                        </p:tgtEl>
                                        <p:attrNameLst>
                                          <p:attrName>ppt_x</p:attrName>
                                        </p:attrNameLst>
                                      </p:cBhvr>
                                      <p:tavLst>
                                        <p:tav tm="0">
                                          <p:val>
                                            <p:strVal val="#ppt_x"/>
                                          </p:val>
                                        </p:tav>
                                        <p:tav tm="100000">
                                          <p:val>
                                            <p:strVal val="#ppt_x"/>
                                          </p:val>
                                        </p:tav>
                                      </p:tavLst>
                                    </p:anim>
                                    <p:anim calcmode="lin" valueType="num">
                                      <p:cBhvr>
                                        <p:cTn id="110" dur="1000" fill="hold"/>
                                        <p:tgtEl>
                                          <p:spTgt spid="29"/>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1000"/>
                                        <p:tgtEl>
                                          <p:spTgt spid="30"/>
                                        </p:tgtEl>
                                      </p:cBhvr>
                                    </p:animEffect>
                                    <p:anim calcmode="lin" valueType="num">
                                      <p:cBhvr>
                                        <p:cTn id="114" dur="1000" fill="hold"/>
                                        <p:tgtEl>
                                          <p:spTgt spid="30"/>
                                        </p:tgtEl>
                                        <p:attrNameLst>
                                          <p:attrName>ppt_x</p:attrName>
                                        </p:attrNameLst>
                                      </p:cBhvr>
                                      <p:tavLst>
                                        <p:tav tm="0">
                                          <p:val>
                                            <p:strVal val="#ppt_x"/>
                                          </p:val>
                                        </p:tav>
                                        <p:tav tm="100000">
                                          <p:val>
                                            <p:strVal val="#ppt_x"/>
                                          </p:val>
                                        </p:tav>
                                      </p:tavLst>
                                    </p:anim>
                                    <p:anim calcmode="lin" valueType="num">
                                      <p:cBhvr>
                                        <p:cTn id="115" dur="1000" fill="hold"/>
                                        <p:tgtEl>
                                          <p:spTgt spid="3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1000"/>
                                        <p:tgtEl>
                                          <p:spTgt spid="31"/>
                                        </p:tgtEl>
                                      </p:cBhvr>
                                    </p:animEffect>
                                    <p:anim calcmode="lin" valueType="num">
                                      <p:cBhvr>
                                        <p:cTn id="119" dur="1000" fill="hold"/>
                                        <p:tgtEl>
                                          <p:spTgt spid="31"/>
                                        </p:tgtEl>
                                        <p:attrNameLst>
                                          <p:attrName>ppt_x</p:attrName>
                                        </p:attrNameLst>
                                      </p:cBhvr>
                                      <p:tavLst>
                                        <p:tav tm="0">
                                          <p:val>
                                            <p:strVal val="#ppt_x"/>
                                          </p:val>
                                        </p:tav>
                                        <p:tav tm="100000">
                                          <p:val>
                                            <p:strVal val="#ppt_x"/>
                                          </p:val>
                                        </p:tav>
                                      </p:tavLst>
                                    </p:anim>
                                    <p:anim calcmode="lin" valueType="num">
                                      <p:cBhvr>
                                        <p:cTn id="120" dur="1000" fill="hold"/>
                                        <p:tgtEl>
                                          <p:spTgt spid="31"/>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1000"/>
                                        <p:tgtEl>
                                          <p:spTgt spid="32"/>
                                        </p:tgtEl>
                                      </p:cBhvr>
                                    </p:animEffect>
                                    <p:anim calcmode="lin" valueType="num">
                                      <p:cBhvr>
                                        <p:cTn id="124" dur="1000" fill="hold"/>
                                        <p:tgtEl>
                                          <p:spTgt spid="32"/>
                                        </p:tgtEl>
                                        <p:attrNameLst>
                                          <p:attrName>ppt_x</p:attrName>
                                        </p:attrNameLst>
                                      </p:cBhvr>
                                      <p:tavLst>
                                        <p:tav tm="0">
                                          <p:val>
                                            <p:strVal val="#ppt_x"/>
                                          </p:val>
                                        </p:tav>
                                        <p:tav tm="100000">
                                          <p:val>
                                            <p:strVal val="#ppt_x"/>
                                          </p:val>
                                        </p:tav>
                                      </p:tavLst>
                                    </p:anim>
                                    <p:anim calcmode="lin" valueType="num">
                                      <p:cBhvr>
                                        <p:cTn id="125" dur="1000" fill="hold"/>
                                        <p:tgtEl>
                                          <p:spTgt spid="32"/>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fade">
                                      <p:cBhvr>
                                        <p:cTn id="128" dur="1000"/>
                                        <p:tgtEl>
                                          <p:spTgt spid="33"/>
                                        </p:tgtEl>
                                      </p:cBhvr>
                                    </p:animEffect>
                                    <p:anim calcmode="lin" valueType="num">
                                      <p:cBhvr>
                                        <p:cTn id="129" dur="1000" fill="hold"/>
                                        <p:tgtEl>
                                          <p:spTgt spid="33"/>
                                        </p:tgtEl>
                                        <p:attrNameLst>
                                          <p:attrName>ppt_x</p:attrName>
                                        </p:attrNameLst>
                                      </p:cBhvr>
                                      <p:tavLst>
                                        <p:tav tm="0">
                                          <p:val>
                                            <p:strVal val="#ppt_x"/>
                                          </p:val>
                                        </p:tav>
                                        <p:tav tm="100000">
                                          <p:val>
                                            <p:strVal val="#ppt_x"/>
                                          </p:val>
                                        </p:tav>
                                      </p:tavLst>
                                    </p:anim>
                                    <p:anim calcmode="lin" valueType="num">
                                      <p:cBhvr>
                                        <p:cTn id="130" dur="1000" fill="hold"/>
                                        <p:tgtEl>
                                          <p:spTgt spid="33"/>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1000"/>
                                        <p:tgtEl>
                                          <p:spTgt spid="34"/>
                                        </p:tgtEl>
                                      </p:cBhvr>
                                    </p:animEffect>
                                    <p:anim calcmode="lin" valueType="num">
                                      <p:cBhvr>
                                        <p:cTn id="134" dur="1000" fill="hold"/>
                                        <p:tgtEl>
                                          <p:spTgt spid="34"/>
                                        </p:tgtEl>
                                        <p:attrNameLst>
                                          <p:attrName>ppt_x</p:attrName>
                                        </p:attrNameLst>
                                      </p:cBhvr>
                                      <p:tavLst>
                                        <p:tav tm="0">
                                          <p:val>
                                            <p:strVal val="#ppt_x"/>
                                          </p:val>
                                        </p:tav>
                                        <p:tav tm="100000">
                                          <p:val>
                                            <p:strVal val="#ppt_x"/>
                                          </p:val>
                                        </p:tav>
                                      </p:tavLst>
                                    </p:anim>
                                    <p:anim calcmode="lin" valueType="num">
                                      <p:cBhvr>
                                        <p:cTn id="135" dur="1000" fill="hold"/>
                                        <p:tgtEl>
                                          <p:spTgt spid="3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fade">
                                      <p:cBhvr>
                                        <p:cTn id="138" dur="1000"/>
                                        <p:tgtEl>
                                          <p:spTgt spid="35"/>
                                        </p:tgtEl>
                                      </p:cBhvr>
                                    </p:animEffect>
                                    <p:anim calcmode="lin" valueType="num">
                                      <p:cBhvr>
                                        <p:cTn id="139" dur="1000" fill="hold"/>
                                        <p:tgtEl>
                                          <p:spTgt spid="35"/>
                                        </p:tgtEl>
                                        <p:attrNameLst>
                                          <p:attrName>ppt_x</p:attrName>
                                        </p:attrNameLst>
                                      </p:cBhvr>
                                      <p:tavLst>
                                        <p:tav tm="0">
                                          <p:val>
                                            <p:strVal val="#ppt_x"/>
                                          </p:val>
                                        </p:tav>
                                        <p:tav tm="100000">
                                          <p:val>
                                            <p:strVal val="#ppt_x"/>
                                          </p:val>
                                        </p:tav>
                                      </p:tavLst>
                                    </p:anim>
                                    <p:anim calcmode="lin" valueType="num">
                                      <p:cBhvr>
                                        <p:cTn id="14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fade">
                                      <p:cBhvr>
                                        <p:cTn id="145" dur="1000"/>
                                        <p:tgtEl>
                                          <p:spTgt spid="36"/>
                                        </p:tgtEl>
                                      </p:cBhvr>
                                    </p:animEffect>
                                    <p:anim calcmode="lin" valueType="num">
                                      <p:cBhvr>
                                        <p:cTn id="146" dur="1000" fill="hold"/>
                                        <p:tgtEl>
                                          <p:spTgt spid="36"/>
                                        </p:tgtEl>
                                        <p:attrNameLst>
                                          <p:attrName>ppt_x</p:attrName>
                                        </p:attrNameLst>
                                      </p:cBhvr>
                                      <p:tavLst>
                                        <p:tav tm="0">
                                          <p:val>
                                            <p:strVal val="#ppt_x"/>
                                          </p:val>
                                        </p:tav>
                                        <p:tav tm="100000">
                                          <p:val>
                                            <p:strVal val="#ppt_x"/>
                                          </p:val>
                                        </p:tav>
                                      </p:tavLst>
                                    </p:anim>
                                    <p:anim calcmode="lin" valueType="num">
                                      <p:cBhvr>
                                        <p:cTn id="147" dur="1000" fill="hold"/>
                                        <p:tgtEl>
                                          <p:spTgt spid="36"/>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37"/>
                                        </p:tgtEl>
                                        <p:attrNameLst>
                                          <p:attrName>style.visibility</p:attrName>
                                        </p:attrNameLst>
                                      </p:cBhvr>
                                      <p:to>
                                        <p:strVal val="visible"/>
                                      </p:to>
                                    </p:set>
                                    <p:animEffect transition="in" filter="fade">
                                      <p:cBhvr>
                                        <p:cTn id="150" dur="1000"/>
                                        <p:tgtEl>
                                          <p:spTgt spid="37"/>
                                        </p:tgtEl>
                                      </p:cBhvr>
                                    </p:animEffect>
                                    <p:anim calcmode="lin" valueType="num">
                                      <p:cBhvr>
                                        <p:cTn id="151" dur="1000" fill="hold"/>
                                        <p:tgtEl>
                                          <p:spTgt spid="37"/>
                                        </p:tgtEl>
                                        <p:attrNameLst>
                                          <p:attrName>ppt_x</p:attrName>
                                        </p:attrNameLst>
                                      </p:cBhvr>
                                      <p:tavLst>
                                        <p:tav tm="0">
                                          <p:val>
                                            <p:strVal val="#ppt_x"/>
                                          </p:val>
                                        </p:tav>
                                        <p:tav tm="100000">
                                          <p:val>
                                            <p:strVal val="#ppt_x"/>
                                          </p:val>
                                        </p:tav>
                                      </p:tavLst>
                                    </p:anim>
                                    <p:anim calcmode="lin" valueType="num">
                                      <p:cBhvr>
                                        <p:cTn id="152" dur="1000" fill="hold"/>
                                        <p:tgtEl>
                                          <p:spTgt spid="37"/>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fade">
                                      <p:cBhvr>
                                        <p:cTn id="155" dur="1000"/>
                                        <p:tgtEl>
                                          <p:spTgt spid="40"/>
                                        </p:tgtEl>
                                      </p:cBhvr>
                                    </p:animEffect>
                                    <p:anim calcmode="lin" valueType="num">
                                      <p:cBhvr>
                                        <p:cTn id="156" dur="1000" fill="hold"/>
                                        <p:tgtEl>
                                          <p:spTgt spid="40"/>
                                        </p:tgtEl>
                                        <p:attrNameLst>
                                          <p:attrName>ppt_x</p:attrName>
                                        </p:attrNameLst>
                                      </p:cBhvr>
                                      <p:tavLst>
                                        <p:tav tm="0">
                                          <p:val>
                                            <p:strVal val="#ppt_x"/>
                                          </p:val>
                                        </p:tav>
                                        <p:tav tm="100000">
                                          <p:val>
                                            <p:strVal val="#ppt_x"/>
                                          </p:val>
                                        </p:tav>
                                      </p:tavLst>
                                    </p:anim>
                                    <p:anim calcmode="lin" valueType="num">
                                      <p:cBhvr>
                                        <p:cTn id="15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grpId="0" nodeType="clickEffect">
                                  <p:stCondLst>
                                    <p:cond delay="0"/>
                                  </p:stCondLst>
                                  <p:childTnLst>
                                    <p:set>
                                      <p:cBhvr>
                                        <p:cTn id="161" dur="1" fill="hold">
                                          <p:stCondLst>
                                            <p:cond delay="0"/>
                                          </p:stCondLst>
                                        </p:cTn>
                                        <p:tgtEl>
                                          <p:spTgt spid="38"/>
                                        </p:tgtEl>
                                        <p:attrNameLst>
                                          <p:attrName>style.visibility</p:attrName>
                                        </p:attrNameLst>
                                      </p:cBhvr>
                                      <p:to>
                                        <p:strVal val="visible"/>
                                      </p:to>
                                    </p:set>
                                    <p:animEffect transition="in" filter="fade">
                                      <p:cBhvr>
                                        <p:cTn id="162" dur="1000"/>
                                        <p:tgtEl>
                                          <p:spTgt spid="38"/>
                                        </p:tgtEl>
                                      </p:cBhvr>
                                    </p:animEffect>
                                    <p:anim calcmode="lin" valueType="num">
                                      <p:cBhvr>
                                        <p:cTn id="163" dur="1000" fill="hold"/>
                                        <p:tgtEl>
                                          <p:spTgt spid="38"/>
                                        </p:tgtEl>
                                        <p:attrNameLst>
                                          <p:attrName>ppt_x</p:attrName>
                                        </p:attrNameLst>
                                      </p:cBhvr>
                                      <p:tavLst>
                                        <p:tav tm="0">
                                          <p:val>
                                            <p:strVal val="#ppt_x"/>
                                          </p:val>
                                        </p:tav>
                                        <p:tav tm="100000">
                                          <p:val>
                                            <p:strVal val="#ppt_x"/>
                                          </p:val>
                                        </p:tav>
                                      </p:tavLst>
                                    </p:anim>
                                    <p:anim calcmode="lin" valueType="num">
                                      <p:cBhvr>
                                        <p:cTn id="164" dur="1000" fill="hold"/>
                                        <p:tgtEl>
                                          <p:spTgt spid="38"/>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41"/>
                                        </p:tgtEl>
                                        <p:attrNameLst>
                                          <p:attrName>style.visibility</p:attrName>
                                        </p:attrNameLst>
                                      </p:cBhvr>
                                      <p:to>
                                        <p:strVal val="visible"/>
                                      </p:to>
                                    </p:set>
                                    <p:animEffect transition="in" filter="fade">
                                      <p:cBhvr>
                                        <p:cTn id="167" dur="1000"/>
                                        <p:tgtEl>
                                          <p:spTgt spid="41"/>
                                        </p:tgtEl>
                                      </p:cBhvr>
                                    </p:animEffect>
                                    <p:anim calcmode="lin" valueType="num">
                                      <p:cBhvr>
                                        <p:cTn id="168" dur="1000" fill="hold"/>
                                        <p:tgtEl>
                                          <p:spTgt spid="41"/>
                                        </p:tgtEl>
                                        <p:attrNameLst>
                                          <p:attrName>ppt_x</p:attrName>
                                        </p:attrNameLst>
                                      </p:cBhvr>
                                      <p:tavLst>
                                        <p:tav tm="0">
                                          <p:val>
                                            <p:strVal val="#ppt_x"/>
                                          </p:val>
                                        </p:tav>
                                        <p:tav tm="100000">
                                          <p:val>
                                            <p:strVal val="#ppt_x"/>
                                          </p:val>
                                        </p:tav>
                                      </p:tavLst>
                                    </p:anim>
                                    <p:anim calcmode="lin" valueType="num">
                                      <p:cBhvr>
                                        <p:cTn id="16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grpId="0" nodeType="clickEffect">
                                  <p:stCondLst>
                                    <p:cond delay="0"/>
                                  </p:stCondLst>
                                  <p:childTnLst>
                                    <p:set>
                                      <p:cBhvr>
                                        <p:cTn id="173" dur="1" fill="hold">
                                          <p:stCondLst>
                                            <p:cond delay="0"/>
                                          </p:stCondLst>
                                        </p:cTn>
                                        <p:tgtEl>
                                          <p:spTgt spid="39"/>
                                        </p:tgtEl>
                                        <p:attrNameLst>
                                          <p:attrName>style.visibility</p:attrName>
                                        </p:attrNameLst>
                                      </p:cBhvr>
                                      <p:to>
                                        <p:strVal val="visible"/>
                                      </p:to>
                                    </p:set>
                                    <p:animEffect transition="in" filter="fade">
                                      <p:cBhvr>
                                        <p:cTn id="174" dur="1000"/>
                                        <p:tgtEl>
                                          <p:spTgt spid="39"/>
                                        </p:tgtEl>
                                      </p:cBhvr>
                                    </p:animEffect>
                                    <p:anim calcmode="lin" valueType="num">
                                      <p:cBhvr>
                                        <p:cTn id="175" dur="1000" fill="hold"/>
                                        <p:tgtEl>
                                          <p:spTgt spid="39"/>
                                        </p:tgtEl>
                                        <p:attrNameLst>
                                          <p:attrName>ppt_x</p:attrName>
                                        </p:attrNameLst>
                                      </p:cBhvr>
                                      <p:tavLst>
                                        <p:tav tm="0">
                                          <p:val>
                                            <p:strVal val="#ppt_x"/>
                                          </p:val>
                                        </p:tav>
                                        <p:tav tm="100000">
                                          <p:val>
                                            <p:strVal val="#ppt_x"/>
                                          </p:val>
                                        </p:tav>
                                      </p:tavLst>
                                    </p:anim>
                                    <p:anim calcmode="lin" valueType="num">
                                      <p:cBhvr>
                                        <p:cTn id="176" dur="1000" fill="hold"/>
                                        <p:tgtEl>
                                          <p:spTgt spid="39"/>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42"/>
                                        </p:tgtEl>
                                        <p:attrNameLst>
                                          <p:attrName>style.visibility</p:attrName>
                                        </p:attrNameLst>
                                      </p:cBhvr>
                                      <p:to>
                                        <p:strVal val="visible"/>
                                      </p:to>
                                    </p:set>
                                    <p:animEffect transition="in" filter="fade">
                                      <p:cBhvr>
                                        <p:cTn id="179" dur="1000"/>
                                        <p:tgtEl>
                                          <p:spTgt spid="42"/>
                                        </p:tgtEl>
                                      </p:cBhvr>
                                    </p:animEffect>
                                    <p:anim calcmode="lin" valueType="num">
                                      <p:cBhvr>
                                        <p:cTn id="180" dur="1000" fill="hold"/>
                                        <p:tgtEl>
                                          <p:spTgt spid="42"/>
                                        </p:tgtEl>
                                        <p:attrNameLst>
                                          <p:attrName>ppt_x</p:attrName>
                                        </p:attrNameLst>
                                      </p:cBhvr>
                                      <p:tavLst>
                                        <p:tav tm="0">
                                          <p:val>
                                            <p:strVal val="#ppt_x"/>
                                          </p:val>
                                        </p:tav>
                                        <p:tav tm="100000">
                                          <p:val>
                                            <p:strVal val="#ppt_x"/>
                                          </p:val>
                                        </p:tav>
                                      </p:tavLst>
                                    </p:anim>
                                    <p:anim calcmode="lin" valueType="num">
                                      <p:cBhvr>
                                        <p:cTn id="18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grpId="0" nodeType="clickEffect">
                                  <p:stCondLst>
                                    <p:cond delay="0"/>
                                  </p:stCondLst>
                                  <p:childTnLst>
                                    <p:set>
                                      <p:cBhvr>
                                        <p:cTn id="185" dur="1" fill="hold">
                                          <p:stCondLst>
                                            <p:cond delay="0"/>
                                          </p:stCondLst>
                                        </p:cTn>
                                        <p:tgtEl>
                                          <p:spTgt spid="11"/>
                                        </p:tgtEl>
                                        <p:attrNameLst>
                                          <p:attrName>style.visibility</p:attrName>
                                        </p:attrNameLst>
                                      </p:cBhvr>
                                      <p:to>
                                        <p:strVal val="visible"/>
                                      </p:to>
                                    </p:set>
                                    <p:animEffect transition="in" filter="fade">
                                      <p:cBhvr>
                                        <p:cTn id="186" dur="1000"/>
                                        <p:tgtEl>
                                          <p:spTgt spid="11"/>
                                        </p:tgtEl>
                                      </p:cBhvr>
                                    </p:animEffect>
                                    <p:anim calcmode="lin" valueType="num">
                                      <p:cBhvr>
                                        <p:cTn id="187" dur="1000" fill="hold"/>
                                        <p:tgtEl>
                                          <p:spTgt spid="11"/>
                                        </p:tgtEl>
                                        <p:attrNameLst>
                                          <p:attrName>ppt_x</p:attrName>
                                        </p:attrNameLst>
                                      </p:cBhvr>
                                      <p:tavLst>
                                        <p:tav tm="0">
                                          <p:val>
                                            <p:strVal val="#ppt_x"/>
                                          </p:val>
                                        </p:tav>
                                        <p:tav tm="100000">
                                          <p:val>
                                            <p:strVal val="#ppt_x"/>
                                          </p:val>
                                        </p:tav>
                                      </p:tavLst>
                                    </p:anim>
                                    <p:anim calcmode="lin" valueType="num">
                                      <p:cBhvr>
                                        <p:cTn id="18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animBg="1"/>
      <p:bldP spid="18" grpId="0" animBg="1"/>
      <p:bldP spid="19" grpId="0" animBg="1"/>
      <p:bldP spid="20" grpId="0" animBg="1"/>
      <p:bldP spid="21" grpId="0" animBg="1"/>
      <p:bldP spid="22" grpId="0"/>
      <p:bldP spid="23" grpId="0"/>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animBg="1"/>
      <p:bldP spid="38" grpId="0" animBg="1"/>
      <p:bldP spid="39" grpId="0" animBg="1"/>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3175" y="2456597"/>
            <a:ext cx="9483686" cy="2492990"/>
          </a:xfrm>
          <a:prstGeom prst="rect">
            <a:avLst/>
          </a:prstGeom>
          <a:noFill/>
        </p:spPr>
        <p:txBody>
          <a:bodyPr wrap="none" rtlCol="0">
            <a:spAutoFit/>
          </a:bodyPr>
          <a:lstStyle/>
          <a:p>
            <a:pPr algn="ctr"/>
            <a:r>
              <a:rPr lang="en-US" sz="3200" dirty="0">
                <a:solidFill>
                  <a:schemeClr val="accent2">
                    <a:lumMod val="75000"/>
                  </a:schemeClr>
                </a:solidFill>
              </a:rPr>
              <a:t>Energy, Construction, &amp; Utilities Sector</a:t>
            </a:r>
          </a:p>
          <a:p>
            <a:pPr algn="ctr"/>
            <a:endParaRPr lang="en-US" sz="3200" dirty="0"/>
          </a:p>
          <a:p>
            <a:pPr algn="ctr"/>
            <a:endParaRPr lang="en-US" sz="3200" dirty="0"/>
          </a:p>
          <a:p>
            <a:pPr algn="ctr"/>
            <a:r>
              <a:rPr lang="en-US" sz="6000" dirty="0"/>
              <a:t>Enroll    Engage    Employ</a:t>
            </a:r>
          </a:p>
        </p:txBody>
      </p:sp>
      <p:sp>
        <p:nvSpPr>
          <p:cNvPr id="4" name="Oval 3"/>
          <p:cNvSpPr/>
          <p:nvPr/>
        </p:nvSpPr>
        <p:spPr>
          <a:xfrm>
            <a:off x="3589361" y="4344535"/>
            <a:ext cx="150125" cy="163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331123" y="4355910"/>
            <a:ext cx="150125" cy="163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146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27067" y="4242710"/>
            <a:ext cx="4169731" cy="646331"/>
          </a:xfrm>
          <a:prstGeom prst="rect">
            <a:avLst/>
          </a:prstGeom>
        </p:spPr>
        <p:txBody>
          <a:bodyPr wrap="none">
            <a:spAutoFit/>
          </a:bodyPr>
          <a:lstStyle/>
          <a:p>
            <a:pPr marL="285750" indent="-285750">
              <a:buFont typeface="Wingdings" panose="05000000000000000000" pitchFamily="2" charset="2"/>
              <a:buChar char="q"/>
            </a:pPr>
            <a:r>
              <a:rPr lang="en-US" dirty="0">
                <a:hlinkClick r:id="rId2"/>
              </a:rPr>
              <a:t>http://www.ECUsectorDWM.com</a:t>
            </a:r>
            <a:endParaRPr lang="en-US" dirty="0"/>
          </a:p>
          <a:p>
            <a:pPr marL="285750" indent="-285750">
              <a:buFont typeface="Wingdings" panose="05000000000000000000" pitchFamily="2" charset="2"/>
              <a:buChar char="q"/>
            </a:pPr>
            <a:endParaRPr lang="en-US" dirty="0"/>
          </a:p>
        </p:txBody>
      </p:sp>
      <p:sp>
        <p:nvSpPr>
          <p:cNvPr id="8" name="Rectangle 7"/>
          <p:cNvSpPr/>
          <p:nvPr/>
        </p:nvSpPr>
        <p:spPr>
          <a:xfrm>
            <a:off x="5027067" y="5447532"/>
            <a:ext cx="4682692" cy="369332"/>
          </a:xfrm>
          <a:prstGeom prst="rect">
            <a:avLst/>
          </a:prstGeom>
        </p:spPr>
        <p:txBody>
          <a:bodyPr wrap="none">
            <a:spAutoFit/>
          </a:bodyPr>
          <a:lstStyle/>
          <a:p>
            <a:pPr marL="285750" indent="-285750">
              <a:buFont typeface="Wingdings" panose="05000000000000000000" pitchFamily="2" charset="2"/>
              <a:buChar char="q"/>
            </a:pPr>
            <a:r>
              <a:rPr lang="en-US" dirty="0">
                <a:hlinkClick r:id="rId3" action="ppaction://hlinksldjump"/>
              </a:rPr>
              <a:t>http://doingwhatmatters.cccco.edu/</a:t>
            </a:r>
            <a:endParaRPr lang="en-US" dirty="0"/>
          </a:p>
        </p:txBody>
      </p:sp>
      <p:sp>
        <p:nvSpPr>
          <p:cNvPr id="9" name="Rectangle 8"/>
          <p:cNvSpPr/>
          <p:nvPr/>
        </p:nvSpPr>
        <p:spPr>
          <a:xfrm>
            <a:off x="5027067" y="4845121"/>
            <a:ext cx="2549390" cy="369332"/>
          </a:xfrm>
          <a:prstGeom prst="rect">
            <a:avLst/>
          </a:prstGeom>
        </p:spPr>
        <p:txBody>
          <a:bodyPr wrap="square">
            <a:spAutoFit/>
          </a:bodyPr>
          <a:lstStyle/>
          <a:p>
            <a:pPr marL="285750" indent="-285750">
              <a:buFont typeface="Wingdings" panose="05000000000000000000" pitchFamily="2" charset="2"/>
              <a:buChar char="q"/>
            </a:pPr>
            <a:r>
              <a:rPr lang="en-US" dirty="0">
                <a:hlinkClick r:id="rId3" action="ppaction://hlinksldjump"/>
              </a:rPr>
              <a:t>http://ict-dm.net/</a:t>
            </a:r>
            <a:endParaRPr lang="en-US" dirty="0"/>
          </a:p>
        </p:txBody>
      </p:sp>
      <p:sp>
        <p:nvSpPr>
          <p:cNvPr id="10" name="Rectangle 9"/>
          <p:cNvSpPr/>
          <p:nvPr/>
        </p:nvSpPr>
        <p:spPr>
          <a:xfrm>
            <a:off x="250949" y="949019"/>
            <a:ext cx="11598927" cy="1323439"/>
          </a:xfrm>
          <a:prstGeom prst="rect">
            <a:avLst/>
          </a:prstGeom>
          <a:no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rPr>
              <a:t>For more information, </a:t>
            </a:r>
          </a:p>
          <a:p>
            <a:pPr algn="ctr"/>
            <a:r>
              <a:rPr lang="en-US" sz="4000" dirty="0">
                <a:ln w="0"/>
                <a:effectLst>
                  <a:outerShdw blurRad="38100" dist="19050" dir="2700000" algn="tl" rotWithShape="0">
                    <a:schemeClr val="dk1">
                      <a:alpha val="40000"/>
                    </a:schemeClr>
                  </a:outerShdw>
                </a:effectLst>
              </a:rPr>
              <a:t>please visit the following websites:</a:t>
            </a:r>
          </a:p>
        </p:txBody>
      </p:sp>
      <p:sp>
        <p:nvSpPr>
          <p:cNvPr id="2" name="Rectangle 1"/>
          <p:cNvSpPr/>
          <p:nvPr/>
        </p:nvSpPr>
        <p:spPr>
          <a:xfrm>
            <a:off x="5027067" y="3613667"/>
            <a:ext cx="4437433" cy="369332"/>
          </a:xfrm>
          <a:prstGeom prst="rect">
            <a:avLst/>
          </a:prstGeom>
        </p:spPr>
        <p:txBody>
          <a:bodyPr wrap="none">
            <a:spAutoFit/>
          </a:bodyPr>
          <a:lstStyle/>
          <a:p>
            <a:pPr marL="285750" indent="-285750">
              <a:buFont typeface="Wingdings" panose="05000000000000000000" pitchFamily="2" charset="2"/>
              <a:buChar char="q"/>
            </a:pPr>
            <a:r>
              <a:rPr lang="en-US" dirty="0">
                <a:hlinkClick r:id="rId4"/>
              </a:rPr>
              <a:t>http://www.calbiotechcareers.org/</a:t>
            </a:r>
            <a:endParaRPr lang="en-US" dirty="0"/>
          </a:p>
        </p:txBody>
      </p:sp>
    </p:spTree>
    <p:extLst>
      <p:ext uri="{BB962C8B-B14F-4D97-AF65-F5344CB8AC3E}">
        <p14:creationId xmlns:p14="http://schemas.microsoft.com/office/powerpoint/2010/main" val="174973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71" y="1483567"/>
            <a:ext cx="8742783" cy="4320073"/>
          </a:xfrm>
          <a:prstGeom prst="rect">
            <a:avLst/>
          </a:prstGeom>
        </p:spPr>
      </p:pic>
    </p:spTree>
    <p:extLst>
      <p:ext uri="{BB962C8B-B14F-4D97-AF65-F5344CB8AC3E}">
        <p14:creationId xmlns:p14="http://schemas.microsoft.com/office/powerpoint/2010/main" val="264203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2466" y="1069244"/>
            <a:ext cx="933233" cy="5788756"/>
          </a:xfrm>
          <a:prstGeom prst="rect">
            <a:avLst/>
          </a:prstGeom>
        </p:spPr>
      </p:pic>
      <p:pic>
        <p:nvPicPr>
          <p:cNvPr id="5" name="Picture 4"/>
          <p:cNvPicPr>
            <a:picLocks noChangeAspect="1"/>
          </p:cNvPicPr>
          <p:nvPr/>
        </p:nvPicPr>
        <p:blipFill>
          <a:blip r:embed="rId3"/>
          <a:stretch>
            <a:fillRect/>
          </a:stretch>
        </p:blipFill>
        <p:spPr>
          <a:xfrm>
            <a:off x="3091967" y="1065634"/>
            <a:ext cx="1183075" cy="5795920"/>
          </a:xfrm>
          <a:prstGeom prst="rect">
            <a:avLst/>
          </a:prstGeom>
        </p:spPr>
      </p:pic>
      <p:pic>
        <p:nvPicPr>
          <p:cNvPr id="6" name="Picture 5"/>
          <p:cNvPicPr>
            <a:picLocks noChangeAspect="1"/>
          </p:cNvPicPr>
          <p:nvPr/>
        </p:nvPicPr>
        <p:blipFill>
          <a:blip r:embed="rId4"/>
          <a:stretch>
            <a:fillRect/>
          </a:stretch>
        </p:blipFill>
        <p:spPr>
          <a:xfrm>
            <a:off x="4425467" y="1076463"/>
            <a:ext cx="1006717" cy="5774432"/>
          </a:xfrm>
          <a:prstGeom prst="rect">
            <a:avLst/>
          </a:prstGeom>
        </p:spPr>
      </p:pic>
      <p:sp>
        <p:nvSpPr>
          <p:cNvPr id="7" name="TextBox 6"/>
          <p:cNvSpPr txBox="1"/>
          <p:nvPr/>
        </p:nvSpPr>
        <p:spPr>
          <a:xfrm>
            <a:off x="5799668" y="1767616"/>
            <a:ext cx="4378891" cy="369332"/>
          </a:xfrm>
          <a:prstGeom prst="rect">
            <a:avLst/>
          </a:prstGeom>
          <a:noFill/>
        </p:spPr>
        <p:txBody>
          <a:bodyPr wrap="none" rtlCol="0">
            <a:spAutoFit/>
          </a:bodyPr>
          <a:lstStyle/>
          <a:p>
            <a:r>
              <a:rPr lang="en-US" dirty="0">
                <a:latin typeface="Calibri" pitchFamily="34" charset="0"/>
              </a:rPr>
              <a:t>Community College Chancellor’s Office Staff</a:t>
            </a:r>
          </a:p>
        </p:txBody>
      </p:sp>
      <p:sp>
        <p:nvSpPr>
          <p:cNvPr id="8" name="TextBox 7"/>
          <p:cNvSpPr txBox="1"/>
          <p:nvPr/>
        </p:nvSpPr>
        <p:spPr>
          <a:xfrm>
            <a:off x="5799667" y="2810615"/>
            <a:ext cx="1874744" cy="369332"/>
          </a:xfrm>
          <a:prstGeom prst="rect">
            <a:avLst/>
          </a:prstGeom>
          <a:noFill/>
        </p:spPr>
        <p:txBody>
          <a:bodyPr wrap="none" rtlCol="0">
            <a:spAutoFit/>
          </a:bodyPr>
          <a:lstStyle/>
          <a:p>
            <a:r>
              <a:rPr lang="en-US" dirty="0"/>
              <a:t>Sector Navigators </a:t>
            </a:r>
          </a:p>
        </p:txBody>
      </p:sp>
      <p:sp>
        <p:nvSpPr>
          <p:cNvPr id="9" name="TextBox 8"/>
          <p:cNvSpPr txBox="1"/>
          <p:nvPr/>
        </p:nvSpPr>
        <p:spPr>
          <a:xfrm>
            <a:off x="5799667" y="3833481"/>
            <a:ext cx="2665666" cy="369332"/>
          </a:xfrm>
          <a:prstGeom prst="rect">
            <a:avLst/>
          </a:prstGeom>
          <a:noFill/>
        </p:spPr>
        <p:txBody>
          <a:bodyPr wrap="none" rtlCol="0">
            <a:spAutoFit/>
          </a:bodyPr>
          <a:lstStyle/>
          <a:p>
            <a:r>
              <a:rPr lang="en-US" dirty="0"/>
              <a:t>Deputy Sector Navigators </a:t>
            </a:r>
          </a:p>
        </p:txBody>
      </p:sp>
      <p:sp>
        <p:nvSpPr>
          <p:cNvPr id="10" name="TextBox 9"/>
          <p:cNvSpPr txBox="1"/>
          <p:nvPr/>
        </p:nvSpPr>
        <p:spPr>
          <a:xfrm>
            <a:off x="5799667" y="4725682"/>
            <a:ext cx="3651962" cy="369332"/>
          </a:xfrm>
          <a:prstGeom prst="rect">
            <a:avLst/>
          </a:prstGeom>
          <a:noFill/>
        </p:spPr>
        <p:txBody>
          <a:bodyPr wrap="none" rtlCol="0">
            <a:spAutoFit/>
          </a:bodyPr>
          <a:lstStyle/>
          <a:p>
            <a:r>
              <a:rPr lang="en-US" dirty="0"/>
              <a:t>Regional Consortia Chair/Vice Chairs </a:t>
            </a:r>
          </a:p>
        </p:txBody>
      </p:sp>
      <p:sp>
        <p:nvSpPr>
          <p:cNvPr id="11" name="TextBox 10"/>
          <p:cNvSpPr txBox="1"/>
          <p:nvPr/>
        </p:nvSpPr>
        <p:spPr>
          <a:xfrm>
            <a:off x="5799668" y="5934815"/>
            <a:ext cx="2998725" cy="369332"/>
          </a:xfrm>
          <a:prstGeom prst="rect">
            <a:avLst/>
          </a:prstGeom>
          <a:noFill/>
        </p:spPr>
        <p:txBody>
          <a:bodyPr wrap="none" rtlCol="0">
            <a:spAutoFit/>
          </a:bodyPr>
          <a:lstStyle/>
          <a:p>
            <a:r>
              <a:rPr lang="en-US" dirty="0"/>
              <a:t>Technical Assistance Providers</a:t>
            </a:r>
          </a:p>
        </p:txBody>
      </p:sp>
      <p:sp>
        <p:nvSpPr>
          <p:cNvPr id="16" name="Title 15"/>
          <p:cNvSpPr>
            <a:spLocks noGrp="1"/>
          </p:cNvSpPr>
          <p:nvPr>
            <p:ph type="title"/>
          </p:nvPr>
        </p:nvSpPr>
        <p:spPr>
          <a:xfrm>
            <a:off x="838200" y="71083"/>
            <a:ext cx="10515600" cy="645609"/>
          </a:xfrm>
        </p:spPr>
        <p:txBody>
          <a:bodyPr>
            <a:normAutofit/>
          </a:bodyPr>
          <a:lstStyle/>
          <a:p>
            <a:r>
              <a:rPr lang="en-US" dirty="0"/>
              <a:t>GRANTEES Roles</a:t>
            </a:r>
          </a:p>
        </p:txBody>
      </p:sp>
      <p:sp>
        <p:nvSpPr>
          <p:cNvPr id="12" name="Footer Placeholder 4"/>
          <p:cNvSpPr>
            <a:spLocks noGrp="1"/>
          </p:cNvSpPr>
          <p:nvPr>
            <p:ph type="ftr" sz="quarter" idx="11"/>
          </p:nvPr>
        </p:nvSpPr>
        <p:spPr>
          <a:xfrm>
            <a:off x="106860" y="6463762"/>
            <a:ext cx="5677678" cy="365125"/>
          </a:xfrm>
        </p:spPr>
        <p:txBody>
          <a:bodyPr/>
          <a:lstStyle/>
          <a:p>
            <a:pPr algn="l"/>
            <a:r>
              <a:rPr lang="en-US" dirty="0">
                <a:solidFill>
                  <a:schemeClr val="tx1"/>
                </a:solidFill>
              </a:rPr>
              <a:t>©California Community College Association for Occupational Education</a:t>
            </a:r>
          </a:p>
        </p:txBody>
      </p:sp>
    </p:spTree>
    <p:extLst>
      <p:ext uri="{BB962C8B-B14F-4D97-AF65-F5344CB8AC3E}">
        <p14:creationId xmlns:p14="http://schemas.microsoft.com/office/powerpoint/2010/main" val="76851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913" y="1084245"/>
            <a:ext cx="8542638" cy="1143000"/>
          </a:xfrm>
        </p:spPr>
        <p:txBody>
          <a:bodyPr>
            <a:normAutofit fontScale="90000"/>
          </a:bodyPr>
          <a:lstStyle/>
          <a:p>
            <a:r>
              <a:rPr lang="en-US" dirty="0">
                <a:solidFill>
                  <a:schemeClr val="accent2">
                    <a:lumMod val="75000"/>
                  </a:schemeClr>
                </a:solidFill>
              </a:rPr>
              <a:t>Coordination vs Collaboration</a:t>
            </a:r>
          </a:p>
        </p:txBody>
      </p:sp>
      <p:sp>
        <p:nvSpPr>
          <p:cNvPr id="3" name="Content Placeholder 2"/>
          <p:cNvSpPr>
            <a:spLocks noGrp="1"/>
          </p:cNvSpPr>
          <p:nvPr>
            <p:ph idx="1"/>
          </p:nvPr>
        </p:nvSpPr>
        <p:spPr>
          <a:xfrm>
            <a:off x="846564" y="2347971"/>
            <a:ext cx="6190735" cy="3570485"/>
          </a:xfrm>
        </p:spPr>
        <p:txBody>
          <a:bodyPr>
            <a:normAutofit/>
          </a:bodyPr>
          <a:lstStyle/>
          <a:p>
            <a:pPr marL="0" indent="0">
              <a:spcBef>
                <a:spcPts val="0"/>
              </a:spcBef>
              <a:buNone/>
              <a:defRPr/>
            </a:pPr>
            <a:r>
              <a:rPr lang="en-US" dirty="0">
                <a:solidFill>
                  <a:schemeClr val="accent2">
                    <a:lumMod val="75000"/>
                  </a:schemeClr>
                </a:solidFill>
                <a:effectLst>
                  <a:outerShdw blurRad="38100" dist="38100" dir="2700000" algn="tl">
                    <a:srgbClr val="000000">
                      <a:alpha val="43137"/>
                    </a:srgbClr>
                  </a:outerShdw>
                </a:effectLst>
              </a:rPr>
              <a:t>COORDINATE:  </a:t>
            </a:r>
            <a:r>
              <a:rPr lang="en-US" dirty="0"/>
              <a:t>B</a:t>
            </a:r>
            <a:r>
              <a:rPr lang="en-US" dirty="0">
                <a:solidFill>
                  <a:schemeClr val="tx1"/>
                </a:solidFill>
              </a:rPr>
              <a:t>ring the different elements of a complex activity or organization into a relationship that will ensure efficiency or harmony</a:t>
            </a:r>
          </a:p>
          <a:p>
            <a:pPr marL="0" indent="0">
              <a:spcBef>
                <a:spcPts val="0"/>
              </a:spcBef>
              <a:buNone/>
              <a:defRPr/>
            </a:pPr>
            <a:endParaRPr lang="en-US" dirty="0">
              <a:solidFill>
                <a:schemeClr val="tx1"/>
              </a:solidFill>
            </a:endParaRPr>
          </a:p>
          <a:p>
            <a:pPr marL="0" indent="0">
              <a:spcBef>
                <a:spcPts val="0"/>
              </a:spcBef>
              <a:buNone/>
              <a:defRPr/>
            </a:pPr>
            <a:r>
              <a:rPr lang="en-US" dirty="0">
                <a:solidFill>
                  <a:schemeClr val="accent2">
                    <a:lumMod val="75000"/>
                  </a:schemeClr>
                </a:solidFill>
                <a:effectLst>
                  <a:outerShdw blurRad="38100" dist="38100" dir="2700000" algn="tl">
                    <a:srgbClr val="000000">
                      <a:alpha val="43137"/>
                    </a:srgbClr>
                  </a:outerShdw>
                </a:effectLst>
              </a:rPr>
              <a:t>COLLABORATE: </a:t>
            </a:r>
            <a:r>
              <a:rPr lang="en-US" dirty="0"/>
              <a:t>Work jointly on an activity, especially to produce or create something</a:t>
            </a:r>
          </a:p>
          <a:p>
            <a:pPr marL="0" indent="0">
              <a:spcBef>
                <a:spcPts val="0"/>
              </a:spcBef>
              <a:buNone/>
              <a:defRPr/>
            </a:pPr>
            <a:endParaRPr lang="en-US" dirty="0">
              <a:solidFill>
                <a:schemeClr val="tx1"/>
              </a:solidFill>
            </a:endParaRPr>
          </a:p>
        </p:txBody>
      </p:sp>
      <p:sp>
        <p:nvSpPr>
          <p:cNvPr id="5" name="Footer Placeholder 4"/>
          <p:cNvSpPr>
            <a:spLocks noGrp="1"/>
          </p:cNvSpPr>
          <p:nvPr>
            <p:ph type="ftr" sz="quarter" idx="11"/>
          </p:nvPr>
        </p:nvSpPr>
        <p:spPr/>
        <p:txBody>
          <a:bodyPr/>
          <a:lstStyle/>
          <a:p>
            <a:pPr algn="l"/>
            <a:r>
              <a:rPr lang="en-US" dirty="0">
                <a:solidFill>
                  <a:schemeClr val="tx1"/>
                </a:solidFill>
              </a:rPr>
              <a:t>©California Community College Association for Occupational Education</a:t>
            </a:r>
          </a:p>
        </p:txBody>
      </p:sp>
      <p:pic>
        <p:nvPicPr>
          <p:cNvPr id="4" name="Picture 2" descr="http://ts1.mm.bing.net/th?&amp;id=HN.608031790266322562&amp;w=300&amp;h=300&amp;c=0&amp;pid=1.9&amp;rs=0&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602" y="2394046"/>
            <a:ext cx="3550022" cy="3269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95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90800" y="2667000"/>
            <a:ext cx="2057400" cy="381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2" name="Title 1"/>
          <p:cNvSpPr>
            <a:spLocks noGrp="1"/>
          </p:cNvSpPr>
          <p:nvPr>
            <p:ph type="title"/>
          </p:nvPr>
        </p:nvSpPr>
        <p:spPr>
          <a:xfrm>
            <a:off x="3383902" y="523538"/>
            <a:ext cx="7024744" cy="1143000"/>
          </a:xfrm>
        </p:spPr>
        <p:txBody>
          <a:bodyPr>
            <a:normAutofit/>
          </a:bodyPr>
          <a:lstStyle/>
          <a:p>
            <a:r>
              <a:rPr lang="en-US" dirty="0">
                <a:solidFill>
                  <a:schemeClr val="accent2">
                    <a:lumMod val="75000"/>
                  </a:schemeClr>
                </a:solidFill>
                <a:latin typeface="Arial Rounded MT Bold" panose="020F0704030504030204" pitchFamily="34" charset="0"/>
              </a:rPr>
              <a:t>Many Collaborators</a:t>
            </a:r>
          </a:p>
        </p:txBody>
      </p:sp>
      <p:sp>
        <p:nvSpPr>
          <p:cNvPr id="6" name="Footer Placeholder 5"/>
          <p:cNvSpPr>
            <a:spLocks noGrp="1"/>
          </p:cNvSpPr>
          <p:nvPr>
            <p:ph type="ftr" sz="quarter" idx="11"/>
          </p:nvPr>
        </p:nvSpPr>
        <p:spPr/>
        <p:txBody>
          <a:bodyPr/>
          <a:lstStyle/>
          <a:p>
            <a:pPr algn="l"/>
            <a:r>
              <a:rPr lang="en-US" dirty="0">
                <a:solidFill>
                  <a:schemeClr val="tx1"/>
                </a:solidFill>
              </a:rPr>
              <a:t>©California Community College Association for Occupational Education</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04" b="6759"/>
          <a:stretch/>
        </p:blipFill>
        <p:spPr bwMode="auto">
          <a:xfrm>
            <a:off x="2438400" y="1517248"/>
            <a:ext cx="7102206" cy="495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590800" y="2667000"/>
            <a:ext cx="20574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52805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Regional Alignment Best Practices</a:t>
            </a:r>
          </a:p>
        </p:txBody>
      </p:sp>
      <p:sp>
        <p:nvSpPr>
          <p:cNvPr id="3" name="Subtitle 2"/>
          <p:cNvSpPr>
            <a:spLocks noGrp="1"/>
          </p:cNvSpPr>
          <p:nvPr>
            <p:ph type="subTitle" idx="1"/>
          </p:nvPr>
        </p:nvSpPr>
        <p:spPr/>
        <p:txBody>
          <a:bodyPr>
            <a:noAutofit/>
          </a:bodyPr>
          <a:lstStyle/>
          <a:p>
            <a:pPr marL="342900" indent="-342900" algn="l">
              <a:buFont typeface="Arial" panose="020B0604020202020204" pitchFamily="34" charset="0"/>
              <a:buChar char="•"/>
            </a:pPr>
            <a:r>
              <a:rPr lang="en-US" sz="1200" b="1" dirty="0"/>
              <a:t>Business Information Worker</a:t>
            </a:r>
          </a:p>
          <a:p>
            <a:pPr marL="342900" indent="-342900" algn="l">
              <a:buFont typeface="Arial" panose="020B0604020202020204" pitchFamily="34" charset="0"/>
              <a:buChar char="•"/>
            </a:pPr>
            <a:r>
              <a:rPr lang="en-US" sz="1200" b="1" dirty="0"/>
              <a:t>Biotech Consortia</a:t>
            </a:r>
          </a:p>
          <a:p>
            <a:pPr marL="342900" indent="-342900" algn="l">
              <a:buFont typeface="Arial" panose="020B0604020202020204" pitchFamily="34" charset="0"/>
              <a:buChar char="•"/>
            </a:pPr>
            <a:r>
              <a:rPr lang="en-US" sz="1200" b="1" dirty="0"/>
              <a:t>Heating Ventilation and Air </a:t>
            </a:r>
            <a:r>
              <a:rPr lang="en-US" sz="1400" b="1" dirty="0"/>
              <a:t>Conditioning</a:t>
            </a:r>
            <a:r>
              <a:rPr lang="en-US" sz="1200" b="1" dirty="0"/>
              <a:t> (HVAC) Collaborative</a:t>
            </a:r>
          </a:p>
        </p:txBody>
      </p:sp>
    </p:spTree>
    <p:extLst>
      <p:ext uri="{BB962C8B-B14F-4D97-AF65-F5344CB8AC3E}">
        <p14:creationId xmlns:p14="http://schemas.microsoft.com/office/powerpoint/2010/main" val="236419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BIW Regional Program Application (LAOCRC)</a:t>
            </a:r>
          </a:p>
        </p:txBody>
      </p:sp>
      <p:sp>
        <p:nvSpPr>
          <p:cNvPr id="3" name="Content Placeholder 2"/>
          <p:cNvSpPr>
            <a:spLocks noGrp="1"/>
          </p:cNvSpPr>
          <p:nvPr>
            <p:ph idx="1"/>
          </p:nvPr>
        </p:nvSpPr>
        <p:spPr/>
        <p:txBody>
          <a:bodyPr/>
          <a:lstStyle/>
          <a:p>
            <a:pPr marL="0" indent="0" algn="ctr">
              <a:buNone/>
            </a:pPr>
            <a:r>
              <a:rPr lang="en-US" u="sng" dirty="0"/>
              <a:t>THE STEPS TAKEN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643" y="3329779"/>
            <a:ext cx="3409950" cy="1343025"/>
          </a:xfrm>
          <a:prstGeom prst="rect">
            <a:avLst/>
          </a:prstGeom>
        </p:spPr>
      </p:pic>
      <p:sp>
        <p:nvSpPr>
          <p:cNvPr id="7" name="Right Arrow 6"/>
          <p:cNvSpPr/>
          <p:nvPr/>
        </p:nvSpPr>
        <p:spPr>
          <a:xfrm>
            <a:off x="6800596" y="37589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3446" y="2713482"/>
            <a:ext cx="4064000" cy="2286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0" y="3086891"/>
            <a:ext cx="1828800" cy="1828800"/>
          </a:xfrm>
          <a:prstGeom prst="rect">
            <a:avLst/>
          </a:prstGeom>
        </p:spPr>
      </p:pic>
      <p:sp>
        <p:nvSpPr>
          <p:cNvPr id="10" name="Right Arrow 9"/>
          <p:cNvSpPr/>
          <p:nvPr/>
        </p:nvSpPr>
        <p:spPr>
          <a:xfrm>
            <a:off x="2058003" y="37589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
          <p:cNvSpPr>
            <a:spLocks noGrp="1"/>
          </p:cNvSpPr>
          <p:nvPr>
            <p:ph type="ftr" sz="quarter" idx="11"/>
          </p:nvPr>
        </p:nvSpPr>
        <p:spPr>
          <a:xfrm>
            <a:off x="685800" y="6355845"/>
            <a:ext cx="7772400" cy="365125"/>
          </a:xfrm>
        </p:spPr>
        <p:txBody>
          <a:bodyPr/>
          <a:lstStyle/>
          <a:p>
            <a:pPr algn="l"/>
            <a:r>
              <a:rPr lang="en-US" dirty="0">
                <a:solidFill>
                  <a:schemeClr val="tx1"/>
                </a:solidFill>
              </a:rPr>
              <a:t>ASCCC Curriculum Institute July 7-9, 2016</a:t>
            </a:r>
          </a:p>
        </p:txBody>
      </p:sp>
    </p:spTree>
    <p:extLst>
      <p:ext uri="{BB962C8B-B14F-4D97-AF65-F5344CB8AC3E}">
        <p14:creationId xmlns:p14="http://schemas.microsoft.com/office/powerpoint/2010/main" val="56893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305" y="85725"/>
            <a:ext cx="12092472" cy="6686550"/>
          </a:xfrm>
          <a:prstGeom prst="rect">
            <a:avLst/>
          </a:prstGeom>
        </p:spPr>
      </p:pic>
    </p:spTree>
    <p:extLst>
      <p:ext uri="{BB962C8B-B14F-4D97-AF65-F5344CB8AC3E}">
        <p14:creationId xmlns:p14="http://schemas.microsoft.com/office/powerpoint/2010/main" val="3792289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175" y="2456597"/>
            <a:ext cx="9483686" cy="2492990"/>
          </a:xfrm>
          <a:prstGeom prst="rect">
            <a:avLst/>
          </a:prstGeom>
          <a:noFill/>
        </p:spPr>
        <p:txBody>
          <a:bodyPr wrap="none" rtlCol="0">
            <a:spAutoFit/>
          </a:bodyPr>
          <a:lstStyle/>
          <a:p>
            <a:pPr algn="ctr"/>
            <a:r>
              <a:rPr lang="en-US" sz="3200" dirty="0">
                <a:solidFill>
                  <a:schemeClr val="accent2">
                    <a:lumMod val="75000"/>
                  </a:schemeClr>
                </a:solidFill>
              </a:rPr>
              <a:t>Energy, Construction, &amp; Utilities Sector</a:t>
            </a:r>
          </a:p>
          <a:p>
            <a:pPr algn="ctr"/>
            <a:endParaRPr lang="en-US" sz="3200" dirty="0"/>
          </a:p>
          <a:p>
            <a:pPr algn="ctr"/>
            <a:endParaRPr lang="en-US" sz="3200" dirty="0"/>
          </a:p>
          <a:p>
            <a:pPr algn="ctr"/>
            <a:r>
              <a:rPr lang="en-US" sz="6000" dirty="0"/>
              <a:t>Enroll    Engage    Employ</a:t>
            </a:r>
          </a:p>
        </p:txBody>
      </p:sp>
      <p:sp>
        <p:nvSpPr>
          <p:cNvPr id="3" name="Oval 2"/>
          <p:cNvSpPr/>
          <p:nvPr/>
        </p:nvSpPr>
        <p:spPr>
          <a:xfrm>
            <a:off x="3589361" y="4344535"/>
            <a:ext cx="150125" cy="163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331123" y="4355910"/>
            <a:ext cx="150125" cy="163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16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1354231" y="1071073"/>
            <a:ext cx="9043992" cy="5303434"/>
          </a:xfrm>
          <a:prstGeom prst="rect">
            <a:avLst/>
          </a:prstGeom>
        </p:spPr>
      </p:pic>
      <p:sp>
        <p:nvSpPr>
          <p:cNvPr id="30" name="TextBox 29"/>
          <p:cNvSpPr txBox="1"/>
          <p:nvPr/>
        </p:nvSpPr>
        <p:spPr>
          <a:xfrm>
            <a:off x="4543599" y="535515"/>
            <a:ext cx="7516595" cy="584775"/>
          </a:xfrm>
          <a:prstGeom prst="rect">
            <a:avLst/>
          </a:prstGeom>
          <a:solidFill>
            <a:schemeClr val="bg1"/>
          </a:solidFill>
        </p:spPr>
        <p:txBody>
          <a:bodyPr wrap="square" rtlCol="0">
            <a:spAutoFit/>
          </a:bodyPr>
          <a:lstStyle/>
          <a:p>
            <a:r>
              <a:rPr lang="en-US" sz="3200" dirty="0">
                <a:solidFill>
                  <a:schemeClr val="accent2">
                    <a:lumMod val="75000"/>
                  </a:schemeClr>
                </a:solidFill>
              </a:rPr>
              <a:t>Energy, Construction &amp; Utilities Sector</a:t>
            </a:r>
          </a:p>
        </p:txBody>
      </p:sp>
      <p:sp>
        <p:nvSpPr>
          <p:cNvPr id="4" name="Footer Placeholder 1"/>
          <p:cNvSpPr>
            <a:spLocks noGrp="1"/>
          </p:cNvSpPr>
          <p:nvPr>
            <p:ph type="ftr" sz="quarter" idx="11"/>
          </p:nvPr>
        </p:nvSpPr>
        <p:spPr>
          <a:xfrm>
            <a:off x="200608" y="6374507"/>
            <a:ext cx="7772400" cy="365125"/>
          </a:xfrm>
        </p:spPr>
        <p:txBody>
          <a:bodyPr/>
          <a:lstStyle/>
          <a:p>
            <a:pPr algn="l"/>
            <a:r>
              <a:rPr lang="en-US" dirty="0">
                <a:solidFill>
                  <a:schemeClr val="tx1"/>
                </a:solidFill>
              </a:rPr>
              <a:t>ASCCC Curriculum Institute July 7-9, 2016</a:t>
            </a:r>
          </a:p>
        </p:txBody>
      </p:sp>
    </p:spTree>
    <p:extLst>
      <p:ext uri="{BB962C8B-B14F-4D97-AF65-F5344CB8AC3E}">
        <p14:creationId xmlns:p14="http://schemas.microsoft.com/office/powerpoint/2010/main" val="160512289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209</TotalTime>
  <Words>526</Words>
  <Application>Microsoft Office PowerPoint</Application>
  <PresentationFormat>Widescreen</PresentationFormat>
  <Paragraphs>120</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Rounded MT Bold</vt:lpstr>
      <vt:lpstr>Calibri</vt:lpstr>
      <vt:lpstr>Century Gothic</vt:lpstr>
      <vt:lpstr>Wingdings</vt:lpstr>
      <vt:lpstr>Vapor Trail</vt:lpstr>
      <vt:lpstr>PowerPoint Presentation</vt:lpstr>
      <vt:lpstr>GRANTEES Roles</vt:lpstr>
      <vt:lpstr>Coordination vs Collaboration</vt:lpstr>
      <vt:lpstr>Many Collaborators</vt:lpstr>
      <vt:lpstr>Regional Alignment Best Practices</vt:lpstr>
      <vt:lpstr>BIW Regional Program Application (LAOCRC)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Irvine Valley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Corine Doughty</dc:creator>
  <cp:lastModifiedBy>Goold, Grant</cp:lastModifiedBy>
  <cp:revision>26</cp:revision>
  <dcterms:created xsi:type="dcterms:W3CDTF">2016-06-04T00:58:16Z</dcterms:created>
  <dcterms:modified xsi:type="dcterms:W3CDTF">2016-07-08T14:59:39Z</dcterms:modified>
</cp:coreProperties>
</file>