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0" r:id="rId1"/>
  </p:sldMasterIdLst>
  <p:notesMasterIdLst>
    <p:notesMasterId r:id="rId18"/>
  </p:notesMasterIdLst>
  <p:sldIdLst>
    <p:sldId id="256" r:id="rId2"/>
    <p:sldId id="266" r:id="rId3"/>
    <p:sldId id="259" r:id="rId4"/>
    <p:sldId id="257" r:id="rId5"/>
    <p:sldId id="273" r:id="rId6"/>
    <p:sldId id="271" r:id="rId7"/>
    <p:sldId id="260" r:id="rId8"/>
    <p:sldId id="261" r:id="rId9"/>
    <p:sldId id="272" r:id="rId10"/>
    <p:sldId id="274" r:id="rId11"/>
    <p:sldId id="275" r:id="rId12"/>
    <p:sldId id="264" r:id="rId13"/>
    <p:sldId id="263" r:id="rId14"/>
    <p:sldId id="269" r:id="rId15"/>
    <p:sldId id="26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D4A3A-775F-2844-A91B-76D7A4712D7A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E60A-1B4D-3447-A479-1F46ED0B7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81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60A-1B4D-3447-A479-1F46ED0B72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518-DB3D-4EC3-A122-13FDD05CE1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6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4D6800A-3988-784F-830E-95F6C92C561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BED798E-E93F-7B49-A37F-0CAF02AC8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0666" y="927164"/>
            <a:ext cx="3690116" cy="2501836"/>
          </a:xfrm>
        </p:spPr>
        <p:txBody>
          <a:bodyPr/>
          <a:lstStyle/>
          <a:p>
            <a:r>
              <a:rPr lang="en-US" dirty="0" smtClean="0"/>
              <a:t>State of the Senate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9672" y="5522680"/>
            <a:ext cx="3971110" cy="93940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ASCCC 2016 </a:t>
            </a:r>
          </a:p>
          <a:p>
            <a:r>
              <a:rPr lang="en-US" sz="2700" dirty="0" smtClean="0"/>
              <a:t>Spring Plenary Session</a:t>
            </a:r>
            <a:endParaRPr lang="en-US" sz="2700" dirty="0"/>
          </a:p>
        </p:txBody>
      </p:sp>
      <p:pic>
        <p:nvPicPr>
          <p:cNvPr id="5" name="Picture 4" descr="spring-session-201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6162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50% Law and FON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Discussions ongoing for the last two years</a:t>
            </a:r>
          </a:p>
          <a:p>
            <a:r>
              <a:rPr lang="en-US" dirty="0" smtClean="0"/>
              <a:t>Workgroup proposal taken to Consultation Council</a:t>
            </a:r>
          </a:p>
          <a:p>
            <a:r>
              <a:rPr lang="en-US" dirty="0" smtClean="0"/>
              <a:t>What is instructional?</a:t>
            </a:r>
          </a:p>
          <a:p>
            <a:pPr lvl="1"/>
            <a:r>
              <a:rPr lang="en-US" dirty="0" smtClean="0"/>
              <a:t>All faculty (including counselors and librarians)</a:t>
            </a:r>
          </a:p>
          <a:p>
            <a:pPr lvl="1"/>
            <a:r>
              <a:rPr lang="en-US" smtClean="0"/>
              <a:t>Supervised</a:t>
            </a:r>
            <a:r>
              <a:rPr lang="en-US" smtClean="0"/>
              <a:t> tutoring </a:t>
            </a:r>
            <a:r>
              <a:rPr lang="en-US" dirty="0" smtClean="0"/>
              <a:t>and assistance</a:t>
            </a:r>
          </a:p>
          <a:p>
            <a:pPr lvl="1"/>
            <a:r>
              <a:rPr lang="en-US" dirty="0" smtClean="0"/>
              <a:t>Faculty release time for curriculum and senate work</a:t>
            </a:r>
          </a:p>
          <a:p>
            <a:r>
              <a:rPr lang="en-US" dirty="0" smtClean="0"/>
              <a:t>Take technology expenses out of the equation</a:t>
            </a:r>
          </a:p>
          <a:p>
            <a:r>
              <a:rPr lang="en-US" dirty="0" err="1" smtClean="0"/>
              <a:t>Redetermine</a:t>
            </a:r>
            <a:r>
              <a:rPr lang="en-US" dirty="0" smtClean="0"/>
              <a:t> percentage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50% Law and FON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</a:t>
            </a:r>
          </a:p>
          <a:p>
            <a:pPr lvl="1"/>
            <a:r>
              <a:rPr lang="en-US" dirty="0" smtClean="0"/>
              <a:t>Need to re-benchmark</a:t>
            </a:r>
          </a:p>
          <a:p>
            <a:pPr lvl="1"/>
            <a:r>
              <a:rPr lang="en-US" dirty="0" smtClean="0"/>
              <a:t>Want a system commitment to FT faculty hiring</a:t>
            </a:r>
          </a:p>
          <a:p>
            <a:r>
              <a:rPr lang="en-US" dirty="0" smtClean="0"/>
              <a:t>Must go through full consultation process</a:t>
            </a:r>
          </a:p>
          <a:p>
            <a:r>
              <a:rPr lang="en-US" dirty="0" smtClean="0"/>
              <a:t>Must go through with 50%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CTE Faculty Leadership Institute:  May 5-7, Anaheim</a:t>
            </a:r>
          </a:p>
          <a:p>
            <a:r>
              <a:rPr lang="en-US" dirty="0" smtClean="0"/>
              <a:t>Faculty Leadership Institute: June 9-11, Riverside Mission Inn</a:t>
            </a:r>
          </a:p>
          <a:p>
            <a:r>
              <a:rPr lang="en-US" dirty="0" smtClean="0"/>
              <a:t>Curriculum Institute:  July 7-9, Anaheim Doubletree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ver 900 </a:t>
            </a:r>
            <a:r>
              <a:rPr lang="en-US" dirty="0" smtClean="0"/>
              <a:t>faculty appointed to committees, task forces, and other groups this year</a:t>
            </a:r>
          </a:p>
          <a:p>
            <a:r>
              <a:rPr lang="en-US" dirty="0" smtClean="0"/>
              <a:t>Thanks to all who are serving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Your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182"/>
            <a:ext cx="8229600" cy="50569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Get involved---volunteer to serve</a:t>
            </a:r>
          </a:p>
          <a:p>
            <a:pPr lvl="1"/>
            <a:r>
              <a:rPr lang="en-US" dirty="0" smtClean="0"/>
              <a:t>Talk with committee members about serving on an ASCCC committee – they have committee ribbons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 local leaders, make sure your local faculty is informed about statewide issues so that you can provide us with feedback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8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ASCCC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6" name="Content Placeholder 5" descr="Screen Shot 2016-04-09 at 1.18.0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49" r="-3449"/>
          <a:stretch>
            <a:fillRect/>
          </a:stretch>
        </p:blipFill>
        <p:spPr>
          <a:xfrm>
            <a:off x="0" y="1408177"/>
            <a:ext cx="9500222" cy="5449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/>
              <a:t>Thank You for All You Do to Represent Faculty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3577"/>
            <a:ext cx="7583488" cy="3118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Enjoy the plenary and let us hear from you.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Chancellor’s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Chancellor Harris</a:t>
            </a:r>
          </a:p>
          <a:p>
            <a:r>
              <a:rPr lang="en-US" dirty="0" smtClean="0"/>
              <a:t>Search Screening Committee involving ASCCC </a:t>
            </a:r>
            <a:r>
              <a:rPr lang="en-US" smtClean="0"/>
              <a:t>has interviewed </a:t>
            </a:r>
            <a:r>
              <a:rPr lang="en-US" dirty="0" smtClean="0"/>
              <a:t>candidates</a:t>
            </a:r>
          </a:p>
          <a:p>
            <a:r>
              <a:rPr lang="en-US" dirty="0" smtClean="0"/>
              <a:t>Expectation is to have a new chancellor for fall 2016</a:t>
            </a:r>
          </a:p>
          <a:p>
            <a:r>
              <a:rPr lang="en-US" dirty="0" smtClean="0"/>
              <a:t>Erik Skinner serving as interim chancellor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Forces 3 and 4 in the past year</a:t>
            </a:r>
          </a:p>
          <a:p>
            <a:r>
              <a:rPr lang="en-US" dirty="0" smtClean="0"/>
              <a:t>Plan for change endorsed overwhelmingly by CEOs and Board of Governors</a:t>
            </a:r>
          </a:p>
          <a:p>
            <a:r>
              <a:rPr lang="en-US" dirty="0" smtClean="0"/>
              <a:t>Two work groups formed to move forward:</a:t>
            </a:r>
          </a:p>
          <a:p>
            <a:pPr lvl="1"/>
            <a:r>
              <a:rPr lang="en-US" dirty="0" smtClean="0"/>
              <a:t>One to address immediate relationship with ACCJC</a:t>
            </a:r>
          </a:p>
          <a:p>
            <a:pPr lvl="1"/>
            <a:r>
              <a:rPr lang="en-US" dirty="0" smtClean="0"/>
              <a:t>One to look for alignment with four-year institutions in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Bachelor’s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pilot colleges planning to begin in fall</a:t>
            </a:r>
          </a:p>
          <a:p>
            <a:r>
              <a:rPr lang="en-US" dirty="0" smtClean="0"/>
              <a:t>Document outlining parameters approved by Board of Governors</a:t>
            </a:r>
          </a:p>
          <a:p>
            <a:r>
              <a:rPr lang="en-US" dirty="0" smtClean="0"/>
              <a:t>Great work by all involved to put these degrees in place</a:t>
            </a:r>
          </a:p>
          <a:p>
            <a:r>
              <a:rPr lang="en-US" dirty="0" smtClean="0"/>
              <a:t>Still need funding</a:t>
            </a:r>
          </a:p>
          <a:p>
            <a:r>
              <a:rPr lang="en-US" dirty="0" smtClean="0"/>
              <a:t>Will we be expanding the pilot?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 798 Grant applications due June 30</a:t>
            </a:r>
          </a:p>
          <a:p>
            <a:pPr lvl="1"/>
            <a:r>
              <a:rPr lang="en-US" dirty="0" smtClean="0"/>
              <a:t>Need senate endorsement</a:t>
            </a:r>
          </a:p>
          <a:p>
            <a:pPr lvl="1"/>
            <a:r>
              <a:rPr lang="en-US" dirty="0" smtClean="0"/>
              <a:t>Make sure you agree with the plan</a:t>
            </a:r>
          </a:p>
          <a:p>
            <a:r>
              <a:rPr lang="en-US" dirty="0" smtClean="0"/>
              <a:t>Z degree proposals</a:t>
            </a:r>
          </a:p>
          <a:p>
            <a:r>
              <a:rPr lang="en-US" dirty="0" smtClean="0"/>
              <a:t>ASCCC/CCLC/SSCCC Task Force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 1985: AP Credit</a:t>
            </a:r>
          </a:p>
          <a:p>
            <a:r>
              <a:rPr lang="en-US" dirty="0" smtClean="0"/>
              <a:t>Several bills on Cal Grants and financial aid</a:t>
            </a:r>
          </a:p>
          <a:p>
            <a:r>
              <a:rPr lang="en-US" dirty="0" smtClean="0"/>
              <a:t>AB 2412: Incentive Grants for CTE completion</a:t>
            </a:r>
          </a:p>
          <a:p>
            <a:r>
              <a:rPr lang="en-US" dirty="0" smtClean="0"/>
              <a:t>AB 2017:  Mental Health Services</a:t>
            </a:r>
          </a:p>
          <a:p>
            <a:r>
              <a:rPr lang="en-US" dirty="0" smtClean="0"/>
              <a:t>SB 906: Priority Enrollment for DSPS, EOPS, Foster Youth</a:t>
            </a:r>
          </a:p>
          <a:p>
            <a:r>
              <a:rPr lang="en-US" dirty="0" smtClean="0"/>
              <a:t>AB 1995:  Homeless Students</a:t>
            </a:r>
          </a:p>
          <a:p>
            <a:r>
              <a:rPr lang="en-US" dirty="0" smtClean="0"/>
              <a:t>AB 1837:  CPEC Replacement</a:t>
            </a:r>
          </a:p>
          <a:p>
            <a:r>
              <a:rPr lang="en-US" dirty="0" smtClean="0"/>
              <a:t>AB 2434:  Blue Ribbon Commission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0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Governor’s January Budget</a:t>
            </a:r>
          </a:p>
          <a:p>
            <a:pPr lvl="1"/>
            <a:r>
              <a:rPr lang="en-US" dirty="0" smtClean="0"/>
              <a:t>$114.7 million for increased access (2%)</a:t>
            </a:r>
          </a:p>
          <a:p>
            <a:pPr lvl="1"/>
            <a:r>
              <a:rPr lang="en-US" dirty="0" smtClean="0"/>
              <a:t>$29.3 million for COLA (.47%)</a:t>
            </a:r>
          </a:p>
          <a:p>
            <a:pPr lvl="1"/>
            <a:r>
              <a:rPr lang="en-US" dirty="0" smtClean="0"/>
              <a:t>$200 million for WF Task Force Implementation</a:t>
            </a:r>
          </a:p>
          <a:p>
            <a:pPr lvl="1"/>
            <a:r>
              <a:rPr lang="en-US" dirty="0" smtClean="0"/>
              <a:t>$30 million for basic skills programs</a:t>
            </a:r>
          </a:p>
          <a:p>
            <a:pPr lvl="1"/>
            <a:r>
              <a:rPr lang="en-US" dirty="0" smtClean="0"/>
              <a:t>No designated funding for FT faculty hiring</a:t>
            </a:r>
          </a:p>
          <a:p>
            <a:pPr lvl="1"/>
            <a:r>
              <a:rPr lang="en-US" dirty="0" smtClean="0"/>
              <a:t>No Augmentation for SSSP or Equity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Trailer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Strong Workforce Program</a:t>
            </a:r>
          </a:p>
          <a:p>
            <a:r>
              <a:rPr lang="en-US" dirty="0" smtClean="0"/>
              <a:t>Basic Skills</a:t>
            </a:r>
          </a:p>
          <a:p>
            <a:r>
              <a:rPr lang="en-US" dirty="0" smtClean="0"/>
              <a:t>Z Degrees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and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over 2000 transfer degrees in place</a:t>
            </a:r>
          </a:p>
          <a:p>
            <a:r>
              <a:rPr lang="en-US" dirty="0" smtClean="0"/>
              <a:t>More UC Pathways released</a:t>
            </a:r>
          </a:p>
          <a:p>
            <a:r>
              <a:rPr lang="en-US" dirty="0" smtClean="0"/>
              <a:t>C-ID continuing to expand (thank you Mt. SAC)</a:t>
            </a:r>
          </a:p>
          <a:p>
            <a:pPr lvl="1"/>
            <a:r>
              <a:rPr lang="en-US" dirty="0" smtClean="0"/>
              <a:t>CTE</a:t>
            </a:r>
          </a:p>
          <a:p>
            <a:pPr lvl="1"/>
            <a:r>
              <a:rPr lang="en-US" dirty="0" smtClean="0"/>
              <a:t>Basic Skills</a:t>
            </a:r>
          </a:p>
          <a:p>
            <a:pPr lvl="1"/>
            <a:r>
              <a:rPr lang="en-US" dirty="0" smtClean="0"/>
              <a:t>OER?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246</TotalTime>
  <Words>528</Words>
  <Application>Microsoft Macintosh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State of the Senate</vt:lpstr>
      <vt:lpstr>Chancellor’s Search</vt:lpstr>
      <vt:lpstr>Accreditation</vt:lpstr>
      <vt:lpstr>Bachelor’s Degrees</vt:lpstr>
      <vt:lpstr>Open Educational Resources</vt:lpstr>
      <vt:lpstr>Legislation</vt:lpstr>
      <vt:lpstr>2016-17 Budget</vt:lpstr>
      <vt:lpstr>Budget Trailer Bill</vt:lpstr>
      <vt:lpstr>Transfer and Curriculum</vt:lpstr>
      <vt:lpstr>50% Law and FON</vt:lpstr>
      <vt:lpstr>50% Law and FON</vt:lpstr>
      <vt:lpstr>Upcoming Events</vt:lpstr>
      <vt:lpstr>Committee Work</vt:lpstr>
      <vt:lpstr>We Need Your Help</vt:lpstr>
      <vt:lpstr>ASCCC Facebook Page</vt:lpstr>
      <vt:lpstr>Thank You for All You Do to Represent Faculty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Morse</dc:creator>
  <cp:lastModifiedBy>David Morse</cp:lastModifiedBy>
  <cp:revision>11</cp:revision>
  <dcterms:created xsi:type="dcterms:W3CDTF">2016-04-26T21:56:14Z</dcterms:created>
  <dcterms:modified xsi:type="dcterms:W3CDTF">2016-04-26T21:57:52Z</dcterms:modified>
</cp:coreProperties>
</file>