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73" r:id="rId2"/>
    <p:sldId id="266" r:id="rId3"/>
    <p:sldId id="267" r:id="rId4"/>
    <p:sldId id="258" r:id="rId5"/>
    <p:sldId id="259" r:id="rId6"/>
    <p:sldId id="274" r:id="rId7"/>
    <p:sldId id="257" r:id="rId8"/>
    <p:sldId id="262" r:id="rId9"/>
    <p:sldId id="275" r:id="rId10"/>
    <p:sldId id="261" r:id="rId11"/>
    <p:sldId id="270" r:id="rId12"/>
    <p:sldId id="278" r:id="rId13"/>
    <p:sldId id="271" r:id="rId14"/>
    <p:sldId id="268" r:id="rId15"/>
    <p:sldId id="269" r:id="rId16"/>
    <p:sldId id="264" r:id="rId17"/>
    <p:sldId id="272" r:id="rId18"/>
    <p:sldId id="27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4AD3C-03AD-C242-9420-AFC89B5C7CBA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9CD56-9239-C040-A38F-10F62E39F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7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1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2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9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30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2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7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2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1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0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8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6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9CD56-9239-C040-A38F-10F62E39FA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23925"/>
            <a:ext cx="1971675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23925"/>
            <a:ext cx="5800725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95350"/>
            <a:ext cx="78867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0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87426"/>
            <a:ext cx="462915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1225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04875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3415-4327-024F-BAB7-D40CA1E55351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3729-6057-C84F-B07B-748ED077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-session-2017_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" y="96220"/>
            <a:ext cx="7007511" cy="6688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75172" y="905154"/>
            <a:ext cx="2127220" cy="595284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rgbClr val="2613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sz="4100" dirty="0" smtClean="0">
              <a:solidFill>
                <a:schemeClr val="bg1"/>
              </a:solidFill>
            </a:endParaRPr>
          </a:p>
          <a:p>
            <a:pPr algn="ctr"/>
            <a:endParaRPr lang="en-US" sz="4100" dirty="0">
              <a:solidFill>
                <a:schemeClr val="bg1"/>
              </a:solidFill>
            </a:endParaRPr>
          </a:p>
          <a:p>
            <a:pPr algn="ctr"/>
            <a:r>
              <a:rPr lang="en-US" sz="4100" dirty="0" smtClean="0">
                <a:solidFill>
                  <a:schemeClr val="bg1"/>
                </a:solidFill>
              </a:rPr>
              <a:t>State </a:t>
            </a:r>
          </a:p>
          <a:p>
            <a:pPr algn="ctr"/>
            <a:r>
              <a:rPr lang="en-US" sz="4100" dirty="0" smtClean="0">
                <a:solidFill>
                  <a:schemeClr val="bg1"/>
                </a:solidFill>
              </a:rPr>
              <a:t>of the Senate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sz="3300" dirty="0">
              <a:solidFill>
                <a:schemeClr val="bg1"/>
              </a:solidFill>
            </a:endParaRPr>
          </a:p>
          <a:p>
            <a:pPr algn="ctr"/>
            <a:endParaRPr lang="en-US" sz="3300" dirty="0" smtClean="0">
              <a:solidFill>
                <a:schemeClr val="bg1"/>
              </a:solidFill>
            </a:endParaRP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Plenary</a:t>
            </a:r>
          </a:p>
          <a:p>
            <a:pPr algn="ctr"/>
            <a:endParaRPr lang="en-US" sz="3300" dirty="0">
              <a:solidFill>
                <a:schemeClr val="bg1"/>
              </a:solidFill>
            </a:endParaRPr>
          </a:p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Spring 2017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4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Workforce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573" b="85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4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Workforce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16" y="1876424"/>
            <a:ext cx="7072416" cy="4351338"/>
          </a:xfrm>
        </p:spPr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S</a:t>
            </a:r>
            <a:r>
              <a:rPr lang="en-US" dirty="0" smtClean="0"/>
              <a:t>WP Plans</a:t>
            </a:r>
          </a:p>
          <a:p>
            <a:pPr lvl="1"/>
            <a:r>
              <a:rPr lang="en-US" dirty="0" smtClean="0"/>
              <a:t>ASCCC Survey indicated that local senates not meaningfully involved in SWP plans.</a:t>
            </a:r>
          </a:p>
          <a:p>
            <a:pPr lvl="1"/>
            <a:r>
              <a:rPr lang="en-US" dirty="0" smtClean="0"/>
              <a:t>ASCCC is advocating for academic senate sign off for next round of planning.</a:t>
            </a:r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538" y="3801796"/>
            <a:ext cx="5245643" cy="2476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 CTE MQ Workgroup</a:t>
            </a:r>
          </a:p>
          <a:p>
            <a:pPr lvl="1"/>
            <a:r>
              <a:rPr lang="en-US" dirty="0" smtClean="0"/>
              <a:t>Hiring CTE Faculty</a:t>
            </a:r>
          </a:p>
          <a:p>
            <a:pPr lvl="2"/>
            <a:r>
              <a:rPr lang="en-US" sz="2400" dirty="0" smtClean="0"/>
              <a:t>Ensure that applications and equivalency processes are on your college website and easily accessible.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86" y="376396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8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Workforce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209981" cy="4351338"/>
          </a:xfrm>
        </p:spPr>
        <p:txBody>
          <a:bodyPr/>
          <a:lstStyle/>
          <a:p>
            <a:r>
              <a:rPr lang="en-US" dirty="0" smtClean="0"/>
              <a:t>Legislation </a:t>
            </a:r>
            <a:r>
              <a:rPr lang="mr-IN" dirty="0" smtClean="0"/>
              <a:t>–</a:t>
            </a:r>
            <a:r>
              <a:rPr lang="en-US" dirty="0" smtClean="0"/>
              <a:t> Year 2</a:t>
            </a:r>
          </a:p>
          <a:p>
            <a:pPr lvl="1"/>
            <a:r>
              <a:rPr lang="en-US" dirty="0" smtClean="0"/>
              <a:t>17% of SWP funding distributed using incentive funding based on WIOA (Workforce Innovation and Opportunity Act)</a:t>
            </a:r>
          </a:p>
          <a:p>
            <a:pPr lvl="1"/>
            <a:r>
              <a:rPr lang="en-US" dirty="0" smtClean="0"/>
              <a:t>Metrics include: Progress, completion, and employment measures.</a:t>
            </a:r>
            <a:endParaRPr lang="en-US" dirty="0"/>
          </a:p>
          <a:p>
            <a:r>
              <a:rPr lang="en-US" dirty="0"/>
              <a:t>17% Committee </a:t>
            </a:r>
          </a:p>
          <a:p>
            <a:r>
              <a:rPr lang="en-US" dirty="0" smtClean="0"/>
              <a:t>Implementation Fall 2017</a:t>
            </a:r>
          </a:p>
          <a:p>
            <a:r>
              <a:rPr lang="en-US" dirty="0" smtClean="0"/>
              <a:t>SWP Incentive Funding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oingwhatmatters.cccco.edu</a:t>
            </a:r>
            <a:endParaRPr lang="en-US" dirty="0" smtClean="0"/>
          </a:p>
        </p:txBody>
      </p:sp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91" y="429553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03312" cy="4351338"/>
          </a:xfrm>
        </p:spPr>
        <p:txBody>
          <a:bodyPr/>
          <a:lstStyle/>
          <a:p>
            <a:r>
              <a:rPr lang="en-US" dirty="0" smtClean="0"/>
              <a:t>Transfer Model Curriculum </a:t>
            </a:r>
          </a:p>
          <a:p>
            <a:pPr lvl="1"/>
            <a:r>
              <a:rPr lang="en-US" dirty="0" smtClean="0"/>
              <a:t>Environmental Science</a:t>
            </a:r>
          </a:p>
          <a:p>
            <a:pPr lvl="1"/>
            <a:r>
              <a:rPr lang="en-US" dirty="0" smtClean="0"/>
              <a:t>Hospitality Management</a:t>
            </a:r>
          </a:p>
          <a:p>
            <a:pPr lvl="1"/>
            <a:r>
              <a:rPr lang="en-US" dirty="0" smtClean="0"/>
              <a:t>Law, Public Policy and Society</a:t>
            </a:r>
          </a:p>
          <a:p>
            <a:pPr lvl="1"/>
            <a:r>
              <a:rPr lang="en-US" dirty="0" smtClean="0"/>
              <a:t>Social Work and Human Services</a:t>
            </a:r>
          </a:p>
          <a:p>
            <a:pPr lvl="1"/>
            <a:r>
              <a:rPr lang="en-US" dirty="0" smtClean="0"/>
              <a:t>Chancellor’s Office Template still under development</a:t>
            </a:r>
          </a:p>
          <a:p>
            <a:r>
              <a:rPr lang="en-US" dirty="0" smtClean="0"/>
              <a:t>UC Transfer Pathways</a:t>
            </a:r>
          </a:p>
          <a:p>
            <a:pPr lvl="1"/>
            <a:r>
              <a:rPr lang="en-US" dirty="0" smtClean="0"/>
              <a:t>Possible pilot </a:t>
            </a:r>
          </a:p>
          <a:p>
            <a:pPr lvl="1"/>
            <a:r>
              <a:rPr lang="en-US" dirty="0" smtClean="0"/>
              <a:t>AS UCTP Chemistry and Physics</a:t>
            </a:r>
          </a:p>
          <a:p>
            <a:pPr lvl="1"/>
            <a:r>
              <a:rPr lang="en-US" dirty="0" smtClean="0"/>
              <a:t>Stay tuned!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58986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Development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610"/>
            <a:ext cx="7886700" cy="39264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ASCCC Participatory Governance Module </a:t>
            </a:r>
          </a:p>
          <a:p>
            <a:r>
              <a:rPr lang="en-US" dirty="0" smtClean="0"/>
              <a:t>Curriculum Development 5 Modules</a:t>
            </a:r>
          </a:p>
          <a:p>
            <a:pPr lvl="1"/>
            <a:r>
              <a:rPr lang="en-US" dirty="0" smtClean="0"/>
              <a:t>Curriculum 101</a:t>
            </a:r>
          </a:p>
          <a:p>
            <a:pPr lvl="1"/>
            <a:r>
              <a:rPr lang="en-US" dirty="0" smtClean="0"/>
              <a:t>Programs and Awards</a:t>
            </a:r>
          </a:p>
          <a:p>
            <a:pPr lvl="1"/>
            <a:r>
              <a:rPr lang="en-US" dirty="0" smtClean="0"/>
              <a:t>The Course Outline of Record</a:t>
            </a:r>
          </a:p>
          <a:p>
            <a:pPr lvl="1"/>
            <a:r>
              <a:rPr lang="en-US" dirty="0" smtClean="0"/>
              <a:t>Program and Degree Proposals</a:t>
            </a:r>
          </a:p>
          <a:p>
            <a:pPr lvl="1"/>
            <a:r>
              <a:rPr lang="en-US" dirty="0" smtClean="0"/>
              <a:t>Focus on Career Technical Education (CTE)</a:t>
            </a:r>
          </a:p>
          <a:p>
            <a:r>
              <a:rPr lang="en-US" dirty="0" smtClean="0"/>
              <a:t>Under Development</a:t>
            </a:r>
          </a:p>
          <a:p>
            <a:pPr lvl="1"/>
            <a:r>
              <a:rPr lang="en-US" dirty="0" smtClean="0"/>
              <a:t>Inmate Education</a:t>
            </a:r>
          </a:p>
          <a:p>
            <a:pPr lvl="1"/>
            <a:r>
              <a:rPr lang="en-US" dirty="0" smtClean="0"/>
              <a:t>New Faculty Orientation</a:t>
            </a:r>
            <a:endParaRPr lang="en-US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01" y="4621339"/>
            <a:ext cx="2875856" cy="21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ASCCC Services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18" y="1825625"/>
            <a:ext cx="7886700" cy="4351338"/>
          </a:xfrm>
        </p:spPr>
        <p:txBody>
          <a:bodyPr/>
          <a:lstStyle/>
          <a:p>
            <a:r>
              <a:rPr lang="en-US" dirty="0" smtClean="0"/>
              <a:t>Accreditation Resources Teams</a:t>
            </a:r>
          </a:p>
          <a:p>
            <a:r>
              <a:rPr lang="en-US" dirty="0" smtClean="0"/>
              <a:t>Local Senate Visits</a:t>
            </a:r>
          </a:p>
          <a:p>
            <a:r>
              <a:rPr lang="en-US" dirty="0" smtClean="0"/>
              <a:t>Curriculum Technical Assistance</a:t>
            </a:r>
          </a:p>
          <a:p>
            <a:r>
              <a:rPr lang="en-US" dirty="0" smtClean="0"/>
              <a:t>Governance Technical Assistance</a:t>
            </a:r>
          </a:p>
          <a:p>
            <a:r>
              <a:rPr lang="en-US" dirty="0" smtClean="0"/>
              <a:t>Other technical assistance visits, as desired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Goal: </a:t>
            </a:r>
            <a:r>
              <a:rPr lang="en-US" dirty="0"/>
              <a:t>V</a:t>
            </a:r>
            <a:r>
              <a:rPr lang="en-US" dirty="0" smtClean="0"/>
              <a:t>isit all 113 Colleges!</a:t>
            </a:r>
            <a:endParaRPr lang="en-US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73" y="4572228"/>
            <a:ext cx="3396828" cy="21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Noncredit Summit</a:t>
            </a:r>
          </a:p>
          <a:p>
            <a:pPr lvl="1"/>
            <a:r>
              <a:rPr lang="en-US" dirty="0" smtClean="0"/>
              <a:t>May 4-5, 2017, Sacramento</a:t>
            </a:r>
          </a:p>
          <a:p>
            <a:r>
              <a:rPr lang="en-US" dirty="0" smtClean="0"/>
              <a:t>CTE Institute</a:t>
            </a:r>
          </a:p>
          <a:p>
            <a:pPr lvl="1"/>
            <a:r>
              <a:rPr lang="en-US" dirty="0" smtClean="0"/>
              <a:t>May 5-6, 2017, San Jose</a:t>
            </a:r>
          </a:p>
          <a:p>
            <a:r>
              <a:rPr lang="en-US" dirty="0" smtClean="0"/>
              <a:t>Faculty Leadership</a:t>
            </a:r>
          </a:p>
          <a:p>
            <a:pPr lvl="1"/>
            <a:r>
              <a:rPr lang="en-US" dirty="0" smtClean="0"/>
              <a:t>June 15-17, 2017, Sacramento</a:t>
            </a:r>
          </a:p>
          <a:p>
            <a:r>
              <a:rPr lang="en-US" dirty="0" smtClean="0"/>
              <a:t>Curriculum Institute</a:t>
            </a:r>
          </a:p>
          <a:p>
            <a:pPr lvl="1"/>
            <a:r>
              <a:rPr lang="en-US" dirty="0" smtClean="0"/>
              <a:t>July 12-15, 2017, Riverside</a:t>
            </a: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93" y="1832834"/>
            <a:ext cx="3042600" cy="43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1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904875"/>
            <a:ext cx="7886700" cy="914401"/>
          </a:xfrm>
        </p:spPr>
        <p:txBody>
          <a:bodyPr>
            <a:normAutofit/>
          </a:bodyPr>
          <a:lstStyle/>
          <a:p>
            <a:r>
              <a:rPr lang="en-US" dirty="0" smtClean="0"/>
              <a:t>Could we be a match?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4780" y="209654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Us:</a:t>
            </a:r>
          </a:p>
          <a:p>
            <a:r>
              <a:rPr lang="en-US" dirty="0" smtClean="0"/>
              <a:t>Intelligent, seasoned, spirited, traditional, and sometimes snarky. </a:t>
            </a:r>
          </a:p>
          <a:p>
            <a:pPr marL="0" indent="0">
              <a:buNone/>
            </a:pPr>
            <a:r>
              <a:rPr lang="en-US" dirty="0" smtClean="0"/>
              <a:t>You:</a:t>
            </a:r>
          </a:p>
          <a:p>
            <a:r>
              <a:rPr lang="en-US" dirty="0" smtClean="0"/>
              <a:t>Smart, ambitious, good-looking, adventurous, and fun.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 + You: Solid connection with purview issues.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/>
              <a:t>V</a:t>
            </a:r>
            <a:r>
              <a:rPr lang="en-US" sz="3200" dirty="0" smtClean="0"/>
              <a:t>olunteer for Statewide Service!</a:t>
            </a:r>
          </a:p>
        </p:txBody>
      </p:sp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79919"/>
            <a:ext cx="2948517" cy="23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ASCCC </a:t>
            </a:r>
            <a:r>
              <a:rPr lang="en-US" dirty="0" err="1" smtClean="0"/>
              <a:t>Facebook</a:t>
            </a:r>
            <a:r>
              <a:rPr lang="en-US" dirty="0" smtClean="0"/>
              <a:t> Page</a:t>
            </a:r>
            <a:endParaRPr lang="en-US" dirty="0"/>
          </a:p>
        </p:txBody>
      </p:sp>
      <p:pic>
        <p:nvPicPr>
          <p:cNvPr id="6" name="Content Placeholder 5" descr="Screen Shot 2016-04-09 at 1.18.02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449" r="-3449"/>
          <a:stretch>
            <a:fillRect/>
          </a:stretch>
        </p:blipFill>
        <p:spPr>
          <a:xfrm>
            <a:off x="229905" y="1690440"/>
            <a:ext cx="8610855" cy="4939637"/>
          </a:xfrm>
        </p:spPr>
      </p:pic>
    </p:spTree>
    <p:extLst>
      <p:ext uri="{BB962C8B-B14F-4D97-AF65-F5344CB8AC3E}">
        <p14:creationId xmlns:p14="http://schemas.microsoft.com/office/powerpoint/2010/main" val="140845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-session-2017_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32" y="0"/>
            <a:ext cx="6094709" cy="581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9345" y="5958522"/>
            <a:ext cx="8893047" cy="8994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rgbClr val="2613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Thank You!!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preparation for the S.O.S.: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</a:p>
          <a:p>
            <a:pPr lvl="1"/>
            <a:r>
              <a:rPr lang="en-US" dirty="0" smtClean="0"/>
              <a:t>If a person cannot attend a breakout, what important information (issues, ideas, actions or events) do they need to know? </a:t>
            </a:r>
            <a:endParaRPr lang="en-US" dirty="0"/>
          </a:p>
          <a:p>
            <a:r>
              <a:rPr lang="en-US" dirty="0" smtClean="0"/>
              <a:t>Working parameters</a:t>
            </a:r>
          </a:p>
          <a:p>
            <a:pPr lvl="1"/>
            <a:r>
              <a:rPr lang="en-US" dirty="0" smtClean="0"/>
              <a:t>Significant information</a:t>
            </a:r>
          </a:p>
          <a:p>
            <a:pPr lvl="1"/>
            <a:r>
              <a:rPr lang="en-US" dirty="0" smtClean="0"/>
              <a:t>Nothing </a:t>
            </a:r>
            <a:r>
              <a:rPr lang="en-US" dirty="0"/>
              <a:t>too </a:t>
            </a:r>
            <a:r>
              <a:rPr lang="en-US" dirty="0" smtClean="0"/>
              <a:t>weedy</a:t>
            </a:r>
            <a:endParaRPr lang="en-US" dirty="0"/>
          </a:p>
          <a:p>
            <a:pPr lvl="1"/>
            <a:r>
              <a:rPr lang="en-US" dirty="0" smtClean="0"/>
              <a:t>Keep it simple</a:t>
            </a:r>
          </a:p>
          <a:p>
            <a:r>
              <a:rPr lang="en-US" dirty="0" smtClean="0"/>
              <a:t>Questions?</a:t>
            </a:r>
          </a:p>
          <a:p>
            <a:pPr lvl="1"/>
            <a:r>
              <a:rPr lang="en-US" dirty="0" smtClean="0"/>
              <a:t>Email </a:t>
            </a:r>
            <a:r>
              <a:rPr lang="en-US" dirty="0" err="1" smtClean="0"/>
              <a:t>info@asccc.org</a:t>
            </a:r>
            <a:endParaRPr lang="en-US" dirty="0" smtClean="0"/>
          </a:p>
        </p:txBody>
      </p:sp>
      <p:pic>
        <p:nvPicPr>
          <p:cNvPr id="4" name="Picture 3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88" y="3941763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4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79" y="2146803"/>
            <a:ext cx="8446453" cy="461264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NACIQI </a:t>
            </a:r>
            <a:r>
              <a:rPr lang="mr-IN" dirty="0" smtClean="0"/>
              <a:t>–</a:t>
            </a:r>
            <a:r>
              <a:rPr lang="en-US" dirty="0" smtClean="0"/>
              <a:t> Recommended 18 month recognition</a:t>
            </a:r>
          </a:p>
          <a:p>
            <a:r>
              <a:rPr lang="en-US" dirty="0" smtClean="0"/>
              <a:t>Workgroup I </a:t>
            </a:r>
          </a:p>
          <a:p>
            <a:pPr lvl="1"/>
            <a:r>
              <a:rPr lang="en-US" dirty="0" smtClean="0"/>
              <a:t>Continues to work </a:t>
            </a:r>
            <a:r>
              <a:rPr lang="en-US" dirty="0"/>
              <a:t>with ACCJC to improve </a:t>
            </a:r>
            <a:r>
              <a:rPr lang="en-US" dirty="0" smtClean="0"/>
              <a:t>process</a:t>
            </a:r>
            <a:endParaRPr lang="en-US" dirty="0"/>
          </a:p>
          <a:p>
            <a:r>
              <a:rPr lang="en-US" dirty="0" smtClean="0"/>
              <a:t>Workgroup II</a:t>
            </a:r>
          </a:p>
          <a:p>
            <a:pPr lvl="1"/>
            <a:r>
              <a:rPr lang="en-US" dirty="0" smtClean="0"/>
              <a:t>Continues conversation on a single regional accreditor </a:t>
            </a:r>
          </a:p>
          <a:p>
            <a:r>
              <a:rPr lang="en-US" dirty="0" smtClean="0"/>
              <a:t>ASCCC Accreditation Institute </a:t>
            </a:r>
            <a:r>
              <a:rPr lang="mr-IN" dirty="0" smtClean="0"/>
              <a:t>–</a:t>
            </a:r>
            <a:r>
              <a:rPr lang="en-US" dirty="0" smtClean="0"/>
              <a:t> ACCJC participation in breakouts</a:t>
            </a:r>
          </a:p>
          <a:p>
            <a:r>
              <a:rPr lang="en-US" dirty="0" smtClean="0"/>
              <a:t>ACCJC Conference </a:t>
            </a:r>
            <a:r>
              <a:rPr lang="mr-IN" dirty="0" smtClean="0"/>
              <a:t>–</a:t>
            </a:r>
            <a:r>
              <a:rPr lang="en-US" dirty="0" smtClean="0"/>
              <a:t> ASCCC participation with 3 presentations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rcRect l="-749" r="-749"/>
          <a:stretch>
            <a:fillRect/>
          </a:stretch>
        </p:blipFill>
        <p:spPr>
          <a:xfrm>
            <a:off x="5343045" y="71641"/>
            <a:ext cx="3786357" cy="20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7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8672"/>
            <a:ext cx="7886700" cy="914401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95" y="1863073"/>
            <a:ext cx="7886700" cy="4351338"/>
          </a:xfrm>
        </p:spPr>
        <p:txBody>
          <a:bodyPr/>
          <a:lstStyle/>
          <a:p>
            <a:r>
              <a:rPr lang="en-US" dirty="0" smtClean="0"/>
              <a:t>Governor’s Budget Highlights</a:t>
            </a:r>
          </a:p>
          <a:p>
            <a:pPr lvl="1"/>
            <a:r>
              <a:rPr lang="en-US" dirty="0" smtClean="0"/>
              <a:t>$150m “Guided Pathways” Program</a:t>
            </a:r>
          </a:p>
          <a:p>
            <a:pPr lvl="1"/>
            <a:r>
              <a:rPr lang="en-US" dirty="0" smtClean="0"/>
              <a:t>$20m Innovation Awards</a:t>
            </a:r>
          </a:p>
          <a:p>
            <a:pPr lvl="1"/>
            <a:r>
              <a:rPr lang="en-US" dirty="0" smtClean="0"/>
              <a:t>$5.4m for Apprenticeship, EOPS,DSPS, </a:t>
            </a:r>
            <a:r>
              <a:rPr lang="en-US" dirty="0" err="1" smtClean="0"/>
              <a:t>CalWORKS</a:t>
            </a:r>
            <a:r>
              <a:rPr lang="en-US" dirty="0" smtClean="0"/>
              <a:t> and Child Care Tax Bailout programs</a:t>
            </a:r>
          </a:p>
          <a:p>
            <a:pPr lvl="1"/>
            <a:r>
              <a:rPr lang="en-US" dirty="0"/>
              <a:t>$6m for an Integrated Library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$10m for OEI to purchase Canvas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Waiting for the May Revise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70" y="4226409"/>
            <a:ext cx="3465000" cy="256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6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Chancellor’s Office and 5 C Curriculum Streamlining Efforts</a:t>
            </a:r>
          </a:p>
          <a:p>
            <a:r>
              <a:rPr lang="en-US" dirty="0" smtClean="0"/>
              <a:t>Regional Workshops</a:t>
            </a:r>
          </a:p>
          <a:p>
            <a:r>
              <a:rPr lang="en-US" dirty="0" smtClean="0"/>
              <a:t>PCAH 6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endParaRPr lang="en-US" dirty="0" smtClean="0"/>
          </a:p>
          <a:p>
            <a:r>
              <a:rPr lang="en-US" dirty="0"/>
              <a:t>Send </a:t>
            </a:r>
            <a:r>
              <a:rPr lang="en-US" dirty="0" smtClean="0"/>
              <a:t>people to </a:t>
            </a:r>
            <a:r>
              <a:rPr lang="en-US" dirty="0"/>
              <a:t>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Curriculum </a:t>
            </a:r>
            <a:r>
              <a:rPr lang="en-US" dirty="0"/>
              <a:t>Institute!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23" y="3633717"/>
            <a:ext cx="3921392" cy="26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Hiring and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7893"/>
            <a:ext cx="7886700" cy="4351338"/>
          </a:xfrm>
        </p:spPr>
        <p:txBody>
          <a:bodyPr/>
          <a:lstStyle/>
          <a:p>
            <a:r>
              <a:rPr lang="en-US" dirty="0" smtClean="0"/>
              <a:t>Focus on hiring teachers who can serve our diverse student population.</a:t>
            </a:r>
          </a:p>
          <a:p>
            <a:r>
              <a:rPr lang="en-US" dirty="0" smtClean="0"/>
              <a:t>Re-imagine hiring processes from interview questions to criteria and interview structure to make them more focused on the ability to serve diverse students.</a:t>
            </a:r>
          </a:p>
          <a:p>
            <a:r>
              <a:rPr lang="en-US" dirty="0" smtClean="0"/>
              <a:t>Professional development is needed for all to promote a college culture that nurtures diversity and stresses cultural competence.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6" y="5114319"/>
            <a:ext cx="3509434" cy="17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4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64" y="1825625"/>
            <a:ext cx="8393100" cy="4508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Legislation trends</a:t>
            </a:r>
          </a:p>
          <a:p>
            <a:pPr lvl="1"/>
            <a:r>
              <a:rPr lang="en-US" dirty="0" smtClean="0"/>
              <a:t>Undocumented students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ffordability </a:t>
            </a:r>
          </a:p>
          <a:p>
            <a:pPr lvl="1"/>
            <a:r>
              <a:rPr lang="en-US" dirty="0" smtClean="0"/>
              <a:t>Accountability</a:t>
            </a:r>
          </a:p>
          <a:p>
            <a:r>
              <a:rPr lang="en-US" dirty="0" smtClean="0"/>
              <a:t>On our radar</a:t>
            </a:r>
          </a:p>
          <a:p>
            <a:pPr lvl="1"/>
            <a:r>
              <a:rPr lang="en-US" dirty="0" smtClean="0"/>
              <a:t>AB 705 (Irwin) Multiple Measures</a:t>
            </a:r>
          </a:p>
          <a:p>
            <a:pPr lvl="1"/>
            <a:r>
              <a:rPr lang="en-US" dirty="0"/>
              <a:t>AB 847 </a:t>
            </a:r>
            <a:r>
              <a:rPr lang="en-US" dirty="0" smtClean="0"/>
              <a:t>(</a:t>
            </a:r>
            <a:r>
              <a:rPr lang="en-US" dirty="0" err="1" smtClean="0"/>
              <a:t>Bocanegra</a:t>
            </a:r>
            <a:r>
              <a:rPr lang="en-US" dirty="0" smtClean="0"/>
              <a:t>) Academic </a:t>
            </a:r>
            <a:r>
              <a:rPr lang="en-US" dirty="0"/>
              <a:t>Senates Membership and </a:t>
            </a:r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AB 637 (Medina) Equity Plans</a:t>
            </a:r>
          </a:p>
          <a:p>
            <a:r>
              <a:rPr lang="en-US" dirty="0" smtClean="0"/>
              <a:t>Legislative Newsletter</a:t>
            </a:r>
          </a:p>
          <a:p>
            <a:r>
              <a:rPr lang="en-US" dirty="0" smtClean="0"/>
              <a:t>Legislative Updates</a:t>
            </a:r>
          </a:p>
          <a:p>
            <a:r>
              <a:rPr lang="en-US" dirty="0" smtClean="0"/>
              <a:t>Legislative Liaisons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29" y="319717"/>
            <a:ext cx="2971835" cy="30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MQs and Equivalency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1" y="1854108"/>
            <a:ext cx="8866633" cy="4191464"/>
          </a:xfrm>
        </p:spPr>
        <p:txBody>
          <a:bodyPr/>
          <a:lstStyle/>
          <a:p>
            <a:r>
              <a:rPr lang="en-US" dirty="0" smtClean="0"/>
              <a:t>Minimum Qualifications </a:t>
            </a:r>
            <a:r>
              <a:rPr lang="en-US" dirty="0"/>
              <a:t>for </a:t>
            </a:r>
            <a:r>
              <a:rPr lang="en-US" dirty="0" smtClean="0"/>
              <a:t>Credit Apprenticeships</a:t>
            </a:r>
          </a:p>
          <a:p>
            <a:pPr lvl="1"/>
            <a:r>
              <a:rPr lang="en-US" dirty="0" smtClean="0"/>
              <a:t>Apprenticeship MQ Workgroup developed proposal</a:t>
            </a:r>
          </a:p>
          <a:p>
            <a:pPr lvl="1"/>
            <a:r>
              <a:rPr lang="en-US" dirty="0" smtClean="0"/>
              <a:t>Hearings </a:t>
            </a:r>
          </a:p>
          <a:p>
            <a:pPr lvl="2"/>
            <a:r>
              <a:rPr lang="en-US" dirty="0" smtClean="0"/>
              <a:t>North, May 4 at San Jose Marriott</a:t>
            </a:r>
          </a:p>
          <a:p>
            <a:pPr lvl="2"/>
            <a:r>
              <a:rPr lang="en-US" dirty="0" smtClean="0"/>
              <a:t>South, TBD</a:t>
            </a:r>
          </a:p>
          <a:p>
            <a:pPr lvl="1"/>
            <a:r>
              <a:rPr lang="en-US" dirty="0" smtClean="0"/>
              <a:t>Please review the proposal with your senates </a:t>
            </a:r>
          </a:p>
          <a:p>
            <a:pPr lvl="1"/>
            <a:r>
              <a:rPr lang="en-US" dirty="0" smtClean="0"/>
              <a:t>Submit testimony in support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or opposition at the hearings</a:t>
            </a:r>
          </a:p>
          <a:p>
            <a:pPr lvl="2"/>
            <a:r>
              <a:rPr lang="en-US" dirty="0" smtClean="0"/>
              <a:t>In person or by phone</a:t>
            </a:r>
            <a:endParaRPr lang="en-US" dirty="0"/>
          </a:p>
          <a:p>
            <a:pPr lvl="2"/>
            <a:r>
              <a:rPr lang="en-US" dirty="0"/>
              <a:t>W</a:t>
            </a:r>
            <a:r>
              <a:rPr lang="en-US" dirty="0" smtClean="0"/>
              <a:t>ritten testimony</a:t>
            </a:r>
            <a:endParaRPr lang="en-US" dirty="0"/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8" y="4228629"/>
            <a:ext cx="3914132" cy="25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Inaugural Noncredit Summit!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20" y="1825625"/>
            <a:ext cx="7886700" cy="4710642"/>
          </a:xfrm>
        </p:spPr>
        <p:txBody>
          <a:bodyPr>
            <a:normAutofit fontScale="92500" lnSpcReduction="10000"/>
          </a:bodyPr>
          <a:lstStyle/>
          <a:p>
            <a:r>
              <a:rPr lang="en-US" sz="3200" i="1" dirty="0" smtClean="0"/>
              <a:t>Building Bridges: Developing and Sustaining a Culture of Noncredit</a:t>
            </a:r>
          </a:p>
          <a:p>
            <a:pPr lvl="1"/>
            <a:r>
              <a:rPr lang="en-US" sz="2800" i="1" dirty="0" smtClean="0"/>
              <a:t>May 4-5, 2017, Sacramento</a:t>
            </a:r>
          </a:p>
          <a:p>
            <a:r>
              <a:rPr lang="en-US" sz="3200" dirty="0" smtClean="0"/>
              <a:t>Event Partners</a:t>
            </a:r>
          </a:p>
          <a:p>
            <a:pPr lvl="1"/>
            <a:r>
              <a:rPr lang="en-US" sz="3200" dirty="0" smtClean="0"/>
              <a:t>ASCCC</a:t>
            </a:r>
          </a:p>
          <a:p>
            <a:pPr lvl="1"/>
            <a:r>
              <a:rPr lang="en-US" sz="3200" dirty="0" smtClean="0"/>
              <a:t>Association of Community and Continuing Education</a:t>
            </a:r>
          </a:p>
          <a:p>
            <a:pPr lvl="1"/>
            <a:r>
              <a:rPr lang="en-US" sz="3200" dirty="0" smtClean="0"/>
              <a:t>3CSN</a:t>
            </a:r>
          </a:p>
          <a:p>
            <a:pPr lvl="1"/>
            <a:r>
              <a:rPr lang="en-US" sz="3200" dirty="0" smtClean="0"/>
              <a:t>Career Ladders Project</a:t>
            </a:r>
          </a:p>
          <a:p>
            <a:pPr lvl="1"/>
            <a:r>
              <a:rPr lang="en-US" sz="3200" dirty="0" smtClean="0"/>
              <a:t>CO Academic Affairs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upported by IEPI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 smtClean="0"/>
          </a:p>
        </p:txBody>
      </p:sp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6" y="3708937"/>
            <a:ext cx="2165346" cy="30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nate Template Plai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08B9877-1A5F-4C8C-AE8B-A393F1B2205C}" vid="{6C1C3204-970A-4D19-960B-0C81057B61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Senate Template Plain.thmx</Template>
  <TotalTime>6968</TotalTime>
  <Words>680</Words>
  <Application>Microsoft Macintosh PowerPoint</Application>
  <PresentationFormat>On-screen Show (4:3)</PresentationFormat>
  <Paragraphs>168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Senate Template Plain</vt:lpstr>
      <vt:lpstr>PowerPoint Presentation</vt:lpstr>
      <vt:lpstr>In preparation for the S.O.S.:</vt:lpstr>
      <vt:lpstr>Accreditation</vt:lpstr>
      <vt:lpstr>Budget</vt:lpstr>
      <vt:lpstr>Curriculum</vt:lpstr>
      <vt:lpstr>Faculty Hiring and Diversity</vt:lpstr>
      <vt:lpstr>Legislation</vt:lpstr>
      <vt:lpstr>MQs and Equivalency</vt:lpstr>
      <vt:lpstr>Inaugural Noncredit Summit!</vt:lpstr>
      <vt:lpstr>Strong Workforce Program</vt:lpstr>
      <vt:lpstr>Strong Workforce Program</vt:lpstr>
      <vt:lpstr>Strong Workforce Program</vt:lpstr>
      <vt:lpstr>Transfer </vt:lpstr>
      <vt:lpstr>Professional Development College</vt:lpstr>
      <vt:lpstr>ASCCC Services </vt:lpstr>
      <vt:lpstr>Upcoming Events</vt:lpstr>
      <vt:lpstr>Could we be a match?</vt:lpstr>
      <vt:lpstr>ASCCC Facebook Page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Senate Plenary Session Spring 2017</dc:title>
  <dc:creator>Julie Bruno</dc:creator>
  <cp:lastModifiedBy>Julie Bruno</cp:lastModifiedBy>
  <cp:revision>73</cp:revision>
  <cp:lastPrinted>2017-04-19T04:36:17Z</cp:lastPrinted>
  <dcterms:created xsi:type="dcterms:W3CDTF">2017-04-12T20:34:04Z</dcterms:created>
  <dcterms:modified xsi:type="dcterms:W3CDTF">2017-04-25T15:04:27Z</dcterms:modified>
</cp:coreProperties>
</file>