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4" r:id="rId3"/>
    <p:sldId id="280" r:id="rId4"/>
    <p:sldId id="275" r:id="rId5"/>
    <p:sldId id="309" r:id="rId6"/>
    <p:sldId id="264" r:id="rId7"/>
    <p:sldId id="262" r:id="rId8"/>
    <p:sldId id="276" r:id="rId9"/>
    <p:sldId id="310" r:id="rId10"/>
    <p:sldId id="305" r:id="rId11"/>
    <p:sldId id="311" r:id="rId12"/>
    <p:sldId id="312" r:id="rId13"/>
    <p:sldId id="313" r:id="rId14"/>
    <p:sldId id="314" r:id="rId15"/>
    <p:sldId id="303" r:id="rId16"/>
    <p:sldId id="267" r:id="rId17"/>
    <p:sldId id="306" r:id="rId18"/>
    <p:sldId id="308" r:id="rId19"/>
    <p:sldId id="268" r:id="rId20"/>
    <p:sldId id="272" r:id="rId21"/>
    <p:sldId id="259" r:id="rId22"/>
    <p:sldId id="307" r:id="rId23"/>
  </p:sldIdLst>
  <p:sldSz cx="13004800" cy="97536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BAB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11"/>
    <p:restoredTop sz="83003" autoAdjust="0"/>
  </p:normalViewPr>
  <p:slideViewPr>
    <p:cSldViewPr snapToGrid="0">
      <p:cViewPr varScale="1">
        <p:scale>
          <a:sx n="60" d="100"/>
          <a:sy n="60" d="100"/>
        </p:scale>
        <p:origin x="2496" y="17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>
                <a:solidFill>
                  <a:srgbClr val="1575BB"/>
                </a:solidFill>
              </a:rPr>
              <a:t>California’s Job Openings by Education</a:t>
            </a:r>
            <a:r>
              <a:rPr lang="en-US" sz="2000" baseline="0" dirty="0">
                <a:solidFill>
                  <a:srgbClr val="1575BB"/>
                </a:solidFill>
              </a:rPr>
              <a:t> Level </a:t>
            </a:r>
          </a:p>
          <a:p>
            <a:pPr>
              <a:defRPr sz="2000"/>
            </a:pPr>
            <a:r>
              <a:rPr lang="en-US" sz="2000" b="0" baseline="0" dirty="0">
                <a:solidFill>
                  <a:srgbClr val="1575BB"/>
                </a:solidFill>
              </a:rPr>
              <a:t>2015-2025</a:t>
            </a:r>
            <a:endParaRPr lang="en-US" sz="2000" b="0" dirty="0">
              <a:solidFill>
                <a:srgbClr val="1575BB"/>
              </a:solidFill>
            </a:endParaRPr>
          </a:p>
        </c:rich>
      </c:tx>
      <c:layout>
        <c:manualLayout>
          <c:xMode val="edge"/>
          <c:yMode val="edge"/>
          <c:x val="0.177477331609089"/>
          <c:y val="0.019867549668874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7985837958377"/>
          <c:y val="0.199246840833638"/>
          <c:w val="0.543789711684804"/>
          <c:h val="0.55033099665534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Analysis!$A$17</c:f>
              <c:strCache>
                <c:ptCount val="1"/>
                <c:pt idx="0">
                  <c:v>HS Diploma or less</c:v>
                </c:pt>
              </c:strCache>
            </c:strRef>
          </c:tx>
          <c:spPr>
            <a:solidFill>
              <a:srgbClr val="1575BB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Analysis!$C$17</c:f>
              <c:numCache>
                <c:formatCode>0%</c:formatCode>
                <c:ptCount val="1"/>
                <c:pt idx="0">
                  <c:v>0.342970611596506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0B-460D-90B8-C5D27993614D}"/>
            </c:ext>
          </c:extLst>
        </c:ser>
        <c:ser>
          <c:idx val="1"/>
          <c:order val="1"/>
          <c:tx>
            <c:strRef>
              <c:f>Analysis!$A$18</c:f>
              <c:strCache>
                <c:ptCount val="1"/>
                <c:pt idx="0">
                  <c:v>Some college or Associate's degree</c:v>
                </c:pt>
              </c:strCache>
            </c:strRef>
          </c:tx>
          <c:spPr>
            <a:solidFill>
              <a:srgbClr val="F39F41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Analysis!$C$18</c:f>
              <c:numCache>
                <c:formatCode>0%</c:formatCode>
                <c:ptCount val="1"/>
                <c:pt idx="0">
                  <c:v>0.304209690230342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0B-460D-90B8-C5D27993614D}"/>
            </c:ext>
          </c:extLst>
        </c:ser>
        <c:ser>
          <c:idx val="2"/>
          <c:order val="2"/>
          <c:tx>
            <c:strRef>
              <c:f>Analysis!$A$19</c:f>
              <c:strCache>
                <c:ptCount val="1"/>
                <c:pt idx="0">
                  <c:v>Bachelor's degee or higher</c:v>
                </c:pt>
              </c:strCache>
            </c:strRef>
          </c:tx>
          <c:spPr>
            <a:solidFill>
              <a:srgbClr val="99C25D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Analysis!$C$19</c:f>
              <c:numCache>
                <c:formatCode>0%</c:formatCode>
                <c:ptCount val="1"/>
                <c:pt idx="0">
                  <c:v>0.352819698173154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0B-460D-90B8-C5D279936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2129384832"/>
        <c:axId val="2129387296"/>
      </c:barChart>
      <c:catAx>
        <c:axId val="2129384832"/>
        <c:scaling>
          <c:orientation val="minMax"/>
        </c:scaling>
        <c:delete val="1"/>
        <c:axPos val="b"/>
        <c:majorTickMark val="out"/>
        <c:minorTickMark val="none"/>
        <c:tickLblPos val="none"/>
        <c:crossAx val="2129387296"/>
        <c:crosses val="autoZero"/>
        <c:auto val="1"/>
        <c:lblAlgn val="ctr"/>
        <c:lblOffset val="100"/>
        <c:noMultiLvlLbl val="0"/>
      </c:catAx>
      <c:valAx>
        <c:axId val="21293872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293848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000450450530334561"/>
          <c:y val="0.12668283186456"/>
          <c:w val="0.971363864416303"/>
          <c:h val="0.0399181310945403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>
      <a:outerShdw blurRad="50800" dist="38100" dir="5400000" algn="t" rotWithShape="0">
        <a:prstClr val="black">
          <a:alpha val="40000"/>
        </a:prstClr>
      </a:outerShdw>
      <a:softEdge rad="31750"/>
    </a:effectLst>
  </c:sp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0.58419</cdr:x>
      <cdr:y>0.39598</cdr:y>
    </cdr:from>
    <cdr:to>
      <cdr:x>0.62715</cdr:x>
      <cdr:y>0.55665</cdr:y>
    </cdr:to>
    <cdr:sp macro="" textlink="">
      <cdr:nvSpPr>
        <cdr:cNvPr id="2" name="Right Brace 1"/>
        <cdr:cNvSpPr/>
      </cdr:nvSpPr>
      <cdr:spPr>
        <a:xfrm xmlns:a="http://schemas.openxmlformats.org/drawingml/2006/main">
          <a:off x="3238501" y="2278141"/>
          <a:ext cx="238125" cy="924320"/>
        </a:xfrm>
        <a:prstGeom xmlns:a="http://schemas.openxmlformats.org/drawingml/2006/main" prst="rightBrace">
          <a:avLst/>
        </a:prstGeom>
        <a:ln xmlns:a="http://schemas.openxmlformats.org/drawingml/2006/main" w="254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0.65979</cdr:x>
      <cdr:y>0.41201</cdr:y>
    </cdr:from>
    <cdr:to>
      <cdr:x>0.92096</cdr:x>
      <cdr:y>0.62763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32531" y="2023479"/>
          <a:ext cx="1239974" cy="10589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1.9 million job</a:t>
          </a:r>
          <a:r>
            <a:rPr lang="en-US" sz="1100" baseline="0" dirty="0"/>
            <a:t> openings will require some college or an </a:t>
          </a:r>
          <a:r>
            <a:rPr lang="en-US" sz="2000" baseline="0" dirty="0"/>
            <a:t>Associate's</a:t>
          </a:r>
          <a:r>
            <a:rPr lang="en-US" sz="1100" baseline="0" dirty="0"/>
            <a:t> degree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0.09794</cdr:x>
      <cdr:y>0.77159</cdr:y>
    </cdr:from>
    <cdr:to>
      <cdr:x>0.79725</cdr:x>
      <cdr:y>0.90728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42935" y="4439034"/>
          <a:ext cx="3876665" cy="780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/>
            <a:t>Data source: Georgetown University Center on Education and the Workforce, "Recover: Job Growth</a:t>
          </a:r>
          <a:r>
            <a:rPr lang="en-US" sz="900" baseline="0" dirty="0"/>
            <a:t> and Education Requirements Through 2020," State Report, June 2013.</a:t>
          </a:r>
        </a:p>
        <a:p xmlns:a="http://schemas.openxmlformats.org/drawingml/2006/main">
          <a:r>
            <a:rPr lang="en-US" sz="900" baseline="0" dirty="0"/>
            <a:t>Analysis: Collaborative Economics</a:t>
          </a:r>
          <a:endParaRPr lang="en-US" sz="900" dirty="0"/>
        </a:p>
      </cdr:txBody>
    </cdr:sp>
  </cdr:relSizeAnchor>
  <cdr:relSizeAnchor xmlns:cdr="http://schemas.openxmlformats.org/drawingml/2006/chartDrawing">
    <cdr:from>
      <cdr:x>0</cdr:x>
      <cdr:y>0.85399</cdr:y>
    </cdr:from>
    <cdr:to>
      <cdr:x>1</cdr:x>
      <cdr:y>1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5633957"/>
          <a:ext cx="11320401" cy="963251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CF12D-1FC8-431B-B6EF-A74B412813CF}" type="datetimeFigureOut">
              <a:rPr lang="en-US" smtClean="0"/>
              <a:pPr/>
              <a:t>5/7/17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4CA48-B881-4F2B-8983-2B2E8913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59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610974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Lynn will open and introduce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258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Julie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6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Julie 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6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Julie 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6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Julie 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6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Julie 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6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Duncan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24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Duncan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75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Duncan: give examples of cases at college of how funding was decided</a:t>
            </a:r>
          </a:p>
        </p:txBody>
      </p:sp>
    </p:spTree>
    <p:extLst>
      <p:ext uri="{BB962C8B-B14F-4D97-AF65-F5344CB8AC3E}">
        <p14:creationId xmlns:p14="http://schemas.microsoft.com/office/powerpoint/2010/main" val="3671446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Ducan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1446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Julie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887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Lynn: ask audience level of  expertise in understanding</a:t>
            </a:r>
            <a:r>
              <a:rPr lang="en-US" baseline="0" dirty="0" smtClean="0"/>
              <a:t> various funding streams, interactive workshop with questions and comments after each presenter makes brief remarks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798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Julie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839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 smtClean="0"/>
              <a:t>Lynn</a:t>
            </a:r>
            <a:endParaRPr lang="en-US" strike="noStrike" dirty="0"/>
          </a:p>
        </p:txBody>
      </p:sp>
    </p:spTree>
    <p:extLst>
      <p:ext uri="{BB962C8B-B14F-4D97-AF65-F5344CB8AC3E}">
        <p14:creationId xmlns:p14="http://schemas.microsoft.com/office/powerpoint/2010/main" val="4318986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Duncan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13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Lynn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771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Lynn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0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Lynn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736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Lynn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03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Lynn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338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Julie: ways money comes into system,</a:t>
            </a:r>
            <a:r>
              <a:rPr lang="en-US" baseline="0" dirty="0" smtClean="0"/>
              <a:t> colleges,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978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Julie 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2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800"/>
            </a:pPr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ransition spd="med"/>
  <p:hf hdr="0" ftr="0" dt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microsoft.com/office/2007/relationships/hdphoto" Target="../media/hdphoto1.wdp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DWM_PPT_201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0" y="0"/>
            <a:ext cx="1300155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241160" y="7615555"/>
            <a:ext cx="12660924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000" dirty="0" smtClean="0"/>
              <a:t>Where is the Money? </a:t>
            </a:r>
          </a:p>
          <a:p>
            <a:pPr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000" dirty="0" smtClean="0"/>
              <a:t>Leveraging State and Local Funding Streams </a:t>
            </a:r>
          </a:p>
          <a:p>
            <a:pPr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000" dirty="0" smtClean="0"/>
              <a:t>to </a:t>
            </a:r>
          </a:p>
          <a:p>
            <a:pPr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000" dirty="0" smtClean="0"/>
              <a:t>Build CTE Programs</a:t>
            </a:r>
            <a:endParaRPr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6412694" y="9251950"/>
            <a:ext cx="166712" cy="37959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726" y="0"/>
            <a:ext cx="1300155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61257" y="8674249"/>
            <a:ext cx="34747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chemeClr val="bg1"/>
                </a:solidFill>
              </a:rPr>
              <a:t>doingwhatmatters.</a:t>
            </a:r>
            <a:r>
              <a:rPr lang="en-US" sz="1800" dirty="0">
                <a:solidFill>
                  <a:srgbClr val="FBAB18"/>
                </a:solidFill>
              </a:rPr>
              <a:t>cccco.edu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1686" y="2751079"/>
            <a:ext cx="10279845" cy="42883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Carl D. Perkins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Career Technical Education Improvement Act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algn="l">
              <a:spcBef>
                <a:spcPts val="600"/>
              </a:spcBef>
            </a:pPr>
            <a:r>
              <a:rPr lang="en-US" dirty="0"/>
              <a:t>Federal act established to improve career-technical education programs, integrate academic and career-technical instruction, serve special populations, and meet gender equity needs.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AutoShape 2" descr="Image result for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497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726" y="0"/>
            <a:ext cx="1300155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61257" y="8674249"/>
            <a:ext cx="34747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chemeClr val="bg1"/>
                </a:solidFill>
              </a:rPr>
              <a:t>doingwhatmatters.</a:t>
            </a:r>
            <a:r>
              <a:rPr lang="en-US" sz="1800" dirty="0">
                <a:solidFill>
                  <a:srgbClr val="FBAB18"/>
                </a:solidFill>
              </a:rPr>
              <a:t>cccco.edu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1100" y="2059313"/>
            <a:ext cx="10877550" cy="7950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/>
              <a:t>The Perkins Formula</a:t>
            </a:r>
          </a:p>
        </p:txBody>
      </p:sp>
      <p:sp>
        <p:nvSpPr>
          <p:cNvPr id="4" name="AutoShape 2" descr="Image result for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Image result for complicated formu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3" y="2854402"/>
            <a:ext cx="8210551" cy="558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5117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726" y="0"/>
            <a:ext cx="1300155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61257" y="8674249"/>
            <a:ext cx="34747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chemeClr val="bg1"/>
                </a:solidFill>
              </a:rPr>
              <a:t>doingwhatmatters.</a:t>
            </a:r>
            <a:r>
              <a:rPr lang="en-US" sz="1800" dirty="0">
                <a:solidFill>
                  <a:srgbClr val="FBAB18"/>
                </a:solidFill>
              </a:rPr>
              <a:t>cccco.edu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1100" y="1635391"/>
            <a:ext cx="10877550" cy="65197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/>
              <a:t>The Formula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b="1" dirty="0"/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/>
              <a:t>Districts receive Perkins funds based on the number of economically disadvantaged students enrolled in a SAMS A-D course.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b="1" dirty="0"/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/>
              <a:t>SAMS CODES</a:t>
            </a:r>
            <a:endParaRPr lang="en-US" sz="3200" dirty="0"/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3200" b="1" dirty="0"/>
              <a:t>A</a:t>
            </a:r>
            <a:r>
              <a:rPr lang="en-US" sz="3200" dirty="0"/>
              <a:t> - Apprenticeship (offered to apprentices only)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3200" b="1" dirty="0"/>
              <a:t>B</a:t>
            </a:r>
            <a:r>
              <a:rPr lang="en-US" sz="3200" dirty="0"/>
              <a:t> - Advanced Occupational (not limited to apprentices)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3200" b="1" dirty="0"/>
              <a:t>C</a:t>
            </a:r>
            <a:r>
              <a:rPr lang="en-US" sz="3200" dirty="0"/>
              <a:t> - Clearly Occupational (but not advanced)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3200" b="1" dirty="0"/>
              <a:t>D</a:t>
            </a:r>
            <a:r>
              <a:rPr lang="en-US" sz="3200" dirty="0"/>
              <a:t> - Possibly Occupational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3200" b="1" dirty="0"/>
              <a:t>E</a:t>
            </a:r>
            <a:r>
              <a:rPr lang="en-US" sz="3200" dirty="0"/>
              <a:t> - Non-Occupational</a:t>
            </a:r>
          </a:p>
        </p:txBody>
      </p:sp>
      <p:sp>
        <p:nvSpPr>
          <p:cNvPr id="4" name="AutoShape 2" descr="Image result for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18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726" y="7937"/>
            <a:ext cx="1300155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61257" y="8674249"/>
            <a:ext cx="34747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chemeClr val="bg1"/>
                </a:solidFill>
              </a:rPr>
              <a:t>doingwhatmatters.</a:t>
            </a:r>
            <a:r>
              <a:rPr lang="en-US" sz="1800" dirty="0">
                <a:solidFill>
                  <a:srgbClr val="FBAB18"/>
                </a:solidFill>
              </a:rPr>
              <a:t>cccco.edu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5167" y="1714500"/>
            <a:ext cx="10464800" cy="858188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Perkins Survey </a:t>
            </a:r>
            <a:r>
              <a:rPr lang="en-US" sz="5400" b="1" dirty="0" smtClean="0"/>
              <a:t>Example</a:t>
            </a:r>
            <a:endParaRPr lang="en-US" sz="5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AutoShape 2" descr="Image result for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l="6233" t="26477" r="47380" b="9099"/>
          <a:stretch/>
        </p:blipFill>
        <p:spPr bwMode="auto">
          <a:xfrm>
            <a:off x="1748951" y="2609850"/>
            <a:ext cx="9494196" cy="5772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1388841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86" y="-144463"/>
            <a:ext cx="1300155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61257" y="8674249"/>
            <a:ext cx="34747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chemeClr val="bg1"/>
                </a:solidFill>
              </a:rPr>
              <a:t>doingwhatmatters.</a:t>
            </a:r>
            <a:r>
              <a:rPr lang="en-US" sz="1800" dirty="0">
                <a:solidFill>
                  <a:srgbClr val="FBAB18"/>
                </a:solidFill>
              </a:rPr>
              <a:t>cccco.edu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5167" y="1714500"/>
            <a:ext cx="10464800" cy="858188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The Payoff</a:t>
            </a:r>
            <a:endParaRPr lang="en-US" sz="5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AutoShape 2" descr="Image result for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901950"/>
            <a:ext cx="12093575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37"/>
          <a:stretch/>
        </p:blipFill>
        <p:spPr bwMode="auto">
          <a:xfrm>
            <a:off x="825583" y="5657850"/>
            <a:ext cx="1136315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0018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726" y="0"/>
            <a:ext cx="1300155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61257" y="8674249"/>
            <a:ext cx="34747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chemeClr val="bg1"/>
                </a:solidFill>
              </a:rPr>
              <a:t>doingwhatmatters.</a:t>
            </a:r>
            <a:r>
              <a:rPr lang="en-US" sz="1800" dirty="0">
                <a:solidFill>
                  <a:srgbClr val="FBAB18"/>
                </a:solidFill>
              </a:rPr>
              <a:t>cccco.edu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64929" y="1935971"/>
            <a:ext cx="10096601" cy="77200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Strong Workforce Program Funding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dirty="0"/>
          </a:p>
          <a:p>
            <a:pPr marL="571500" marR="0" indent="-571500" algn="l" defTabSz="584200" rtl="0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200" dirty="0"/>
              <a:t>$200 million in </a:t>
            </a:r>
            <a:r>
              <a:rPr lang="en-US" sz="3200" dirty="0" smtClean="0"/>
              <a:t>reoccurring annual funding</a:t>
            </a:r>
            <a:endParaRPr lang="en-US" sz="3200" dirty="0"/>
          </a:p>
          <a:p>
            <a:pPr marL="571500" indent="-571500" algn="l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Focused on </a:t>
            </a:r>
            <a:r>
              <a:rPr lang="en-US" sz="3200" dirty="0" smtClean="0"/>
              <a:t>“More and Better CTE’</a:t>
            </a:r>
            <a:endParaRPr lang="en-US" sz="3200" dirty="0"/>
          </a:p>
          <a:p>
            <a:pPr marL="571500" indent="-571500" algn="l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en-US" sz="3200" i="0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60</a:t>
            </a:r>
            <a:r>
              <a:rPr kumimoji="0" lang="en-US" sz="3200" i="0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% of funds go to districts, 40% of funds go to regions (after 5% goes to state leadership</a:t>
            </a:r>
            <a:r>
              <a:rPr kumimoji="0" lang="en-US" sz="3200" i="0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)</a:t>
            </a:r>
          </a:p>
          <a:p>
            <a:pPr marL="571500" indent="-571500" algn="l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40% Regional allocation differs with each Region</a:t>
            </a:r>
            <a:endParaRPr lang="en-US" sz="3200" dirty="0">
              <a:solidFill>
                <a:schemeClr val="tx1"/>
              </a:solidFill>
            </a:endParaRPr>
          </a:p>
          <a:p>
            <a:pPr marL="571500" indent="-571500" algn="l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Workforce Outcomes</a:t>
            </a:r>
            <a:endParaRPr lang="en-US" sz="3200" dirty="0" smtClean="0">
              <a:solidFill>
                <a:srgbClr val="6699FF"/>
              </a:solidFill>
            </a:endParaRPr>
          </a:p>
          <a:p>
            <a:pPr marL="571500" marR="0" indent="-571500" algn="l" defTabSz="584200" rtl="0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dirty="0"/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009918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7799" y="-167902"/>
            <a:ext cx="1300155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61257" y="8674249"/>
            <a:ext cx="34747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chemeClr val="bg1"/>
                </a:solidFill>
              </a:rPr>
              <a:t>d</a:t>
            </a:r>
            <a:r>
              <a:rPr lang="en-US" sz="1800" dirty="0" smtClean="0">
                <a:solidFill>
                  <a:schemeClr val="bg1"/>
                </a:solidFill>
              </a:rPr>
              <a:t>oingwhatmatters.</a:t>
            </a:r>
            <a:r>
              <a:rPr lang="en-US" sz="1800" dirty="0" smtClean="0">
                <a:solidFill>
                  <a:srgbClr val="FBAB18"/>
                </a:solidFill>
              </a:rPr>
              <a:t>cccco.edu</a:t>
            </a:r>
            <a:endParaRPr lang="en-US" sz="1800" dirty="0">
              <a:solidFill>
                <a:srgbClr val="FBAB1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"/>
          </p:nvPr>
        </p:nvSpPr>
        <p:spPr>
          <a:xfrm>
            <a:off x="66528" y="2618041"/>
            <a:ext cx="5130463" cy="5191578"/>
          </a:xfrm>
        </p:spPr>
        <p:txBody>
          <a:bodyPr>
            <a:normAutofit fontScale="92500"/>
          </a:bodyPr>
          <a:lstStyle/>
          <a:p>
            <a:pPr marL="0" lvl="0" indent="0" algn="ctr" hangingPunct="0">
              <a:spcBef>
                <a:spcPts val="600"/>
              </a:spcBef>
              <a:buSzTx/>
              <a:buNone/>
            </a:pPr>
            <a:r>
              <a:rPr lang="en-US" sz="3600" b="1" dirty="0"/>
              <a:t>$200M </a:t>
            </a:r>
            <a:endParaRPr lang="en-US" sz="3600" b="1" dirty="0" smtClean="0"/>
          </a:p>
          <a:p>
            <a:pPr marL="0" lvl="0" indent="0" algn="ctr" hangingPunct="0">
              <a:spcBef>
                <a:spcPts val="600"/>
              </a:spcBef>
              <a:spcAft>
                <a:spcPts val="1200"/>
              </a:spcAft>
              <a:buSzTx/>
              <a:buNone/>
            </a:pPr>
            <a:r>
              <a:rPr lang="en-US" sz="3600" b="1" dirty="0" smtClean="0"/>
              <a:t>Strong </a:t>
            </a:r>
            <a:r>
              <a:rPr lang="en-US" sz="3600" b="1" dirty="0"/>
              <a:t>Workforce </a:t>
            </a:r>
            <a:r>
              <a:rPr lang="en-US" sz="3600" b="1" dirty="0" smtClean="0"/>
              <a:t>Program</a:t>
            </a:r>
          </a:p>
          <a:p>
            <a:pPr lvl="0" hangingPunct="0">
              <a:spcBef>
                <a:spcPts val="0"/>
              </a:spcBef>
              <a:spcAft>
                <a:spcPts val="1200"/>
              </a:spcAft>
              <a:buSzTx/>
              <a:buFont typeface="Arial" panose="020B0604020202020204" pitchFamily="34" charset="0"/>
              <a:buChar char="•"/>
            </a:pPr>
            <a:r>
              <a:rPr lang="en-US" sz="2200" dirty="0" smtClean="0"/>
              <a:t>Workforce outcomes </a:t>
            </a:r>
            <a:r>
              <a:rPr lang="en-US" sz="2200" dirty="0"/>
              <a:t>aligned </a:t>
            </a:r>
            <a:r>
              <a:rPr lang="en-US" sz="2200" dirty="0" smtClean="0"/>
              <a:t>with </a:t>
            </a:r>
            <a:r>
              <a:rPr lang="en-US" sz="2200" dirty="0"/>
              <a:t>federal metrics</a:t>
            </a:r>
          </a:p>
          <a:p>
            <a:pPr lvl="0" hangingPunct="0">
              <a:spcBef>
                <a:spcPts val="0"/>
              </a:spcBef>
              <a:spcAft>
                <a:spcPts val="1200"/>
              </a:spcAft>
              <a:buSzTx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83% Allocation Guaranteed for 2017-18</a:t>
            </a:r>
          </a:p>
          <a:p>
            <a:pPr lvl="0" hangingPunct="0">
              <a:spcBef>
                <a:spcPts val="0"/>
              </a:spcBef>
              <a:spcAft>
                <a:spcPts val="1200"/>
              </a:spcAft>
              <a:buSzTx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17% requires increased CTE FTES % compared to overall college FTES </a:t>
            </a:r>
          </a:p>
          <a:p>
            <a:pPr lvl="0" hangingPunct="0">
              <a:spcBef>
                <a:spcPts val="0"/>
              </a:spcBef>
              <a:spcAft>
                <a:spcPts val="1200"/>
              </a:spcAft>
              <a:buSzTx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Two-year rolling budget</a:t>
            </a:r>
          </a:p>
          <a:p>
            <a:pPr lvl="0" hangingPunct="0">
              <a:spcBef>
                <a:spcPts val="0"/>
              </a:spcBef>
              <a:spcAft>
                <a:spcPts val="1200"/>
              </a:spcAft>
              <a:buSzTx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Ability to change budget</a:t>
            </a:r>
          </a:p>
          <a:p>
            <a:pPr lvl="0" hangingPunct="0">
              <a:spcBef>
                <a:spcPts val="0"/>
              </a:spcBef>
              <a:spcAft>
                <a:spcPts val="1200"/>
              </a:spcAft>
              <a:buSzTx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Ability to move expenses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1318" y="1624064"/>
            <a:ext cx="7400175" cy="742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657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726" y="0"/>
            <a:ext cx="1300155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61257" y="8674249"/>
            <a:ext cx="34747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chemeClr val="bg1"/>
                </a:solidFill>
              </a:rPr>
              <a:t>doingwhatmatters.</a:t>
            </a:r>
            <a:r>
              <a:rPr lang="en-US" sz="1800" dirty="0">
                <a:solidFill>
                  <a:srgbClr val="FBAB18"/>
                </a:solidFill>
              </a:rPr>
              <a:t>cccco.edu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64930" y="4836767"/>
            <a:ext cx="10096601" cy="19184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How to advocate for funding for your program to your CIO?</a:t>
            </a:r>
            <a:endParaRPr lang="en-US" dirty="0"/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AutoShape 2" descr="Image result for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159" y="1838408"/>
            <a:ext cx="4457780" cy="290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861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726" y="0"/>
            <a:ext cx="1300155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61257" y="8674249"/>
            <a:ext cx="34747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chemeClr val="bg1"/>
                </a:solidFill>
              </a:rPr>
              <a:t>doingwhatmatters.</a:t>
            </a:r>
            <a:r>
              <a:rPr lang="en-US" sz="1800" dirty="0">
                <a:solidFill>
                  <a:srgbClr val="FBAB18"/>
                </a:solidFill>
              </a:rPr>
              <a:t>cccco.edu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48814" y="1778918"/>
            <a:ext cx="10096601" cy="1145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r>
              <a:rPr lang="en-US" b="1" dirty="0" smtClean="0"/>
              <a:t>CIO Perspective</a:t>
            </a:r>
          </a:p>
          <a:p>
            <a:pPr marL="571500" marR="0" indent="-571500" algn="l" defTabSz="584200" rtl="0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 smtClean="0"/>
              <a:t>Start with Your Dean</a:t>
            </a:r>
          </a:p>
          <a:p>
            <a:pPr marL="571500" marR="0" indent="-571500" algn="l" defTabSz="584200" rtl="0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 smtClean="0"/>
              <a:t>Allocation Disbursement at College</a:t>
            </a:r>
          </a:p>
          <a:p>
            <a:pPr marL="571500" marR="0" indent="-571500" algn="l" defTabSz="584200" rtl="0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 smtClean="0"/>
              <a:t>Braiding Strong Workforce Program with Perkins</a:t>
            </a:r>
            <a:endParaRPr lang="en-US" sz="2800" dirty="0"/>
          </a:p>
          <a:p>
            <a:pPr marL="571500" marR="0" indent="-571500" algn="l" defTabSz="584200" rtl="0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 smtClean="0"/>
              <a:t>Advisory Committees-authentic</a:t>
            </a:r>
          </a:p>
          <a:p>
            <a:pPr marL="571500" marR="0" indent="-571500" algn="l" defTabSz="584200" rtl="0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 smtClean="0"/>
              <a:t>Labor Market Demands/Competing Programs</a:t>
            </a:r>
          </a:p>
          <a:p>
            <a:pPr marL="571500" marR="0" indent="-571500" algn="l" defTabSz="584200" rtl="0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 smtClean="0"/>
              <a:t>Aligned with College Mission Statement</a:t>
            </a:r>
          </a:p>
          <a:p>
            <a:pPr marL="571500" marR="0" indent="-571500" algn="l" defTabSz="584200" rtl="0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 smtClean="0"/>
              <a:t>Measurable Outcomes-Better or More</a:t>
            </a:r>
          </a:p>
          <a:p>
            <a:pPr marL="571500" marR="0" indent="-571500" algn="l" defTabSz="584200" rtl="0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 smtClean="0"/>
              <a:t>Space Needs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800" dirty="0"/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800" dirty="0" smtClean="0"/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800" dirty="0"/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800" dirty="0" smtClean="0"/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800" dirty="0"/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800" dirty="0" smtClean="0"/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dirty="0" smtClean="0"/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AutoShape 2" descr="Image result for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188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726" y="-120650"/>
            <a:ext cx="1300155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61257" y="8674249"/>
            <a:ext cx="34747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chemeClr val="bg1"/>
                </a:solidFill>
              </a:rPr>
              <a:t>d</a:t>
            </a:r>
            <a:r>
              <a:rPr lang="en-US" sz="1800" dirty="0" smtClean="0">
                <a:solidFill>
                  <a:schemeClr val="bg1"/>
                </a:solidFill>
              </a:rPr>
              <a:t>oingwhatmatters.</a:t>
            </a:r>
            <a:r>
              <a:rPr lang="en-US" sz="1800" dirty="0" smtClean="0">
                <a:solidFill>
                  <a:srgbClr val="FBAB18"/>
                </a:solidFill>
              </a:rPr>
              <a:t>cccco.edu</a:t>
            </a:r>
            <a:endParaRPr lang="en-US" sz="1800" dirty="0">
              <a:solidFill>
                <a:srgbClr val="FBAB1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8238" y="1503825"/>
            <a:ext cx="12265039" cy="3703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 dirty="0"/>
              <a:t>Strong Workforce </a:t>
            </a:r>
            <a:r>
              <a:rPr lang="en-US" sz="3200" b="1" dirty="0" smtClean="0"/>
              <a:t>Program:  </a:t>
            </a:r>
          </a:p>
          <a:p>
            <a:pPr>
              <a:spcBef>
                <a:spcPts val="600"/>
              </a:spcBef>
            </a:pPr>
            <a:r>
              <a:rPr lang="en-US" sz="3200" b="1" dirty="0" smtClean="0"/>
              <a:t>Submitted </a:t>
            </a:r>
            <a:r>
              <a:rPr lang="en-US" sz="3200" b="1" dirty="0"/>
              <a:t>Uses </a:t>
            </a:r>
            <a:r>
              <a:rPr lang="en-US" sz="3200" b="1" dirty="0" smtClean="0"/>
              <a:t>for </a:t>
            </a:r>
            <a:r>
              <a:rPr lang="en-US" sz="3200" b="1" dirty="0"/>
              <a:t>2016-2017 Regional </a:t>
            </a:r>
            <a:r>
              <a:rPr lang="en-US" sz="3200" b="1" dirty="0" smtClean="0"/>
              <a:t>Share</a:t>
            </a:r>
          </a:p>
          <a:p>
            <a:pPr algn="l">
              <a:spcBef>
                <a:spcPts val="600"/>
              </a:spcBef>
            </a:pPr>
            <a:endParaRPr lang="en-US" sz="3200" b="1" dirty="0" smtClean="0"/>
          </a:p>
          <a:p>
            <a:pPr algn="l">
              <a:spcBef>
                <a:spcPts val="600"/>
              </a:spcBef>
            </a:pPr>
            <a:endParaRPr lang="en-US" b="1" dirty="0"/>
          </a:p>
          <a:p>
            <a:pPr algn="l">
              <a:spcBef>
                <a:spcPts val="600"/>
              </a:spcBef>
            </a:pP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algn="l">
              <a:spcBef>
                <a:spcPts val="600"/>
              </a:spcBef>
            </a:pPr>
            <a:endParaRPr kumimoji="0" lang="en-US" sz="36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8823" y="313120"/>
            <a:ext cx="4752975" cy="1057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34" y="2621569"/>
            <a:ext cx="12823830" cy="713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638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727" y="160338"/>
            <a:ext cx="1300155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61257" y="8674249"/>
            <a:ext cx="34747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chemeClr val="bg1"/>
                </a:solidFill>
              </a:rPr>
              <a:t>doingwhatmatters.</a:t>
            </a:r>
            <a:r>
              <a:rPr lang="en-US" sz="1800" dirty="0">
                <a:solidFill>
                  <a:srgbClr val="FBAB18"/>
                </a:solidFill>
              </a:rPr>
              <a:t>cccco.edu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64930" y="3682605"/>
            <a:ext cx="10096601" cy="422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indent="-57150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571500" indent="-57150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0" indent="-57150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571500" indent="-5715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Duncan Graham: Vice President of Academic Affairs </a:t>
            </a:r>
          </a:p>
          <a:p>
            <a:pPr algn="l">
              <a:spcBef>
                <a:spcPts val="600"/>
              </a:spcBef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San Jose City College</a:t>
            </a:r>
          </a:p>
          <a:p>
            <a:pPr marL="571500" indent="-5715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Julie Pehkonen: Regional Consortia Chair Inland Empire</a:t>
            </a:r>
          </a:p>
          <a:p>
            <a:pPr marL="571500" indent="-5715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Lynn Shaw: Visiting Faculty California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Community College Chancellor’s office</a:t>
            </a:r>
          </a:p>
          <a:p>
            <a:pPr marL="571500" indent="-57150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AutoShape 2" descr="Image result for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1052" y="2422708"/>
            <a:ext cx="870999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Presenters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3074" name="Picture 2" descr="3d human give a lecture behind a po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59" y="1920851"/>
            <a:ext cx="330517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5545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726" y="-133713"/>
            <a:ext cx="1300155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61257" y="8674249"/>
            <a:ext cx="34747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chemeClr val="bg1"/>
                </a:solidFill>
              </a:rPr>
              <a:t>d</a:t>
            </a:r>
            <a:r>
              <a:rPr lang="en-US" sz="1800" dirty="0" smtClean="0">
                <a:solidFill>
                  <a:schemeClr val="bg1"/>
                </a:solidFill>
              </a:rPr>
              <a:t>oingwhatmatters.</a:t>
            </a:r>
            <a:r>
              <a:rPr lang="en-US" sz="1800" dirty="0" smtClean="0">
                <a:solidFill>
                  <a:srgbClr val="FBAB18"/>
                </a:solidFill>
              </a:rPr>
              <a:t>cccco.edu</a:t>
            </a:r>
            <a:endParaRPr lang="en-US" sz="1800" dirty="0">
              <a:solidFill>
                <a:srgbClr val="FBAB1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7531" y="1587400"/>
            <a:ext cx="12265039" cy="2410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sz="2500" b="1" dirty="0" smtClean="0"/>
              <a:t>Visit doingwhatmatters.cccco.edu/</a:t>
            </a:r>
            <a:r>
              <a:rPr lang="en-US" sz="2500" b="1" dirty="0" err="1" smtClean="0"/>
              <a:t>StrongWorkforce</a:t>
            </a:r>
            <a:r>
              <a:rPr lang="en-US" sz="2500" b="1" dirty="0" smtClean="0"/>
              <a:t>/RegionalReports.aspx</a:t>
            </a:r>
          </a:p>
          <a:p>
            <a:pPr>
              <a:spcBef>
                <a:spcPts val="600"/>
              </a:spcBef>
            </a:pPr>
            <a:r>
              <a:rPr lang="en-US" sz="2500" b="1" dirty="0" smtClean="0"/>
              <a:t>Transparency on Proposed Uses of 2016-17 Regional Shares</a:t>
            </a:r>
          </a:p>
          <a:p>
            <a:pPr>
              <a:spcBef>
                <a:spcPts val="600"/>
              </a:spcBef>
            </a:pPr>
            <a:endParaRPr lang="en-US" sz="2500" b="1" dirty="0"/>
          </a:p>
          <a:p>
            <a:pPr>
              <a:spcBef>
                <a:spcPts val="600"/>
              </a:spcBef>
            </a:pPr>
            <a:endParaRPr kumimoji="0" lang="en-US" sz="2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>
              <a:spcBef>
                <a:spcPts val="600"/>
              </a:spcBef>
            </a:pPr>
            <a:endParaRPr kumimoji="0" lang="en-US" sz="25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36442" y="2792858"/>
            <a:ext cx="6130424" cy="5817427"/>
            <a:chOff x="80253" y="3302161"/>
            <a:chExt cx="5152839" cy="51956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848" y="4598842"/>
              <a:ext cx="4315342" cy="3043671"/>
            </a:xfrm>
            <a:prstGeom prst="rect">
              <a:avLst/>
            </a:prstGeom>
          </p:spPr>
        </p:pic>
        <p:sp>
          <p:nvSpPr>
            <p:cNvPr id="15" name="Line Callout 2 (No Border) 14"/>
            <p:cNvSpPr/>
            <p:nvPr/>
          </p:nvSpPr>
          <p:spPr>
            <a:xfrm>
              <a:off x="2240806" y="7964357"/>
              <a:ext cx="1296267" cy="533479"/>
            </a:xfrm>
            <a:prstGeom prst="callout2">
              <a:avLst>
                <a:gd name="adj1" fmla="val -3720"/>
                <a:gd name="adj2" fmla="val 46515"/>
                <a:gd name="adj3" fmla="val -147753"/>
                <a:gd name="adj4" fmla="val 39667"/>
                <a:gd name="adj5" fmla="val -153396"/>
                <a:gd name="adj6" fmla="val 37862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Across</a:t>
              </a:r>
              <a:r>
                <a:rPr kumimoji="0" lang="en-US" sz="1400" b="0" i="0" u="none" strike="noStrike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 </a:t>
              </a:r>
              <a:r>
                <a:rPr kumimoji="0" lang="en-US" sz="1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Sectors $4,717,476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9" name="Line Callout 2 (No Border) 18"/>
            <p:cNvSpPr/>
            <p:nvPr/>
          </p:nvSpPr>
          <p:spPr>
            <a:xfrm>
              <a:off x="238938" y="7408717"/>
              <a:ext cx="1803516" cy="964367"/>
            </a:xfrm>
            <a:prstGeom prst="callout2">
              <a:avLst>
                <a:gd name="adj1" fmla="val 560"/>
                <a:gd name="adj2" fmla="val 50164"/>
                <a:gd name="adj3" fmla="val -138471"/>
                <a:gd name="adj4" fmla="val 44359"/>
                <a:gd name="adj5" fmla="val -155015"/>
                <a:gd name="adj6" fmla="val 73010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/>
                <a:t>Energy, Construction, &amp; Utilities</a:t>
              </a:r>
              <a:endParaRPr kumimoji="0" lang="en-US" sz="1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endParaRP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Light"/>
                </a:rPr>
                <a:t>$704,900</a:t>
              </a:r>
              <a:endParaRPr kumimoji="0" lang="en-US" sz="1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endParaRPr>
            </a:p>
          </p:txBody>
        </p:sp>
        <p:sp>
          <p:nvSpPr>
            <p:cNvPr id="20" name="Line Callout 2 (No Border) 19"/>
            <p:cNvSpPr/>
            <p:nvPr/>
          </p:nvSpPr>
          <p:spPr>
            <a:xfrm>
              <a:off x="80253" y="4430199"/>
              <a:ext cx="1609946" cy="696369"/>
            </a:xfrm>
            <a:prstGeom prst="callout2">
              <a:avLst>
                <a:gd name="adj1" fmla="val 99175"/>
                <a:gd name="adj2" fmla="val 81608"/>
                <a:gd name="adj3" fmla="val 142472"/>
                <a:gd name="adj4" fmla="val 104314"/>
                <a:gd name="adj5" fmla="val 144814"/>
                <a:gd name="adj6" fmla="val 108037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Light"/>
                </a:rPr>
                <a:t>Gl</a:t>
              </a:r>
              <a:r>
                <a:rPr kumimoji="0" lang="en-US" sz="140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Light"/>
                </a:rPr>
                <a:t>obal Trade &amp;</a:t>
              </a:r>
              <a:r>
                <a:rPr kumimoji="0" lang="en-US" sz="1400" i="0" u="none" strike="noStrike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Light"/>
                </a:rPr>
                <a:t> Logistics</a:t>
              </a: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baseline="0" dirty="0" smtClean="0"/>
                <a:t>$704,900</a:t>
              </a:r>
              <a:endParaRPr kumimoji="0" lang="en-US" sz="1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endParaRPr>
            </a:p>
          </p:txBody>
        </p:sp>
        <p:sp>
          <p:nvSpPr>
            <p:cNvPr id="21" name="Line Callout 2 (No Border) 20"/>
            <p:cNvSpPr/>
            <p:nvPr/>
          </p:nvSpPr>
          <p:spPr>
            <a:xfrm>
              <a:off x="245468" y="3423382"/>
              <a:ext cx="1382435" cy="533479"/>
            </a:xfrm>
            <a:prstGeom prst="callout2">
              <a:avLst>
                <a:gd name="adj1" fmla="val 98575"/>
                <a:gd name="adj2" fmla="val 98598"/>
                <a:gd name="adj3" fmla="val 218977"/>
                <a:gd name="adj4" fmla="val 118744"/>
                <a:gd name="adj5" fmla="val 326934"/>
                <a:gd name="adj6" fmla="val 136259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/>
                <a:t>Health</a:t>
              </a: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Light"/>
                </a:rPr>
                <a:t>$437,000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endParaRPr>
            </a:p>
          </p:txBody>
        </p:sp>
        <p:sp>
          <p:nvSpPr>
            <p:cNvPr id="22" name="Line Callout 2 (No Border) 21"/>
            <p:cNvSpPr/>
            <p:nvPr/>
          </p:nvSpPr>
          <p:spPr>
            <a:xfrm>
              <a:off x="1909242" y="3302161"/>
              <a:ext cx="1382554" cy="748923"/>
            </a:xfrm>
            <a:prstGeom prst="callout2">
              <a:avLst>
                <a:gd name="adj1" fmla="val 104521"/>
                <a:gd name="adj2" fmla="val 43795"/>
                <a:gd name="adj3" fmla="val 224573"/>
                <a:gd name="adj4" fmla="val 36884"/>
                <a:gd name="adj5" fmla="val 242808"/>
                <a:gd name="adj6" fmla="val 37750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/>
                <a:t>ICT/Digital Media</a:t>
              </a: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Light"/>
                </a:rPr>
                <a:t>$391,880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endParaRPr>
            </a:p>
          </p:txBody>
        </p:sp>
        <p:sp>
          <p:nvSpPr>
            <p:cNvPr id="23" name="Line Callout 2 (No Border) 22"/>
            <p:cNvSpPr/>
            <p:nvPr/>
          </p:nvSpPr>
          <p:spPr>
            <a:xfrm>
              <a:off x="3371976" y="4270476"/>
              <a:ext cx="1406792" cy="810478"/>
            </a:xfrm>
            <a:prstGeom prst="callout2">
              <a:avLst>
                <a:gd name="adj1" fmla="val 50292"/>
                <a:gd name="adj2" fmla="val 4283"/>
                <a:gd name="adj3" fmla="val 52718"/>
                <a:gd name="adj4" fmla="val -27706"/>
                <a:gd name="adj5" fmla="val 102924"/>
                <a:gd name="adj6" fmla="val -40463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Advanced</a:t>
              </a:r>
              <a:r>
                <a:rPr kumimoji="0" lang="en-US" sz="180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 </a:t>
              </a:r>
              <a:r>
                <a:rPr kumimoji="0" lang="en-US" sz="140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Manufacturing</a:t>
              </a: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$724,903</a:t>
              </a:r>
              <a:endParaRPr kumimoji="0" lang="en-US" sz="1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4" name="Line Callout 2 (No Border) 23"/>
            <p:cNvSpPr/>
            <p:nvPr/>
          </p:nvSpPr>
          <p:spPr>
            <a:xfrm>
              <a:off x="3816707" y="6800686"/>
              <a:ext cx="1416385" cy="964367"/>
            </a:xfrm>
            <a:prstGeom prst="callout2">
              <a:avLst>
                <a:gd name="adj1" fmla="val -350"/>
                <a:gd name="adj2" fmla="val 49753"/>
                <a:gd name="adj3" fmla="val -118959"/>
                <a:gd name="adj4" fmla="val 21809"/>
                <a:gd name="adj5" fmla="val -135804"/>
                <a:gd name="adj6" fmla="val -36806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Ag, Water, &amp; Environmental</a:t>
              </a:r>
              <a:r>
                <a:rPr kumimoji="0" lang="en-US" sz="1400" i="0" u="none" strike="noStrike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 Technologies</a:t>
              </a:r>
              <a:endParaRPr kumimoji="0" lang="en-US" sz="1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$1,030,320</a:t>
              </a:r>
              <a:endParaRPr kumimoji="0" lang="en-US" sz="1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34365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155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61257" y="8674249"/>
            <a:ext cx="34747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chemeClr val="bg1"/>
                </a:solidFill>
              </a:rPr>
              <a:t>d</a:t>
            </a:r>
            <a:r>
              <a:rPr lang="en-US" sz="1800" dirty="0" smtClean="0">
                <a:solidFill>
                  <a:schemeClr val="bg1"/>
                </a:solidFill>
              </a:rPr>
              <a:t>oingwhatmatters.</a:t>
            </a:r>
            <a:r>
              <a:rPr lang="en-US" sz="1800" dirty="0" smtClean="0">
                <a:solidFill>
                  <a:srgbClr val="FBAB18"/>
                </a:solidFill>
              </a:rPr>
              <a:t>cccco.edu</a:t>
            </a:r>
            <a:endParaRPr lang="en-US" sz="1800" dirty="0">
              <a:solidFill>
                <a:srgbClr val="FBAB1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5199" y="4158655"/>
            <a:ext cx="399398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410751"/>
            <a:r>
              <a:rPr lang="en-US" sz="2000" dirty="0"/>
              <a:t>Visit</a:t>
            </a:r>
          </a:p>
          <a:p>
            <a:pPr defTabSz="410751"/>
            <a:r>
              <a:rPr lang="en-US" sz="2000" b="1" dirty="0"/>
              <a:t>DoingWhatMATTERS.cccco.edu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382" y="1534440"/>
            <a:ext cx="7479071" cy="809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291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726" y="0"/>
            <a:ext cx="1300155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61257" y="8674249"/>
            <a:ext cx="34747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chemeClr val="bg1"/>
                </a:solidFill>
              </a:rPr>
              <a:t>doingwhatmatters.</a:t>
            </a:r>
            <a:r>
              <a:rPr lang="en-US" sz="1800" dirty="0">
                <a:solidFill>
                  <a:srgbClr val="FBAB18"/>
                </a:solidFill>
              </a:rPr>
              <a:t>cccco.edu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64930" y="4482824"/>
            <a:ext cx="10096601" cy="26263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Thank You!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dirty="0"/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Questions? Comments?</a:t>
            </a:r>
            <a:endParaRPr lang="en-US" dirty="0"/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AutoShape 2" descr="Image result for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159" y="1838408"/>
            <a:ext cx="4457780" cy="290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431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49" y="0"/>
            <a:ext cx="1300155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61257" y="8674249"/>
            <a:ext cx="34747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chemeClr val="bg1"/>
                </a:solidFill>
              </a:rPr>
              <a:t>d</a:t>
            </a:r>
            <a:r>
              <a:rPr lang="en-US" sz="1800" dirty="0" smtClean="0">
                <a:solidFill>
                  <a:schemeClr val="bg1"/>
                </a:solidFill>
              </a:rPr>
              <a:t>oingwhatmatters.</a:t>
            </a:r>
            <a:r>
              <a:rPr lang="en-US" sz="1800" dirty="0" smtClean="0">
                <a:solidFill>
                  <a:srgbClr val="FBAB18"/>
                </a:solidFill>
              </a:rPr>
              <a:t>cccco.edu</a:t>
            </a:r>
            <a:endParaRPr lang="en-US" sz="1800" dirty="0">
              <a:solidFill>
                <a:srgbClr val="FBAB1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5764" y="4363615"/>
            <a:ext cx="405239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dirty="0"/>
              <a:t>Unifying framework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600" y="3726432"/>
            <a:ext cx="7212129" cy="179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510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49" y="0"/>
            <a:ext cx="1300155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61257" y="8674249"/>
            <a:ext cx="34747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chemeClr val="bg1"/>
                </a:solidFill>
              </a:rPr>
              <a:t>d</a:t>
            </a:r>
            <a:r>
              <a:rPr lang="en-US" sz="1800" dirty="0" smtClean="0">
                <a:solidFill>
                  <a:schemeClr val="bg1"/>
                </a:solidFill>
              </a:rPr>
              <a:t>oingwhatmatters.</a:t>
            </a:r>
            <a:r>
              <a:rPr lang="en-US" sz="1800" dirty="0" smtClean="0">
                <a:solidFill>
                  <a:srgbClr val="FBAB18"/>
                </a:solidFill>
              </a:rPr>
              <a:t>cccco.edu</a:t>
            </a:r>
            <a:endParaRPr lang="en-US" sz="1800" dirty="0">
              <a:solidFill>
                <a:srgbClr val="FBAB1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2571" t="5015" r="24764" b="-314"/>
          <a:stretch/>
        </p:blipFill>
        <p:spPr>
          <a:xfrm>
            <a:off x="261257" y="1790796"/>
            <a:ext cx="6644155" cy="6762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05412" y="2134900"/>
            <a:ext cx="6001686" cy="5119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CALIFORNIA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000" dirty="0" smtClean="0"/>
              <a:t>113 community colleges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000" dirty="0" smtClean="0"/>
              <a:t>Regional economies</a:t>
            </a:r>
          </a:p>
          <a:p>
            <a:pPr lvl="3" algn="l">
              <a:spcBef>
                <a:spcPts val="600"/>
              </a:spcBef>
              <a:spcAft>
                <a:spcPts val="1200"/>
              </a:spcAft>
            </a:pPr>
            <a:r>
              <a:rPr lang="en-US" sz="3000" dirty="0" smtClean="0"/>
              <a:t>		- </a:t>
            </a:r>
            <a:r>
              <a:rPr lang="en-US" sz="2500" dirty="0"/>
              <a:t>D</a:t>
            </a:r>
            <a:r>
              <a:rPr lang="en-US" sz="2500" dirty="0" smtClean="0"/>
              <a:t>iffering labor market needs</a:t>
            </a:r>
          </a:p>
          <a:p>
            <a:pPr lvl="5" algn="l">
              <a:spcBef>
                <a:spcPts val="600"/>
              </a:spcBef>
              <a:spcAft>
                <a:spcPts val="1200"/>
              </a:spcAft>
            </a:pPr>
            <a:r>
              <a:rPr lang="en-US" sz="2500" dirty="0"/>
              <a:t>	</a:t>
            </a:r>
            <a:r>
              <a:rPr lang="en-US" sz="2500" dirty="0" smtClean="0"/>
              <a:t>	- </a:t>
            </a:r>
            <a:r>
              <a:rPr lang="en-US" sz="2500" dirty="0"/>
              <a:t>Industry sector</a:t>
            </a:r>
          </a:p>
          <a:p>
            <a:pPr lvl="5" algn="l">
              <a:spcBef>
                <a:spcPts val="600"/>
              </a:spcBef>
              <a:spcAft>
                <a:spcPts val="1200"/>
              </a:spcAft>
            </a:pPr>
            <a:r>
              <a:rPr lang="en-US" sz="2500" dirty="0" smtClean="0"/>
              <a:t>		- Guided pathways</a:t>
            </a:r>
          </a:p>
          <a:p>
            <a:pPr marL="457200" lvl="4" indent="-457200" algn="l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 smtClean="0"/>
              <a:t>Student </a:t>
            </a:r>
            <a:r>
              <a:rPr lang="en-US" sz="3000" dirty="0"/>
              <a:t>w</a:t>
            </a:r>
            <a:r>
              <a:rPr lang="en-US" sz="3000" dirty="0" smtClean="0"/>
              <a:t>orkforce outcomes</a:t>
            </a:r>
          </a:p>
        </p:txBody>
      </p:sp>
    </p:spTree>
    <p:extLst>
      <p:ext uri="{BB962C8B-B14F-4D97-AF65-F5344CB8AC3E}">
        <p14:creationId xmlns:p14="http://schemas.microsoft.com/office/powerpoint/2010/main" val="41331915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49" y="0"/>
            <a:ext cx="1300155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61257" y="8674249"/>
            <a:ext cx="34747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chemeClr val="bg1"/>
                </a:solidFill>
              </a:rPr>
              <a:t>d</a:t>
            </a:r>
            <a:r>
              <a:rPr lang="en-US" sz="1800" dirty="0" smtClean="0">
                <a:solidFill>
                  <a:schemeClr val="bg1"/>
                </a:solidFill>
              </a:rPr>
              <a:t>oingwhatmatters.</a:t>
            </a:r>
            <a:r>
              <a:rPr lang="en-US" sz="1800" dirty="0" smtClean="0">
                <a:solidFill>
                  <a:srgbClr val="FBAB18"/>
                </a:solidFill>
              </a:rPr>
              <a:t>cccco.edu</a:t>
            </a:r>
            <a:endParaRPr lang="en-US" sz="1800" dirty="0">
              <a:solidFill>
                <a:srgbClr val="FBAB1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05412" y="2134900"/>
            <a:ext cx="6001686" cy="5119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CALIFORNIA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000" dirty="0" smtClean="0"/>
              <a:t>113 community colleges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000" dirty="0" smtClean="0"/>
              <a:t>Regional economies</a:t>
            </a:r>
          </a:p>
          <a:p>
            <a:pPr lvl="3" algn="l">
              <a:spcBef>
                <a:spcPts val="600"/>
              </a:spcBef>
              <a:spcAft>
                <a:spcPts val="1200"/>
              </a:spcAft>
            </a:pPr>
            <a:r>
              <a:rPr lang="en-US" sz="3000" dirty="0" smtClean="0"/>
              <a:t>		- </a:t>
            </a:r>
            <a:r>
              <a:rPr lang="en-US" sz="2500" dirty="0"/>
              <a:t>D</a:t>
            </a:r>
            <a:r>
              <a:rPr lang="en-US" sz="2500" dirty="0" smtClean="0"/>
              <a:t>iffering labor market needs</a:t>
            </a:r>
          </a:p>
          <a:p>
            <a:pPr lvl="5" algn="l">
              <a:spcBef>
                <a:spcPts val="600"/>
              </a:spcBef>
              <a:spcAft>
                <a:spcPts val="1200"/>
              </a:spcAft>
            </a:pPr>
            <a:r>
              <a:rPr lang="en-US" sz="2500" dirty="0"/>
              <a:t>	</a:t>
            </a:r>
            <a:r>
              <a:rPr lang="en-US" sz="2500" dirty="0" smtClean="0"/>
              <a:t>	- </a:t>
            </a:r>
            <a:r>
              <a:rPr lang="en-US" sz="2500" dirty="0"/>
              <a:t>Industry sector</a:t>
            </a:r>
          </a:p>
          <a:p>
            <a:pPr lvl="5" algn="l">
              <a:spcBef>
                <a:spcPts val="600"/>
              </a:spcBef>
              <a:spcAft>
                <a:spcPts val="1200"/>
              </a:spcAft>
            </a:pPr>
            <a:r>
              <a:rPr lang="en-US" sz="2500" dirty="0" smtClean="0"/>
              <a:t>		- Guided pathways</a:t>
            </a:r>
          </a:p>
          <a:p>
            <a:pPr marL="457200" lvl="4" indent="-457200" algn="l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 smtClean="0"/>
              <a:t>Student </a:t>
            </a:r>
            <a:r>
              <a:rPr lang="en-US" sz="3000" dirty="0"/>
              <a:t>w</a:t>
            </a:r>
            <a:r>
              <a:rPr lang="en-US" sz="3000" dirty="0" smtClean="0"/>
              <a:t>orkforce outcomes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599668971"/>
              </p:ext>
            </p:extLst>
          </p:nvPr>
        </p:nvGraphicFramePr>
        <p:xfrm>
          <a:off x="616688" y="1594885"/>
          <a:ext cx="12290410" cy="6958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32231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49" y="0"/>
            <a:ext cx="1300155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61257" y="8674249"/>
            <a:ext cx="34747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chemeClr val="bg1"/>
                </a:solidFill>
              </a:rPr>
              <a:t>d</a:t>
            </a:r>
            <a:r>
              <a:rPr lang="en-US" sz="1800" dirty="0" smtClean="0">
                <a:solidFill>
                  <a:schemeClr val="bg1"/>
                </a:solidFill>
              </a:rPr>
              <a:t>oingwhatmatters.</a:t>
            </a:r>
            <a:r>
              <a:rPr lang="en-US" sz="1800" dirty="0" smtClean="0">
                <a:solidFill>
                  <a:srgbClr val="FBAB18"/>
                </a:solidFill>
              </a:rPr>
              <a:t>cccco.edu</a:t>
            </a:r>
            <a:endParaRPr lang="en-US" sz="1800" dirty="0">
              <a:solidFill>
                <a:srgbClr val="FBAB1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0599" y="2642300"/>
            <a:ext cx="5719514" cy="1287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dirty="0"/>
              <a:t>Ecosystem of </a:t>
            </a:r>
            <a:r>
              <a:rPr lang="en-US" dirty="0" err="1"/>
              <a:t>intrapreneurs</a:t>
            </a:r>
            <a:endParaRPr lang="en-US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7" name="Picture 2" descr="http://doingwhatmatters.cccco.edu/portals/6/images/maptool_legend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" t="-1" r="92809" b="2651"/>
          <a:stretch/>
        </p:blipFill>
        <p:spPr bwMode="auto">
          <a:xfrm>
            <a:off x="2162462" y="6030145"/>
            <a:ext cx="1131455" cy="191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75088" t="-3865" r="18109" b="1664"/>
          <a:stretch/>
        </p:blipFill>
        <p:spPr>
          <a:xfrm>
            <a:off x="10135924" y="3958622"/>
            <a:ext cx="1176092" cy="1836356"/>
          </a:xfrm>
          <a:prstGeom prst="rect">
            <a:avLst/>
          </a:prstGeom>
        </p:spPr>
      </p:pic>
      <p:pic>
        <p:nvPicPr>
          <p:cNvPr id="13" name="Picture 4" descr="http://doingwhatmatters.cccco.edu/portals/6/images/maptool_legend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5" r="44499" b="-4652"/>
          <a:stretch/>
        </p:blipFill>
        <p:spPr bwMode="auto">
          <a:xfrm>
            <a:off x="6090356" y="5229270"/>
            <a:ext cx="1194954" cy="205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doingwhatmatters.cccco.edu/portals/6/images/maptool_legend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3" r="67174" b="1548"/>
          <a:stretch/>
        </p:blipFill>
        <p:spPr bwMode="auto">
          <a:xfrm>
            <a:off x="842917" y="4625067"/>
            <a:ext cx="1155700" cy="173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52373" y="4725091"/>
            <a:ext cx="2539763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Industry Sector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53130" y="7284016"/>
            <a:ext cx="253976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Region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54089" y="5901796"/>
            <a:ext cx="2539763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Technical Assistance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70254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49" y="0"/>
            <a:ext cx="1300155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61257" y="8674249"/>
            <a:ext cx="34747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chemeClr val="bg1"/>
                </a:solidFill>
              </a:rPr>
              <a:t>d</a:t>
            </a:r>
            <a:r>
              <a:rPr lang="en-US" sz="1800" dirty="0" smtClean="0">
                <a:solidFill>
                  <a:schemeClr val="bg1"/>
                </a:solidFill>
              </a:rPr>
              <a:t>oingwhatmatters.</a:t>
            </a:r>
            <a:r>
              <a:rPr lang="en-US" sz="1800" dirty="0" smtClean="0">
                <a:solidFill>
                  <a:srgbClr val="FBAB18"/>
                </a:solidFill>
              </a:rPr>
              <a:t>cccco.edu</a:t>
            </a:r>
            <a:endParaRPr lang="en-US" sz="1800" dirty="0">
              <a:solidFill>
                <a:srgbClr val="FBAB1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64930" y="1959054"/>
            <a:ext cx="10262239" cy="76738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u="sng" dirty="0" smtClean="0"/>
              <a:t>WORKFORCE MISSION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From $100M to $900M…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From afterthough</a:t>
            </a:r>
            <a:r>
              <a:rPr lang="en-US" b="1" dirty="0" smtClean="0"/>
              <a:t>t to state policy priority…</a:t>
            </a:r>
            <a:endParaRPr kumimoji="0" lang="en-US" sz="3600" b="1" i="0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sng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 smtClean="0"/>
              <a:t>Unifying framework</a:t>
            </a:r>
          </a:p>
          <a:p>
            <a:pPr marL="571500" indent="-5715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Ecosystem of </a:t>
            </a:r>
            <a:r>
              <a:rPr lang="en-US" dirty="0" err="1"/>
              <a:t>intrapreneurs</a:t>
            </a:r>
            <a:endParaRPr lang="en-US" dirty="0"/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 smtClean="0"/>
              <a:t>Tools to “free the data”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 smtClean="0"/>
              <a:t>Innovations-at-scale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dirty="0"/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r>
              <a:rPr lang="en-US" i="1" dirty="0" smtClean="0"/>
              <a:t>All in support of guided pathway development.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dirty="0" smtClean="0"/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187775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726" y="0"/>
            <a:ext cx="1300155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61257" y="8674249"/>
            <a:ext cx="34747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chemeClr val="bg1"/>
                </a:solidFill>
              </a:rPr>
              <a:t>doingwhatmatters.</a:t>
            </a:r>
            <a:r>
              <a:rPr lang="en-US" sz="1800" dirty="0">
                <a:solidFill>
                  <a:srgbClr val="FBAB18"/>
                </a:solidFill>
              </a:rPr>
              <a:t>cccco.edu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64930" y="2551526"/>
            <a:ext cx="10096601" cy="64889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Types of Funding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sz="3200" b="1" i="0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Competitive Grants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3200" b="1" dirty="0" smtClean="0"/>
              <a:t>Collaborative</a:t>
            </a:r>
            <a:endParaRPr kumimoji="0" lang="en-US" sz="3200" b="1" i="0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3200" b="1" dirty="0" smtClean="0"/>
              <a:t>Allocations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sz="3200" b="1" i="0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Categorical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3200" b="1" dirty="0" smtClean="0"/>
              <a:t>Non restricted</a:t>
            </a:r>
            <a:endParaRPr kumimoji="0" lang="en-US" sz="3200" b="1" i="0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3200" b="1" dirty="0" smtClean="0"/>
              <a:t>Foundation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sz="3200" b="1" i="0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Internal</a:t>
            </a:r>
            <a:r>
              <a:rPr kumimoji="0" lang="en-US" sz="3200" b="1" i="0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Funding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3200" b="1" baseline="0" dirty="0" smtClean="0"/>
              <a:t>External</a:t>
            </a:r>
            <a:r>
              <a:rPr lang="en-US" sz="3200" b="1" dirty="0" smtClean="0"/>
              <a:t> Funding</a:t>
            </a:r>
            <a:endParaRPr lang="en-US" sz="3200" dirty="0"/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3200" dirty="0" smtClean="0"/>
              <a:t>And More</a:t>
            </a:r>
            <a:endParaRPr lang="en-US" dirty="0"/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AutoShape 2" descr="Image result for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302" y="3425616"/>
            <a:ext cx="4457780" cy="290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874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726" y="0"/>
            <a:ext cx="1300155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61257" y="8674249"/>
            <a:ext cx="34747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chemeClr val="bg1"/>
                </a:solidFill>
              </a:rPr>
              <a:t>doingwhatmatters.</a:t>
            </a:r>
            <a:r>
              <a:rPr lang="en-US" sz="1800" dirty="0">
                <a:solidFill>
                  <a:srgbClr val="FBAB18"/>
                </a:solidFill>
              </a:rPr>
              <a:t>cccco.edu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1686" y="2358663"/>
            <a:ext cx="10279845" cy="5073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Carl D. Perkins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Career Technical Education Improvement Act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571500" indent="-5715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/>
              <a:t>Purpose</a:t>
            </a:r>
          </a:p>
          <a:p>
            <a:pPr marL="571500" indent="-5715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Formula funded</a:t>
            </a:r>
          </a:p>
          <a:p>
            <a:pPr marL="571500" indent="-5715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Required uses vs. permissive uses</a:t>
            </a:r>
          </a:p>
          <a:p>
            <a:pPr marL="571500" indent="-5715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The next iteration of the Act and alignment with SWP and other state initiatives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AutoShape 2" descr="Image result for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662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3727</TotalTime>
  <Words>633</Words>
  <Application>Microsoft Macintosh PowerPoint</Application>
  <PresentationFormat>Custom</PresentationFormat>
  <Paragraphs>204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Helvetica Light</vt:lpstr>
      <vt:lpstr>Helvetica Neue</vt:lpstr>
      <vt:lpstr>Wingdings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Perkins Survey Example</vt:lpstr>
      <vt:lpstr>The Payoff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Bonecutter</dc:creator>
  <cp:lastModifiedBy>Lorraine Slattery-Farrell</cp:lastModifiedBy>
  <cp:revision>275</cp:revision>
  <cp:lastPrinted>2017-03-14T19:58:46Z</cp:lastPrinted>
  <dcterms:created xsi:type="dcterms:W3CDTF">2017-05-04T17:53:49Z</dcterms:created>
  <dcterms:modified xsi:type="dcterms:W3CDTF">2017-05-07T18:49:43Z</dcterms:modified>
</cp:coreProperties>
</file>