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15" r:id="rId3"/>
    <p:sldId id="367" r:id="rId4"/>
    <p:sldId id="363" r:id="rId5"/>
    <p:sldId id="368" r:id="rId6"/>
    <p:sldId id="369" r:id="rId7"/>
    <p:sldId id="370" r:id="rId8"/>
    <p:sldId id="383" r:id="rId9"/>
    <p:sldId id="375" r:id="rId10"/>
    <p:sldId id="318" r:id="rId11"/>
    <p:sldId id="376" r:id="rId12"/>
    <p:sldId id="379" r:id="rId13"/>
    <p:sldId id="366" r:id="rId14"/>
    <p:sldId id="381" r:id="rId15"/>
    <p:sldId id="382" r:id="rId16"/>
    <p:sldId id="380" r:id="rId17"/>
    <p:sldId id="365" r:id="rId18"/>
    <p:sldId id="378" r:id="rId19"/>
    <p:sldId id="371" r:id="rId20"/>
    <p:sldId id="3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9"/>
    <p:restoredTop sz="94610"/>
  </p:normalViewPr>
  <p:slideViewPr>
    <p:cSldViewPr snapToGrid="0" snapToObjects="1">
      <p:cViewPr varScale="1">
        <p:scale>
          <a:sx n="78" d="100"/>
          <a:sy n="78" d="100"/>
        </p:scale>
        <p:origin x="208" y="3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E7C64-B68E-6C4C-B0D0-E661B3A9B395}" type="datetimeFigureOut">
              <a:rPr lang="en-US" smtClean="0"/>
              <a:t>4/29/18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598FDD-F21F-5C4C-9BBF-514D5F9F97CE}" type="slidenum">
              <a:rPr lang="en-US" smtClean="0"/>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20</a:t>
            </a:fld>
            <a:endParaRPr lang="en-US"/>
          </a:p>
        </p:txBody>
      </p:sp>
    </p:spTree>
    <p:extLst>
      <p:ext uri="{BB962C8B-B14F-4D97-AF65-F5344CB8AC3E}">
        <p14:creationId xmlns:p14="http://schemas.microsoft.com/office/powerpoint/2010/main" val="8987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4/29/18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4/29/18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AB70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ssessmentplacement.squarespac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347446"/>
            <a:ext cx="9139237" cy="1710079"/>
          </a:xfrm>
        </p:spPr>
        <p:txBody>
          <a:bodyPr anchor="ctr">
            <a:noAutofit/>
          </a:bodyPr>
          <a:lstStyle/>
          <a:p>
            <a:r>
              <a:rPr lang="en-US" sz="4400" b="1" dirty="0">
                <a:latin typeface="Times New Roman" panose="02020603050405020304" pitchFamily="18" charset="0"/>
                <a:cs typeface="Times New Roman" panose="02020603050405020304" pitchFamily="18" charset="0"/>
              </a:rPr>
              <a:t>AB 705 and You: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Your Program and Your Students – Noncredit, ESL, and Basic Skills </a:t>
            </a:r>
            <a:endParaRPr lang="en-US" sz="4400" dirty="0">
              <a:latin typeface="Times New Roman" panose="02020603050405020304" pitchFamily="18" charset="0"/>
              <a:ea typeface="Times New Roman" charset="0"/>
              <a:cs typeface="Times New Roman" panose="02020603050405020304" pitchFamily="18" charset="0"/>
            </a:endParaRPr>
          </a:p>
        </p:txBody>
      </p:sp>
      <p:sp>
        <p:nvSpPr>
          <p:cNvPr id="3" name="Subtitle 2"/>
          <p:cNvSpPr>
            <a:spLocks noGrp="1"/>
          </p:cNvSpPr>
          <p:nvPr>
            <p:ph type="subTitle" idx="1"/>
          </p:nvPr>
        </p:nvSpPr>
        <p:spPr>
          <a:xfrm>
            <a:off x="528638" y="3735046"/>
            <a:ext cx="7641001" cy="3122954"/>
          </a:xfrm>
        </p:spPr>
        <p:txBody>
          <a:bodyPr>
            <a:normAutofit/>
          </a:bodyPr>
          <a:lstStyle/>
          <a:p>
            <a:pPr algn="l"/>
            <a:r>
              <a:rPr lang="en-US" sz="2800" dirty="0" err="1">
                <a:latin typeface="Times New Roman" charset="0"/>
                <a:ea typeface="Times New Roman" charset="0"/>
                <a:cs typeface="Times New Roman" charset="0"/>
              </a:rPr>
              <a:t>Ginni</a:t>
            </a:r>
            <a:r>
              <a:rPr lang="en-US" sz="2800" dirty="0">
                <a:latin typeface="Times New Roman" charset="0"/>
                <a:ea typeface="Times New Roman" charset="0"/>
                <a:cs typeface="Times New Roman" charset="0"/>
              </a:rPr>
              <a:t> May, Area A Representative, Math and Quantitative Reasoning Task Force Chair</a:t>
            </a:r>
          </a:p>
          <a:p>
            <a:pPr algn="l"/>
            <a:r>
              <a:rPr lang="en-US" sz="2800" dirty="0">
                <a:latin typeface="Times New Roman" charset="0"/>
                <a:ea typeface="Times New Roman" charset="0"/>
                <a:cs typeface="Times New Roman" charset="0"/>
              </a:rPr>
              <a:t>Craig </a:t>
            </a:r>
            <a:r>
              <a:rPr lang="en-US" sz="2800" dirty="0" err="1">
                <a:latin typeface="Times New Roman" charset="0"/>
                <a:ea typeface="Times New Roman" charset="0"/>
                <a:cs typeface="Times New Roman" charset="0"/>
              </a:rPr>
              <a:t>Rutan</a:t>
            </a:r>
            <a:r>
              <a:rPr lang="en-US" sz="2800" dirty="0">
                <a:latin typeface="Times New Roman" charset="0"/>
                <a:ea typeface="Times New Roman" charset="0"/>
                <a:cs typeface="Times New Roman" charset="0"/>
              </a:rPr>
              <a:t>, Area D Representative, Curriculum Committee Chair</a:t>
            </a:r>
          </a:p>
          <a:p>
            <a:endParaRPr lang="en-US" dirty="0">
              <a:latin typeface="Times New Roman" charset="0"/>
              <a:ea typeface="Times New Roman" charset="0"/>
              <a:cs typeface="Times New Roman" charset="0"/>
            </a:endParaRPr>
          </a:p>
          <a:p>
            <a:pPr algn="r"/>
            <a:r>
              <a:rPr lang="en-US" sz="2000" dirty="0">
                <a:solidFill>
                  <a:srgbClr val="FF0000"/>
                </a:solidFill>
                <a:latin typeface="Times New Roman" charset="0"/>
                <a:ea typeface="Times New Roman" charset="0"/>
                <a:cs typeface="Times New Roman" charset="0"/>
              </a:rPr>
              <a:t>Career and Noncredit Education Institute</a:t>
            </a:r>
          </a:p>
          <a:p>
            <a:pPr algn="r"/>
            <a:r>
              <a:rPr lang="en-US" sz="2000" dirty="0">
                <a:solidFill>
                  <a:srgbClr val="FF0000"/>
                </a:solidFill>
                <a:latin typeface="Times New Roman" charset="0"/>
                <a:ea typeface="Times New Roman" charset="0"/>
                <a:cs typeface="Times New Roman" charset="0"/>
              </a:rPr>
              <a:t>May, 3, 2018, Westin South Coast Plaza</a:t>
            </a:r>
          </a:p>
        </p:txBody>
      </p:sp>
      <p:pic>
        <p:nvPicPr>
          <p:cNvPr id="4" name="Picture 3" descr="ASCCC_Logo"/>
          <p:cNvPicPr/>
          <p:nvPr/>
        </p:nvPicPr>
        <p:blipFill>
          <a:blip r:embed="rId2"/>
          <a:srcRect/>
          <a:stretch>
            <a:fillRect/>
          </a:stretch>
        </p:blipFill>
        <p:spPr bwMode="auto">
          <a:xfrm>
            <a:off x="4163631" y="335893"/>
            <a:ext cx="4231670" cy="786470"/>
          </a:xfrm>
          <a:prstGeom prst="rect">
            <a:avLst/>
          </a:prstGeom>
          <a:noFill/>
          <a:ln w="9525">
            <a:noFill/>
            <a:miter lim="800000"/>
            <a:headEnd/>
            <a:tailEnd/>
          </a:ln>
        </p:spPr>
      </p:pic>
      <p:pic>
        <p:nvPicPr>
          <p:cNvPr id="7" name="Picture 6">
            <a:extLst>
              <a:ext uri="{FF2B5EF4-FFF2-40B4-BE49-F238E27FC236}">
                <a16:creationId xmlns:a16="http://schemas.microsoft.com/office/drawing/2014/main" id="{8F099A98-2728-884C-902D-A321F74397E0}"/>
              </a:ext>
            </a:extLst>
          </p:cNvPr>
          <p:cNvPicPr>
            <a:picLocks noChangeAspect="1"/>
          </p:cNvPicPr>
          <p:nvPr/>
        </p:nvPicPr>
        <p:blipFill>
          <a:blip r:embed="rId3"/>
          <a:stretch>
            <a:fillRect/>
          </a:stretch>
        </p:blipFill>
        <p:spPr>
          <a:xfrm>
            <a:off x="8948056" y="5296523"/>
            <a:ext cx="2615196" cy="870860"/>
          </a:xfrm>
          <a:prstGeom prst="rect">
            <a:avLst/>
          </a:prstGeom>
        </p:spPr>
      </p:pic>
      <p:pic>
        <p:nvPicPr>
          <p:cNvPr id="9" name="Picture 8">
            <a:extLst>
              <a:ext uri="{FF2B5EF4-FFF2-40B4-BE49-F238E27FC236}">
                <a16:creationId xmlns:a16="http://schemas.microsoft.com/office/drawing/2014/main" id="{018D0193-3438-C248-96E5-7A164FD8FB01}"/>
              </a:ext>
            </a:extLst>
          </p:cNvPr>
          <p:cNvPicPr>
            <a:picLocks noChangeAspect="1"/>
          </p:cNvPicPr>
          <p:nvPr/>
        </p:nvPicPr>
        <p:blipFill>
          <a:blip r:embed="rId4"/>
          <a:stretch>
            <a:fillRect/>
          </a:stretch>
        </p:blipFill>
        <p:spPr>
          <a:xfrm>
            <a:off x="8706158" y="3442531"/>
            <a:ext cx="3105742" cy="1472184"/>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241"/>
            <a:ext cx="10434403" cy="964433"/>
          </a:xfrm>
        </p:spPr>
        <p:txBody>
          <a:bodyPr>
            <a:normAutofit/>
          </a:bodyPr>
          <a:lstStyle/>
          <a:p>
            <a:pPr algn="ctr"/>
            <a:r>
              <a:rPr lang="en-US" sz="4800" b="1" dirty="0">
                <a:solidFill>
                  <a:srgbClr val="0070C0"/>
                </a:solidFill>
                <a:latin typeface="Times New Roman" charset="0"/>
                <a:ea typeface="Times New Roman" charset="0"/>
                <a:cs typeface="Times New Roman" charset="0"/>
              </a:rPr>
              <a:t>English</a:t>
            </a:r>
          </a:p>
        </p:txBody>
      </p:sp>
      <p:graphicFrame>
        <p:nvGraphicFramePr>
          <p:cNvPr id="5" name="Content Placeholder 4">
            <a:extLst>
              <a:ext uri="{FF2B5EF4-FFF2-40B4-BE49-F238E27FC236}">
                <a16:creationId xmlns:a16="http://schemas.microsoft.com/office/drawing/2014/main" id="{F4ADBA93-BF22-2B48-823D-85D329CEC471}"/>
              </a:ext>
            </a:extLst>
          </p:cNvPr>
          <p:cNvGraphicFramePr>
            <a:graphicFrameLocks noGrp="1"/>
          </p:cNvGraphicFramePr>
          <p:nvPr>
            <p:ph idx="1"/>
            <p:extLst>
              <p:ext uri="{D42A27DB-BD31-4B8C-83A1-F6EECF244321}">
                <p14:modId xmlns:p14="http://schemas.microsoft.com/office/powerpoint/2010/main" val="1667882171"/>
              </p:ext>
            </p:extLst>
          </p:nvPr>
        </p:nvGraphicFramePr>
        <p:xfrm>
          <a:off x="1378295" y="825062"/>
          <a:ext cx="9354207" cy="5716598"/>
        </p:xfrm>
        <a:graphic>
          <a:graphicData uri="http://schemas.openxmlformats.org/drawingml/2006/table">
            <a:tbl>
              <a:tblPr firstRow="1" firstCol="1" bandRow="1">
                <a:tableStyleId>{5C22544A-7EE6-4342-B048-85BDC9FD1C3A}</a:tableStyleId>
              </a:tblPr>
              <a:tblGrid>
                <a:gridCol w="1672884">
                  <a:extLst>
                    <a:ext uri="{9D8B030D-6E8A-4147-A177-3AD203B41FA5}">
                      <a16:colId xmlns:a16="http://schemas.microsoft.com/office/drawing/2014/main" val="3644467786"/>
                    </a:ext>
                  </a:extLst>
                </a:gridCol>
                <a:gridCol w="1658943">
                  <a:extLst>
                    <a:ext uri="{9D8B030D-6E8A-4147-A177-3AD203B41FA5}">
                      <a16:colId xmlns:a16="http://schemas.microsoft.com/office/drawing/2014/main" val="1154918824"/>
                    </a:ext>
                  </a:extLst>
                </a:gridCol>
                <a:gridCol w="1840172">
                  <a:extLst>
                    <a:ext uri="{9D8B030D-6E8A-4147-A177-3AD203B41FA5}">
                      <a16:colId xmlns:a16="http://schemas.microsoft.com/office/drawing/2014/main" val="3893175700"/>
                    </a:ext>
                  </a:extLst>
                </a:gridCol>
                <a:gridCol w="4182208">
                  <a:extLst>
                    <a:ext uri="{9D8B030D-6E8A-4147-A177-3AD203B41FA5}">
                      <a16:colId xmlns:a16="http://schemas.microsoft.com/office/drawing/2014/main" val="194163017"/>
                    </a:ext>
                  </a:extLst>
                </a:gridCol>
              </a:tblGrid>
              <a:tr h="1968903">
                <a:tc>
                  <a:txBody>
                    <a:bodyPr/>
                    <a:lstStyle/>
                    <a:p>
                      <a:pPr marL="0" marR="0" algn="ctr">
                        <a:lnSpc>
                          <a:spcPct val="115000"/>
                        </a:lnSpc>
                        <a:spcBef>
                          <a:spcPts val="0"/>
                        </a:spcBef>
                        <a:spcAft>
                          <a:spcPts val="1000"/>
                        </a:spcAft>
                      </a:pPr>
                      <a:endParaRPr lang="en-US" sz="1600" dirty="0">
                        <a:effectLst/>
                      </a:endParaRPr>
                    </a:p>
                    <a:p>
                      <a:pPr marL="0" marR="0" algn="ctr">
                        <a:lnSpc>
                          <a:spcPct val="115000"/>
                        </a:lnSpc>
                        <a:spcBef>
                          <a:spcPts val="0"/>
                        </a:spcBef>
                        <a:spcAft>
                          <a:spcPts val="1000"/>
                        </a:spcAft>
                      </a:pPr>
                      <a:r>
                        <a:rPr lang="en-US" sz="1600" dirty="0">
                          <a:effectLst/>
                        </a:rPr>
                        <a:t>High School Performance</a:t>
                      </a:r>
                    </a:p>
                    <a:p>
                      <a:pPr marL="0" marR="0" algn="ctr">
                        <a:lnSpc>
                          <a:spcPct val="115000"/>
                        </a:lnSpc>
                        <a:spcBef>
                          <a:spcPts val="0"/>
                        </a:spcBef>
                        <a:spcAft>
                          <a:spcPts val="1000"/>
                        </a:spcAf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Average Success Rate</a:t>
                      </a:r>
                    </a:p>
                    <a:p>
                      <a:pPr marL="0" marR="0" algn="ctr">
                        <a:lnSpc>
                          <a:spcPct val="115000"/>
                        </a:lnSpc>
                        <a:spcBef>
                          <a:spcPts val="0"/>
                        </a:spcBef>
                        <a:spcAft>
                          <a:spcPts val="1000"/>
                        </a:spcAft>
                      </a:pPr>
                      <a:r>
                        <a:rPr lang="en-US" sz="1600" dirty="0">
                          <a:effectLst/>
                        </a:rPr>
                        <a:t>Students Enrolling Directly in Transfer-Level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One-Year Completion of Transfer-Level</a:t>
                      </a:r>
                    </a:p>
                    <a:p>
                      <a:pPr marL="0" marR="0" algn="ctr">
                        <a:lnSpc>
                          <a:spcPct val="115000"/>
                        </a:lnSpc>
                        <a:spcBef>
                          <a:spcPts val="0"/>
                        </a:spcBef>
                        <a:spcAft>
                          <a:spcPts val="1000"/>
                        </a:spcAft>
                      </a:pPr>
                      <a:r>
                        <a:rPr lang="en-US" sz="1600" dirty="0">
                          <a:effectLst/>
                        </a:rPr>
                        <a:t>Students Enrolling One Level Below Transfer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endParaRPr lang="en-US" sz="1600" dirty="0">
                        <a:effectLst/>
                      </a:endParaRPr>
                    </a:p>
                    <a:p>
                      <a:pPr marL="0" marR="0" algn="ctr">
                        <a:lnSpc>
                          <a:spcPct val="115000"/>
                        </a:lnSpc>
                        <a:spcBef>
                          <a:spcPts val="0"/>
                        </a:spcBef>
                        <a:spcAft>
                          <a:spcPts val="1000"/>
                        </a:spcAft>
                      </a:pPr>
                      <a:r>
                        <a:rPr lang="en-US" sz="1600" dirty="0">
                          <a:effectLst/>
                        </a:rPr>
                        <a:t>AB 705-Compliant Placement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1482284"/>
                  </a:ext>
                </a:extLst>
              </a:tr>
              <a:tr h="1183015">
                <a:tc>
                  <a:txBody>
                    <a:bodyPr/>
                    <a:lstStyle/>
                    <a:p>
                      <a:pPr marL="0" marR="0" algn="ctr">
                        <a:lnSpc>
                          <a:spcPct val="115000"/>
                        </a:lnSpc>
                        <a:spcBef>
                          <a:spcPts val="0"/>
                        </a:spcBef>
                        <a:spcAft>
                          <a:spcPts val="1000"/>
                        </a:spcAft>
                      </a:pPr>
                      <a:r>
                        <a:rPr lang="en-US" sz="1600" dirty="0">
                          <a:effectLst/>
                        </a:rPr>
                        <a:t> </a:t>
                      </a:r>
                    </a:p>
                    <a:p>
                      <a:pPr marL="0" marR="0" algn="ctr">
                        <a:lnSpc>
                          <a:spcPct val="115000"/>
                        </a:lnSpc>
                        <a:spcBef>
                          <a:spcPts val="0"/>
                        </a:spcBef>
                        <a:spcAft>
                          <a:spcPts val="1000"/>
                        </a:spcAft>
                      </a:pPr>
                      <a:r>
                        <a:rPr lang="en-US" sz="1600" dirty="0">
                          <a:effectLst/>
                        </a:rPr>
                        <a:t>High School GPA ≥ 2.6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 </a:t>
                      </a:r>
                    </a:p>
                    <a:p>
                      <a:pPr marL="0" marR="0" algn="ctr">
                        <a:lnSpc>
                          <a:spcPct val="115000"/>
                        </a:lnSpc>
                        <a:spcBef>
                          <a:spcPts val="0"/>
                        </a:spcBef>
                        <a:spcAft>
                          <a:spcPts val="1000"/>
                        </a:spcAft>
                      </a:pPr>
                      <a:r>
                        <a:rPr lang="en-US" sz="1600" dirty="0">
                          <a:effectLst/>
                        </a:rPr>
                        <a:t>80%</a:t>
                      </a:r>
                    </a:p>
                    <a:p>
                      <a:pPr marL="0" marR="0" algn="ctr">
                        <a:lnSpc>
                          <a:spcPct val="115000"/>
                        </a:lnSpc>
                        <a:spcBef>
                          <a:spcPts val="0"/>
                        </a:spcBef>
                        <a:spcAft>
                          <a:spcPts val="1000"/>
                        </a:spcAf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 </a:t>
                      </a:r>
                    </a:p>
                    <a:p>
                      <a:pPr marL="0" marR="0" algn="ctr">
                        <a:lnSpc>
                          <a:spcPct val="115000"/>
                        </a:lnSpc>
                        <a:spcBef>
                          <a:spcPts val="0"/>
                        </a:spcBef>
                        <a:spcAft>
                          <a:spcPts val="1000"/>
                        </a:spcAft>
                      </a:pPr>
                      <a:r>
                        <a:rPr lang="en-US" sz="1600" dirty="0">
                          <a:effectLst/>
                        </a:rPr>
                        <a:t>40%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600" dirty="0">
                          <a:effectLst/>
                        </a:rPr>
                        <a:t>Transfer-Level English Composition</a:t>
                      </a:r>
                    </a:p>
                    <a:p>
                      <a:pPr marL="0" marR="0">
                        <a:lnSpc>
                          <a:spcPct val="115000"/>
                        </a:lnSpc>
                        <a:spcBef>
                          <a:spcPts val="0"/>
                        </a:spcBef>
                        <a:spcAft>
                          <a:spcPts val="1000"/>
                        </a:spcAft>
                      </a:pPr>
                      <a:r>
                        <a:rPr lang="en-US" sz="1600" dirty="0">
                          <a:effectLst/>
                        </a:rPr>
                        <a:t>No change in level of support required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7541102"/>
                  </a:ext>
                </a:extLst>
              </a:tr>
              <a:tr h="1188262">
                <a:tc>
                  <a:txBody>
                    <a:bodyPr/>
                    <a:lstStyle/>
                    <a:p>
                      <a:pPr marL="0" marR="0" algn="ctr">
                        <a:lnSpc>
                          <a:spcPct val="115000"/>
                        </a:lnSpc>
                        <a:spcBef>
                          <a:spcPts val="0"/>
                        </a:spcBef>
                        <a:spcAft>
                          <a:spcPts val="1000"/>
                        </a:spcAft>
                      </a:pPr>
                      <a:r>
                        <a:rPr lang="en-US" sz="1600" u="none" strike="noStrike">
                          <a:effectLst/>
                        </a:rPr>
                        <a:t> </a:t>
                      </a:r>
                      <a:endParaRPr lang="en-US" sz="1600">
                        <a:effectLst/>
                      </a:endParaRPr>
                    </a:p>
                    <a:p>
                      <a:pPr marL="0" marR="0" algn="ctr">
                        <a:lnSpc>
                          <a:spcPct val="115000"/>
                        </a:lnSpc>
                        <a:spcBef>
                          <a:spcPts val="0"/>
                        </a:spcBef>
                        <a:spcAft>
                          <a:spcPts val="1000"/>
                        </a:spcAft>
                      </a:pPr>
                      <a:r>
                        <a:rPr lang="en-US" sz="1600">
                          <a:effectLst/>
                        </a:rPr>
                        <a:t>High School GPA 1.9-2.6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 </a:t>
                      </a:r>
                    </a:p>
                    <a:p>
                      <a:pPr marL="0" marR="0" algn="ctr">
                        <a:lnSpc>
                          <a:spcPct val="115000"/>
                        </a:lnSpc>
                        <a:spcBef>
                          <a:spcPts val="0"/>
                        </a:spcBef>
                        <a:spcAft>
                          <a:spcPts val="1000"/>
                        </a:spcAft>
                      </a:pPr>
                      <a:r>
                        <a:rPr lang="en-US" sz="1600">
                          <a:effectLst/>
                        </a:rPr>
                        <a:t>59%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 </a:t>
                      </a:r>
                    </a:p>
                    <a:p>
                      <a:pPr marL="0" marR="0" algn="ctr">
                        <a:lnSpc>
                          <a:spcPct val="115000"/>
                        </a:lnSpc>
                        <a:spcBef>
                          <a:spcPts val="0"/>
                        </a:spcBef>
                        <a:spcAft>
                          <a:spcPts val="1000"/>
                        </a:spcAft>
                      </a:pPr>
                      <a:r>
                        <a:rPr lang="en-US" sz="1600" dirty="0">
                          <a:effectLst/>
                        </a:rPr>
                        <a:t>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600" dirty="0">
                          <a:effectLst/>
                        </a:rPr>
                        <a:t>Transfer-Level English Composition</a:t>
                      </a:r>
                    </a:p>
                    <a:p>
                      <a:pPr marL="0" marR="0">
                        <a:lnSpc>
                          <a:spcPct val="115000"/>
                        </a:lnSpc>
                        <a:spcBef>
                          <a:spcPts val="0"/>
                        </a:spcBef>
                        <a:spcAft>
                          <a:spcPts val="1000"/>
                        </a:spcAft>
                      </a:pPr>
                      <a:r>
                        <a:rPr lang="en-US" sz="1600" dirty="0">
                          <a:effectLst/>
                        </a:rPr>
                        <a:t>Additional academic and co-requisite support should be considered to improve success rates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217098"/>
                  </a:ext>
                </a:extLst>
              </a:tr>
              <a:tr h="1188262">
                <a:tc>
                  <a:txBody>
                    <a:bodyPr/>
                    <a:lstStyle/>
                    <a:p>
                      <a:pPr marL="0" marR="0" algn="ctr">
                        <a:lnSpc>
                          <a:spcPct val="115000"/>
                        </a:lnSpc>
                        <a:spcBef>
                          <a:spcPts val="0"/>
                        </a:spcBef>
                        <a:spcAft>
                          <a:spcPts val="1000"/>
                        </a:spcAft>
                      </a:pPr>
                      <a:r>
                        <a:rPr lang="en-US" sz="1600" u="none" strike="noStrike">
                          <a:effectLst/>
                        </a:rPr>
                        <a:t> </a:t>
                      </a:r>
                      <a:endParaRPr lang="en-US" sz="1600">
                        <a:effectLst/>
                      </a:endParaRPr>
                    </a:p>
                    <a:p>
                      <a:pPr marL="0" marR="0" algn="ctr">
                        <a:lnSpc>
                          <a:spcPct val="115000"/>
                        </a:lnSpc>
                        <a:spcBef>
                          <a:spcPts val="0"/>
                        </a:spcBef>
                        <a:spcAft>
                          <a:spcPts val="1000"/>
                        </a:spcAft>
                      </a:pPr>
                      <a:r>
                        <a:rPr lang="en-US" sz="1600">
                          <a:effectLst/>
                        </a:rPr>
                        <a:t>High School GPA &lt; 1.9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 </a:t>
                      </a:r>
                    </a:p>
                    <a:p>
                      <a:pPr marL="0" marR="0" algn="ctr">
                        <a:lnSpc>
                          <a:spcPct val="115000"/>
                        </a:lnSpc>
                        <a:spcBef>
                          <a:spcPts val="0"/>
                        </a:spcBef>
                        <a:spcAft>
                          <a:spcPts val="1000"/>
                        </a:spcAft>
                      </a:pPr>
                      <a:r>
                        <a:rPr lang="en-US" sz="1600">
                          <a:effectLst/>
                        </a:rPr>
                        <a:t>43%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 </a:t>
                      </a:r>
                    </a:p>
                    <a:p>
                      <a:pPr marL="0" marR="0" algn="ctr">
                        <a:lnSpc>
                          <a:spcPct val="115000"/>
                        </a:lnSpc>
                        <a:spcBef>
                          <a:spcPts val="0"/>
                        </a:spcBef>
                        <a:spcAft>
                          <a:spcPts val="1000"/>
                        </a:spcAft>
                      </a:pPr>
                      <a:r>
                        <a:rPr lang="en-US" sz="1600">
                          <a:effectLst/>
                        </a:rPr>
                        <a:t>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600" dirty="0">
                          <a:effectLst/>
                        </a:rPr>
                        <a:t>Transfer-Level English Composition</a:t>
                      </a:r>
                    </a:p>
                    <a:p>
                      <a:pPr marL="0" marR="0">
                        <a:lnSpc>
                          <a:spcPct val="115000"/>
                        </a:lnSpc>
                        <a:spcBef>
                          <a:spcPts val="0"/>
                        </a:spcBef>
                        <a:spcAft>
                          <a:spcPts val="1000"/>
                        </a:spcAft>
                      </a:pPr>
                      <a:r>
                        <a:rPr lang="en-US" sz="1600" dirty="0">
                          <a:effectLst/>
                        </a:rPr>
                        <a:t>Additional academic and co-requisite support should be provided to improve success rates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4626328"/>
                  </a:ext>
                </a:extLst>
              </a:tr>
            </a:tbl>
          </a:graphicData>
        </a:graphic>
      </p:graphicFrame>
      <p:sp>
        <p:nvSpPr>
          <p:cNvPr id="6" name="Rectangle 1">
            <a:extLst>
              <a:ext uri="{FF2B5EF4-FFF2-40B4-BE49-F238E27FC236}">
                <a16:creationId xmlns:a16="http://schemas.microsoft.com/office/drawing/2014/main" id="{68BC92C4-A641-FB4F-8D8A-9824FBBF2773}"/>
              </a:ext>
            </a:extLst>
          </p:cNvPr>
          <p:cNvSpPr>
            <a:spLocks noChangeArrowheads="1"/>
          </p:cNvSpPr>
          <p:nvPr/>
        </p:nvSpPr>
        <p:spPr bwMode="auto">
          <a:xfrm>
            <a:off x="-3524021" y="-55151"/>
            <a:ext cx="1784409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Segoe UI Light"/>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136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7352-59D9-8A4F-A923-AB6C41EDFB99}"/>
              </a:ext>
            </a:extLst>
          </p:cNvPr>
          <p:cNvSpPr>
            <a:spLocks noGrp="1"/>
          </p:cNvSpPr>
          <p:nvPr>
            <p:ph type="title"/>
          </p:nvPr>
        </p:nvSpPr>
        <p:spPr/>
        <p:txBody>
          <a:bodyPr/>
          <a:lstStyle/>
          <a:p>
            <a:pPr algn="ctr"/>
            <a:r>
              <a:rPr lang="en-US" b="1" dirty="0">
                <a:solidFill>
                  <a:srgbClr val="0070C0"/>
                </a:solidFill>
                <a:latin typeface="Times New Roman" charset="0"/>
                <a:ea typeface="Times New Roman" charset="0"/>
                <a:cs typeface="Times New Roman" charset="0"/>
              </a:rPr>
              <a:t>English</a:t>
            </a:r>
            <a:endParaRPr lang="en-US" dirty="0"/>
          </a:p>
        </p:txBody>
      </p:sp>
      <p:sp>
        <p:nvSpPr>
          <p:cNvPr id="3" name="Content Placeholder 2">
            <a:extLst>
              <a:ext uri="{FF2B5EF4-FFF2-40B4-BE49-F238E27FC236}">
                <a16:creationId xmlns:a16="http://schemas.microsoft.com/office/drawing/2014/main" id="{60B82C1B-D6DF-9846-A9C0-6753A6B41BFE}"/>
              </a:ext>
            </a:extLst>
          </p:cNvPr>
          <p:cNvSpPr>
            <a:spLocks noGrp="1"/>
          </p:cNvSpPr>
          <p:nvPr>
            <p:ph idx="1"/>
          </p:nvPr>
        </p:nvSpPr>
        <p:spPr>
          <a:xfrm>
            <a:off x="838200" y="1426231"/>
            <a:ext cx="10515600" cy="5247837"/>
          </a:xfrm>
        </p:spPr>
        <p:txBody>
          <a:bodyPr>
            <a:normAutofit lnSpcReduction="10000"/>
          </a:bodyPr>
          <a:lstStyle/>
          <a:p>
            <a:r>
              <a:rPr lang="en-US" dirty="0">
                <a:latin typeface="Times New Roman" panose="02020603050405020304" pitchFamily="18" charset="0"/>
                <a:cs typeface="Times New Roman" panose="02020603050405020304" pitchFamily="18" charset="0"/>
              </a:rPr>
              <a:t>The data presented is based on an analysis of historical CCC student records.</a:t>
            </a:r>
          </a:p>
          <a:p>
            <a:r>
              <a:rPr lang="en-US" dirty="0">
                <a:latin typeface="Times New Roman" panose="02020603050405020304" pitchFamily="18" charset="0"/>
                <a:cs typeface="Times New Roman" panose="02020603050405020304" pitchFamily="18" charset="0"/>
              </a:rPr>
              <a:t>Of all students that enrolled in freshmen composition as their first English course in college, 43% passed transfer level English in one year if their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GPA was &lt; 1.9*</a:t>
            </a:r>
          </a:p>
          <a:p>
            <a:r>
              <a:rPr lang="en-US" dirty="0">
                <a:latin typeface="Times New Roman" panose="02020603050405020304" pitchFamily="18" charset="0"/>
                <a:cs typeface="Times New Roman" panose="02020603050405020304" pitchFamily="18" charset="0"/>
              </a:rPr>
              <a:t>Of all students that enrolled in a one level below English course, 12% passed transfer level English in one year if their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GPA was &lt; 1.9</a:t>
            </a:r>
          </a:p>
          <a:p>
            <a:r>
              <a:rPr lang="en-US" dirty="0">
                <a:latin typeface="Times New Roman" panose="02020603050405020304" pitchFamily="18" charset="0"/>
                <a:cs typeface="Times New Roman" panose="02020603050405020304" pitchFamily="18" charset="0"/>
              </a:rPr>
              <a:t>The Chancellor’s Office has interpreted this data to indicate that ALL students with an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HS GPA should be placed directly into transfer level.</a:t>
            </a:r>
          </a:p>
          <a:p>
            <a:pPr marL="0" indent="0">
              <a:buNone/>
            </a:pP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Data from 2008-2013 – students were placed in transfer-level through unknown placement processes, not necessarily HS GPA.</a:t>
            </a:r>
          </a:p>
        </p:txBody>
      </p:sp>
    </p:spTree>
    <p:extLst>
      <p:ext uri="{BB962C8B-B14F-4D97-AF65-F5344CB8AC3E}">
        <p14:creationId xmlns:p14="http://schemas.microsoft.com/office/powerpoint/2010/main" val="34204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7352-59D9-8A4F-A923-AB6C41EDFB99}"/>
              </a:ext>
            </a:extLst>
          </p:cNvPr>
          <p:cNvSpPr>
            <a:spLocks noGrp="1"/>
          </p:cNvSpPr>
          <p:nvPr>
            <p:ph type="title"/>
          </p:nvPr>
        </p:nvSpPr>
        <p:spPr/>
        <p:txBody>
          <a:bodyPr/>
          <a:lstStyle/>
          <a:p>
            <a:pPr algn="ctr"/>
            <a:r>
              <a:rPr lang="en-US" b="1" dirty="0">
                <a:solidFill>
                  <a:srgbClr val="0070C0"/>
                </a:solidFill>
                <a:latin typeface="Times New Roman" charset="0"/>
                <a:ea typeface="Times New Roman" charset="0"/>
                <a:cs typeface="Times New Roman" charset="0"/>
              </a:rPr>
              <a:t>English</a:t>
            </a:r>
            <a:endParaRPr lang="en-US" dirty="0"/>
          </a:p>
        </p:txBody>
      </p:sp>
      <p:sp>
        <p:nvSpPr>
          <p:cNvPr id="3" name="Content Placeholder 2">
            <a:extLst>
              <a:ext uri="{FF2B5EF4-FFF2-40B4-BE49-F238E27FC236}">
                <a16:creationId xmlns:a16="http://schemas.microsoft.com/office/drawing/2014/main" id="{60B82C1B-D6DF-9846-A9C0-6753A6B41BFE}"/>
              </a:ext>
            </a:extLst>
          </p:cNvPr>
          <p:cNvSpPr>
            <a:spLocks noGrp="1"/>
          </p:cNvSpPr>
          <p:nvPr>
            <p:ph idx="1"/>
          </p:nvPr>
        </p:nvSpPr>
        <p:spPr>
          <a:xfrm>
            <a:off x="838200" y="1426231"/>
            <a:ext cx="10515600" cy="5247837"/>
          </a:xfrm>
        </p:spPr>
        <p:txBody>
          <a:bodyPr/>
          <a:lstStyle/>
          <a:p>
            <a:pPr>
              <a:buClr>
                <a:srgbClr val="0070C0"/>
              </a:buClr>
            </a:pPr>
            <a:r>
              <a:rPr lang="en-US" dirty="0">
                <a:latin typeface="Times New Roman" panose="02020603050405020304" pitchFamily="18" charset="0"/>
                <a:cs typeface="Times New Roman" panose="02020603050405020304" pitchFamily="18" charset="0"/>
              </a:rPr>
              <a:t>English Departments are generally further along than ESL and Math Departments.</a:t>
            </a:r>
          </a:p>
          <a:p>
            <a:pPr>
              <a:buClr>
                <a:srgbClr val="0070C0"/>
              </a:buClr>
            </a:pPr>
            <a:r>
              <a:rPr lang="en-US" dirty="0">
                <a:latin typeface="Times New Roman" panose="02020603050405020304" pitchFamily="18" charset="0"/>
                <a:cs typeface="Times New Roman" panose="02020603050405020304" pitchFamily="18" charset="0"/>
              </a:rPr>
              <a:t>Many </a:t>
            </a:r>
            <a:r>
              <a:rPr lang="en-US" dirty="0" err="1">
                <a:latin typeface="Times New Roman" panose="02020603050405020304" pitchFamily="18" charset="0"/>
                <a:cs typeface="Times New Roman" panose="02020603050405020304" pitchFamily="18" charset="0"/>
              </a:rPr>
              <a:t>corequisite</a:t>
            </a:r>
            <a:r>
              <a:rPr lang="en-US" dirty="0">
                <a:latin typeface="Times New Roman" panose="02020603050405020304" pitchFamily="18" charset="0"/>
                <a:cs typeface="Times New Roman" panose="02020603050405020304" pitchFamily="18" charset="0"/>
              </a:rPr>
              <a:t> models are already in place.</a:t>
            </a:r>
          </a:p>
          <a:p>
            <a:pPr>
              <a:buClr>
                <a:srgbClr val="0070C0"/>
              </a:buClr>
            </a:pPr>
            <a:r>
              <a:rPr lang="en-US" dirty="0">
                <a:latin typeface="Times New Roman" panose="02020603050405020304" pitchFamily="18" charset="0"/>
                <a:cs typeface="Times New Roman" panose="02020603050405020304" pitchFamily="18" charset="0"/>
              </a:rPr>
              <a:t>Some English writing courses include a reading component.</a:t>
            </a:r>
          </a:p>
        </p:txBody>
      </p:sp>
      <p:pic>
        <p:nvPicPr>
          <p:cNvPr id="4" name="Picture 3">
            <a:extLst>
              <a:ext uri="{FF2B5EF4-FFF2-40B4-BE49-F238E27FC236}">
                <a16:creationId xmlns:a16="http://schemas.microsoft.com/office/drawing/2014/main" id="{BCF19750-0423-2946-ABCC-20F43C0EA0DE}"/>
              </a:ext>
            </a:extLst>
          </p:cNvPr>
          <p:cNvPicPr>
            <a:picLocks noChangeAspect="1"/>
          </p:cNvPicPr>
          <p:nvPr/>
        </p:nvPicPr>
        <p:blipFill>
          <a:blip r:embed="rId2"/>
          <a:stretch>
            <a:fillRect/>
          </a:stretch>
        </p:blipFill>
        <p:spPr>
          <a:xfrm>
            <a:off x="4527863" y="3979374"/>
            <a:ext cx="3506866" cy="2372292"/>
          </a:xfrm>
          <a:prstGeom prst="rect">
            <a:avLst/>
          </a:prstGeom>
        </p:spPr>
      </p:pic>
    </p:spTree>
    <p:extLst>
      <p:ext uri="{BB962C8B-B14F-4D97-AF65-F5344CB8AC3E}">
        <p14:creationId xmlns:p14="http://schemas.microsoft.com/office/powerpoint/2010/main" val="17092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Math (and Quantitative Reasoning)</a:t>
            </a:r>
          </a:p>
        </p:txBody>
      </p:sp>
      <p:sp>
        <p:nvSpPr>
          <p:cNvPr id="3" name="Content Placeholder 2"/>
          <p:cNvSpPr>
            <a:spLocks noGrp="1"/>
          </p:cNvSpPr>
          <p:nvPr>
            <p:ph idx="1"/>
          </p:nvPr>
        </p:nvSpPr>
        <p:spPr>
          <a:xfrm>
            <a:off x="408214" y="1845129"/>
            <a:ext cx="11413672" cy="4588328"/>
          </a:xfrm>
        </p:spPr>
        <p:txBody>
          <a:bodyPr>
            <a:normAutofit/>
          </a:bodyPr>
          <a:lstStyle/>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Math placement is being considered for two separate groups: Statistics and Liberal Arts Math (SLAM) and Business, Sciences, Technology, Engineering, and Mathematics (B-STEM).</a:t>
            </a:r>
          </a:p>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Guidance for default placement has not been determined, but direct placement into transfer level is possible for SLAM students.</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pic>
        <p:nvPicPr>
          <p:cNvPr id="4" name="Picture 3">
            <a:extLst>
              <a:ext uri="{FF2B5EF4-FFF2-40B4-BE49-F238E27FC236}">
                <a16:creationId xmlns:a16="http://schemas.microsoft.com/office/drawing/2014/main" id="{2A7F1641-416C-C54A-A452-C1C75C57249B}"/>
              </a:ext>
            </a:extLst>
          </p:cNvPr>
          <p:cNvPicPr>
            <a:picLocks noChangeAspect="1"/>
          </p:cNvPicPr>
          <p:nvPr/>
        </p:nvPicPr>
        <p:blipFill>
          <a:blip r:embed="rId2"/>
          <a:stretch>
            <a:fillRect/>
          </a:stretch>
        </p:blipFill>
        <p:spPr>
          <a:xfrm rot="1060048">
            <a:off x="1192736" y="4754215"/>
            <a:ext cx="2141415" cy="1422400"/>
          </a:xfrm>
          <a:prstGeom prst="rect">
            <a:avLst/>
          </a:prstGeom>
        </p:spPr>
      </p:pic>
      <p:pic>
        <p:nvPicPr>
          <p:cNvPr id="5" name="Picture 4">
            <a:extLst>
              <a:ext uri="{FF2B5EF4-FFF2-40B4-BE49-F238E27FC236}">
                <a16:creationId xmlns:a16="http://schemas.microsoft.com/office/drawing/2014/main" id="{FD6A2416-7638-AC41-8C00-9632A7D2FFCE}"/>
              </a:ext>
            </a:extLst>
          </p:cNvPr>
          <p:cNvPicPr>
            <a:picLocks noChangeAspect="1"/>
          </p:cNvPicPr>
          <p:nvPr/>
        </p:nvPicPr>
        <p:blipFill>
          <a:blip r:embed="rId3"/>
          <a:stretch>
            <a:fillRect/>
          </a:stretch>
        </p:blipFill>
        <p:spPr>
          <a:xfrm rot="20117802">
            <a:off x="5059389" y="4979441"/>
            <a:ext cx="2730500" cy="736600"/>
          </a:xfrm>
          <a:prstGeom prst="rect">
            <a:avLst/>
          </a:prstGeom>
        </p:spPr>
      </p:pic>
      <p:pic>
        <p:nvPicPr>
          <p:cNvPr id="6" name="Picture 5">
            <a:extLst>
              <a:ext uri="{FF2B5EF4-FFF2-40B4-BE49-F238E27FC236}">
                <a16:creationId xmlns:a16="http://schemas.microsoft.com/office/drawing/2014/main" id="{D99716FB-6210-9E42-A5AF-6043A162DF37}"/>
              </a:ext>
            </a:extLst>
          </p:cNvPr>
          <p:cNvPicPr>
            <a:picLocks noChangeAspect="1"/>
          </p:cNvPicPr>
          <p:nvPr/>
        </p:nvPicPr>
        <p:blipFill>
          <a:blip r:embed="rId4"/>
          <a:stretch>
            <a:fillRect/>
          </a:stretch>
        </p:blipFill>
        <p:spPr>
          <a:xfrm rot="20397533">
            <a:off x="9716958" y="4830501"/>
            <a:ext cx="1422400" cy="1422400"/>
          </a:xfrm>
          <a:prstGeom prst="rect">
            <a:avLst/>
          </a:prstGeom>
        </p:spPr>
      </p:pic>
    </p:spTree>
    <p:extLst>
      <p:ext uri="{BB962C8B-B14F-4D97-AF65-F5344CB8AC3E}">
        <p14:creationId xmlns:p14="http://schemas.microsoft.com/office/powerpoint/2010/main" val="319436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797" y="214153"/>
            <a:ext cx="10434403" cy="750797"/>
          </a:xfrm>
        </p:spPr>
        <p:txBody>
          <a:bodyPr>
            <a:normAutofit/>
          </a:bodyPr>
          <a:lstStyle/>
          <a:p>
            <a:pPr algn="ctr"/>
            <a:r>
              <a:rPr lang="en-US" sz="4800" b="1" dirty="0">
                <a:solidFill>
                  <a:srgbClr val="0070C0"/>
                </a:solidFill>
                <a:latin typeface="Times New Roman" charset="0"/>
                <a:ea typeface="Times New Roman" charset="0"/>
                <a:cs typeface="Times New Roman" charset="0"/>
              </a:rPr>
              <a:t>Math – Statistics</a:t>
            </a:r>
          </a:p>
        </p:txBody>
      </p:sp>
      <p:graphicFrame>
        <p:nvGraphicFramePr>
          <p:cNvPr id="5" name="Content Placeholder 4">
            <a:extLst>
              <a:ext uri="{FF2B5EF4-FFF2-40B4-BE49-F238E27FC236}">
                <a16:creationId xmlns:a16="http://schemas.microsoft.com/office/drawing/2014/main" id="{F4ADBA93-BF22-2B48-823D-85D329CEC471}"/>
              </a:ext>
            </a:extLst>
          </p:cNvPr>
          <p:cNvGraphicFramePr>
            <a:graphicFrameLocks noGrp="1"/>
          </p:cNvGraphicFramePr>
          <p:nvPr>
            <p:ph idx="1"/>
            <p:extLst>
              <p:ext uri="{D42A27DB-BD31-4B8C-83A1-F6EECF244321}">
                <p14:modId xmlns:p14="http://schemas.microsoft.com/office/powerpoint/2010/main" val="554792759"/>
              </p:ext>
            </p:extLst>
          </p:nvPr>
        </p:nvGraphicFramePr>
        <p:xfrm>
          <a:off x="2014661" y="964950"/>
          <a:ext cx="8162674" cy="5647735"/>
        </p:xfrm>
        <a:graphic>
          <a:graphicData uri="http://schemas.openxmlformats.org/drawingml/2006/table">
            <a:tbl>
              <a:tblPr firstRow="1" firstCol="1" bandRow="1">
                <a:tableStyleId>{5C22544A-7EE6-4342-B048-85BDC9FD1C3A}</a:tableStyleId>
              </a:tblPr>
              <a:tblGrid>
                <a:gridCol w="1595819">
                  <a:extLst>
                    <a:ext uri="{9D8B030D-6E8A-4147-A177-3AD203B41FA5}">
                      <a16:colId xmlns:a16="http://schemas.microsoft.com/office/drawing/2014/main" val="3644467786"/>
                    </a:ext>
                  </a:extLst>
                </a:gridCol>
                <a:gridCol w="1582519">
                  <a:extLst>
                    <a:ext uri="{9D8B030D-6E8A-4147-A177-3AD203B41FA5}">
                      <a16:colId xmlns:a16="http://schemas.microsoft.com/office/drawing/2014/main" val="1154918824"/>
                    </a:ext>
                  </a:extLst>
                </a:gridCol>
                <a:gridCol w="4984336">
                  <a:extLst>
                    <a:ext uri="{9D8B030D-6E8A-4147-A177-3AD203B41FA5}">
                      <a16:colId xmlns:a16="http://schemas.microsoft.com/office/drawing/2014/main" val="194163017"/>
                    </a:ext>
                  </a:extLst>
                </a:gridCol>
              </a:tblGrid>
              <a:tr h="1948594">
                <a:tc>
                  <a:txBody>
                    <a:bodyPr/>
                    <a:lstStyle/>
                    <a:p>
                      <a:pPr marL="0" marR="0" algn="ctr">
                        <a:lnSpc>
                          <a:spcPct val="115000"/>
                        </a:lnSpc>
                        <a:spcBef>
                          <a:spcPts val="0"/>
                        </a:spcBef>
                        <a:spcAft>
                          <a:spcPts val="1000"/>
                        </a:spcAft>
                      </a:pPr>
                      <a:endParaRPr lang="en-US" sz="1600" dirty="0">
                        <a:effectLst/>
                      </a:endParaRPr>
                    </a:p>
                    <a:p>
                      <a:pPr marL="0" marR="0" algn="ctr">
                        <a:lnSpc>
                          <a:spcPct val="115000"/>
                        </a:lnSpc>
                        <a:spcBef>
                          <a:spcPts val="0"/>
                        </a:spcBef>
                        <a:spcAft>
                          <a:spcPts val="1000"/>
                        </a:spcAft>
                      </a:pPr>
                      <a:r>
                        <a:rPr lang="en-US" sz="1600" dirty="0">
                          <a:effectLst/>
                        </a:rPr>
                        <a:t>High School Performance</a:t>
                      </a:r>
                    </a:p>
                    <a:p>
                      <a:pPr marL="0" marR="0" algn="ctr">
                        <a:lnSpc>
                          <a:spcPct val="115000"/>
                        </a:lnSpc>
                        <a:spcBef>
                          <a:spcPts val="0"/>
                        </a:spcBef>
                        <a:spcAft>
                          <a:spcPts val="1000"/>
                        </a:spcAf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Average Success Rate</a:t>
                      </a:r>
                    </a:p>
                    <a:p>
                      <a:pPr marL="0" marR="0" algn="ctr">
                        <a:lnSpc>
                          <a:spcPct val="115000"/>
                        </a:lnSpc>
                        <a:spcBef>
                          <a:spcPts val="0"/>
                        </a:spcBef>
                        <a:spcAft>
                          <a:spcPts val="1000"/>
                        </a:spcAft>
                      </a:pPr>
                      <a:r>
                        <a:rPr lang="en-US" sz="1600" dirty="0">
                          <a:effectLst/>
                        </a:rPr>
                        <a:t>Students Enrolling Directly in Statistics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endParaRPr lang="en-US" sz="1600" dirty="0">
                        <a:effectLst/>
                      </a:endParaRPr>
                    </a:p>
                    <a:p>
                      <a:pPr marL="0" marR="0" algn="ctr">
                        <a:lnSpc>
                          <a:spcPct val="115000"/>
                        </a:lnSpc>
                        <a:spcBef>
                          <a:spcPts val="0"/>
                        </a:spcBef>
                        <a:spcAft>
                          <a:spcPts val="1000"/>
                        </a:spcAft>
                      </a:pPr>
                      <a:r>
                        <a:rPr lang="en-US" sz="1600" dirty="0">
                          <a:effectLst/>
                        </a:rPr>
                        <a:t>AB 705-Compliant Placement (Still Under Discussion)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1482284"/>
                  </a:ext>
                </a:extLst>
              </a:tr>
              <a:tr h="1301730">
                <a:tc>
                  <a:txBody>
                    <a:bodyPr/>
                    <a:lstStyle/>
                    <a:p>
                      <a:pPr marL="0" marR="0" algn="ctr">
                        <a:lnSpc>
                          <a:spcPct val="115000"/>
                        </a:lnSpc>
                        <a:spcBef>
                          <a:spcPts val="0"/>
                        </a:spcBef>
                        <a:spcAft>
                          <a:spcPts val="1000"/>
                        </a:spcAft>
                      </a:pPr>
                      <a:r>
                        <a:rPr lang="en-US" sz="1600" dirty="0">
                          <a:effectLst/>
                        </a:rPr>
                        <a:t> High School GPA ≥ 3.0 or ≥ 2.3 with a C or better in Pre Calculus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 </a:t>
                      </a:r>
                    </a:p>
                    <a:p>
                      <a:pPr marL="0" marR="0" algn="ctr">
                        <a:lnSpc>
                          <a:spcPct val="115000"/>
                        </a:lnSpc>
                        <a:spcBef>
                          <a:spcPts val="0"/>
                        </a:spcBef>
                        <a:spcAft>
                          <a:spcPts val="1000"/>
                        </a:spcAft>
                      </a:pPr>
                      <a:r>
                        <a:rPr lang="en-US" sz="1600" dirty="0">
                          <a:effectLst/>
                        </a:rPr>
                        <a:t>79.4 %</a:t>
                      </a:r>
                    </a:p>
                    <a:p>
                      <a:pPr marL="0" marR="0" algn="ctr">
                        <a:lnSpc>
                          <a:spcPct val="115000"/>
                        </a:lnSpc>
                        <a:spcBef>
                          <a:spcPts val="0"/>
                        </a:spcBef>
                        <a:spcAft>
                          <a:spcPts val="1000"/>
                        </a:spcAf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600" dirty="0">
                          <a:effectLst/>
                        </a:rPr>
                        <a:t>Direct placement into statistics</a:t>
                      </a:r>
                    </a:p>
                    <a:p>
                      <a:pPr marL="0" marR="0">
                        <a:lnSpc>
                          <a:spcPct val="115000"/>
                        </a:lnSpc>
                        <a:spcBef>
                          <a:spcPts val="0"/>
                        </a:spcBef>
                        <a:spcAft>
                          <a:spcPts val="1000"/>
                        </a:spcAft>
                      </a:pPr>
                      <a:r>
                        <a:rPr lang="en-US" sz="1600" dirty="0">
                          <a:effectLst/>
                        </a:rPr>
                        <a:t>No change in level of support required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7541102"/>
                  </a:ext>
                </a:extLst>
              </a:tr>
              <a:tr h="1157452">
                <a:tc>
                  <a:txBody>
                    <a:bodyPr/>
                    <a:lstStyle/>
                    <a:p>
                      <a:pPr marL="0" marR="0" algn="ctr">
                        <a:lnSpc>
                          <a:spcPct val="115000"/>
                        </a:lnSpc>
                        <a:spcBef>
                          <a:spcPts val="0"/>
                        </a:spcBef>
                        <a:spcAft>
                          <a:spcPts val="1000"/>
                        </a:spcAft>
                      </a:pPr>
                      <a:r>
                        <a:rPr lang="en-US" sz="1600" u="none" strike="noStrike" dirty="0">
                          <a:effectLst/>
                        </a:rPr>
                        <a:t> </a:t>
                      </a:r>
                      <a:endParaRPr lang="en-US" sz="1600" dirty="0">
                        <a:effectLst/>
                      </a:endParaRPr>
                    </a:p>
                    <a:p>
                      <a:pPr marL="0" marR="0" algn="ctr">
                        <a:lnSpc>
                          <a:spcPct val="115000"/>
                        </a:lnSpc>
                        <a:spcBef>
                          <a:spcPts val="0"/>
                        </a:spcBef>
                        <a:spcAft>
                          <a:spcPts val="1000"/>
                        </a:spcAft>
                      </a:pPr>
                      <a:r>
                        <a:rPr lang="en-US" sz="1600" dirty="0">
                          <a:effectLst/>
                        </a:rPr>
                        <a:t>High School GPA 2.3 – 3.0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endParaRPr lang="en-US" sz="1600" dirty="0">
                        <a:effectLst/>
                      </a:endParaRPr>
                    </a:p>
                    <a:p>
                      <a:pPr marL="0" marR="0" algn="ctr">
                        <a:lnSpc>
                          <a:spcPct val="115000"/>
                        </a:lnSpc>
                        <a:spcBef>
                          <a:spcPts val="0"/>
                        </a:spcBef>
                        <a:spcAft>
                          <a:spcPts val="1000"/>
                        </a:spcAft>
                      </a:pPr>
                      <a:r>
                        <a:rPr lang="en-US" sz="1600" dirty="0">
                          <a:effectLst/>
                        </a:rPr>
                        <a:t>53.9 % </a:t>
                      </a:r>
                    </a:p>
                  </a:txBody>
                  <a:tcPr marL="68580" marR="68580" marT="0" marB="0"/>
                </a:tc>
                <a:tc>
                  <a:txBody>
                    <a:bodyPr/>
                    <a:lstStyle/>
                    <a:p>
                      <a:pPr marL="0" marR="0">
                        <a:lnSpc>
                          <a:spcPct val="115000"/>
                        </a:lnSpc>
                        <a:spcBef>
                          <a:spcPts val="0"/>
                        </a:spcBef>
                        <a:spcAft>
                          <a:spcPts val="1000"/>
                        </a:spcAft>
                      </a:pPr>
                      <a:r>
                        <a:rPr lang="en-US" sz="1600" dirty="0">
                          <a:effectLst/>
                        </a:rPr>
                        <a:t>Placement into statistics or statistics with concurrent support</a:t>
                      </a:r>
                    </a:p>
                  </a:txBody>
                  <a:tcPr marL="68580" marR="68580" marT="0" marB="0"/>
                </a:tc>
                <a:extLst>
                  <a:ext uri="{0D108BD9-81ED-4DB2-BD59-A6C34878D82A}">
                    <a16:rowId xmlns:a16="http://schemas.microsoft.com/office/drawing/2014/main" val="272217098"/>
                  </a:ext>
                </a:extLst>
              </a:tr>
              <a:tr h="1157452">
                <a:tc>
                  <a:txBody>
                    <a:bodyPr/>
                    <a:lstStyle/>
                    <a:p>
                      <a:pPr marL="0" marR="0" algn="ctr">
                        <a:lnSpc>
                          <a:spcPct val="115000"/>
                        </a:lnSpc>
                        <a:spcBef>
                          <a:spcPts val="0"/>
                        </a:spcBef>
                        <a:spcAft>
                          <a:spcPts val="1000"/>
                        </a:spcAft>
                      </a:pPr>
                      <a:r>
                        <a:rPr lang="en-US" sz="1600" u="none" strike="noStrike" dirty="0">
                          <a:effectLst/>
                        </a:rPr>
                        <a:t> </a:t>
                      </a:r>
                      <a:endParaRPr lang="en-US" sz="1600" dirty="0">
                        <a:effectLst/>
                      </a:endParaRPr>
                    </a:p>
                    <a:p>
                      <a:pPr marL="0" marR="0" algn="ctr">
                        <a:lnSpc>
                          <a:spcPct val="115000"/>
                        </a:lnSpc>
                        <a:spcBef>
                          <a:spcPts val="0"/>
                        </a:spcBef>
                        <a:spcAft>
                          <a:spcPts val="1000"/>
                        </a:spcAft>
                      </a:pPr>
                      <a:r>
                        <a:rPr lang="en-US" sz="1600" dirty="0">
                          <a:effectLst/>
                        </a:rPr>
                        <a:t>High School GPA &lt; 2.3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endParaRPr lang="en-US" sz="1600" dirty="0">
                        <a:effectLst/>
                      </a:endParaRPr>
                    </a:p>
                    <a:p>
                      <a:pPr marL="0" marR="0" algn="ctr">
                        <a:lnSpc>
                          <a:spcPct val="115000"/>
                        </a:lnSpc>
                        <a:spcBef>
                          <a:spcPts val="0"/>
                        </a:spcBef>
                        <a:spcAft>
                          <a:spcPts val="1000"/>
                        </a:spcAft>
                      </a:pPr>
                      <a:r>
                        <a:rPr lang="en-US" sz="1600" dirty="0">
                          <a:effectLst/>
                        </a:rPr>
                        <a:t>39.8 % </a:t>
                      </a:r>
                    </a:p>
                  </a:txBody>
                  <a:tcPr marL="68580" marR="68580" marT="0" marB="0"/>
                </a:tc>
                <a:tc>
                  <a:txBody>
                    <a:bodyPr/>
                    <a:lstStyle/>
                    <a:p>
                      <a:pPr marL="0" marR="0">
                        <a:lnSpc>
                          <a:spcPct val="115000"/>
                        </a:lnSpc>
                        <a:spcBef>
                          <a:spcPts val="0"/>
                        </a:spcBef>
                        <a:spcAft>
                          <a:spcPts val="1000"/>
                        </a:spcAft>
                      </a:pPr>
                      <a:r>
                        <a:rPr lang="en-US" sz="1600" dirty="0">
                          <a:effectLst/>
                        </a:rPr>
                        <a:t>Placement into statistics or statistics with concurrent support</a:t>
                      </a:r>
                    </a:p>
                  </a:txBody>
                  <a:tcPr marL="68580" marR="68580" marT="0" marB="0"/>
                </a:tc>
                <a:extLst>
                  <a:ext uri="{0D108BD9-81ED-4DB2-BD59-A6C34878D82A}">
                    <a16:rowId xmlns:a16="http://schemas.microsoft.com/office/drawing/2014/main" val="2924626328"/>
                  </a:ext>
                </a:extLst>
              </a:tr>
            </a:tbl>
          </a:graphicData>
        </a:graphic>
      </p:graphicFrame>
      <p:sp>
        <p:nvSpPr>
          <p:cNvPr id="6" name="Rectangle 1">
            <a:extLst>
              <a:ext uri="{FF2B5EF4-FFF2-40B4-BE49-F238E27FC236}">
                <a16:creationId xmlns:a16="http://schemas.microsoft.com/office/drawing/2014/main" id="{68BC92C4-A641-FB4F-8D8A-9824FBBF2773}"/>
              </a:ext>
            </a:extLst>
          </p:cNvPr>
          <p:cNvSpPr>
            <a:spLocks noChangeArrowheads="1"/>
          </p:cNvSpPr>
          <p:nvPr/>
        </p:nvSpPr>
        <p:spPr bwMode="auto">
          <a:xfrm>
            <a:off x="-3524021" y="-55151"/>
            <a:ext cx="1784409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Segoe UI Light"/>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489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7352-59D9-8A4F-A923-AB6C41EDFB99}"/>
              </a:ext>
            </a:extLst>
          </p:cNvPr>
          <p:cNvSpPr>
            <a:spLocks noGrp="1"/>
          </p:cNvSpPr>
          <p:nvPr>
            <p:ph type="title"/>
          </p:nvPr>
        </p:nvSpPr>
        <p:spPr/>
        <p:txBody>
          <a:bodyPr/>
          <a:lstStyle/>
          <a:p>
            <a:pPr algn="ctr"/>
            <a:r>
              <a:rPr lang="en-US" b="1" dirty="0">
                <a:solidFill>
                  <a:srgbClr val="0070C0"/>
                </a:solidFill>
                <a:latin typeface="Times New Roman" charset="0"/>
                <a:cs typeface="Times New Roman" charset="0"/>
              </a:rPr>
              <a:t>Math – Statistics</a:t>
            </a:r>
            <a:endParaRPr lang="en-US" dirty="0"/>
          </a:p>
        </p:txBody>
      </p:sp>
      <p:sp>
        <p:nvSpPr>
          <p:cNvPr id="3" name="Content Placeholder 2">
            <a:extLst>
              <a:ext uri="{FF2B5EF4-FFF2-40B4-BE49-F238E27FC236}">
                <a16:creationId xmlns:a16="http://schemas.microsoft.com/office/drawing/2014/main" id="{60B82C1B-D6DF-9846-A9C0-6753A6B41BFE}"/>
              </a:ext>
            </a:extLst>
          </p:cNvPr>
          <p:cNvSpPr>
            <a:spLocks noGrp="1"/>
          </p:cNvSpPr>
          <p:nvPr>
            <p:ph idx="1"/>
          </p:nvPr>
        </p:nvSpPr>
        <p:spPr>
          <a:xfrm>
            <a:off x="838200" y="1426231"/>
            <a:ext cx="10515600" cy="5247837"/>
          </a:xfrm>
        </p:spPr>
        <p:txBody>
          <a:bodyPr/>
          <a:lstStyle/>
          <a:p>
            <a:r>
              <a:rPr lang="en-US" dirty="0">
                <a:latin typeface="Times New Roman" panose="02020603050405020304" pitchFamily="18" charset="0"/>
                <a:cs typeface="Times New Roman" panose="02020603050405020304" pitchFamily="18" charset="0"/>
              </a:rPr>
              <a:t>The data presented is based on an analysis of historical CCC student records.</a:t>
            </a:r>
          </a:p>
          <a:p>
            <a:r>
              <a:rPr lang="en-US" dirty="0">
                <a:latin typeface="Times New Roman" panose="02020603050405020304" pitchFamily="18" charset="0"/>
                <a:cs typeface="Times New Roman" panose="02020603050405020304" pitchFamily="18" charset="0"/>
              </a:rPr>
              <a:t>Students that enrolled in statistics as their first math course with an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HS GPA &lt; 2.3, their success rate was 39.8%. Students that enrolled in a math course one level below (Intermediate Algebra) completed transfer level math in one year at a rate of 12%.*</a:t>
            </a:r>
          </a:p>
          <a:p>
            <a:r>
              <a:rPr lang="en-US" dirty="0">
                <a:latin typeface="Times New Roman" panose="02020603050405020304" pitchFamily="18" charset="0"/>
                <a:cs typeface="Times New Roman" panose="02020603050405020304" pitchFamily="18" charset="0"/>
              </a:rPr>
              <a:t>Discussions are continuing, but it is likely that all students with an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HS GPA that wish to take statistics will be allowed to enroll as their first math class.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Data from 2008-2013 – students were placed in transfer-level through unknown placement processes, </a:t>
            </a:r>
            <a:r>
              <a:rPr lang="en-US" sz="2400">
                <a:latin typeface="Times New Roman" panose="02020603050405020304" pitchFamily="18" charset="0"/>
                <a:cs typeface="Times New Roman" panose="02020603050405020304" pitchFamily="18" charset="0"/>
              </a:rPr>
              <a:t>not necessarily </a:t>
            </a:r>
            <a:r>
              <a:rPr lang="en-US" sz="2400" dirty="0">
                <a:latin typeface="Times New Roman" panose="02020603050405020304" pitchFamily="18" charset="0"/>
                <a:cs typeface="Times New Roman" panose="02020603050405020304" pitchFamily="18" charset="0"/>
              </a:rPr>
              <a:t>HS GPA.</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93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E325-7F4F-B441-958F-71EEDAA85666}"/>
              </a:ext>
            </a:extLst>
          </p:cNvPr>
          <p:cNvSpPr>
            <a:spLocks noGrp="1"/>
          </p:cNvSpPr>
          <p:nvPr>
            <p:ph type="title"/>
          </p:nvPr>
        </p:nvSpPr>
        <p:spPr/>
        <p:txBody>
          <a:bodyPr/>
          <a:lstStyle/>
          <a:p>
            <a:pPr algn="ctr"/>
            <a:r>
              <a:rPr lang="en-US" b="1" dirty="0">
                <a:solidFill>
                  <a:srgbClr val="0070C0"/>
                </a:solidFill>
                <a:latin typeface="Times New Roman" charset="0"/>
                <a:cs typeface="Times New Roman" charset="0"/>
              </a:rPr>
              <a:t>Noncredit</a:t>
            </a:r>
            <a:endParaRPr lang="en-US" b="1" dirty="0"/>
          </a:p>
        </p:txBody>
      </p:sp>
      <p:sp>
        <p:nvSpPr>
          <p:cNvPr id="3" name="Content Placeholder 2">
            <a:extLst>
              <a:ext uri="{FF2B5EF4-FFF2-40B4-BE49-F238E27FC236}">
                <a16:creationId xmlns:a16="http://schemas.microsoft.com/office/drawing/2014/main" id="{1D2D6D35-6B27-AA46-BD44-643BFB881521}"/>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AB 705 is intended to apply to credit students seeking a degree, certificate, or transfer.</a:t>
            </a:r>
          </a:p>
          <a:p>
            <a:r>
              <a:rPr lang="en-US" dirty="0">
                <a:latin typeface="Times New Roman" panose="02020603050405020304" pitchFamily="18" charset="0"/>
                <a:cs typeface="Times New Roman" panose="02020603050405020304" pitchFamily="18" charset="0"/>
              </a:rPr>
              <a:t>If credit students enroll in a noncredit course in mathematics or English that leads to a transfer level course, the clock for AB 705 starts.</a:t>
            </a:r>
          </a:p>
          <a:p>
            <a:r>
              <a:rPr lang="en-US" dirty="0">
                <a:latin typeface="Times New Roman" panose="02020603050405020304" pitchFamily="18" charset="0"/>
                <a:cs typeface="Times New Roman" panose="02020603050405020304" pitchFamily="18" charset="0"/>
              </a:rPr>
              <a:t>Noncredit students taking classes in adult basic skills are not subject to the two semester clock of AB 705. </a:t>
            </a:r>
          </a:p>
          <a:p>
            <a:r>
              <a:rPr lang="en-US" dirty="0">
                <a:latin typeface="Times New Roman" panose="02020603050405020304" pitchFamily="18" charset="0"/>
                <a:cs typeface="Times New Roman" panose="02020603050405020304" pitchFamily="18" charset="0"/>
              </a:rPr>
              <a:t>Noncredit students that decide to enter the credit program would have the clock start just like any other student entering the credit program for the first time.</a:t>
            </a:r>
          </a:p>
        </p:txBody>
      </p:sp>
    </p:spTree>
    <p:extLst>
      <p:ext uri="{BB962C8B-B14F-4D97-AF65-F5344CB8AC3E}">
        <p14:creationId xmlns:p14="http://schemas.microsoft.com/office/powerpoint/2010/main" val="329898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ESL</a:t>
            </a:r>
          </a:p>
        </p:txBody>
      </p:sp>
      <p:sp>
        <p:nvSpPr>
          <p:cNvPr id="3" name="Content Placeholder 2"/>
          <p:cNvSpPr>
            <a:spLocks noGrp="1"/>
          </p:cNvSpPr>
          <p:nvPr>
            <p:ph idx="1"/>
          </p:nvPr>
        </p:nvSpPr>
        <p:spPr>
          <a:xfrm>
            <a:off x="389164" y="1498288"/>
            <a:ext cx="11413672" cy="5207312"/>
          </a:xfrm>
        </p:spPr>
        <p:txBody>
          <a:bodyPr>
            <a:normAutofit/>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Colleges are required to maximize the likelihood that credit ESL students complete transfer level coursework in English (could be an ESL course equivalent to freshmen composition) in three years.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AB 705 is not intended to apply to noncredit ESL students.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Placement models based on high school performance data have had mixed results.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 workgroup is meeting to develop tools for placement into credit ESL courses and develop strategies colleges could explore to decrease the time it takes for students to complete ESL sequences.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Full implementation for ESL is likely to be required by Fall 2020.</a:t>
            </a:r>
          </a:p>
        </p:txBody>
      </p:sp>
    </p:spTree>
    <p:extLst>
      <p:ext uri="{BB962C8B-B14F-4D97-AF65-F5344CB8AC3E}">
        <p14:creationId xmlns:p14="http://schemas.microsoft.com/office/powerpoint/2010/main" val="142593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What now?</a:t>
            </a:r>
          </a:p>
        </p:txBody>
      </p:sp>
      <p:sp>
        <p:nvSpPr>
          <p:cNvPr id="3" name="Content Placeholder 2"/>
          <p:cNvSpPr>
            <a:spLocks noGrp="1"/>
          </p:cNvSpPr>
          <p:nvPr>
            <p:ph idx="1"/>
          </p:nvPr>
        </p:nvSpPr>
        <p:spPr>
          <a:xfrm>
            <a:off x="408214" y="1845129"/>
            <a:ext cx="11413672" cy="4588328"/>
          </a:xfrm>
        </p:spPr>
        <p:txBody>
          <a:bodyPr>
            <a:normAutofit fontScale="92500" lnSpcReduction="10000"/>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Chancellor’s Office is providing initial guidance; Board of Governors will determine Regulations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AB 705 affects all disciplines and student support services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Faculty must work together and with other constituency groups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Data should be collected and analyzed annually in order to make adjustments to advising, placement, and curricular pathways as needed</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Agree on common goals:</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Student Equity</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Closing Achievement Gaps</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High Quality Education to empower students for success as they move beyond our institutions</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22260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Questions and Comments</a:t>
            </a:r>
          </a:p>
        </p:txBody>
      </p:sp>
      <p:pic>
        <p:nvPicPr>
          <p:cNvPr id="4" name="Content Placeholder 3">
            <a:extLst>
              <a:ext uri="{FF2B5EF4-FFF2-40B4-BE49-F238E27FC236}">
                <a16:creationId xmlns:a16="http://schemas.microsoft.com/office/drawing/2014/main" id="{E0208C04-5A47-A346-BCB8-F44A8E921E87}"/>
              </a:ext>
            </a:extLst>
          </p:cNvPr>
          <p:cNvPicPr>
            <a:picLocks noGrp="1" noChangeAspect="1"/>
          </p:cNvPicPr>
          <p:nvPr>
            <p:ph idx="1"/>
          </p:nvPr>
        </p:nvPicPr>
        <p:blipFill>
          <a:blip r:embed="rId2"/>
          <a:stretch>
            <a:fillRect/>
          </a:stretch>
        </p:blipFill>
        <p:spPr>
          <a:xfrm>
            <a:off x="4407109" y="1690688"/>
            <a:ext cx="3642608" cy="4844293"/>
          </a:xfrm>
        </p:spPr>
      </p:pic>
    </p:spTree>
    <p:extLst>
      <p:ext uri="{BB962C8B-B14F-4D97-AF65-F5344CB8AC3E}">
        <p14:creationId xmlns:p14="http://schemas.microsoft.com/office/powerpoint/2010/main" val="138806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Overview</a:t>
            </a:r>
          </a:p>
        </p:txBody>
      </p:sp>
      <p:sp>
        <p:nvSpPr>
          <p:cNvPr id="3" name="Content Placeholder 2"/>
          <p:cNvSpPr>
            <a:spLocks noGrp="1"/>
          </p:cNvSpPr>
          <p:nvPr>
            <p:ph idx="1"/>
          </p:nvPr>
        </p:nvSpPr>
        <p:spPr>
          <a:xfrm>
            <a:off x="838200" y="1825624"/>
            <a:ext cx="6836764" cy="4800027"/>
          </a:xfrm>
        </p:spPr>
        <p:txBody>
          <a:bodyPr>
            <a:normAutofit fontScale="92500" lnSpcReduction="10000"/>
          </a:bodyPr>
          <a:lstStyle/>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Role of the Academic Senates</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AB 705</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Basic Skills</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Noncredit</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ESL</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What now?</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Questions and Comments</a:t>
            </a:r>
          </a:p>
        </p:txBody>
      </p:sp>
      <p:pic>
        <p:nvPicPr>
          <p:cNvPr id="4" name="Picture 3">
            <a:extLst>
              <a:ext uri="{FF2B5EF4-FFF2-40B4-BE49-F238E27FC236}">
                <a16:creationId xmlns:a16="http://schemas.microsoft.com/office/drawing/2014/main" id="{58633F90-AA20-644D-8B75-8F5988B0D198}"/>
              </a:ext>
            </a:extLst>
          </p:cNvPr>
          <p:cNvPicPr>
            <a:picLocks noChangeAspect="1"/>
          </p:cNvPicPr>
          <p:nvPr/>
        </p:nvPicPr>
        <p:blipFill>
          <a:blip r:embed="rId2"/>
          <a:stretch>
            <a:fillRect/>
          </a:stretch>
        </p:blipFill>
        <p:spPr>
          <a:xfrm>
            <a:off x="6993119" y="3011225"/>
            <a:ext cx="3919237" cy="2428823"/>
          </a:xfrm>
          <a:prstGeom prst="rect">
            <a:avLst/>
          </a:prstGeom>
        </p:spPr>
      </p:pic>
    </p:spTree>
    <p:extLst>
      <p:ext uri="{BB962C8B-B14F-4D97-AF65-F5344CB8AC3E}">
        <p14:creationId xmlns:p14="http://schemas.microsoft.com/office/powerpoint/2010/main" val="16543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466165" y="1864659"/>
            <a:ext cx="11313459" cy="4697506"/>
          </a:xfrm>
        </p:spPr>
        <p:txBody>
          <a:bodyPr>
            <a:noAutofit/>
          </a:bodyPr>
          <a:lstStyle/>
          <a:p>
            <a:pPr lvl="0">
              <a:buClr>
                <a:srgbClr val="0070C0"/>
              </a:buClr>
            </a:pPr>
            <a:r>
              <a:rPr lang="en-US" dirty="0">
                <a:latin typeface="Times New Roman" panose="02020603050405020304" pitchFamily="18" charset="0"/>
                <a:cs typeface="Times New Roman" panose="02020603050405020304" pitchFamily="18" charset="0"/>
              </a:rPr>
              <a:t>AB 705 (Irwin, 2017) </a:t>
            </a:r>
            <a:r>
              <a:rPr lang="en-US" dirty="0">
                <a:latin typeface="Times New Roman" panose="02020603050405020304" pitchFamily="18" charset="0"/>
                <a:cs typeface="Times New Roman" panose="02020603050405020304" pitchFamily="18" charset="0"/>
                <a:hlinkClick r:id="rId3"/>
              </a:rPr>
              <a:t>https://leginfo.legislature.ca.gov/faces/billTextClient.xhtml?bill_id=201720180AB705</a:t>
            </a:r>
            <a:endParaRPr lang="en-US" dirty="0">
              <a:latin typeface="Times New Roman" panose="02020603050405020304" pitchFamily="18" charset="0"/>
              <a:cs typeface="Times New Roman" panose="02020603050405020304" pitchFamily="18" charset="0"/>
            </a:endParaRPr>
          </a:p>
          <a:p>
            <a:pPr lvl="0">
              <a:buClr>
                <a:srgbClr val="0070C0"/>
              </a:buClr>
            </a:pPr>
            <a:r>
              <a:rPr lang="en-US" dirty="0">
                <a:latin typeface="Times New Roman" panose="02020603050405020304" pitchFamily="18" charset="0"/>
                <a:cs typeface="Times New Roman" panose="02020603050405020304" pitchFamily="18" charset="0"/>
              </a:rPr>
              <a:t>Chancellor’s Office AB 705 Website </a:t>
            </a:r>
            <a:r>
              <a:rPr lang="en-US" dirty="0">
                <a:latin typeface="Times New Roman" panose="02020603050405020304" pitchFamily="18" charset="0"/>
                <a:cs typeface="Times New Roman" panose="02020603050405020304" pitchFamily="18" charset="0"/>
                <a:hlinkClick r:id="rId4"/>
              </a:rPr>
              <a:t>https://assessmentplacement.squarespace.com</a:t>
            </a:r>
            <a:endParaRPr lang="en-US">
              <a:latin typeface="Times New Roman" panose="02020603050405020304" pitchFamily="18" charset="0"/>
              <a:cs typeface="Times New Roman" panose="02020603050405020304" pitchFamily="18" charset="0"/>
            </a:endParaRPr>
          </a:p>
          <a:p>
            <a:pPr lvl="0">
              <a:buClr>
                <a:srgbClr val="0070C0"/>
              </a:buClr>
            </a:pPr>
            <a:endParaRPr lang="en-US" dirty="0">
              <a:latin typeface="Times New Roman" panose="02020603050405020304" pitchFamily="18" charset="0"/>
              <a:cs typeface="Times New Roman" panose="02020603050405020304" pitchFamily="18" charset="0"/>
            </a:endParaRPr>
          </a:p>
          <a:p>
            <a:pPr lvl="0">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65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Role of the Academic Senates</a:t>
            </a:r>
          </a:p>
        </p:txBody>
      </p:sp>
      <p:sp>
        <p:nvSpPr>
          <p:cNvPr id="3" name="Content Placeholder 2"/>
          <p:cNvSpPr>
            <a:spLocks noGrp="1"/>
          </p:cNvSpPr>
          <p:nvPr>
            <p:ph idx="1"/>
          </p:nvPr>
        </p:nvSpPr>
        <p:spPr>
          <a:xfrm>
            <a:off x="408214" y="1845129"/>
            <a:ext cx="11413672" cy="4588328"/>
          </a:xfrm>
        </p:spPr>
        <p:txBody>
          <a:bodyPr>
            <a:normAutofit fontScale="62500" lnSpcReduction="20000"/>
          </a:bodyPr>
          <a:lstStyle/>
          <a:p>
            <a:pPr marL="0" indent="0">
              <a:lnSpc>
                <a:spcPct val="110000"/>
              </a:lnSpc>
              <a:spcBef>
                <a:spcPts val="600"/>
              </a:spcBef>
              <a:buClr>
                <a:srgbClr val="0070C0"/>
              </a:buClr>
              <a:buNone/>
            </a:pPr>
            <a:r>
              <a:rPr lang="en-US" sz="3800" dirty="0">
                <a:latin typeface="Times New Roman" panose="02020603050405020304" pitchFamily="18" charset="0"/>
                <a:ea typeface="Times New Roman" charset="0"/>
                <a:cs typeface="Times New Roman" panose="02020603050405020304" pitchFamily="18" charset="0"/>
              </a:rPr>
              <a:t>Within the confines of the law…</a:t>
            </a:r>
          </a:p>
          <a:p>
            <a:pPr marL="0" indent="0" algn="ctr">
              <a:lnSpc>
                <a:spcPct val="110000"/>
              </a:lnSpc>
              <a:spcBef>
                <a:spcPts val="600"/>
              </a:spcBef>
              <a:buClr>
                <a:srgbClr val="0070C0"/>
              </a:buClr>
              <a:buNone/>
            </a:pPr>
            <a:r>
              <a:rPr lang="en-US" sz="3800" b="1" dirty="0">
                <a:latin typeface="Times New Roman" panose="02020603050405020304" pitchFamily="18" charset="0"/>
                <a:ea typeface="Times New Roman" charset="0"/>
                <a:cs typeface="Times New Roman" panose="02020603050405020304" pitchFamily="18" charset="0"/>
              </a:rPr>
              <a:t>Title 5 §53200 – The “1+10”</a:t>
            </a:r>
          </a:p>
          <a:p>
            <a:pPr marL="0" indent="0">
              <a:buNone/>
            </a:pPr>
            <a:r>
              <a:rPr lang="en-US" dirty="0">
                <a:latin typeface="Times New Roman" panose="02020603050405020304" pitchFamily="18" charset="0"/>
                <a:cs typeface="Times New Roman" panose="02020603050405020304" pitchFamily="18" charset="0"/>
              </a:rPr>
              <a:t>(c) “Academic and professional matters” means the following policy development and implementation matters:</a:t>
            </a:r>
          </a:p>
          <a:p>
            <a:pPr marL="0" lvl="0" indent="0">
              <a:buNone/>
            </a:pPr>
            <a:r>
              <a:rPr lang="en-US" dirty="0">
                <a:latin typeface="Times New Roman" panose="02020603050405020304" pitchFamily="18" charset="0"/>
                <a:cs typeface="Times New Roman" panose="02020603050405020304" pitchFamily="18" charset="0"/>
              </a:rPr>
              <a:t> (1) curriculum, including establishing prerequisites…;</a:t>
            </a:r>
          </a:p>
          <a:p>
            <a:pPr marL="0" lvl="0" indent="0">
              <a:buNone/>
            </a:pPr>
            <a:r>
              <a:rPr lang="en-US" dirty="0">
                <a:latin typeface="Times New Roman" panose="02020603050405020304" pitchFamily="18" charset="0"/>
                <a:cs typeface="Times New Roman" panose="02020603050405020304" pitchFamily="18" charset="0"/>
              </a:rPr>
              <a:t> (2) degree and certificate requirements;</a:t>
            </a:r>
          </a:p>
          <a:p>
            <a:pPr marL="0" lvl="0" indent="0">
              <a:buNone/>
            </a:pPr>
            <a:r>
              <a:rPr lang="en-US" dirty="0">
                <a:latin typeface="Times New Roman" panose="02020603050405020304" pitchFamily="18" charset="0"/>
                <a:cs typeface="Times New Roman" panose="02020603050405020304" pitchFamily="18" charset="0"/>
              </a:rPr>
              <a:t> (4) educational program development;</a:t>
            </a:r>
          </a:p>
          <a:p>
            <a:pPr marL="0" lvl="0" indent="0">
              <a:buNone/>
            </a:pPr>
            <a:r>
              <a:rPr lang="en-US" dirty="0">
                <a:latin typeface="Times New Roman" panose="02020603050405020304" pitchFamily="18" charset="0"/>
                <a:cs typeface="Times New Roman" panose="02020603050405020304" pitchFamily="18" charset="0"/>
              </a:rPr>
              <a:t> (5) standards or policies regarding student preparation and success;</a:t>
            </a:r>
          </a:p>
          <a:p>
            <a:pPr marL="0" lvl="0" indent="0">
              <a:buNone/>
            </a:pPr>
            <a:r>
              <a:rPr lang="en-US" dirty="0">
                <a:latin typeface="Times New Roman" panose="02020603050405020304" pitchFamily="18" charset="0"/>
                <a:cs typeface="Times New Roman" panose="02020603050405020304" pitchFamily="18" charset="0"/>
              </a:rPr>
              <a:t> (11) other academic and professional matters as are mutually agreed upon between the governing board and the academic senate.</a:t>
            </a:r>
          </a:p>
          <a:p>
            <a:pPr marL="0" indent="0">
              <a:buNone/>
            </a:pPr>
            <a:r>
              <a:rPr lang="en-US" dirty="0">
                <a:latin typeface="Times New Roman" panose="02020603050405020304" pitchFamily="18" charset="0"/>
                <a:cs typeface="Times New Roman" panose="02020603050405020304" pitchFamily="18" charset="0"/>
              </a:rPr>
              <a:t>(d) “Consult collegially”… district governing board shall develop policies on academic and professional matters through either or both of the following methods, according to its own discretion:</a:t>
            </a:r>
          </a:p>
          <a:p>
            <a:pPr marL="0" lvl="0" indent="0">
              <a:buNone/>
            </a:pPr>
            <a:r>
              <a:rPr lang="en-US" dirty="0">
                <a:latin typeface="Times New Roman" panose="02020603050405020304" pitchFamily="18" charset="0"/>
                <a:cs typeface="Times New Roman" panose="02020603050405020304" pitchFamily="18" charset="0"/>
              </a:rPr>
              <a:t> (1) </a:t>
            </a:r>
            <a:r>
              <a:rPr lang="en-US" b="1" dirty="0">
                <a:latin typeface="Times New Roman" panose="02020603050405020304" pitchFamily="18" charset="0"/>
                <a:cs typeface="Times New Roman" panose="02020603050405020304" pitchFamily="18" charset="0"/>
              </a:rPr>
              <a:t>relying primarily upon </a:t>
            </a:r>
            <a:r>
              <a:rPr lang="en-US" dirty="0">
                <a:latin typeface="Times New Roman" panose="02020603050405020304" pitchFamily="18" charset="0"/>
                <a:cs typeface="Times New Roman" panose="02020603050405020304" pitchFamily="18" charset="0"/>
              </a:rPr>
              <a:t>the advice and judgment of the academic senate; or</a:t>
            </a:r>
          </a:p>
          <a:p>
            <a:pPr marL="0" lvl="0" indent="0">
              <a:buNone/>
            </a:pPr>
            <a:r>
              <a:rPr lang="en-US" dirty="0">
                <a:latin typeface="Times New Roman" panose="02020603050405020304" pitchFamily="18" charset="0"/>
                <a:cs typeface="Times New Roman" panose="02020603050405020304" pitchFamily="18" charset="0"/>
              </a:rPr>
              <a:t> (2) …</a:t>
            </a:r>
            <a:r>
              <a:rPr lang="en-US" b="1" dirty="0">
                <a:latin typeface="Times New Roman" panose="02020603050405020304" pitchFamily="18" charset="0"/>
                <a:cs typeface="Times New Roman" panose="02020603050405020304" pitchFamily="18" charset="0"/>
              </a:rPr>
              <a:t>reach mutual agreement </a:t>
            </a:r>
            <a:r>
              <a:rPr lang="en-US" dirty="0">
                <a:latin typeface="Times New Roman" panose="02020603050405020304" pitchFamily="18" charset="0"/>
                <a:cs typeface="Times New Roman" panose="02020603050405020304" pitchFamily="18" charset="0"/>
              </a:rPr>
              <a:t>by written resolution, regulation, or policy of the governing board effectuating such recommendations.</a:t>
            </a:r>
          </a:p>
          <a:p>
            <a:pPr marL="0" indent="0">
              <a:lnSpc>
                <a:spcPct val="110000"/>
              </a:lnSpc>
              <a:spcBef>
                <a:spcPts val="600"/>
              </a:spcBef>
              <a:buClr>
                <a:srgbClr val="0070C0"/>
              </a:buClr>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51254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AB 705</a:t>
            </a:r>
          </a:p>
        </p:txBody>
      </p:sp>
      <p:sp>
        <p:nvSpPr>
          <p:cNvPr id="3" name="Content Placeholder 2"/>
          <p:cNvSpPr>
            <a:spLocks noGrp="1"/>
          </p:cNvSpPr>
          <p:nvPr>
            <p:ph idx="1"/>
          </p:nvPr>
        </p:nvSpPr>
        <p:spPr>
          <a:xfrm>
            <a:off x="424543" y="1436914"/>
            <a:ext cx="11381014" cy="5127172"/>
          </a:xfrm>
        </p:spPr>
        <p:txBody>
          <a:bodyPr>
            <a:noAutofit/>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AB 705 (signed October 13, 2017) requires colleges to use one or more of the following when placing students into courses in math and English:</a:t>
            </a: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High School Coursework</a:t>
            </a: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High School GPA</a:t>
            </a: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High School Grades </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If colleges are not able to obtain official transcript data, they can use self reported data or guided placement.</a:t>
            </a:r>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349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AB 705: What is a Year?</a:t>
            </a:r>
          </a:p>
        </p:txBody>
      </p:sp>
      <p:sp>
        <p:nvSpPr>
          <p:cNvPr id="3" name="Content Placeholder 2"/>
          <p:cNvSpPr>
            <a:spLocks noGrp="1"/>
          </p:cNvSpPr>
          <p:nvPr>
            <p:ph idx="1"/>
          </p:nvPr>
        </p:nvSpPr>
        <p:spPr>
          <a:xfrm>
            <a:off x="424543" y="1436914"/>
            <a:ext cx="11381014" cy="5127172"/>
          </a:xfrm>
        </p:spPr>
        <p:txBody>
          <a:bodyPr>
            <a:noAutofit/>
          </a:bodyPr>
          <a:lstStyle/>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Per the memo from the Chancellor’s Office (March 22, 2018), one year will be two semesters (or three quarters).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Summer and intersession would count as a term (semester or quarter) if a student chooses to take a math or English courses during those sessions.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If a student were placed more than one level below transfer, it would be impossible for them to complete transfer level course work in one year at a semester college.</a:t>
            </a:r>
          </a:p>
        </p:txBody>
      </p:sp>
      <p:pic>
        <p:nvPicPr>
          <p:cNvPr id="5" name="Picture 4">
            <a:extLst>
              <a:ext uri="{FF2B5EF4-FFF2-40B4-BE49-F238E27FC236}">
                <a16:creationId xmlns:a16="http://schemas.microsoft.com/office/drawing/2014/main" id="{8B375216-5389-A049-B7E6-E7F8AB431F46}"/>
              </a:ext>
            </a:extLst>
          </p:cNvPr>
          <p:cNvPicPr>
            <a:picLocks noChangeAspect="1"/>
          </p:cNvPicPr>
          <p:nvPr/>
        </p:nvPicPr>
        <p:blipFill>
          <a:blip r:embed="rId2"/>
          <a:stretch>
            <a:fillRect/>
          </a:stretch>
        </p:blipFill>
        <p:spPr>
          <a:xfrm>
            <a:off x="4678805" y="4790250"/>
            <a:ext cx="3167565" cy="1773836"/>
          </a:xfrm>
          <a:prstGeom prst="rect">
            <a:avLst/>
          </a:prstGeom>
        </p:spPr>
      </p:pic>
    </p:spTree>
    <p:extLst>
      <p:ext uri="{BB962C8B-B14F-4D97-AF65-F5344CB8AC3E}">
        <p14:creationId xmlns:p14="http://schemas.microsoft.com/office/powerpoint/2010/main" val="358496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AB 705 – When Does the Clock Start?</a:t>
            </a:r>
          </a:p>
        </p:txBody>
      </p:sp>
      <p:sp>
        <p:nvSpPr>
          <p:cNvPr id="3" name="Content Placeholder 2"/>
          <p:cNvSpPr>
            <a:spLocks noGrp="1"/>
          </p:cNvSpPr>
          <p:nvPr>
            <p:ph idx="1"/>
          </p:nvPr>
        </p:nvSpPr>
        <p:spPr>
          <a:xfrm>
            <a:off x="424543" y="1436914"/>
            <a:ext cx="11381014" cy="5127172"/>
          </a:xfrm>
        </p:spPr>
        <p:txBody>
          <a:bodyPr>
            <a:noAutofit/>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The one-year clock begins when a student enrolls in a math or English course that is part of a sequence leading to transfer level coursework.</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 noncredit course will start the clock if is part of a sequence leading to transfer level coursework and the student has a goal of transfer. </a:t>
            </a:r>
            <a:r>
              <a:rPr lang="en-US" sz="1800" dirty="0">
                <a:latin typeface="Times New Roman" panose="02020603050405020304" pitchFamily="18" charset="0"/>
                <a:ea typeface="Times New Roman" charset="0"/>
                <a:cs typeface="Times New Roman" panose="02020603050405020304" pitchFamily="18" charset="0"/>
              </a:rPr>
              <a:t>(more on this in just a bit…)</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Colleges may offer programs to help the students refresh their skills. Those programs will not start the clock if they are not courses.</a:t>
            </a:r>
          </a:p>
        </p:txBody>
      </p:sp>
      <p:pic>
        <p:nvPicPr>
          <p:cNvPr id="4" name="Picture 3">
            <a:extLst>
              <a:ext uri="{FF2B5EF4-FFF2-40B4-BE49-F238E27FC236}">
                <a16:creationId xmlns:a16="http://schemas.microsoft.com/office/drawing/2014/main" id="{59AB1874-D0BC-7140-9E9A-F03733C057CE}"/>
              </a:ext>
            </a:extLst>
          </p:cNvPr>
          <p:cNvPicPr>
            <a:picLocks noChangeAspect="1"/>
          </p:cNvPicPr>
          <p:nvPr/>
        </p:nvPicPr>
        <p:blipFill>
          <a:blip r:embed="rId2"/>
          <a:stretch>
            <a:fillRect/>
          </a:stretch>
        </p:blipFill>
        <p:spPr>
          <a:xfrm>
            <a:off x="4815642" y="4837866"/>
            <a:ext cx="2598815" cy="1726220"/>
          </a:xfrm>
          <a:prstGeom prst="rect">
            <a:avLst/>
          </a:prstGeom>
        </p:spPr>
      </p:pic>
    </p:spTree>
    <p:extLst>
      <p:ext uri="{BB962C8B-B14F-4D97-AF65-F5344CB8AC3E}">
        <p14:creationId xmlns:p14="http://schemas.microsoft.com/office/powerpoint/2010/main" val="294331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AB 705 – Highly Unlikely and Maximize Likelihood</a:t>
            </a:r>
          </a:p>
        </p:txBody>
      </p:sp>
      <p:sp>
        <p:nvSpPr>
          <p:cNvPr id="3" name="Content Placeholder 2"/>
          <p:cNvSpPr>
            <a:spLocks noGrp="1"/>
          </p:cNvSpPr>
          <p:nvPr>
            <p:ph idx="1"/>
          </p:nvPr>
        </p:nvSpPr>
        <p:spPr>
          <a:xfrm>
            <a:off x="424543" y="1818290"/>
            <a:ext cx="11381014" cy="4745796"/>
          </a:xfrm>
        </p:spPr>
        <p:txBody>
          <a:bodyPr>
            <a:noAutofit/>
          </a:bodyPr>
          <a:lstStyle/>
          <a:p>
            <a:pPr>
              <a:lnSpc>
                <a:spcPct val="110000"/>
              </a:lnSpc>
              <a:spcBef>
                <a:spcPts val="600"/>
              </a:spcBef>
              <a:buClr>
                <a:srgbClr val="0070C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t>
            </a:r>
            <a:r>
              <a:rPr lang="en-US" sz="2400" dirty="0"/>
              <a:t>a community college district or college cannot require a student to enroll in remedial English or mathematics coursework that lengthens their time to complete a degree unless placement research that includes consideration of high school grade point average and coursework shows that those students are highly unlikely to succeed in transfer-level coursework in English and mathematics”</a:t>
            </a:r>
          </a:p>
          <a:p>
            <a:pPr>
              <a:lnSpc>
                <a:spcPct val="110000"/>
              </a:lnSpc>
              <a:spcBef>
                <a:spcPts val="600"/>
              </a:spcBef>
              <a:buClr>
                <a:srgbClr val="0070C0"/>
              </a:buClr>
              <a:buFont typeface="Arial" panose="020B0604020202020204" pitchFamily="34" charset="0"/>
              <a:buChar char="•"/>
            </a:pPr>
            <a:r>
              <a:rPr lang="en-US" sz="2400" dirty="0"/>
              <a:t>“placement models selected by a community college demonstrate that they guide English and mathematics placements to achieve the goal of maximizing the probability that a student will enter and complete transfer-level coursework in English and mathematics within a one-year timeframe”</a:t>
            </a:r>
          </a:p>
          <a:p>
            <a:pPr marL="0" indent="0">
              <a:lnSpc>
                <a:spcPct val="110000"/>
              </a:lnSpc>
              <a:spcBef>
                <a:spcPts val="600"/>
              </a:spcBef>
              <a:buClr>
                <a:srgbClr val="0070C0"/>
              </a:buClr>
              <a:buNone/>
            </a:pPr>
            <a:endParaRPr lang="en-US" sz="2400" dirty="0"/>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406727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AB 705 – Highly Unlikely and Maximize Likelihood</a:t>
            </a:r>
          </a:p>
        </p:txBody>
      </p:sp>
      <p:sp>
        <p:nvSpPr>
          <p:cNvPr id="3" name="Content Placeholder 2"/>
          <p:cNvSpPr>
            <a:spLocks noGrp="1"/>
          </p:cNvSpPr>
          <p:nvPr>
            <p:ph idx="1"/>
          </p:nvPr>
        </p:nvSpPr>
        <p:spPr>
          <a:xfrm>
            <a:off x="424543" y="1818290"/>
            <a:ext cx="11381014" cy="4745796"/>
          </a:xfrm>
        </p:spPr>
        <p:txBody>
          <a:bodyPr>
            <a:noAutofit/>
          </a:bodyPr>
          <a:lstStyle/>
          <a:p>
            <a:pPr>
              <a:lnSpc>
                <a:spcPct val="110000"/>
              </a:lnSpc>
              <a:spcBef>
                <a:spcPts val="600"/>
              </a:spcBef>
              <a:buClr>
                <a:srgbClr val="0070C0"/>
              </a:buClr>
            </a:pPr>
            <a:r>
              <a:rPr lang="en-US" dirty="0"/>
              <a:t>“The regulations should ensure that, for students who seek a goal other than transfer, and who are in certificate or degree programs with specific requirements that are not met with transfer-level coursework, a community college district or college maximizes the probability that a student will enter and complete the required college-level coursework in English and mathematics within a one-year timeframe.”</a:t>
            </a:r>
            <a:endParaRPr lang="en-US" sz="2400" dirty="0"/>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104451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E325-7F4F-B441-958F-71EEDAA85666}"/>
              </a:ext>
            </a:extLst>
          </p:cNvPr>
          <p:cNvSpPr>
            <a:spLocks noGrp="1"/>
          </p:cNvSpPr>
          <p:nvPr>
            <p:ph type="title"/>
          </p:nvPr>
        </p:nvSpPr>
        <p:spPr/>
        <p:txBody>
          <a:bodyPr/>
          <a:lstStyle/>
          <a:p>
            <a:pPr algn="ctr"/>
            <a:r>
              <a:rPr lang="en-US" b="1" dirty="0">
                <a:solidFill>
                  <a:srgbClr val="0070C0"/>
                </a:solidFill>
                <a:latin typeface="Times New Roman" charset="0"/>
                <a:cs typeface="Times New Roman" charset="0"/>
              </a:rPr>
              <a:t>Basic Skills</a:t>
            </a:r>
            <a:endParaRPr lang="en-US" b="1" dirty="0"/>
          </a:p>
        </p:txBody>
      </p:sp>
      <p:sp>
        <p:nvSpPr>
          <p:cNvPr id="3" name="Content Placeholder 2">
            <a:extLst>
              <a:ext uri="{FF2B5EF4-FFF2-40B4-BE49-F238E27FC236}">
                <a16:creationId xmlns:a16="http://schemas.microsoft.com/office/drawing/2014/main" id="{1D2D6D35-6B27-AA46-BD44-643BFB881521}"/>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Chancellor’s Office has interpreted those portions of AB 705 to mean that colleges may only place students into basic skills courses if they are “highly unlikely to succeed” at the transfer level AND taking the basic skills course will improve the likelihood that a student will complete transfer level coursework in one year.</a:t>
            </a:r>
          </a:p>
          <a:p>
            <a:r>
              <a:rPr lang="en-US" dirty="0">
                <a:latin typeface="Times New Roman" panose="02020603050405020304" pitchFamily="18" charset="0"/>
                <a:cs typeface="Times New Roman" panose="02020603050405020304" pitchFamily="18" charset="0"/>
              </a:rPr>
              <a:t>This does not mean that colleges must get rid of their basic skills courses.</a:t>
            </a:r>
          </a:p>
          <a:p>
            <a:r>
              <a:rPr lang="en-US" dirty="0">
                <a:latin typeface="Times New Roman" panose="02020603050405020304" pitchFamily="18" charset="0"/>
                <a:cs typeface="Times New Roman" panose="02020603050405020304" pitchFamily="18" charset="0"/>
              </a:rPr>
              <a:t>Students can still choose to take a basic skills course if that is what they want.</a:t>
            </a:r>
          </a:p>
        </p:txBody>
      </p:sp>
    </p:spTree>
    <p:extLst>
      <p:ext uri="{BB962C8B-B14F-4D97-AF65-F5344CB8AC3E}">
        <p14:creationId xmlns:p14="http://schemas.microsoft.com/office/powerpoint/2010/main" val="3071931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1766</TotalTime>
  <Words>1535</Words>
  <Application>Microsoft Macintosh PowerPoint</Application>
  <PresentationFormat>Widescreen</PresentationFormat>
  <Paragraphs>155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Segoe UI Light</vt:lpstr>
      <vt:lpstr>Times New Roman</vt:lpstr>
      <vt:lpstr>Office Theme</vt:lpstr>
      <vt:lpstr>AB 705 and You:  Your Program and Your Students – Noncredit, ESL, and Basic Skills </vt:lpstr>
      <vt:lpstr>Overview</vt:lpstr>
      <vt:lpstr>Role of the Academic Senates</vt:lpstr>
      <vt:lpstr>AB 705</vt:lpstr>
      <vt:lpstr>AB 705: What is a Year?</vt:lpstr>
      <vt:lpstr>AB 705 – When Does the Clock Start?</vt:lpstr>
      <vt:lpstr>AB 705 – Highly Unlikely and Maximize Likelihood</vt:lpstr>
      <vt:lpstr>AB 705 – Highly Unlikely and Maximize Likelihood</vt:lpstr>
      <vt:lpstr>Basic Skills</vt:lpstr>
      <vt:lpstr>English</vt:lpstr>
      <vt:lpstr>English</vt:lpstr>
      <vt:lpstr>English</vt:lpstr>
      <vt:lpstr>Math (and Quantitative Reasoning)</vt:lpstr>
      <vt:lpstr>Math – Statistics</vt:lpstr>
      <vt:lpstr>Math – Statistics</vt:lpstr>
      <vt:lpstr>Noncredit</vt:lpstr>
      <vt:lpstr>ESL</vt:lpstr>
      <vt:lpstr>What now?</vt:lpstr>
      <vt:lpstr>Questions and Comments</vt:lpstr>
      <vt:lpstr>References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200</cp:revision>
  <cp:lastPrinted>2017-10-22T17:16:51Z</cp:lastPrinted>
  <dcterms:created xsi:type="dcterms:W3CDTF">2017-10-02T12:56:57Z</dcterms:created>
  <dcterms:modified xsi:type="dcterms:W3CDTF">2018-04-29T18:52:18Z</dcterms:modified>
</cp:coreProperties>
</file>