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Economic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4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380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89caf17ff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89caf17ff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9:30 a.m.- 9:32 a.m.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Speaker: Shagun and Jennifer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-Brief introduction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95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9caf1d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89caf1d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10:00 a.m. - 10:05 a.m.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Speaker: Shagun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2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990fada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990fada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10:05 - 10:10 a.m.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Speaker: Jennifer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132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de931c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de931c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10:05 - 10:10 a.m.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Speaker: Jennifer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-Talk about my challenges with persuasion. Wasn’t finding a ready made persuasion text. Using a good chunk of a philosophy textbook and then combining with articles to fill in the gaps.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-Other interdisciplinary resources I’ve seen: Sociology, Psychology, Humanities.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64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9990fad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9990fad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10:10 - 10:15 a.m.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Speaker: Jennifer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614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9a5e8808a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9a5e8808a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2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Speaker: Jennifer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-Use these as full resources for the respective course or to fill in gaps in interpersonal, intro to human communication, etc.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736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9caf1d1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9caf1d1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13 minutes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8759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afdd61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afdd61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89caf17ff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89caf17ff_0_1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9:32 a.m. - 9:40 a.m.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Speaker: Shagun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83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89caf17ff_0_3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89caf17ff_0_3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9:32 a.m. - 9:40 a.m.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Speaker: Shagun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74041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887c7733b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9:32 a.m. - 9:40 a.m.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Speaker: Shagun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4887c7733b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140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de931c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de931c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9:40 a.m. -  9:50 a.m.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Speaker: Jennifer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246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de931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de931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9:40 a.m. -  9:50 a.m.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Speaker: Jennifer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78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7e95c41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7e95c41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9:40 a.m. -  9:50 a.m.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Speaker: Jennifer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0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89caf17ff_0_4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89caf17ff_0_4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9:50 - 9:55 a.m.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Speaker: Shagun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76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9a5e880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9a5e8808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9:55 - 10:00 a.m.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Speaker: Shagun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1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u.edu/ethics/ethics-resources/ethics-cases/" TargetMode="External"/><Relationship Id="rId3" Type="http://schemas.openxmlformats.org/officeDocument/2006/relationships/hyperlink" Target="https://2012books.lardbucket.org/books/an-introduction-to-organizational-communication/" TargetMode="External"/><Relationship Id="rId7" Type="http://schemas.openxmlformats.org/officeDocument/2006/relationships/hyperlink" Target="https://www.youtube.com/channel/UCKK4_XnSe9V8MTJ8QDVpeL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arn.saylor.org/course/view.php?id=110" TargetMode="External"/><Relationship Id="rId5" Type="http://schemas.openxmlformats.org/officeDocument/2006/relationships/hyperlink" Target="https://learn.saylor.org/course/view.php?id=87" TargetMode="External"/><Relationship Id="rId4" Type="http://schemas.openxmlformats.org/officeDocument/2006/relationships/hyperlink" Target="https://2012books.lardbucket.org/books/an-introduction-to-organizational-behavior-v1.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bate.uvm.edu/dcpdf/Influencing%20through%20argumen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www.csus.edu/indiv/d/dowdenb/4/logical-reasoning.pdf" TargetMode="External"/><Relationship Id="rId4" Type="http://schemas.openxmlformats.org/officeDocument/2006/relationships/hyperlink" Target="https://milnepublishing.geneseo.edu/concise-introduction-to-logi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candelalearning.com/interpersonalcommunicationxmaster/" TargetMode="External"/><Relationship Id="rId3" Type="http://schemas.openxmlformats.org/officeDocument/2006/relationships/hyperlink" Target="https://open.umn.edu/opentextbooks/textbooks/communication-in-the-real-world-an-introduction-to-communication-studies" TargetMode="External"/><Relationship Id="rId7" Type="http://schemas.openxmlformats.org/officeDocument/2006/relationships/hyperlink" Target="https://www.canyons.edu/Offices/DistanceLearning/OER/Documents/COMS%20246%20DRAFT%203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ersource.cc/BA156PDF/BA156ch16.pdf" TargetMode="External"/><Relationship Id="rId5" Type="http://schemas.openxmlformats.org/officeDocument/2006/relationships/hyperlink" Target="https://en.wikibooks.org/wiki/Survey_of_Communication_Study" TargetMode="External"/><Relationship Id="rId4" Type="http://schemas.openxmlformats.org/officeDocument/2006/relationships/hyperlink" Target="https://www.oercommons.org/courses/principles-of-human-communication/view" TargetMode="External"/><Relationship Id="rId9" Type="http://schemas.openxmlformats.org/officeDocument/2006/relationships/hyperlink" Target="http://opencourselibrary.org/cmst-210-interpersonal-communic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an-introduction-to-group-communic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acy.saylor.org/comm311/Intro/" TargetMode="External"/><Relationship Id="rId5" Type="http://schemas.openxmlformats.org/officeDocument/2006/relationships/hyperlink" Target="https://en.wikibooks.org/wiki/Communication_Theory" TargetMode="External"/><Relationship Id="rId4" Type="http://schemas.openxmlformats.org/officeDocument/2006/relationships/hyperlink" Target="https://drive.google.com/drive/folders/0B7Ditv0wCEo7Y2E2ZTZmMTktNTk2MC00MjE2LTkwZDAtMTVmNWQwM2ZhMGY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jennifer@peralta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urveymonkey.com/r/968ZMXW" TargetMode="External"/><Relationship Id="rId4" Type="http://schemas.openxmlformats.org/officeDocument/2006/relationships/hyperlink" Target="mailto:kaurshagun@fhd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signersforlearning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wizard-magic-magician-mystery-1454385/" TargetMode="External"/><Relationship Id="rId5" Type="http://schemas.openxmlformats.org/officeDocument/2006/relationships/hyperlink" Target="https://pixabay.com/en/users/GraphicMama-team-2641041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graph.com/chart/2306" TargetMode="Externa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libguides.consortiumlibrary.org/OER/is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saylor.org/course/index.php?categoryid=8" TargetMode="External"/><Relationship Id="rId3" Type="http://schemas.openxmlformats.org/officeDocument/2006/relationships/hyperlink" Target="https://www.oercommons.org/browse?batch_size=20&amp;sort_by=title&amp;view_mode=summary&amp;f.general_subject=communication" TargetMode="External"/><Relationship Id="rId7" Type="http://schemas.openxmlformats.org/officeDocument/2006/relationships/hyperlink" Target="https://open.umn.edu/opentextbooks/subjects/1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.bccampus.ca/find-open-textbooks/?subject=Communication" TargetMode="External"/><Relationship Id="rId5" Type="http://schemas.openxmlformats.org/officeDocument/2006/relationships/hyperlink" Target="http://www.oercommons.org/courses/communication-theory/view" TargetMode="External"/><Relationship Id="rId4" Type="http://schemas.openxmlformats.org/officeDocument/2006/relationships/hyperlink" Target="https://www.merlot.org/merlot/materials.htm?page=2&amp;hasAwards=false&amp;hasComments=false&amp;hasCourses=false&amp;filterTypesOpen=false&amp;dateRange=0&amp;materialType=13&amp;hasEtextReviews=false&amp;isLeadershipLibrary=false&amp;hasCollections=false&amp;filterOtherOpen=false&amp;isContentBuilder=false&amp;filterSubjectsOpen=true&amp;hasAccessibilityForm=false&amp;hasPeerReviews=false&amp;hasAssignments=false&amp;filterPartnerAffiliationsOpen=true&amp;hasRatings=false&amp;hasSercActivitySheets=false&amp;days=7&amp;filterMobileOpen=false&amp;category=525644&amp;sort.property=overallRating&amp;hasEditorReviews=false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er2go.org/mods/en-boundless/www.boundless.com/communications/textbooks/index.html" TargetMode="External"/><Relationship Id="rId3" Type="http://schemas.openxmlformats.org/officeDocument/2006/relationships/hyperlink" Target="http://publicspeakingproject.org/" TargetMode="External"/><Relationship Id="rId7" Type="http://schemas.openxmlformats.org/officeDocument/2006/relationships/hyperlink" Target="https://open.umn.edu/opentextbooks/textbooks/stand-up-speak-out-the-practice-and-ethics-of-public-speaking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.umn.edu/opentextbooks/textbooks/exploring-public-speaking-2nd-revisio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youtube.com/channel/UCmICWAfi4k_-OpZeJf69qiQ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publicspeakingproject.org/PDF%20Files/ethics%20web%201.pdf" TargetMode="External"/><Relationship Id="rId9" Type="http://schemas.openxmlformats.org/officeDocument/2006/relationships/hyperlink" Target="https://courses.lumenlearning.com/publicspeakingprinciple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learn.saylor.org/course/view.php?id=5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sources.saylor.org/wwwresources/archived/site/textbooks/Business%20Communication%20for%20Success.pdf" TargetMode="External"/><Relationship Id="rId5" Type="http://schemas.openxmlformats.org/officeDocument/2006/relationships/hyperlink" Target="https://2012books.lardbucket.org/books/a-primer-on-communication-studies/" TargetMode="External"/><Relationship Id="rId4" Type="http://schemas.openxmlformats.org/officeDocument/2006/relationships/hyperlink" Target="https://open.umn.edu/opentextbooks/textbooks/2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934750" y="920150"/>
            <a:ext cx="32745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Communication Studies</a:t>
            </a:r>
            <a:endParaRPr sz="32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680750" y="2992375"/>
            <a:ext cx="76881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Presenters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Shagun Kaur - De Anza College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Jennifer Fowler - College of Alameda</a:t>
            </a:r>
            <a:endParaRPr sz="22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225" y="1673350"/>
            <a:ext cx="2941550" cy="8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128025"/>
            <a:ext cx="8520600" cy="6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Organizational Communication</a:t>
            </a:r>
            <a:endParaRPr sz="3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873225"/>
            <a:ext cx="8520600" cy="4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Original Book: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 Introduction to Organizational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Chapters borrowed/enhanced with: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 Introduction to Organizational Behavior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Chapters on organizational Structure, organizational culture, employee motivation and politics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Saylor Courses: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Organizational Behavior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Corporate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Chapters on organizations in business, crisis communication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YouTube Channel: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Organization Communication Channel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Open Case Studies: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Markkula Center for Applied Ethics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Persuasion or Argumentation</a:t>
            </a:r>
            <a:endParaRPr sz="3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Influencing Through Argument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by Univer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sity of Vermont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coaches/professors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provided after each chapter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Text heavy - may want to balance with other visuals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 Concise Introduction to Logic</a:t>
            </a:r>
            <a:endParaRPr u="sng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Available in HTML and PDF format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Best for pulling a few modules/chapters; heavy logic focus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Logical Reasoning</a:t>
            </a:r>
            <a:endParaRPr u="sng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Chapter summaries, glossary, exercises after each chapter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checks provided mid-chapter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Easy to navigate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4425" y="2022250"/>
            <a:ext cx="1484501" cy="19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Think Outside the Box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Borrow from similar disciplines. Example: Philosophy              Persuasion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25" y="1862750"/>
            <a:ext cx="5842953" cy="29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/>
          <p:nvPr/>
        </p:nvSpPr>
        <p:spPr>
          <a:xfrm>
            <a:off x="5437850" y="1287325"/>
            <a:ext cx="473400" cy="3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7A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Interpersonal Communication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133100" y="649825"/>
            <a:ext cx="8924700" cy="4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Communication in the Real World: An Introduction to Communication Studies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Designed as a Survey of Human Communication 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Chapters 1-8 cover interpersonal topics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2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Principles of Human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Unit 2 covers interpersonal concepts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3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Survey of Communication Study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Chapters 1, 2, 3, 9, 10, 12, and 13 cover interpersonal topics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4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Business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Interpersonal chapters covering self-concept, interpersonal needs, conflict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5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An Introduction to Interpersonal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Clear learning objectives, exercises, key chapter takeaways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5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Interpersonal Communication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Interpersonal Communication - Open Course Library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COMM Courses</a:t>
            </a:r>
            <a:endParaRPr sz="3600">
              <a:solidFill>
                <a:srgbClr val="2578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 Introduction to Group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Divided into clear sub units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Has exercises that can be used for discussions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Small Group Communication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Units - which can be adopted whole or to enhance a section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Communication Theory - WikiBook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Intercultural Communication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Available as a course with readings and quizzes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525" y="1318750"/>
            <a:ext cx="5182576" cy="29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Fowler - </a:t>
            </a:r>
            <a:r>
              <a:rPr lang="en" u="sng">
                <a:solidFill>
                  <a:schemeClr val="hlink"/>
                </a:solidFill>
                <a:hlinkClick r:id="rId3"/>
              </a:rPr>
              <a:t>fjennifer@peralta.edu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Shagun Kaur - </a:t>
            </a:r>
            <a:r>
              <a:rPr lang="en" u="sng">
                <a:solidFill>
                  <a:schemeClr val="accent5"/>
                </a:solidFill>
                <a:hlinkClick r:id="rId4"/>
              </a:rPr>
              <a:t>kaurshagun@fhda.edu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Link to Survey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https://www.surveymonkey.com/r/968ZMXW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Open Educational Resources (OER)?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“OER are teaching, learning, and research resources that reside in the public domain or are released under an intellectual property license that permits their free use and repurposing by others”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Hewlett Foundation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574" y="3215625"/>
            <a:ext cx="1938751" cy="157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Just Free</a:t>
            </a: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254000" y="1442850"/>
            <a:ext cx="1086900" cy="535500"/>
            <a:chOff x="515850" y="1527950"/>
            <a:chExt cx="1086900" cy="535500"/>
          </a:xfrm>
        </p:grpSpPr>
        <p:sp>
          <p:nvSpPr>
            <p:cNvPr id="78" name="Google Shape;78;p15"/>
            <p:cNvSpPr/>
            <p:nvPr/>
          </p:nvSpPr>
          <p:spPr>
            <a:xfrm>
              <a:off x="515850" y="1527950"/>
              <a:ext cx="1086900" cy="5355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515850" y="1579100"/>
              <a:ext cx="10869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Fair Use</a:t>
              </a:r>
              <a:endParaRPr sz="1600" b="1"/>
            </a:p>
          </p:txBody>
        </p:sp>
      </p:grp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0" y="1847038"/>
            <a:ext cx="2501150" cy="260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125" y="1316900"/>
            <a:ext cx="4427751" cy="329437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376275" y="4634225"/>
            <a:ext cx="28776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Magician by </a:t>
            </a:r>
            <a:r>
              <a:rPr lang="en" sz="1000" u="sng">
                <a:latin typeface="Calibri"/>
                <a:ea typeface="Calibri"/>
                <a:cs typeface="Calibri"/>
                <a:sym typeface="Calibri"/>
                <a:hlinkClick r:id="rId5"/>
              </a:rPr>
              <a:t>GraphicMama-team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" sz="1000" u="sng">
                <a:latin typeface="Calibri"/>
                <a:ea typeface="Calibri"/>
                <a:cs typeface="Calibri"/>
                <a:sym typeface="Calibri"/>
                <a:hlinkClick r:id="rId6"/>
              </a:rPr>
              <a:t>Pixabay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1000" u="sng">
                <a:latin typeface="Calibri"/>
                <a:ea typeface="Calibri"/>
                <a:cs typeface="Calibri"/>
                <a:sym typeface="Calibri"/>
                <a:hlinkClick r:id="rId7"/>
              </a:rPr>
              <a:t> CCO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370700" y="4634225"/>
            <a:ext cx="59649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Free v. Open by </a:t>
            </a:r>
            <a:r>
              <a:rPr lang="en" sz="1000" u="sng">
                <a:latin typeface="Calibri"/>
                <a:ea typeface="Calibri"/>
                <a:cs typeface="Calibri"/>
                <a:sym typeface="Calibri"/>
                <a:hlinkClick r:id="rId8"/>
              </a:rPr>
              <a:t>Designers for Learning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: Gain Experience for Good, Jennifer Maddrell, Director (CC, BY, NC, SA)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 descr="Image placing Creative Commons licensing on a continuum of more freedom to less freedom (public domain, CC-BY, CC-BY/SA, CC-BY/NC, CC-BY/NC/SA, CC-BY/ND, CC-BY/NC/ND; the latter 2 are not OER)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6" descr="Image placing Creative Commons licensing on a continuum of more freedom to less freedom (public domain, CC-BY, CC-BY/SA, CC-BY/NC, CC-BY/NC/SA, CC-BY/ND, CC-BY/NC/ND; the latter 2 are not OER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75" y="120238"/>
            <a:ext cx="7258500" cy="4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228875" y="4362550"/>
            <a:ext cx="4059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lang="en" sz="1000" u="sng">
                <a:latin typeface="Calibri"/>
                <a:ea typeface="Calibri"/>
                <a:cs typeface="Calibri"/>
                <a:sym typeface="Calibri"/>
                <a:hlinkClick r:id="rId4"/>
              </a:rPr>
              <a:t>Creative Commons Licenses </a:t>
            </a:r>
            <a:r>
              <a:rPr lang="en" sz="1000" i="0" u="sng" strike="noStrike" cap="none"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" sz="1000" i="0" u="none" strike="noStrike" cap="none">
                <a:latin typeface="Calibri"/>
                <a:ea typeface="Calibri"/>
                <a:cs typeface="Calibri"/>
                <a:sym typeface="Calibri"/>
              </a:rPr>
              <a:t>by D'Arcy Hutchings is licensed under a </a:t>
            </a:r>
            <a:r>
              <a:rPr lang="en" sz="1000" i="0" u="sng" strike="noStrike" cap="none">
                <a:latin typeface="Calibri"/>
                <a:ea typeface="Calibri"/>
                <a:cs typeface="Calibri"/>
                <a:sym typeface="Calibri"/>
                <a:hlinkClick r:id="rId5"/>
              </a:rPr>
              <a:t>Creative Commons Attribution 4.0 International License</a:t>
            </a:r>
            <a:r>
              <a:rPr lang="en" sz="1000" i="0" u="none" strike="noStrike" cap="none"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 i="0" u="sng" strike="noStrike" cap="none">
                <a:latin typeface="Calibri"/>
                <a:ea typeface="Calibri"/>
                <a:cs typeface="Calibri"/>
                <a:sym typeface="Calibri"/>
                <a:hlinkClick r:id="rId6"/>
              </a:rPr>
              <a:t>All Ygraph.com </a:t>
            </a:r>
            <a:r>
              <a:rPr lang="en" sz="1000" i="0" u="none" strike="noStrike" cap="none">
                <a:latin typeface="Calibri"/>
                <a:ea typeface="Calibri"/>
                <a:cs typeface="Calibri"/>
                <a:sym typeface="Calibri"/>
              </a:rPr>
              <a:t>content and data are available under the </a:t>
            </a:r>
            <a:r>
              <a:rPr lang="en" sz="1000" i="0" u="sng" strike="noStrike" cap="none">
                <a:latin typeface="Calibri"/>
                <a:ea typeface="Calibri"/>
                <a:cs typeface="Calibri"/>
                <a:sym typeface="Calibri"/>
                <a:hlinkClick r:id="rId7"/>
              </a:rPr>
              <a:t>CCA 3.0</a:t>
            </a:r>
            <a:r>
              <a:rPr lang="en" sz="1000" i="0" u="none" strike="noStrike" cap="none">
                <a:latin typeface="Calibri"/>
                <a:ea typeface="Calibri"/>
                <a:cs typeface="Calibri"/>
                <a:sym typeface="Calibri"/>
              </a:rPr>
              <a:t> license.</a:t>
            </a:r>
            <a:endParaRPr sz="100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 descr="alt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 descr="alt"/>
          <p:cNvSpPr/>
          <p:nvPr/>
        </p:nvSpPr>
        <p:spPr>
          <a:xfrm>
            <a:off x="460375" y="1202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8625" y="4244076"/>
            <a:ext cx="1801800" cy="4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Want to get started with OER?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749" y="1518001"/>
            <a:ext cx="4788525" cy="29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the Canvas Commons</a:t>
            </a:r>
            <a:endParaRPr sz="3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50" y="1238200"/>
            <a:ext cx="7044223" cy="3459651"/>
          </a:xfrm>
          <a:prstGeom prst="rect">
            <a:avLst/>
          </a:prstGeom>
          <a:noFill/>
          <a:ln>
            <a:noFill/>
          </a:ln>
          <a:effectLst>
            <a:outerShdw blurRad="571500" dist="57150" dir="1980000" algn="bl" rotWithShape="0">
              <a:srgbClr val="FFFFFF">
                <a:alpha val="71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514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OER COMM General Resources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311775"/>
            <a:ext cx="7094400" cy="3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OER Commons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Merlot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WikiBooks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BCcampus OpenEd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Open Textbook Library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Saylor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4551" y="2571762"/>
            <a:ext cx="3102874" cy="207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Speaking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3682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http://publicspeakingproject.org/</a:t>
            </a:r>
            <a:endParaRPr u="sng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Has complete chapters as PDF files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Short; easy to read; contemporary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supplemental resources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test banks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Growing movement - 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YouTube chapter summaries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Exploring Public Speaking: 3rd Edition</a:t>
            </a:r>
            <a:endParaRPr>
              <a:solidFill>
                <a:srgbClr val="0097A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Stand Up, Speak Out: The Practice and Ethics of Public Speaking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formats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Reviews by discipline faculty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4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Boundless Communication</a:t>
            </a:r>
            <a:endParaRPr>
              <a:solidFill>
                <a:srgbClr val="0097A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 startAt="4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Principles of Public Speaking</a:t>
            </a:r>
            <a:endParaRPr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Bite sized modules which can be adapted in part or whole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2725" y="1382025"/>
            <a:ext cx="2293050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86875" y="2987247"/>
            <a:ext cx="1808900" cy="4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46175" y="3767500"/>
            <a:ext cx="1687425" cy="6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Survey of Human Communication</a:t>
            </a:r>
            <a:endParaRPr sz="3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Principles of Human Communication</a:t>
            </a:r>
            <a:endParaRPr u="sng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Has ancillaries - quiz, supplemental readings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Can host it on Saylor’s site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u="sng">
                <a:solidFill>
                  <a:srgbClr val="0097A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C</a:t>
            </a: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ommunication in the Real World: An Introduction to Communication Studies</a:t>
            </a:r>
            <a:endParaRPr u="sng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Multiple formats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Reviews by discipline faculty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 Primer on Communication Studies</a:t>
            </a:r>
            <a:endParaRPr u="sng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vailable in HTML and PDF forma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Business Communication for Success</a:t>
            </a:r>
            <a:endParaRPr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 defined learning objectives; supplemental resources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at the end can used for discussions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6800" y="1298075"/>
            <a:ext cx="1722350" cy="6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6225" y="3032400"/>
            <a:ext cx="2486075" cy="4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On-screen Show (16:9)</PresentationFormat>
  <Paragraphs>139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Open Sans</vt:lpstr>
      <vt:lpstr>Arial</vt:lpstr>
      <vt:lpstr>Economica</vt:lpstr>
      <vt:lpstr>Luxe</vt:lpstr>
      <vt:lpstr>Communication Studies</vt:lpstr>
      <vt:lpstr>What are Open Educational Resources (OER)?</vt:lpstr>
      <vt:lpstr>More Than Just Free</vt:lpstr>
      <vt:lpstr>PowerPoint Presentation</vt:lpstr>
      <vt:lpstr>Want to get started with OER?</vt:lpstr>
      <vt:lpstr>Search the Canvas Commons</vt:lpstr>
      <vt:lpstr>OER COMM General Resources</vt:lpstr>
      <vt:lpstr>Public Speaking</vt:lpstr>
      <vt:lpstr>Survey of Human Communication</vt:lpstr>
      <vt:lpstr>Organizational Communication</vt:lpstr>
      <vt:lpstr>     Persuasion or Argumentation</vt:lpstr>
      <vt:lpstr>Think Outside the Box</vt:lpstr>
      <vt:lpstr>Interpersonal Communication</vt:lpstr>
      <vt:lpstr>Other COMM Courses</vt:lpstr>
      <vt:lpstr>Questions?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Studies</dc:title>
  <dc:creator>Miguel Rother</dc:creator>
  <cp:lastModifiedBy>Miguel Rother</cp:lastModifiedBy>
  <cp:revision>1</cp:revision>
  <dcterms:modified xsi:type="dcterms:W3CDTF">2018-12-07T16:40:57Z</dcterms:modified>
</cp:coreProperties>
</file>