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98" r:id="rId3"/>
    <p:sldId id="505" r:id="rId4"/>
    <p:sldId id="507" r:id="rId5"/>
    <p:sldId id="516" r:id="rId6"/>
    <p:sldId id="508" r:id="rId7"/>
    <p:sldId id="517" r:id="rId8"/>
    <p:sldId id="518" r:id="rId9"/>
    <p:sldId id="509" r:id="rId10"/>
    <p:sldId id="484" r:id="rId11"/>
    <p:sldId id="491" r:id="rId12"/>
    <p:sldId id="485" r:id="rId13"/>
    <p:sldId id="258" r:id="rId14"/>
    <p:sldId id="487" r:id="rId15"/>
    <p:sldId id="510" r:id="rId16"/>
    <p:sldId id="488" r:id="rId17"/>
    <p:sldId id="519" r:id="rId18"/>
    <p:sldId id="520" r:id="rId19"/>
    <p:sldId id="521" r:id="rId20"/>
    <p:sldId id="522" r:id="rId21"/>
    <p:sldId id="5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May" initials="VM"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78" autoAdjust="0"/>
    <p:restoredTop sz="92781" autoAdjust="0"/>
  </p:normalViewPr>
  <p:slideViewPr>
    <p:cSldViewPr snapToGrid="0" snapToObjects="1">
      <p:cViewPr varScale="1">
        <p:scale>
          <a:sx n="89" d="100"/>
          <a:sy n="89" d="100"/>
        </p:scale>
        <p:origin x="584" y="17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97E0-801E-744A-8175-FA19DB51F890}" type="datetimeFigureOut">
              <a:rPr lang="en-US" smtClean="0"/>
              <a:t>7/10/19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0568-8513-8240-B838-EF6D2CD343DD}" type="slidenum">
              <a:rPr lang="en-US" smtClean="0"/>
              <a:t>‹#›</a:t>
            </a:fld>
            <a:endParaRPr lang="en-US" dirty="0"/>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1</a:t>
            </a:fld>
            <a:endParaRPr lang="en-US" dirty="0"/>
          </a:p>
        </p:txBody>
      </p:sp>
    </p:spTree>
    <p:extLst>
      <p:ext uri="{BB962C8B-B14F-4D97-AF65-F5344CB8AC3E}">
        <p14:creationId xmlns:p14="http://schemas.microsoft.com/office/powerpoint/2010/main" val="266629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7</a:t>
            </a:fld>
            <a:endParaRPr lang="en-US" dirty="0"/>
          </a:p>
        </p:txBody>
      </p:sp>
    </p:spTree>
    <p:extLst>
      <p:ext uri="{BB962C8B-B14F-4D97-AF65-F5344CB8AC3E}">
        <p14:creationId xmlns:p14="http://schemas.microsoft.com/office/powerpoint/2010/main" val="428357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12</a:t>
            </a:fld>
            <a:endParaRPr lang="en-US" dirty="0"/>
          </a:p>
        </p:txBody>
      </p:sp>
    </p:spTree>
    <p:extLst>
      <p:ext uri="{BB962C8B-B14F-4D97-AF65-F5344CB8AC3E}">
        <p14:creationId xmlns:p14="http://schemas.microsoft.com/office/powerpoint/2010/main" val="223524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867144A3-ED80-214B-AF27-1575A92122AD}" type="slidenum">
              <a:rPr lang="en-US">
                <a:solidFill>
                  <a:schemeClr val="bg1"/>
                </a:solidFill>
              </a:rPr>
              <a:pPr/>
              <a:t>18</a:t>
            </a:fld>
            <a:endParaRPr lang="en-US" dirty="0">
              <a:solidFill>
                <a:schemeClr val="bg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920" y="4343713"/>
            <a:ext cx="5699933" cy="16777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797832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0AC12CD-CF41-1D4B-9613-9991E3B7A313}" type="slidenum">
              <a:rPr lang="en-US">
                <a:solidFill>
                  <a:schemeClr val="bg1"/>
                </a:solidFill>
              </a:rPr>
              <a:pPr/>
              <a:t>20</a:t>
            </a:fld>
            <a:endParaRPr lang="en-US" dirty="0">
              <a:solidFill>
                <a:schemeClr val="bg1"/>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920" y="4343713"/>
            <a:ext cx="6091151" cy="9741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23300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170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t>7/10/19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t>7/10/19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t>7/10/19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t>7/10/19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7/10/19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7/10/19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DA3E-D01E-AD41-B24A-0A697DB152BE}" type="datetimeFigureOut">
              <a:rPr lang="en-US" smtClean="0"/>
              <a:t>7/10/19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dirty="0"/>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4240" y="1839728"/>
            <a:ext cx="9144000" cy="1689270"/>
          </a:xfrm>
        </p:spPr>
        <p:txBody>
          <a:bodyPr anchor="ctr">
            <a:normAutofit fontScale="90000"/>
          </a:bodyPr>
          <a:lstStyle/>
          <a:p>
            <a:r>
              <a:rPr lang="en-US" dirty="0">
                <a:latin typeface="Times New Roman" charset="0"/>
                <a:ea typeface="Times New Roman" charset="0"/>
                <a:cs typeface="Times New Roman" charset="0"/>
              </a:rPr>
              <a:t>AB 705 Data Revision Project</a:t>
            </a:r>
          </a:p>
        </p:txBody>
      </p:sp>
      <p:sp>
        <p:nvSpPr>
          <p:cNvPr id="3" name="Subtitle 2"/>
          <p:cNvSpPr>
            <a:spLocks noGrp="1"/>
          </p:cNvSpPr>
          <p:nvPr>
            <p:ph type="subTitle" idx="1"/>
          </p:nvPr>
        </p:nvSpPr>
        <p:spPr>
          <a:xfrm>
            <a:off x="501445" y="3528998"/>
            <a:ext cx="11145255" cy="3070232"/>
          </a:xfrm>
        </p:spPr>
        <p:txBody>
          <a:bodyPr>
            <a:normAutofit fontScale="92500" lnSpcReduction="10000"/>
          </a:bodyPr>
          <a:lstStyle/>
          <a:p>
            <a:pPr algn="l"/>
            <a:r>
              <a:rPr lang="en-US" sz="2800" b="1" i="1" dirty="0" err="1">
                <a:latin typeface="Times New Roman" charset="0"/>
                <a:ea typeface="Times New Roman" charset="0"/>
                <a:cs typeface="Times New Roman" charset="0"/>
              </a:rPr>
              <a:t>Ginni</a:t>
            </a:r>
            <a:r>
              <a:rPr lang="en-US" sz="2800" b="1" i="1" dirty="0">
                <a:latin typeface="Times New Roman" charset="0"/>
                <a:ea typeface="Times New Roman" charset="0"/>
                <a:cs typeface="Times New Roman" charset="0"/>
              </a:rPr>
              <a:t> May</a:t>
            </a:r>
            <a:r>
              <a:rPr lang="en-US" sz="2800" dirty="0">
                <a:latin typeface="Times New Roman" charset="0"/>
                <a:ea typeface="Times New Roman" charset="0"/>
                <a:cs typeface="Times New Roman" charset="0"/>
              </a:rPr>
              <a:t>, ASCCC Treasurer, Curriculum Chair</a:t>
            </a:r>
          </a:p>
          <a:p>
            <a:pPr algn="l"/>
            <a:r>
              <a:rPr lang="en-US" sz="2800" b="1" i="1" dirty="0">
                <a:latin typeface="Times New Roman" charset="0"/>
                <a:ea typeface="Times New Roman" charset="0"/>
                <a:cs typeface="Times New Roman" charset="0"/>
              </a:rPr>
              <a:t>Erik Shearer</a:t>
            </a:r>
            <a:r>
              <a:rPr lang="en-US" sz="2800" dirty="0">
                <a:latin typeface="Times New Roman" charset="0"/>
                <a:ea typeface="Times New Roman" charset="0"/>
                <a:cs typeface="Times New Roman" charset="0"/>
              </a:rPr>
              <a:t>, Assistant Superintendent/Vice President of Academic Affairs, Napa Valley College</a:t>
            </a:r>
          </a:p>
          <a:p>
            <a:pPr algn="l"/>
            <a:endParaRPr lang="en-US" sz="2000" dirty="0">
              <a:solidFill>
                <a:srgbClr val="FF0000"/>
              </a:solidFill>
              <a:latin typeface="Times New Roman" charset="0"/>
              <a:ea typeface="Times New Roman" charset="0"/>
              <a:cs typeface="Times New Roman" charset="0"/>
            </a:endParaRPr>
          </a:p>
          <a:p>
            <a:endParaRPr lang="en-US" sz="2000" dirty="0">
              <a:solidFill>
                <a:srgbClr val="FF0000"/>
              </a:solidFill>
              <a:latin typeface="Times New Roman" charset="0"/>
              <a:ea typeface="Times New Roman" charset="0"/>
              <a:cs typeface="Times New Roman" charset="0"/>
            </a:endParaRPr>
          </a:p>
          <a:p>
            <a:endParaRPr lang="en-US" sz="2000" dirty="0">
              <a:solidFill>
                <a:srgbClr val="FF0000"/>
              </a:solidFill>
              <a:latin typeface="Times New Roman" charset="0"/>
              <a:ea typeface="Times New Roman" charset="0"/>
              <a:cs typeface="Times New Roman" charset="0"/>
            </a:endParaRPr>
          </a:p>
          <a:p>
            <a:r>
              <a:rPr lang="en-US" sz="2000" dirty="0">
                <a:solidFill>
                  <a:srgbClr val="FF0000"/>
                </a:solidFill>
                <a:latin typeface="Times New Roman" charset="0"/>
                <a:ea typeface="Times New Roman" charset="0"/>
                <a:cs typeface="Times New Roman" charset="0"/>
              </a:rPr>
              <a:t>Curriculum Institute, Hyatt Regency San Francisco Airport</a:t>
            </a:r>
          </a:p>
          <a:p>
            <a:r>
              <a:rPr lang="en-US" sz="2000" dirty="0">
                <a:solidFill>
                  <a:srgbClr val="FF0000"/>
                </a:solidFill>
                <a:latin typeface="Times New Roman" charset="0"/>
                <a:ea typeface="Times New Roman" charset="0"/>
                <a:cs typeface="Times New Roman" charset="0"/>
              </a:rPr>
              <a:t> July 10, 2019, Pre-session</a:t>
            </a:r>
          </a:p>
        </p:txBody>
      </p:sp>
      <p:pic>
        <p:nvPicPr>
          <p:cNvPr id="7" name="Google Shape;179;p25">
            <a:extLst>
              <a:ext uri="{FF2B5EF4-FFF2-40B4-BE49-F238E27FC236}">
                <a16:creationId xmlns:a16="http://schemas.microsoft.com/office/drawing/2014/main" id="{997FD375-3642-6944-8E41-7F745599B649}"/>
              </a:ext>
            </a:extLst>
          </p:cNvPr>
          <p:cNvPicPr preferRelativeResize="0"/>
          <p:nvPr/>
        </p:nvPicPr>
        <p:blipFill rotWithShape="1">
          <a:blip r:embed="rId3">
            <a:alphaModFix/>
          </a:blip>
          <a:srcRect/>
          <a:stretch/>
        </p:blipFill>
        <p:spPr>
          <a:xfrm>
            <a:off x="4307275" y="564687"/>
            <a:ext cx="3577450" cy="827100"/>
          </a:xfrm>
          <a:prstGeom prst="rect">
            <a:avLst/>
          </a:prstGeom>
          <a:noFill/>
          <a:ln>
            <a:noFill/>
          </a:ln>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Why?</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456842"/>
            <a:ext cx="10515600" cy="5129938"/>
          </a:xfrm>
        </p:spPr>
        <p:txBody>
          <a:bodyPr>
            <a:normAutofit fontScale="92500" lnSpcReduction="20000"/>
          </a:bodyPr>
          <a:lstStyle/>
          <a:p>
            <a:pPr lvl="0">
              <a:buClr>
                <a:srgbClr val="0070C0"/>
              </a:buClr>
            </a:pPr>
            <a:r>
              <a:rPr lang="en-US" dirty="0">
                <a:latin typeface="Times New Roman" panose="02020603050405020304" pitchFamily="18" charset="0"/>
                <a:cs typeface="Times New Roman" panose="02020603050405020304" pitchFamily="18" charset="0"/>
              </a:rPr>
              <a:t>The Student Success Metrics for AB 705 and SCFF: all (no unit minimum) transfer-level courses with TOP Codes: </a:t>
            </a:r>
          </a:p>
          <a:p>
            <a:pPr lvl="1">
              <a:buClr>
                <a:srgbClr val="0070C0"/>
              </a:buClr>
            </a:pPr>
            <a:r>
              <a:rPr lang="en-US" dirty="0">
                <a:latin typeface="Times New Roman" panose="02020603050405020304" pitchFamily="18" charset="0"/>
                <a:cs typeface="Times New Roman" panose="02020603050405020304" pitchFamily="18" charset="0"/>
              </a:rPr>
              <a:t>1501.00 (English), </a:t>
            </a:r>
          </a:p>
          <a:p>
            <a:pPr lvl="1">
              <a:buClr>
                <a:srgbClr val="0070C0"/>
              </a:buClr>
            </a:pPr>
            <a:r>
              <a:rPr lang="en-US" dirty="0">
                <a:latin typeface="Times New Roman" panose="02020603050405020304" pitchFamily="18" charset="0"/>
                <a:cs typeface="Times New Roman" panose="02020603050405020304" pitchFamily="18" charset="0"/>
              </a:rPr>
              <a:t>1520.00 (Reading), and </a:t>
            </a:r>
          </a:p>
          <a:p>
            <a:pPr lvl="1">
              <a:buClr>
                <a:srgbClr val="0070C0"/>
              </a:buClr>
            </a:pPr>
            <a:r>
              <a:rPr lang="en-US" dirty="0">
                <a:latin typeface="Times New Roman" panose="02020603050405020304" pitchFamily="18" charset="0"/>
                <a:cs typeface="Times New Roman" panose="02020603050405020304" pitchFamily="18" charset="0"/>
              </a:rPr>
              <a:t>1701.00 (Mathematics)</a:t>
            </a:r>
          </a:p>
          <a:p>
            <a:pPr lvl="0">
              <a:buClr>
                <a:srgbClr val="0070C0"/>
              </a:buClr>
            </a:pPr>
            <a:r>
              <a:rPr lang="en-US" dirty="0">
                <a:latin typeface="Times New Roman" panose="02020603050405020304" pitchFamily="18" charset="0"/>
                <a:cs typeface="Times New Roman" panose="02020603050405020304" pitchFamily="18" charset="0"/>
              </a:rPr>
              <a:t>TOP codes are taxonomy of program – but the metric is a course within various programs with other TOP codes </a:t>
            </a:r>
          </a:p>
          <a:p>
            <a:pPr lvl="0">
              <a:buClr>
                <a:srgbClr val="0070C0"/>
              </a:buClr>
            </a:pPr>
            <a:r>
              <a:rPr lang="en-US" dirty="0">
                <a:latin typeface="Times New Roman" panose="02020603050405020304" pitchFamily="18" charset="0"/>
                <a:cs typeface="Times New Roman" panose="02020603050405020304" pitchFamily="18" charset="0"/>
              </a:rPr>
              <a:t>TOP codes </a:t>
            </a:r>
            <a:r>
              <a:rPr lang="en-US" b="1"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being counted such as: </a:t>
            </a:r>
          </a:p>
          <a:p>
            <a:pPr lvl="1">
              <a:buClr>
                <a:srgbClr val="0070C0"/>
              </a:buClr>
            </a:pPr>
            <a:r>
              <a:rPr lang="en-US" dirty="0">
                <a:latin typeface="Times New Roman" panose="02020603050405020304" pitchFamily="18" charset="0"/>
                <a:cs typeface="Times New Roman" panose="02020603050405020304" pitchFamily="18" charset="0"/>
              </a:rPr>
              <a:t>Quantitative Reasoning – 0401.00 (Biostats), 0502.00 (accounting), 0506.00 (Business), 0701.00 (Computer Science), 2001.00 (Psychology), 2204.00 (Economics), 2208.00 (Sociology)</a:t>
            </a:r>
          </a:p>
          <a:p>
            <a:pPr lvl="1">
              <a:buClr>
                <a:srgbClr val="0070C0"/>
              </a:buClr>
            </a:pPr>
            <a:r>
              <a:rPr lang="en-US" dirty="0">
                <a:latin typeface="Times New Roman" panose="02020603050405020304" pitchFamily="18" charset="0"/>
                <a:cs typeface="Times New Roman" panose="02020603050405020304" pitchFamily="18" charset="0"/>
              </a:rPr>
              <a:t>English Composition – 0514.00 (Office Technology), 4930.84 (ESL)</a:t>
            </a:r>
          </a:p>
          <a:p>
            <a:pPr lvl="1">
              <a:buClr>
                <a:srgbClr val="0070C0"/>
              </a:buClr>
            </a:pPr>
            <a:r>
              <a:rPr lang="en-US" dirty="0">
                <a:latin typeface="Times New Roman" panose="02020603050405020304" pitchFamily="18" charset="0"/>
                <a:cs typeface="Times New Roman" panose="02020603050405020304" pitchFamily="18" charset="0"/>
              </a:rPr>
              <a:t>ESL – Writing 4930.84, 4930.87 Integrated</a:t>
            </a:r>
          </a:p>
          <a:p>
            <a:pPr lvl="0">
              <a:buClr>
                <a:srgbClr val="0070C0"/>
              </a:buClr>
            </a:pPr>
            <a:r>
              <a:rPr lang="en-US" dirty="0">
                <a:latin typeface="Times New Roman" panose="02020603050405020304" pitchFamily="18" charset="0"/>
                <a:cs typeface="Times New Roman" panose="02020603050405020304" pitchFamily="18" charset="0"/>
              </a:rPr>
              <a:t>Success for students meeting </a:t>
            </a:r>
            <a:r>
              <a:rPr lang="en-US" i="1" dirty="0">
                <a:latin typeface="Times New Roman" panose="02020603050405020304" pitchFamily="18" charset="0"/>
                <a:cs typeface="Times New Roman" panose="02020603050405020304" pitchFamily="18" charset="0"/>
              </a:rPr>
              <a:t>local mathematics competency requirements</a:t>
            </a:r>
            <a:r>
              <a:rPr lang="en-US" dirty="0">
                <a:latin typeface="Times New Roman" panose="02020603050405020304" pitchFamily="18" charset="0"/>
                <a:cs typeface="Times New Roman" panose="02020603050405020304" pitchFamily="18" charset="0"/>
              </a:rPr>
              <a:t> is </a:t>
            </a:r>
            <a:r>
              <a:rPr lang="en-US" b="1"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being counted.</a:t>
            </a:r>
          </a:p>
          <a:p>
            <a:pPr>
              <a:buClr>
                <a:srgbClr val="0070C0"/>
              </a:buCl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98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47" y="25261"/>
            <a:ext cx="10515600" cy="986244"/>
          </a:xfrm>
        </p:spPr>
        <p:txBody>
          <a:bodyPr/>
          <a:lstStyle/>
          <a:p>
            <a:pPr algn="ctr"/>
            <a:r>
              <a:rPr lang="en-US" dirty="0">
                <a:latin typeface="Times New Roman" panose="02020603050405020304" pitchFamily="18" charset="0"/>
                <a:cs typeface="Times New Roman" panose="02020603050405020304" pitchFamily="18" charset="0"/>
              </a:rPr>
              <a:t>Example of Coding for SCFF</a:t>
            </a:r>
          </a:p>
        </p:txBody>
      </p:sp>
      <p:pic>
        <p:nvPicPr>
          <p:cNvPr id="5" name="Content Placeholder 4">
            <a:extLst>
              <a:ext uri="{FF2B5EF4-FFF2-40B4-BE49-F238E27FC236}">
                <a16:creationId xmlns:a16="http://schemas.microsoft.com/office/drawing/2014/main" id="{F27E96F4-F218-B54A-9EDF-7280DE2D5886}"/>
              </a:ext>
            </a:extLst>
          </p:cNvPr>
          <p:cNvPicPr>
            <a:picLocks noGrp="1" noChangeAspect="1"/>
          </p:cNvPicPr>
          <p:nvPr>
            <p:ph idx="1"/>
          </p:nvPr>
        </p:nvPicPr>
        <p:blipFill>
          <a:blip r:embed="rId2"/>
          <a:stretch>
            <a:fillRect/>
          </a:stretch>
        </p:blipFill>
        <p:spPr>
          <a:xfrm>
            <a:off x="1596325" y="963811"/>
            <a:ext cx="8756543" cy="5894189"/>
          </a:xfrm>
          <a:prstGeom prst="rect">
            <a:avLst/>
          </a:prstGeom>
        </p:spPr>
      </p:pic>
    </p:spTree>
    <p:extLst>
      <p:ext uri="{BB962C8B-B14F-4D97-AF65-F5344CB8AC3E}">
        <p14:creationId xmlns:p14="http://schemas.microsoft.com/office/powerpoint/2010/main" val="1642838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AB 705 Data Revision Project</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501445" y="1504336"/>
            <a:ext cx="11144215" cy="5207016"/>
          </a:xfrm>
        </p:spPr>
        <p:txBody>
          <a:bodyPr>
            <a:normAutofit fontScale="85000" lnSpcReduction="20000"/>
          </a:bodyPr>
          <a:lstStyle/>
          <a:p>
            <a:pPr>
              <a:buClr>
                <a:srgbClr val="0070C0"/>
              </a:buClr>
            </a:pPr>
            <a:r>
              <a:rPr lang="en-US" sz="3000" dirty="0">
                <a:latin typeface="Times New Roman" panose="02020603050405020304" pitchFamily="18" charset="0"/>
                <a:cs typeface="Times New Roman" panose="02020603050405020304" pitchFamily="18" charset="0"/>
              </a:rPr>
              <a:t>With AB 705, AB 1805, the Student Centered Funding Formula – accurate and meaningful data collection is imperative. </a:t>
            </a:r>
          </a:p>
          <a:p>
            <a:pPr>
              <a:buClr>
                <a:srgbClr val="0070C0"/>
              </a:buClr>
            </a:pPr>
            <a:r>
              <a:rPr lang="en-US" sz="3000" dirty="0">
                <a:latin typeface="Times New Roman" panose="02020603050405020304" pitchFamily="18" charset="0"/>
                <a:cs typeface="Times New Roman" panose="02020603050405020304" pitchFamily="18" charset="0"/>
              </a:rPr>
              <a:t>The CCCCO contracted West Ed to spearhead the AB 705 Data Revision Project to update coding.</a:t>
            </a:r>
          </a:p>
          <a:p>
            <a:pPr>
              <a:buClr>
                <a:srgbClr val="0070C0"/>
              </a:buClr>
            </a:pPr>
            <a:r>
              <a:rPr lang="en-US" sz="3000" dirty="0">
                <a:latin typeface="Times New Roman" panose="02020603050405020304" pitchFamily="18" charset="0"/>
                <a:cs typeface="Times New Roman" panose="02020603050405020304" pitchFamily="18" charset="0"/>
              </a:rPr>
              <a:t>Five Recoding Regional meetings by ASCCC: March 5, 7, 13, 18, and 21 of 2019 – vetting</a:t>
            </a:r>
          </a:p>
          <a:p>
            <a:pPr>
              <a:buClr>
                <a:srgbClr val="0070C0"/>
              </a:buClr>
            </a:pPr>
            <a:r>
              <a:rPr lang="en-US" sz="3000" dirty="0">
                <a:latin typeface="Times New Roman" panose="02020603050405020304" pitchFamily="18" charset="0"/>
                <a:cs typeface="Times New Roman" panose="02020603050405020304" pitchFamily="18" charset="0"/>
              </a:rPr>
              <a:t>Two Curriculum Regional meetings by ASCCC: March 15, 16 of 2019 – vetting </a:t>
            </a:r>
          </a:p>
          <a:p>
            <a:pPr>
              <a:buClr>
                <a:srgbClr val="0070C0"/>
              </a:buClr>
            </a:pPr>
            <a:r>
              <a:rPr lang="en-US" sz="3000" dirty="0">
                <a:latin typeface="Times New Roman" panose="02020603050405020304" pitchFamily="18" charset="0"/>
                <a:cs typeface="Times New Roman" panose="02020603050405020304" pitchFamily="18" charset="0"/>
              </a:rPr>
              <a:t>Webinar by ASCCC on March 27, 2019</a:t>
            </a:r>
          </a:p>
          <a:p>
            <a:pPr>
              <a:buClr>
                <a:srgbClr val="0070C0"/>
              </a:buClr>
            </a:pPr>
            <a:r>
              <a:rPr lang="en-US" sz="3000" dirty="0">
                <a:latin typeface="Times New Roman" panose="02020603050405020304" pitchFamily="18" charset="0"/>
                <a:cs typeface="Times New Roman" panose="02020603050405020304" pitchFamily="18" charset="0"/>
              </a:rPr>
              <a:t>Survey to Faculty March/April 2019</a:t>
            </a:r>
          </a:p>
          <a:p>
            <a:pPr>
              <a:buClr>
                <a:srgbClr val="0070C0"/>
              </a:buClr>
            </a:pPr>
            <a:r>
              <a:rPr lang="en-US" sz="3000" dirty="0">
                <a:latin typeface="Times New Roman" panose="02020603050405020304" pitchFamily="18" charset="0"/>
                <a:cs typeface="Times New Roman" panose="02020603050405020304" pitchFamily="18" charset="0"/>
              </a:rPr>
              <a:t>Other Presentations:</a:t>
            </a:r>
          </a:p>
          <a:p>
            <a:pPr lvl="1">
              <a:buClr>
                <a:srgbClr val="0070C0"/>
              </a:buClr>
            </a:pPr>
            <a:r>
              <a:rPr lang="en-US" sz="2600" dirty="0">
                <a:latin typeface="Times New Roman" panose="02020603050405020304" pitchFamily="18" charset="0"/>
                <a:cs typeface="Times New Roman" panose="02020603050405020304" pitchFamily="18" charset="0"/>
              </a:rPr>
              <a:t>SLO Symposium January 2019</a:t>
            </a:r>
          </a:p>
          <a:p>
            <a:pPr lvl="1">
              <a:buClr>
                <a:srgbClr val="0070C0"/>
              </a:buClr>
            </a:pPr>
            <a:r>
              <a:rPr lang="en-US" sz="2600" dirty="0">
                <a:latin typeface="Times New Roman" panose="02020603050405020304" pitchFamily="18" charset="0"/>
                <a:cs typeface="Times New Roman" panose="02020603050405020304" pitchFamily="18" charset="0"/>
              </a:rPr>
              <a:t>CIO Conference April 2019, </a:t>
            </a:r>
          </a:p>
          <a:p>
            <a:pPr lvl="1">
              <a:buClr>
                <a:srgbClr val="0070C0"/>
              </a:buClr>
            </a:pPr>
            <a:r>
              <a:rPr lang="en-US" sz="2600" dirty="0">
                <a:latin typeface="Times New Roman" panose="02020603050405020304" pitchFamily="18" charset="0"/>
                <a:cs typeface="Times New Roman" panose="02020603050405020304" pitchFamily="18" charset="0"/>
              </a:rPr>
              <a:t>Spring Plenary Session April 2019,</a:t>
            </a:r>
          </a:p>
          <a:p>
            <a:pPr lvl="1">
              <a:buClr>
                <a:srgbClr val="0070C0"/>
              </a:buClr>
            </a:pPr>
            <a:r>
              <a:rPr lang="en-US" sz="2600" dirty="0">
                <a:latin typeface="Times New Roman" panose="02020603050405020304" pitchFamily="18" charset="0"/>
                <a:cs typeface="Times New Roman" panose="02020603050405020304" pitchFamily="18" charset="0"/>
              </a:rPr>
              <a:t>Career and Noncredit Institute April 2019 </a:t>
            </a:r>
          </a:p>
        </p:txBody>
      </p:sp>
    </p:spTree>
    <p:extLst>
      <p:ext uri="{BB962C8B-B14F-4D97-AF65-F5344CB8AC3E}">
        <p14:creationId xmlns:p14="http://schemas.microsoft.com/office/powerpoint/2010/main" val="44829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Project Overview</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a:bodyPr>
          <a:lstStyle/>
          <a:p>
            <a:pPr marL="0" indent="0">
              <a:buClr>
                <a:schemeClr val="accent6">
                  <a:lumMod val="75000"/>
                </a:schemeClr>
              </a:buClr>
              <a:buNone/>
            </a:pPr>
            <a:r>
              <a:rPr lang="en-US" dirty="0">
                <a:latin typeface="Times New Roman" panose="02020603050405020304" pitchFamily="18" charset="0"/>
                <a:cs typeface="Times New Roman" panose="02020603050405020304" pitchFamily="18" charset="0"/>
              </a:rPr>
              <a:t>Five working groups:</a:t>
            </a:r>
          </a:p>
          <a:p>
            <a:pPr lvl="1">
              <a:buClr>
                <a:schemeClr val="accent6">
                  <a:lumMod val="75000"/>
                </a:schemeClr>
              </a:buClr>
            </a:pPr>
            <a:r>
              <a:rPr lang="en-US" dirty="0">
                <a:latin typeface="Times New Roman" panose="02020603050405020304" pitchFamily="18" charset="0"/>
                <a:cs typeface="Times New Roman" panose="02020603050405020304" pitchFamily="18" charset="0"/>
              </a:rPr>
              <a:t>Faculty, CIOs, researchers, and Chancellor’s Office staff: Coordination</a:t>
            </a:r>
          </a:p>
          <a:p>
            <a:pPr lvl="1">
              <a:buClr>
                <a:schemeClr val="accent6">
                  <a:lumMod val="75000"/>
                </a:schemeClr>
              </a:buClr>
            </a:pPr>
            <a:r>
              <a:rPr lang="en-US" dirty="0">
                <a:latin typeface="Times New Roman" panose="02020603050405020304" pitchFamily="18" charset="0"/>
                <a:cs typeface="Times New Roman" panose="02020603050405020304" pitchFamily="18" charset="0"/>
              </a:rPr>
              <a:t>Credit, noncredit, and K12 adult school discipline faculty: ESL</a:t>
            </a:r>
          </a:p>
          <a:p>
            <a:pPr lvl="1">
              <a:buClr>
                <a:schemeClr val="accent6">
                  <a:lumMod val="75000"/>
                </a:schemeClr>
              </a:buClr>
            </a:pPr>
            <a:r>
              <a:rPr lang="en-US" dirty="0">
                <a:latin typeface="Times New Roman" panose="02020603050405020304" pitchFamily="18" charset="0"/>
                <a:cs typeface="Times New Roman" panose="02020603050405020304" pitchFamily="18" charset="0"/>
              </a:rPr>
              <a:t>Credit, noncredit, and K12 adult school discipline faculty: English &amp; Reading</a:t>
            </a:r>
          </a:p>
          <a:p>
            <a:pPr lvl="1">
              <a:buClr>
                <a:schemeClr val="accent6">
                  <a:lumMod val="75000"/>
                </a:schemeClr>
              </a:buClr>
            </a:pPr>
            <a:r>
              <a:rPr lang="en-US" dirty="0">
                <a:latin typeface="Times New Roman" panose="02020603050405020304" pitchFamily="18" charset="0"/>
                <a:cs typeface="Times New Roman" panose="02020603050405020304" pitchFamily="18" charset="0"/>
              </a:rPr>
              <a:t>Credit, noncredit, and K12 adult school discipline faculty: Math</a:t>
            </a:r>
          </a:p>
          <a:p>
            <a:pPr lvl="1">
              <a:buClr>
                <a:schemeClr val="accent6">
                  <a:lumMod val="75000"/>
                </a:schemeClr>
              </a:buClr>
            </a:pPr>
            <a:r>
              <a:rPr lang="en-US" dirty="0">
                <a:latin typeface="Times New Roman" panose="02020603050405020304" pitchFamily="18" charset="0"/>
                <a:cs typeface="Times New Roman" panose="02020603050405020304" pitchFamily="18" charset="0"/>
              </a:rPr>
              <a:t>Faculty, researchers, and Chancellor’s Office staff: MIS</a:t>
            </a:r>
          </a:p>
          <a:p>
            <a:pPr lvl="1">
              <a:buClr>
                <a:schemeClr val="accent6">
                  <a:lumMod val="75000"/>
                </a:schemeClr>
              </a:buClr>
            </a:pPr>
            <a:endParaRPr lang="en-US" dirty="0">
              <a:latin typeface="Times New Roman" panose="02020603050405020304" pitchFamily="18" charset="0"/>
              <a:cs typeface="Times New Roman" panose="02020603050405020304" pitchFamily="18" charset="0"/>
            </a:endParaRPr>
          </a:p>
          <a:p>
            <a:pPr marL="0" indent="0">
              <a:buClr>
                <a:schemeClr val="accent6">
                  <a:lumMod val="75000"/>
                </a:schemeClr>
              </a:buClr>
              <a:buNone/>
            </a:pPr>
            <a:r>
              <a:rPr lang="en-US" dirty="0">
                <a:latin typeface="Times New Roman" panose="02020603050405020304" pitchFamily="18" charset="0"/>
                <a:cs typeface="Times New Roman" panose="02020603050405020304" pitchFamily="18" charset="0"/>
              </a:rPr>
              <a:t>Each group held 2 meetings between September 2018-January 2019</a:t>
            </a:r>
          </a:p>
          <a:p>
            <a:pPr marL="0" indent="0">
              <a:buClr>
                <a:schemeClr val="accent6">
                  <a:lumMod val="75000"/>
                </a:schemeClr>
              </a:buClr>
              <a:buNone/>
            </a:pPr>
            <a:endParaRPr lang="en-US" dirty="0">
              <a:solidFill>
                <a:srgbClr val="FF0000"/>
              </a:solidFill>
              <a:latin typeface="Times New Roman" panose="02020603050405020304" pitchFamily="18" charset="0"/>
              <a:cs typeface="Times New Roman" panose="02020603050405020304" pitchFamily="18" charset="0"/>
            </a:endParaRPr>
          </a:p>
          <a:p>
            <a:pPr lvl="1">
              <a:buClr>
                <a:schemeClr val="accent6">
                  <a:lumMod val="75000"/>
                </a:schemeClr>
              </a:buClr>
            </a:pPr>
            <a:endParaRPr lang="en-US" dirty="0">
              <a:latin typeface="Times New Roman" panose="02020603050405020304" pitchFamily="18" charset="0"/>
              <a:cs typeface="Times New Roman" panose="02020603050405020304" pitchFamily="18" charset="0"/>
            </a:endParaRPr>
          </a:p>
          <a:p>
            <a:pPr marL="457200" lvl="1" indent="0">
              <a:buClr>
                <a:schemeClr val="accent6">
                  <a:lumMod val="75000"/>
                </a:schemeClr>
              </a:buCl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866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CE03-89CC-6E43-B244-BE42011EC848}"/>
              </a:ext>
            </a:extLst>
          </p:cNvPr>
          <p:cNvSpPr>
            <a:spLocks noGrp="1"/>
          </p:cNvSpPr>
          <p:nvPr>
            <p:ph type="title"/>
          </p:nvPr>
        </p:nvSpPr>
        <p:spPr>
          <a:xfrm>
            <a:off x="838200" y="604434"/>
            <a:ext cx="10515600" cy="635430"/>
          </a:xfrm>
        </p:spPr>
        <p:txBody>
          <a:bodyPr anchor="t">
            <a:normAutofit fontScale="90000"/>
          </a:bodyPr>
          <a:lstStyle/>
          <a:p>
            <a:pPr algn="ctr"/>
            <a:r>
              <a:rPr lang="en-US" b="1" dirty="0">
                <a:solidFill>
                  <a:srgbClr val="00B050"/>
                </a:solidFill>
                <a:latin typeface="Times New Roman" panose="02020603050405020304" pitchFamily="18" charset="0"/>
                <a:cs typeface="Times New Roman" panose="02020603050405020304" pitchFamily="18" charset="0"/>
              </a:rPr>
              <a:t>The Plan – Course Basic (CB) Codes</a:t>
            </a:r>
            <a:br>
              <a:rPr lang="en-US" dirty="0">
                <a:solidFill>
                  <a:srgbClr val="00B050"/>
                </a:solidFill>
                <a:latin typeface="Times New Roman" panose="02020603050405020304" pitchFamily="18" charset="0"/>
                <a:cs typeface="Times New Roman" panose="02020603050405020304" pitchFamily="18" charset="0"/>
              </a:rPr>
            </a:br>
            <a:endParaRPr lang="en-US" dirty="0">
              <a:solidFill>
                <a:srgbClr val="00B050"/>
              </a:solidFill>
            </a:endParaRPr>
          </a:p>
        </p:txBody>
      </p:sp>
      <p:sp>
        <p:nvSpPr>
          <p:cNvPr id="3" name="Content Placeholder 2">
            <a:extLst>
              <a:ext uri="{FF2B5EF4-FFF2-40B4-BE49-F238E27FC236}">
                <a16:creationId xmlns:a16="http://schemas.microsoft.com/office/drawing/2014/main" id="{E7DE0731-89A0-8B47-80D3-77BAFE42BAEE}"/>
              </a:ext>
            </a:extLst>
          </p:cNvPr>
          <p:cNvSpPr>
            <a:spLocks noGrp="1"/>
          </p:cNvSpPr>
          <p:nvPr>
            <p:ph idx="1"/>
          </p:nvPr>
        </p:nvSpPr>
        <p:spPr>
          <a:xfrm>
            <a:off x="838200" y="1410346"/>
            <a:ext cx="10515600" cy="5207429"/>
          </a:xfrm>
        </p:spPr>
        <p:txBody>
          <a:bodyPr>
            <a:normAutofit fontScale="92500" lnSpcReduction="10000"/>
          </a:bodyPr>
          <a:lstStyle/>
          <a:p>
            <a:pPr marL="0" indent="0" algn="ctr">
              <a:buClr>
                <a:srgbClr val="00B050"/>
              </a:buClr>
              <a:buNone/>
            </a:pPr>
            <a:r>
              <a:rPr lang="en-US" dirty="0">
                <a:latin typeface="Times New Roman" panose="02020603050405020304" pitchFamily="18" charset="0"/>
                <a:cs typeface="Times New Roman" panose="02020603050405020304" pitchFamily="18" charset="0"/>
              </a:rPr>
              <a:t>Update/Create new data elements, in particular:</a:t>
            </a:r>
          </a:p>
          <a:p>
            <a:pPr lvl="0">
              <a:buClr>
                <a:srgbClr val="00B050"/>
              </a:buClr>
            </a:pPr>
            <a:r>
              <a:rPr lang="en-US" dirty="0">
                <a:latin typeface="Times New Roman" panose="02020603050405020304" pitchFamily="18" charset="0"/>
                <a:cs typeface="Times New Roman" panose="02020603050405020304" pitchFamily="18" charset="0"/>
              </a:rPr>
              <a:t>CB21 Identify content of English, mathematics, ESL and related discipline courses using rubrics created by discipline workgroups based on EFLs, vetted by faculty statewide, endorsed by ASCCC delegates at 2019 spring plenary session.</a:t>
            </a:r>
          </a:p>
          <a:p>
            <a:pPr lvl="0">
              <a:buClr>
                <a:srgbClr val="00B050"/>
              </a:buClr>
            </a:pPr>
            <a:r>
              <a:rPr lang="en-US" dirty="0">
                <a:latin typeface="Times New Roman" panose="02020603050405020304" pitchFamily="18" charset="0"/>
                <a:cs typeface="Times New Roman" panose="02020603050405020304" pitchFamily="18" charset="0"/>
              </a:rPr>
              <a:t>CB25 – Identify GE requirement or local competency: CSU GE Breadth/IGETC—B4/2A (math/QR) and A2, A3/1A (English Comp/Critical Thinking), local GE/competency</a:t>
            </a:r>
          </a:p>
          <a:p>
            <a:pPr lvl="0">
              <a:buClr>
                <a:srgbClr val="00B050"/>
              </a:buClr>
            </a:pPr>
            <a:r>
              <a:rPr lang="en-US" strike="sngStrike" dirty="0">
                <a:latin typeface="Times New Roman" panose="02020603050405020304" pitchFamily="18" charset="0"/>
                <a:cs typeface="Times New Roman" panose="02020603050405020304" pitchFamily="18" charset="0"/>
              </a:rPr>
              <a:t>CB26 – transfer type: major, GE, elective, where to: CSU, UC, other college</a:t>
            </a:r>
            <a:r>
              <a:rPr lang="en-US"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on hold!</a:t>
            </a:r>
            <a:endParaRPr lang="en-US" dirty="0">
              <a:solidFill>
                <a:srgbClr val="FF0000"/>
              </a:solidFill>
              <a:latin typeface="Times New Roman" panose="02020603050405020304" pitchFamily="18" charset="0"/>
              <a:cs typeface="Times New Roman" panose="02020603050405020304" pitchFamily="18" charset="0"/>
            </a:endParaRPr>
          </a:p>
          <a:p>
            <a:pPr lvl="0">
              <a:buClr>
                <a:srgbClr val="00B050"/>
              </a:buClr>
            </a:pPr>
            <a:r>
              <a:rPr lang="en-US" strike="sngStrike" dirty="0">
                <a:latin typeface="Times New Roman" panose="02020603050405020304" pitchFamily="18" charset="0"/>
                <a:cs typeface="Times New Roman" panose="02020603050405020304" pitchFamily="18" charset="0"/>
              </a:rPr>
              <a:t>CB27</a:t>
            </a:r>
            <a:r>
              <a:rPr lang="en-US" dirty="0">
                <a:latin typeface="Times New Roman" panose="02020603050405020304" pitchFamily="18" charset="0"/>
                <a:cs typeface="Times New Roman" panose="02020603050405020304" pitchFamily="18" charset="0"/>
              </a:rPr>
              <a:t> CB26 – support course type, as of February 26, this is a binary code: support course or not a support course</a:t>
            </a:r>
          </a:p>
          <a:p>
            <a:pPr lvl="1">
              <a:buClr>
                <a:srgbClr val="00B050"/>
              </a:buClr>
            </a:pPr>
            <a:r>
              <a:rPr lang="en-US" dirty="0">
                <a:latin typeface="Times New Roman" panose="02020603050405020304" pitchFamily="18" charset="0"/>
                <a:cs typeface="Times New Roman" panose="02020603050405020304" pitchFamily="18" charset="0"/>
              </a:rPr>
              <a:t>Was going to be named CB27, hold on original CB26 caused the naming change…</a:t>
            </a:r>
          </a:p>
          <a:p>
            <a:pPr marL="0" indent="0">
              <a:buClr>
                <a:srgbClr val="00B050"/>
              </a:buCl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41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The Updated CB21 Rubrics</a:t>
            </a:r>
          </a:p>
        </p:txBody>
      </p:sp>
      <p:pic>
        <p:nvPicPr>
          <p:cNvPr id="4" name="Picture 3">
            <a:extLst>
              <a:ext uri="{FF2B5EF4-FFF2-40B4-BE49-F238E27FC236}">
                <a16:creationId xmlns:a16="http://schemas.microsoft.com/office/drawing/2014/main" id="{735711D1-656C-434A-9033-6EF80142F9A3}"/>
              </a:ext>
            </a:extLst>
          </p:cNvPr>
          <p:cNvPicPr>
            <a:picLocks noChangeAspect="1"/>
          </p:cNvPicPr>
          <p:nvPr/>
        </p:nvPicPr>
        <p:blipFill>
          <a:blip r:embed="rId2"/>
          <a:stretch>
            <a:fillRect/>
          </a:stretch>
        </p:blipFill>
        <p:spPr>
          <a:xfrm>
            <a:off x="5362413" y="1366137"/>
            <a:ext cx="6086126" cy="4269372"/>
          </a:xfrm>
          <a:prstGeom prst="rect">
            <a:avLst/>
          </a:prstGeom>
        </p:spPr>
      </p:pic>
    </p:spTree>
    <p:extLst>
      <p:ext uri="{BB962C8B-B14F-4D97-AF65-F5344CB8AC3E}">
        <p14:creationId xmlns:p14="http://schemas.microsoft.com/office/powerpoint/2010/main" val="2206212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AFA2-CEDE-7048-A3A5-489A6947ECF0}"/>
              </a:ext>
            </a:extLst>
          </p:cNvPr>
          <p:cNvSpPr>
            <a:spLocks noGrp="1"/>
          </p:cNvSpPr>
          <p:nvPr>
            <p:ph type="title"/>
          </p:nvPr>
        </p:nvSpPr>
        <p:spPr>
          <a:xfrm>
            <a:off x="838200" y="365126"/>
            <a:ext cx="10515600" cy="828244"/>
          </a:xfrm>
        </p:spPr>
        <p:txBody>
          <a:bodyPr/>
          <a:lstStyle/>
          <a:p>
            <a:pPr algn="ctr"/>
            <a:r>
              <a:rPr lang="en-US" b="1" dirty="0">
                <a:solidFill>
                  <a:srgbClr val="FFC000"/>
                </a:solidFill>
                <a:latin typeface="Times New Roman" panose="02020603050405020304" pitchFamily="18" charset="0"/>
                <a:cs typeface="Times New Roman" panose="02020603050405020304" pitchFamily="18" charset="0"/>
              </a:rPr>
              <a:t>The Rubrics</a:t>
            </a:r>
          </a:p>
        </p:txBody>
      </p:sp>
      <p:sp>
        <p:nvSpPr>
          <p:cNvPr id="3" name="Content Placeholder 2">
            <a:extLst>
              <a:ext uri="{FF2B5EF4-FFF2-40B4-BE49-F238E27FC236}">
                <a16:creationId xmlns:a16="http://schemas.microsoft.com/office/drawing/2014/main" id="{097453E1-2160-8145-ADA5-E9F1946738C0}"/>
              </a:ext>
            </a:extLst>
          </p:cNvPr>
          <p:cNvSpPr>
            <a:spLocks noGrp="1"/>
          </p:cNvSpPr>
          <p:nvPr>
            <p:ph idx="1"/>
          </p:nvPr>
        </p:nvSpPr>
        <p:spPr>
          <a:xfrm>
            <a:off x="838200" y="1638300"/>
            <a:ext cx="10515600" cy="5010472"/>
          </a:xfrm>
        </p:spPr>
        <p:txBody>
          <a:bodyPr>
            <a:noAutofit/>
          </a:bodyPr>
          <a:lstStyle/>
          <a:p>
            <a:r>
              <a:rPr lang="en-US" dirty="0">
                <a:latin typeface="Times New Roman" panose="02020603050405020304" pitchFamily="18" charset="0"/>
                <a:cs typeface="Times New Roman" panose="02020603050405020304" pitchFamily="18" charset="0"/>
              </a:rPr>
              <a:t>Vetted by discipline faculty during five Recoding Regional meetings in March 2019</a:t>
            </a:r>
          </a:p>
          <a:p>
            <a:r>
              <a:rPr lang="en-US" dirty="0">
                <a:latin typeface="Times New Roman" panose="02020603050405020304" pitchFamily="18" charset="0"/>
                <a:cs typeface="Times New Roman" panose="02020603050405020304" pitchFamily="18" charset="0"/>
              </a:rPr>
              <a:t>Survey for feedback March 26 – April 3</a:t>
            </a:r>
          </a:p>
          <a:p>
            <a:r>
              <a:rPr lang="en-US" dirty="0">
                <a:latin typeface="Times New Roman" panose="02020603050405020304" pitchFamily="18" charset="0"/>
                <a:cs typeface="Times New Roman" panose="02020603050405020304" pitchFamily="18" charset="0"/>
              </a:rPr>
              <a:t>The CB21 Rubrics are linked in the Resolution Packet: </a:t>
            </a:r>
            <a:r>
              <a:rPr lang="en-US" i="1" dirty="0">
                <a:latin typeface="Times New Roman" panose="02020603050405020304" pitchFamily="18" charset="0"/>
                <a:cs typeface="Times New Roman" panose="02020603050405020304" pitchFamily="18" charset="0"/>
              </a:rPr>
              <a:t>Resolution 9.01 S19 CB21 Rubrics for Coding Course Outcomes:</a:t>
            </a:r>
          </a:p>
          <a:p>
            <a:pPr marL="0" indent="0">
              <a:buNone/>
            </a:pPr>
            <a:r>
              <a:rPr lang="en-US" sz="2400" dirty="0">
                <a:latin typeface="Times New Roman" panose="02020603050405020304" pitchFamily="18" charset="0"/>
                <a:cs typeface="Times New Roman" panose="02020603050405020304" pitchFamily="18" charset="0"/>
              </a:rPr>
              <a:t>Resolved, That the Academic Senate for California Community Colleges approve the CB21 rubrics and endorse their use for coding course outcomes for local college credit and noncredit courses in English, mathematics, and other related or appropriate disciplines. </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3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AFA2-CEDE-7048-A3A5-489A6947ECF0}"/>
              </a:ext>
            </a:extLst>
          </p:cNvPr>
          <p:cNvSpPr>
            <a:spLocks noGrp="1"/>
          </p:cNvSpPr>
          <p:nvPr>
            <p:ph type="title"/>
          </p:nvPr>
        </p:nvSpPr>
        <p:spPr>
          <a:xfrm>
            <a:off x="838200" y="365126"/>
            <a:ext cx="10515600" cy="828244"/>
          </a:xfrm>
        </p:spPr>
        <p:txBody>
          <a:bodyPr/>
          <a:lstStyle/>
          <a:p>
            <a:pPr algn="ctr"/>
            <a:r>
              <a:rPr lang="en-US" b="1" dirty="0">
                <a:solidFill>
                  <a:srgbClr val="FFC000"/>
                </a:solidFill>
                <a:latin typeface="Times New Roman" panose="02020603050405020304" pitchFamily="18" charset="0"/>
                <a:cs typeface="Times New Roman" panose="02020603050405020304" pitchFamily="18" charset="0"/>
              </a:rPr>
              <a:t>The Rubrics</a:t>
            </a:r>
          </a:p>
        </p:txBody>
      </p:sp>
      <p:sp>
        <p:nvSpPr>
          <p:cNvPr id="3" name="Content Placeholder 2">
            <a:extLst>
              <a:ext uri="{FF2B5EF4-FFF2-40B4-BE49-F238E27FC236}">
                <a16:creationId xmlns:a16="http://schemas.microsoft.com/office/drawing/2014/main" id="{097453E1-2160-8145-ADA5-E9F1946738C0}"/>
              </a:ext>
            </a:extLst>
          </p:cNvPr>
          <p:cNvSpPr>
            <a:spLocks noGrp="1"/>
          </p:cNvSpPr>
          <p:nvPr>
            <p:ph idx="1"/>
          </p:nvPr>
        </p:nvSpPr>
        <p:spPr>
          <a:xfrm>
            <a:off x="712922" y="1193369"/>
            <a:ext cx="10640878" cy="5455403"/>
          </a:xfrm>
        </p:spPr>
        <p:txBody>
          <a:bodyPr>
            <a:noAutofit/>
          </a:bodyPr>
          <a:lstStyle/>
          <a:p>
            <a:pPr fontAlgn="base"/>
            <a:r>
              <a:rPr lang="en-US" dirty="0">
                <a:latin typeface="Times New Roman" panose="02020603050405020304" pitchFamily="18" charset="0"/>
                <a:cs typeface="Times New Roman" panose="02020603050405020304" pitchFamily="18" charset="0"/>
              </a:rPr>
              <a:t>The rubrics are outcomes that demonstrate course level outcomes/an educational level that student has attained by completion of course.</a:t>
            </a:r>
          </a:p>
          <a:p>
            <a:pPr fontAlgn="base"/>
            <a:r>
              <a:rPr lang="en-US" dirty="0">
                <a:latin typeface="Times New Roman" panose="02020603050405020304" pitchFamily="18" charset="0"/>
                <a:cs typeface="Times New Roman" panose="02020603050405020304" pitchFamily="18" charset="0"/>
              </a:rPr>
              <a:t>The rubrics do not include all of the learning outcomes of every course</a:t>
            </a:r>
          </a:p>
          <a:p>
            <a:pPr lvl="0" fontAlgn="base"/>
            <a:r>
              <a:rPr lang="en-US" dirty="0">
                <a:latin typeface="Times New Roman" panose="02020603050405020304" pitchFamily="18" charset="0"/>
                <a:cs typeface="Times New Roman" panose="02020603050405020304" pitchFamily="18" charset="0"/>
              </a:rPr>
              <a:t>The new coding identifies the level at which the student should be upon completion of a course in a pathway. </a:t>
            </a:r>
          </a:p>
          <a:p>
            <a:pPr lvl="1" fontAlgn="base"/>
            <a:r>
              <a:rPr lang="en-US" dirty="0">
                <a:latin typeface="Times New Roman" panose="02020603050405020304" pitchFamily="18" charset="0"/>
                <a:cs typeface="Times New Roman" panose="02020603050405020304" pitchFamily="18" charset="0"/>
              </a:rPr>
              <a:t>A level typically indicates one-year of high school course work at a standard pace, neither accelerated, nor stretched. </a:t>
            </a:r>
          </a:p>
          <a:p>
            <a:pPr lvl="1" fontAlgn="base"/>
            <a:r>
              <a:rPr lang="en-US" dirty="0">
                <a:latin typeface="Times New Roman" panose="02020603050405020304" pitchFamily="18" charset="0"/>
                <a:cs typeface="Times New Roman" panose="02020603050405020304" pitchFamily="18" charset="0"/>
              </a:rPr>
              <a:t>This generally is interpreted to be one-term at a standard college pace.</a:t>
            </a:r>
          </a:p>
          <a:p>
            <a:r>
              <a:rPr lang="en-US" dirty="0">
                <a:latin typeface="Times New Roman" panose="02020603050405020304" pitchFamily="18" charset="0"/>
                <a:cs typeface="Times New Roman" panose="02020603050405020304" pitchFamily="18" charset="0"/>
              </a:rPr>
              <a:t>New coding integrates traditional level outcomes updated with current expectations from the Federal</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Educational Functioning Level (EFL) descriptors, based on Common Core Standards</a:t>
            </a:r>
          </a:p>
          <a:p>
            <a:pPr lvl="0"/>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175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838200" y="336550"/>
            <a:ext cx="10515600" cy="996951"/>
          </a:xfrm>
        </p:spPr>
        <p:txBody>
          <a:bodyPr>
            <a:normAutofit/>
          </a:bodyPr>
          <a:lstStyle/>
          <a:p>
            <a:pPr algn="ctr"/>
            <a:r>
              <a:rPr lang="en-US" b="1" dirty="0">
                <a:solidFill>
                  <a:srgbClr val="FFC000"/>
                </a:solidFill>
                <a:latin typeface="Times New Roman" panose="02020603050405020304" pitchFamily="18" charset="0"/>
                <a:cs typeface="Times New Roman" panose="02020603050405020304" pitchFamily="18" charset="0"/>
              </a:rPr>
              <a:t>The Rubrics</a:t>
            </a:r>
            <a:endParaRPr lang="en-US" sz="4000" dirty="0">
              <a:solidFill>
                <a:srgbClr val="0070C0"/>
              </a:solidFill>
              <a:latin typeface="Times New Roman" panose="02020603050405020304" pitchFamily="18" charset="0"/>
              <a:ea typeface="Times New Roman" charset="0"/>
              <a:cs typeface="Times New Roman" panose="02020603050405020304" pitchFamily="18" charset="0"/>
            </a:endParaRPr>
          </a:p>
        </p:txBody>
      </p:sp>
      <p:sp>
        <p:nvSpPr>
          <p:cNvPr id="14339" name="Rectangle 1027"/>
          <p:cNvSpPr>
            <a:spLocks noGrp="1" noChangeArrowheads="1"/>
          </p:cNvSpPr>
          <p:nvPr>
            <p:ph idx="1"/>
          </p:nvPr>
        </p:nvSpPr>
        <p:spPr>
          <a:xfrm>
            <a:off x="838200" y="1627322"/>
            <a:ext cx="10400071" cy="4581750"/>
          </a:xfrm>
        </p:spPr>
        <p:txBody>
          <a:bodyPr>
            <a:normAutofit/>
          </a:bodyPr>
          <a:lstStyle/>
          <a:p>
            <a:pPr lvl="0"/>
            <a:r>
              <a:rPr lang="en-US" dirty="0">
                <a:latin typeface="Times New Roman" panose="02020603050405020304" pitchFamily="18" charset="0"/>
                <a:cs typeface="Times New Roman" panose="02020603050405020304" pitchFamily="18" charset="0"/>
              </a:rPr>
              <a:t>New coding identifies and helps track student progress for AB 705 and Student Centered Funding Formula (SCFF) time to completion metrics.</a:t>
            </a:r>
          </a:p>
          <a:p>
            <a:r>
              <a:rPr lang="en-US" dirty="0">
                <a:latin typeface="Times New Roman" panose="02020603050405020304" pitchFamily="18" charset="0"/>
                <a:cs typeface="Times New Roman" panose="02020603050405020304" pitchFamily="18" charset="0"/>
              </a:rPr>
              <a:t>There may be additional levels below transfer that did not exist prior to 2019. This is due to including noncredit, Adult Basic Education (ABE) and Adult Secondary Education (ASE) in the same rubric with credit courses.</a:t>
            </a:r>
          </a:p>
          <a:p>
            <a:r>
              <a:rPr lang="en-US" dirty="0">
                <a:latin typeface="Times New Roman" panose="02020603050405020304" pitchFamily="18" charset="0"/>
                <a:cs typeface="Times New Roman" panose="02020603050405020304" pitchFamily="18" charset="0"/>
              </a:rPr>
              <a:t>All in same rubric to facilitate alignment between credit, noncredit, and adult schools and allow for mirrored courses and transition from adult education and noncredit to credit.</a:t>
            </a:r>
          </a:p>
        </p:txBody>
      </p:sp>
    </p:spTree>
    <p:extLst>
      <p:ext uri="{BB962C8B-B14F-4D97-AF65-F5344CB8AC3E}">
        <p14:creationId xmlns:p14="http://schemas.microsoft.com/office/powerpoint/2010/main" val="3947011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C000"/>
                </a:solidFill>
                <a:latin typeface="Times New Roman" panose="02020603050405020304" pitchFamily="18" charset="0"/>
                <a:cs typeface="Times New Roman" panose="02020603050405020304" pitchFamily="18" charset="0"/>
              </a:rPr>
              <a:t>The Rubrics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4147472"/>
          </a:xfrm>
        </p:spPr>
        <p:txBody>
          <a:bodyPr>
            <a:normAutofit lnSpcReduction="10000"/>
          </a:bodyPr>
          <a:lstStyle/>
          <a:p>
            <a:pPr lvl="0"/>
            <a:r>
              <a:rPr lang="en-US" dirty="0">
                <a:latin typeface="Times New Roman" panose="02020603050405020304" pitchFamily="18" charset="0"/>
                <a:cs typeface="Times New Roman" panose="02020603050405020304" pitchFamily="18" charset="0"/>
              </a:rPr>
              <a:t>Rubrics for English integrate reading and critical thinking outcomes.</a:t>
            </a:r>
          </a:p>
          <a:p>
            <a:pPr lvl="0"/>
            <a:r>
              <a:rPr lang="en-US" dirty="0">
                <a:latin typeface="Times New Roman" panose="02020603050405020304" pitchFamily="18" charset="0"/>
                <a:cs typeface="Times New Roman" panose="02020603050405020304" pitchFamily="18" charset="0"/>
              </a:rPr>
              <a:t>Rubrics for mathematics and quantitative reasoning include statistics, geometry, contextual mathematics and mathematical critical thinking outcomes.</a:t>
            </a:r>
          </a:p>
          <a:p>
            <a:pPr lvl="0"/>
            <a:r>
              <a:rPr lang="en-US" dirty="0">
                <a:latin typeface="Times New Roman" panose="02020603050405020304" pitchFamily="18" charset="0"/>
                <a:cs typeface="Times New Roman" panose="02020603050405020304" pitchFamily="18" charset="0"/>
              </a:rPr>
              <a:t>All rubrics reference integrated skills such as communication and problem solving.</a:t>
            </a:r>
          </a:p>
          <a:p>
            <a:pPr lvl="0"/>
            <a:endParaRPr lang="en-US" dirty="0">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en-US" dirty="0">
              <a:latin typeface="Times New Roman" panose="02020603050405020304" pitchFamily="18" charset="0"/>
              <a:ea typeface="Times New Roman" charset="0"/>
              <a:cs typeface="Times New Roman" panose="02020603050405020304" pitchFamily="18" charset="0"/>
            </a:endParaRPr>
          </a:p>
          <a:p>
            <a:pPr marL="0" indent="0">
              <a:lnSpc>
                <a:spcPct val="120000"/>
              </a:lnSpc>
              <a:spcBef>
                <a:spcPts val="0"/>
              </a:spcBef>
              <a:buNone/>
            </a:pPr>
            <a:r>
              <a:rPr lang="en-US" dirty="0">
                <a:latin typeface="Times New Roman" panose="02020603050405020304" pitchFamily="18" charset="0"/>
                <a:ea typeface="Times New Roman" charset="0"/>
                <a:cs typeface="Times New Roman" panose="02020603050405020304" pitchFamily="18" charset="0"/>
              </a:rPr>
              <a:t> </a:t>
            </a:r>
          </a:p>
          <a:p>
            <a:pPr marL="0" indent="0">
              <a:lnSpc>
                <a:spcPct val="120000"/>
              </a:lnSpc>
              <a:spcBef>
                <a:spcPts val="0"/>
              </a:spcBef>
              <a:buNone/>
            </a:pPr>
            <a:endParaRPr lang="en-US"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406046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Description</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0" y="1920615"/>
            <a:ext cx="10410371" cy="2448185"/>
          </a:xfrm>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dirty="0">
                <a:highlight>
                  <a:srgbClr val="FFFFFF"/>
                </a:highlight>
                <a:latin typeface="Times New Roman" panose="02020603050405020304" pitchFamily="18" charset="0"/>
                <a:cs typeface="Times New Roman" panose="02020603050405020304" pitchFamily="18" charset="0"/>
              </a:rPr>
              <a:t>The work of the AB 705 Data Revision Project was to define coding to count courses more accurately for evaluation of AB 705 implementation and appropriate funding from the Student Centered Funding Formula. This segment will provide an opportunity to learn about and discuss the new coding and rubrics for CB21 and the new MIS Data Elements: CB25 and CB26.</a:t>
            </a:r>
          </a:p>
        </p:txBody>
      </p:sp>
    </p:spTree>
    <p:extLst>
      <p:ext uri="{BB962C8B-B14F-4D97-AF65-F5344CB8AC3E}">
        <p14:creationId xmlns:p14="http://schemas.microsoft.com/office/powerpoint/2010/main" val="2729142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lgn="ctr"/>
            <a:r>
              <a:rPr lang="en-US" b="1" dirty="0">
                <a:solidFill>
                  <a:srgbClr val="FFC000"/>
                </a:solidFill>
                <a:latin typeface="Times New Roman" panose="02020603050405020304" pitchFamily="18" charset="0"/>
                <a:cs typeface="Times New Roman" panose="02020603050405020304" pitchFamily="18" charset="0"/>
              </a:rPr>
              <a:t>The Rubrics do NOT…</a:t>
            </a:r>
            <a:endParaRPr lang="en-US" dirty="0">
              <a:latin typeface="Times New Roman" panose="02020603050405020304" pitchFamily="18" charset="0"/>
              <a:cs typeface="Times New Roman" panose="02020603050405020304" pitchFamily="18" charset="0"/>
            </a:endParaRPr>
          </a:p>
        </p:txBody>
      </p:sp>
      <p:sp>
        <p:nvSpPr>
          <p:cNvPr id="23555" name="Rectangle 3"/>
          <p:cNvSpPr>
            <a:spLocks noGrp="1" noChangeArrowheads="1"/>
          </p:cNvSpPr>
          <p:nvPr>
            <p:ph idx="1"/>
          </p:nvPr>
        </p:nvSpPr>
        <p:spPr>
          <a:xfrm>
            <a:off x="838200" y="1525588"/>
            <a:ext cx="10515600" cy="4351338"/>
          </a:xfrm>
        </p:spPr>
        <p:txBody>
          <a:bodyPr>
            <a:normAutofit/>
          </a:bodyPr>
          <a:lstStyle/>
          <a:p>
            <a:pPr marL="0" lvl="0"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Drive curricular content or pedagogy;</a:t>
            </a:r>
          </a:p>
          <a:p>
            <a:pPr lvl="0"/>
            <a:r>
              <a:rPr lang="en-US" dirty="0">
                <a:latin typeface="Times New Roman" panose="02020603050405020304" pitchFamily="18" charset="0"/>
                <a:cs typeface="Times New Roman" panose="02020603050405020304" pitchFamily="18" charset="0"/>
              </a:rPr>
              <a:t>Include all of the language of the EFLs…but they do adapt them to California community college curriculum with accurate, yet concise descriptions;</a:t>
            </a:r>
          </a:p>
          <a:p>
            <a:pPr lvl="0"/>
            <a:r>
              <a:rPr lang="en-US" dirty="0">
                <a:latin typeface="Times New Roman" panose="02020603050405020304" pitchFamily="18" charset="0"/>
                <a:cs typeface="Times New Roman" panose="02020603050405020304" pitchFamily="18" charset="0"/>
              </a:rPr>
              <a:t>Dictate any particular innovation, program or course strategy;</a:t>
            </a:r>
          </a:p>
          <a:p>
            <a:pPr lvl="0"/>
            <a:r>
              <a:rPr lang="en-US" dirty="0">
                <a:latin typeface="Times New Roman" panose="02020603050405020304" pitchFamily="18" charset="0"/>
                <a:cs typeface="Times New Roman" panose="02020603050405020304" pitchFamily="18" charset="0"/>
              </a:rPr>
              <a:t>Determine or dictate sequences or prerequisites for any particular course.</a:t>
            </a:r>
          </a:p>
          <a:p>
            <a:pPr eaLnBrk="1" hangingPunct="1">
              <a:lnSpc>
                <a:spcPct val="80000"/>
              </a:lnSpc>
              <a:spcBef>
                <a:spcPct val="0"/>
              </a:spcBef>
              <a:buFont typeface="Wingdings" charset="0"/>
              <a:buNone/>
            </a:pPr>
            <a:endParaRPr lang="en-US"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25095023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Q and A</a:t>
            </a:r>
          </a:p>
        </p:txBody>
      </p:sp>
      <p:pic>
        <p:nvPicPr>
          <p:cNvPr id="3" name="Picture 2">
            <a:extLst>
              <a:ext uri="{FF2B5EF4-FFF2-40B4-BE49-F238E27FC236}">
                <a16:creationId xmlns:a16="http://schemas.microsoft.com/office/drawing/2014/main" id="{8FA754ED-6A1A-6749-87B8-237472228DA4}"/>
              </a:ext>
            </a:extLst>
          </p:cNvPr>
          <p:cNvPicPr>
            <a:picLocks noChangeAspect="1"/>
          </p:cNvPicPr>
          <p:nvPr/>
        </p:nvPicPr>
        <p:blipFill>
          <a:blip r:embed="rId2"/>
          <a:stretch>
            <a:fillRect/>
          </a:stretch>
        </p:blipFill>
        <p:spPr>
          <a:xfrm>
            <a:off x="5362413" y="1937426"/>
            <a:ext cx="5328970" cy="2984223"/>
          </a:xfrm>
          <a:prstGeom prst="rect">
            <a:avLst/>
          </a:prstGeom>
        </p:spPr>
      </p:pic>
    </p:spTree>
    <p:extLst>
      <p:ext uri="{BB962C8B-B14F-4D97-AF65-F5344CB8AC3E}">
        <p14:creationId xmlns:p14="http://schemas.microsoft.com/office/powerpoint/2010/main" val="910893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rmAutofit/>
          </a:bodyPr>
          <a:lstStyle/>
          <a:p>
            <a:pPr algn="ctr"/>
            <a:r>
              <a:rPr lang="en-US" sz="5400" b="1" dirty="0">
                <a:solidFill>
                  <a:srgbClr val="0070C0"/>
                </a:solidFill>
                <a:latin typeface="Times New Roman" panose="02020603050405020304" pitchFamily="18" charset="0"/>
                <a:cs typeface="Times New Roman" panose="02020603050405020304" pitchFamily="18" charset="0"/>
              </a:rPr>
              <a:t>Overview</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1" y="1690688"/>
            <a:ext cx="5722620" cy="2851815"/>
          </a:xfrm>
        </p:spPr>
        <p:txBody>
          <a:bodyPr>
            <a:normAutofit/>
          </a:bodyPr>
          <a:lstStyle/>
          <a:p>
            <a:r>
              <a:rPr lang="en-US" dirty="0">
                <a:latin typeface="Times New Roman" panose="02020603050405020304" pitchFamily="18" charset="0"/>
                <a:cs typeface="Times New Roman" panose="02020603050405020304" pitchFamily="18" charset="0"/>
              </a:rPr>
              <a:t>AB 705</a:t>
            </a:r>
          </a:p>
          <a:p>
            <a:r>
              <a:rPr lang="en-US" dirty="0">
                <a:latin typeface="Times New Roman" panose="02020603050405020304" pitchFamily="18" charset="0"/>
                <a:cs typeface="Times New Roman" panose="02020603050405020304" pitchFamily="18" charset="0"/>
              </a:rPr>
              <a:t>Student Centered Funding Formula</a:t>
            </a:r>
          </a:p>
          <a:p>
            <a:r>
              <a:rPr lang="en-US" dirty="0">
                <a:latin typeface="Times New Roman" panose="02020603050405020304" pitchFamily="18" charset="0"/>
                <a:cs typeface="Times New Roman" panose="02020603050405020304" pitchFamily="18" charset="0"/>
              </a:rPr>
              <a:t>AB 705 Data Revision Project</a:t>
            </a:r>
          </a:p>
          <a:p>
            <a:r>
              <a:rPr lang="en-US" dirty="0">
                <a:latin typeface="Times New Roman" panose="02020603050405020304" pitchFamily="18" charset="0"/>
                <a:cs typeface="Times New Roman" panose="02020603050405020304" pitchFamily="18" charset="0"/>
              </a:rPr>
              <a:t>The Updated CB21 Rubrics</a:t>
            </a:r>
          </a:p>
          <a:p>
            <a:r>
              <a:rPr lang="en-US" dirty="0">
                <a:latin typeface="Times New Roman" panose="02020603050405020304" pitchFamily="18" charset="0"/>
                <a:cs typeface="Times New Roman" panose="02020603050405020304" pitchFamily="18" charset="0"/>
              </a:rPr>
              <a:t>Q and A</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B6A841-6AE7-0543-B703-B8B570616756}"/>
              </a:ext>
            </a:extLst>
          </p:cNvPr>
          <p:cNvPicPr>
            <a:picLocks noChangeAspect="1"/>
          </p:cNvPicPr>
          <p:nvPr/>
        </p:nvPicPr>
        <p:blipFill>
          <a:blip r:embed="rId2"/>
          <a:stretch>
            <a:fillRect/>
          </a:stretch>
        </p:blipFill>
        <p:spPr>
          <a:xfrm>
            <a:off x="6752206" y="3758092"/>
            <a:ext cx="4756870" cy="2485848"/>
          </a:xfrm>
          <a:prstGeom prst="rect">
            <a:avLst/>
          </a:prstGeom>
        </p:spPr>
      </p:pic>
    </p:spTree>
    <p:extLst>
      <p:ext uri="{BB962C8B-B14F-4D97-AF65-F5344CB8AC3E}">
        <p14:creationId xmlns:p14="http://schemas.microsoft.com/office/powerpoint/2010/main" val="238816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6800" b="1" dirty="0">
                <a:solidFill>
                  <a:srgbClr val="C00000"/>
                </a:solidFill>
                <a:latin typeface="Times New Roman" panose="02020603050405020304" pitchFamily="18" charset="0"/>
                <a:cs typeface="Times New Roman" panose="02020603050405020304" pitchFamily="18" charset="0"/>
              </a:rPr>
              <a:t>AB 705</a:t>
            </a:r>
            <a:br>
              <a:rPr lang="en-US" sz="6800" b="1" dirty="0">
                <a:solidFill>
                  <a:srgbClr val="C00000"/>
                </a:solidFill>
                <a:latin typeface="Times New Roman" panose="02020603050405020304" pitchFamily="18" charset="0"/>
                <a:cs typeface="Times New Roman" panose="02020603050405020304" pitchFamily="18" charset="0"/>
              </a:rPr>
            </a:br>
            <a:r>
              <a:rPr lang="en-US" sz="3600" b="1" dirty="0">
                <a:solidFill>
                  <a:srgbClr val="C00000"/>
                </a:solidFill>
                <a:latin typeface="Times New Roman" panose="02020603050405020304" pitchFamily="18" charset="0"/>
                <a:cs typeface="Times New Roman" panose="02020603050405020304" pitchFamily="18" charset="0"/>
              </a:rPr>
              <a:t>(Irwin, 2017)</a:t>
            </a:r>
            <a:endParaRPr lang="en-US" sz="6800" b="1" dirty="0">
              <a:solidFill>
                <a:srgbClr val="C0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B2B848C-49AD-0C49-AE4C-919EABC776BD}"/>
              </a:ext>
            </a:extLst>
          </p:cNvPr>
          <p:cNvPicPr>
            <a:picLocks noChangeAspect="1"/>
          </p:cNvPicPr>
          <p:nvPr/>
        </p:nvPicPr>
        <p:blipFill>
          <a:blip r:embed="rId2"/>
          <a:stretch>
            <a:fillRect/>
          </a:stretch>
        </p:blipFill>
        <p:spPr>
          <a:xfrm>
            <a:off x="5966962" y="1858852"/>
            <a:ext cx="4177701" cy="3141372"/>
          </a:xfrm>
          <a:prstGeom prst="rect">
            <a:avLst/>
          </a:prstGeom>
        </p:spPr>
      </p:pic>
    </p:spTree>
    <p:extLst>
      <p:ext uri="{BB962C8B-B14F-4D97-AF65-F5344CB8AC3E}">
        <p14:creationId xmlns:p14="http://schemas.microsoft.com/office/powerpoint/2010/main" val="1684634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Education Code §78213 </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p:txBody>
          <a:bodyPr>
            <a:normAutofit/>
          </a:bodyPr>
          <a:lstStyle/>
          <a:p>
            <a:pPr>
              <a:buClr>
                <a:srgbClr val="FF0000"/>
              </a:buClr>
            </a:pPr>
            <a:r>
              <a:rPr lang="en-US" dirty="0">
                <a:latin typeface="Times New Roman" panose="02020603050405020304" pitchFamily="18" charset="0"/>
                <a:cs typeface="Times New Roman" panose="02020603050405020304" pitchFamily="18" charset="0"/>
              </a:rPr>
              <a:t>Colleges are allowed to place students into pre-transfer courses </a:t>
            </a:r>
          </a:p>
          <a:p>
            <a:pPr lvl="1">
              <a:buClr>
                <a:srgbClr val="FF0000"/>
              </a:buClr>
            </a:pPr>
            <a:r>
              <a:rPr lang="en-US" dirty="0">
                <a:latin typeface="Times New Roman" panose="02020603050405020304" pitchFamily="18" charset="0"/>
                <a:cs typeface="Times New Roman" panose="02020603050405020304" pitchFamily="18" charset="0"/>
              </a:rPr>
              <a:t>only if students are highly unlikely to pass the transfer-level course; </a:t>
            </a:r>
            <a:r>
              <a:rPr lang="en-US" b="1" dirty="0">
                <a:latin typeface="Times New Roman" panose="02020603050405020304" pitchFamily="18" charset="0"/>
                <a:cs typeface="Times New Roman" panose="02020603050405020304" pitchFamily="18" charset="0"/>
              </a:rPr>
              <a:t>and</a:t>
            </a:r>
            <a:r>
              <a:rPr lang="en-US" dirty="0">
                <a:latin typeface="Times New Roman" panose="02020603050405020304" pitchFamily="18" charset="0"/>
                <a:cs typeface="Times New Roman" panose="02020603050405020304" pitchFamily="18" charset="0"/>
              </a:rPr>
              <a:t> </a:t>
            </a:r>
          </a:p>
          <a:p>
            <a:pPr lvl="1">
              <a:buClr>
                <a:srgbClr val="FF0000"/>
              </a:buClr>
            </a:pPr>
            <a:r>
              <a:rPr lang="en-US" dirty="0">
                <a:latin typeface="Times New Roman" panose="02020603050405020304" pitchFamily="18" charset="0"/>
                <a:cs typeface="Times New Roman" panose="02020603050405020304" pitchFamily="18" charset="0"/>
              </a:rPr>
              <a:t>If placement in the pre-transfer course would maximize the likelihood that a student would complete transfer-level English or mathematics within a one-year timeframe or for ESL within a three-year timeframe.</a:t>
            </a:r>
          </a:p>
          <a:p>
            <a:pPr>
              <a:buClr>
                <a:srgbClr val="FF0000"/>
              </a:buClr>
            </a:pPr>
            <a:r>
              <a:rPr lang="en-US" dirty="0">
                <a:latin typeface="Times New Roman" panose="02020603050405020304" pitchFamily="18" charset="0"/>
                <a:cs typeface="Times New Roman" panose="02020603050405020304" pitchFamily="18" charset="0"/>
              </a:rPr>
              <a:t>In addition, colleges are required to use a student’s high school performance in their placement procedures when that data is reasonably available. </a:t>
            </a:r>
          </a:p>
        </p:txBody>
      </p:sp>
    </p:spTree>
    <p:extLst>
      <p:ext uri="{BB962C8B-B14F-4D97-AF65-F5344CB8AC3E}">
        <p14:creationId xmlns:p14="http://schemas.microsoft.com/office/powerpoint/2010/main" val="76779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Student Centered Funding Formula</a:t>
            </a:r>
          </a:p>
        </p:txBody>
      </p:sp>
      <p:pic>
        <p:nvPicPr>
          <p:cNvPr id="3" name="Picture 2">
            <a:extLst>
              <a:ext uri="{FF2B5EF4-FFF2-40B4-BE49-F238E27FC236}">
                <a16:creationId xmlns:a16="http://schemas.microsoft.com/office/drawing/2014/main" id="{2B2B2511-21EA-8442-BD1C-6941B94613E2}"/>
              </a:ext>
            </a:extLst>
          </p:cNvPr>
          <p:cNvPicPr>
            <a:picLocks noChangeAspect="1"/>
          </p:cNvPicPr>
          <p:nvPr/>
        </p:nvPicPr>
        <p:blipFill>
          <a:blip r:embed="rId2"/>
          <a:stretch>
            <a:fillRect/>
          </a:stretch>
        </p:blipFill>
        <p:spPr>
          <a:xfrm rot="2760210">
            <a:off x="6661509" y="1782851"/>
            <a:ext cx="3293374" cy="3293374"/>
          </a:xfrm>
          <a:prstGeom prst="rect">
            <a:avLst/>
          </a:prstGeom>
        </p:spPr>
      </p:pic>
    </p:spTree>
    <p:extLst>
      <p:ext uri="{BB962C8B-B14F-4D97-AF65-F5344CB8AC3E}">
        <p14:creationId xmlns:p14="http://schemas.microsoft.com/office/powerpoint/2010/main" val="170810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Student Centered Funding Formula</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560786"/>
            <a:ext cx="10515600" cy="5025994"/>
          </a:xfrm>
        </p:spPr>
        <p:txBody>
          <a:bodyPr>
            <a:normAutofit/>
          </a:bodyPr>
          <a:lstStyle/>
          <a:p>
            <a:pPr marL="0" indent="0" algn="ctr">
              <a:buClr>
                <a:srgbClr val="0070C0"/>
              </a:buClr>
              <a:buNone/>
            </a:pPr>
            <a:r>
              <a:rPr lang="en-US" b="1" dirty="0">
                <a:solidFill>
                  <a:schemeClr val="accent6">
                    <a:lumMod val="75000"/>
                  </a:schemeClr>
                </a:solidFill>
                <a:latin typeface="Times New Roman" panose="02020603050405020304" pitchFamily="18" charset="0"/>
                <a:cs typeface="Times New Roman" panose="02020603050405020304" pitchFamily="18" charset="0"/>
              </a:rPr>
              <a:t>Three Components</a:t>
            </a:r>
          </a:p>
          <a:p>
            <a:pPr marL="514350" indent="-514350">
              <a:buClr>
                <a:srgbClr val="0070C0"/>
              </a:buClr>
              <a:buFont typeface="+mj-lt"/>
              <a:buAutoNum type="arabicPeriod"/>
            </a:pPr>
            <a:r>
              <a:rPr lang="en-US" sz="2600" dirty="0">
                <a:latin typeface="Times New Roman" panose="02020603050405020304" pitchFamily="18" charset="0"/>
                <a:cs typeface="Times New Roman" panose="02020603050405020304" pitchFamily="18" charset="0"/>
              </a:rPr>
              <a:t>Base Allocation – promote broad access</a:t>
            </a:r>
          </a:p>
          <a:p>
            <a:pPr marL="514350" indent="-514350">
              <a:buClr>
                <a:srgbClr val="0070C0"/>
              </a:buClr>
              <a:buFont typeface="+mj-lt"/>
              <a:buAutoNum type="arabicPeriod"/>
            </a:pPr>
            <a:r>
              <a:rPr lang="en-US" sz="2600" dirty="0">
                <a:latin typeface="Times New Roman" panose="02020603050405020304" pitchFamily="18" charset="0"/>
                <a:cs typeface="Times New Roman" panose="02020603050405020304" pitchFamily="18" charset="0"/>
              </a:rPr>
              <a:t>Supplemental Allocation – address barriers to access and success for low-income students</a:t>
            </a:r>
          </a:p>
          <a:p>
            <a:pPr marL="514350" indent="-514350">
              <a:buClr>
                <a:srgbClr val="0070C0"/>
              </a:buClr>
              <a:buFont typeface="+mj-lt"/>
              <a:buAutoNum type="arabicPeriod"/>
            </a:pPr>
            <a:r>
              <a:rPr lang="en-US" sz="2600" b="1" dirty="0">
                <a:latin typeface="Times New Roman" panose="02020603050405020304" pitchFamily="18" charset="0"/>
                <a:cs typeface="Times New Roman" panose="02020603050405020304" pitchFamily="18" charset="0"/>
              </a:rPr>
              <a:t>Student Success (Performance) Allocation – encourage progress on outcomes linked to goals in the </a:t>
            </a:r>
            <a:r>
              <a:rPr lang="en-US" sz="2600" b="1" i="1" dirty="0">
                <a:latin typeface="Times New Roman" panose="02020603050405020304" pitchFamily="18" charset="0"/>
                <a:cs typeface="Times New Roman" panose="02020603050405020304" pitchFamily="18" charset="0"/>
              </a:rPr>
              <a:t>Vision for Success</a:t>
            </a:r>
          </a:p>
          <a:p>
            <a:pPr marL="0" indent="0" algn="ctr">
              <a:buClr>
                <a:srgbClr val="0070C0"/>
              </a:buClr>
              <a:buNone/>
            </a:pPr>
            <a:r>
              <a:rPr lang="en-US" b="1" dirty="0">
                <a:solidFill>
                  <a:schemeClr val="accent6">
                    <a:lumMod val="75000"/>
                  </a:schemeClr>
                </a:solidFill>
                <a:latin typeface="Times New Roman" panose="02020603050405020304" pitchFamily="18" charset="0"/>
                <a:cs typeface="Times New Roman" panose="02020603050405020304" pitchFamily="18" charset="0"/>
              </a:rPr>
              <a:t>Allocation</a:t>
            </a:r>
          </a:p>
          <a:p>
            <a:pPr marL="0" indent="0">
              <a:buClr>
                <a:srgbClr val="0070C0"/>
              </a:buClr>
              <a:buNone/>
            </a:pPr>
            <a:endParaRPr lang="en-US"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33C3A6D2-D9A8-154A-B520-8F98ABDAF8E9}"/>
              </a:ext>
            </a:extLst>
          </p:cNvPr>
          <p:cNvGraphicFramePr>
            <a:graphicFrameLocks noGrp="1"/>
          </p:cNvGraphicFramePr>
          <p:nvPr>
            <p:extLst>
              <p:ext uri="{D42A27DB-BD31-4B8C-83A1-F6EECF244321}">
                <p14:modId xmlns:p14="http://schemas.microsoft.com/office/powerpoint/2010/main" val="1984847849"/>
              </p:ext>
            </p:extLst>
          </p:nvPr>
        </p:nvGraphicFramePr>
        <p:xfrm>
          <a:off x="2032000" y="4834180"/>
          <a:ext cx="8128000" cy="1752600"/>
        </p:xfrm>
        <a:graphic>
          <a:graphicData uri="http://schemas.openxmlformats.org/drawingml/2006/table">
            <a:tbl>
              <a:tblPr firstRow="1" bandRow="1">
                <a:tableStyleId>{5C22544A-7EE6-4342-B048-85BDC9FD1C3A}</a:tableStyleId>
              </a:tblPr>
              <a:tblGrid>
                <a:gridCol w="2256221">
                  <a:extLst>
                    <a:ext uri="{9D8B030D-6E8A-4147-A177-3AD203B41FA5}">
                      <a16:colId xmlns:a16="http://schemas.microsoft.com/office/drawing/2014/main" val="444470616"/>
                    </a:ext>
                  </a:extLst>
                </a:gridCol>
                <a:gridCol w="1807779">
                  <a:extLst>
                    <a:ext uri="{9D8B030D-6E8A-4147-A177-3AD203B41FA5}">
                      <a16:colId xmlns:a16="http://schemas.microsoft.com/office/drawing/2014/main" val="3401709844"/>
                    </a:ext>
                  </a:extLst>
                </a:gridCol>
                <a:gridCol w="2032000">
                  <a:extLst>
                    <a:ext uri="{9D8B030D-6E8A-4147-A177-3AD203B41FA5}">
                      <a16:colId xmlns:a16="http://schemas.microsoft.com/office/drawing/2014/main" val="225195916"/>
                    </a:ext>
                  </a:extLst>
                </a:gridCol>
                <a:gridCol w="2032000">
                  <a:extLst>
                    <a:ext uri="{9D8B030D-6E8A-4147-A177-3AD203B41FA5}">
                      <a16:colId xmlns:a16="http://schemas.microsoft.com/office/drawing/2014/main" val="3450665600"/>
                    </a:ext>
                  </a:extLst>
                </a:gridCol>
              </a:tblGrid>
              <a:tr h="370840">
                <a:tc>
                  <a:txBody>
                    <a:bodyPr/>
                    <a:lstStyle/>
                    <a:p>
                      <a:r>
                        <a:rPr lang="en-US" dirty="0"/>
                        <a:t>Year</a:t>
                      </a:r>
                    </a:p>
                  </a:txBody>
                  <a:tcPr/>
                </a:tc>
                <a:tc>
                  <a:txBody>
                    <a:bodyPr/>
                    <a:lstStyle/>
                    <a:p>
                      <a:r>
                        <a:rPr lang="en-US" dirty="0"/>
                        <a:t>2019-20</a:t>
                      </a:r>
                    </a:p>
                  </a:txBody>
                  <a:tcPr/>
                </a:tc>
                <a:tc>
                  <a:txBody>
                    <a:bodyPr/>
                    <a:lstStyle/>
                    <a:p>
                      <a:r>
                        <a:rPr lang="en-US" dirty="0"/>
                        <a:t>2020-21</a:t>
                      </a:r>
                    </a:p>
                  </a:txBody>
                  <a:tcPr/>
                </a:tc>
                <a:tc>
                  <a:txBody>
                    <a:bodyPr/>
                    <a:lstStyle/>
                    <a:p>
                      <a:r>
                        <a:rPr lang="en-US" dirty="0"/>
                        <a:t>2021-22</a:t>
                      </a:r>
                    </a:p>
                  </a:txBody>
                  <a:tcPr/>
                </a:tc>
                <a:extLst>
                  <a:ext uri="{0D108BD9-81ED-4DB2-BD59-A6C34878D82A}">
                    <a16:rowId xmlns:a16="http://schemas.microsoft.com/office/drawing/2014/main" val="332900944"/>
                  </a:ext>
                </a:extLst>
              </a:tr>
              <a:tr h="370840">
                <a:tc>
                  <a:txBody>
                    <a:bodyPr/>
                    <a:lstStyle/>
                    <a:p>
                      <a:r>
                        <a:rPr lang="en-US" dirty="0"/>
                        <a:t>Base</a:t>
                      </a:r>
                    </a:p>
                  </a:txBody>
                  <a:tcPr/>
                </a:tc>
                <a:tc>
                  <a:txBody>
                    <a:bodyPr/>
                    <a:lstStyle/>
                    <a:p>
                      <a:r>
                        <a:rPr lang="en-US" dirty="0"/>
                        <a:t>70%</a:t>
                      </a:r>
                    </a:p>
                  </a:txBody>
                  <a:tcPr/>
                </a:tc>
                <a:tc>
                  <a:txBody>
                    <a:bodyPr/>
                    <a:lstStyle/>
                    <a:p>
                      <a:r>
                        <a:rPr lang="en-US" dirty="0"/>
                        <a:t>~70%</a:t>
                      </a:r>
                    </a:p>
                  </a:txBody>
                  <a:tcPr/>
                </a:tc>
                <a:tc>
                  <a:txBody>
                    <a:bodyPr/>
                    <a:lstStyle/>
                    <a:p>
                      <a:r>
                        <a:rPr lang="en-US" dirty="0"/>
                        <a:t>~70%</a:t>
                      </a:r>
                    </a:p>
                  </a:txBody>
                  <a:tcPr/>
                </a:tc>
                <a:extLst>
                  <a:ext uri="{0D108BD9-81ED-4DB2-BD59-A6C34878D82A}">
                    <a16:rowId xmlns:a16="http://schemas.microsoft.com/office/drawing/2014/main" val="3629764654"/>
                  </a:ext>
                </a:extLst>
              </a:tr>
              <a:tr h="370840">
                <a:tc>
                  <a:txBody>
                    <a:bodyPr/>
                    <a:lstStyle/>
                    <a:p>
                      <a:r>
                        <a:rPr lang="en-US" dirty="0"/>
                        <a:t>Supplemental</a:t>
                      </a:r>
                    </a:p>
                  </a:txBody>
                  <a:tcPr/>
                </a:tc>
                <a:tc>
                  <a:txBody>
                    <a:bodyPr/>
                    <a:lstStyle/>
                    <a:p>
                      <a:r>
                        <a:rPr lang="en-US" dirty="0"/>
                        <a:t>20%</a:t>
                      </a:r>
                    </a:p>
                  </a:txBody>
                  <a:tcPr/>
                </a:tc>
                <a:tc>
                  <a:txBody>
                    <a:bodyPr/>
                    <a:lstStyle/>
                    <a:p>
                      <a:r>
                        <a:rPr lang="en-US" dirty="0"/>
                        <a:t>~20%</a:t>
                      </a:r>
                    </a:p>
                  </a:txBody>
                  <a:tcPr/>
                </a:tc>
                <a:tc>
                  <a:txBody>
                    <a:bodyPr/>
                    <a:lstStyle/>
                    <a:p>
                      <a:r>
                        <a:rPr lang="en-US" dirty="0"/>
                        <a:t>~20%</a:t>
                      </a:r>
                    </a:p>
                  </a:txBody>
                  <a:tcPr/>
                </a:tc>
                <a:extLst>
                  <a:ext uri="{0D108BD9-81ED-4DB2-BD59-A6C34878D82A}">
                    <a16:rowId xmlns:a16="http://schemas.microsoft.com/office/drawing/2014/main" val="983379974"/>
                  </a:ext>
                </a:extLst>
              </a:tr>
              <a:tr h="370840">
                <a:tc>
                  <a:txBody>
                    <a:bodyPr/>
                    <a:lstStyle/>
                    <a:p>
                      <a:r>
                        <a:rPr lang="en-US" dirty="0"/>
                        <a:t>Student Success/Performance</a:t>
                      </a:r>
                    </a:p>
                  </a:txBody>
                  <a:tcPr/>
                </a:tc>
                <a:tc>
                  <a:txBody>
                    <a:bodyPr/>
                    <a:lstStyle/>
                    <a:p>
                      <a:r>
                        <a:rPr lang="en-US" dirty="0"/>
                        <a:t>10%</a:t>
                      </a:r>
                    </a:p>
                  </a:txBody>
                  <a:tcPr/>
                </a:tc>
                <a:tc>
                  <a:txBody>
                    <a:bodyPr/>
                    <a:lstStyle/>
                    <a:p>
                      <a:r>
                        <a:rPr lang="en-US" dirty="0"/>
                        <a:t>~10%</a:t>
                      </a:r>
                    </a:p>
                  </a:txBody>
                  <a:tcPr/>
                </a:tc>
                <a:tc>
                  <a:txBody>
                    <a:bodyPr/>
                    <a:lstStyle/>
                    <a:p>
                      <a:r>
                        <a:rPr lang="en-US"/>
                        <a:t>~</a:t>
                      </a:r>
                      <a:r>
                        <a:rPr lang="en-US" dirty="0"/>
                        <a:t>1</a:t>
                      </a:r>
                      <a:r>
                        <a:rPr lang="en-US"/>
                        <a:t>0</a:t>
                      </a:r>
                      <a:r>
                        <a:rPr lang="en-US" dirty="0"/>
                        <a:t>%</a:t>
                      </a:r>
                    </a:p>
                  </a:txBody>
                  <a:tcPr/>
                </a:tc>
                <a:extLst>
                  <a:ext uri="{0D108BD9-81ED-4DB2-BD59-A6C34878D82A}">
                    <a16:rowId xmlns:a16="http://schemas.microsoft.com/office/drawing/2014/main" val="3993380921"/>
                  </a:ext>
                </a:extLst>
              </a:tr>
            </a:tbl>
          </a:graphicData>
        </a:graphic>
      </p:graphicFrame>
    </p:spTree>
    <p:extLst>
      <p:ext uri="{BB962C8B-B14F-4D97-AF65-F5344CB8AC3E}">
        <p14:creationId xmlns:p14="http://schemas.microsoft.com/office/powerpoint/2010/main" val="293248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Student Success (Performance) Metrics</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690688"/>
            <a:ext cx="10515600" cy="4896092"/>
          </a:xfrm>
        </p:spPr>
        <p:txBody>
          <a:bodyPr>
            <a:normAutofit lnSpcReduction="10000"/>
          </a:bodyPr>
          <a:lstStyle/>
          <a:p>
            <a:pPr marL="0" indent="0" algn="ctr">
              <a:spcAft>
                <a:spcPts val="1200"/>
              </a:spcAft>
              <a:buClr>
                <a:srgbClr val="0070C0"/>
              </a:buClr>
              <a:buNone/>
            </a:pPr>
            <a:r>
              <a:rPr lang="en-US" sz="3200" b="1" dirty="0">
                <a:latin typeface="Times New Roman" panose="02020603050405020304" pitchFamily="18" charset="0"/>
                <a:cs typeface="Times New Roman" panose="02020603050405020304" pitchFamily="18" charset="0"/>
              </a:rPr>
              <a:t>Student Success or Performance Metric – 8 Outcomes</a:t>
            </a:r>
          </a:p>
          <a:p>
            <a:pPr marL="514350" indent="-514350">
              <a:buClr>
                <a:srgbClr val="0070C0"/>
              </a:buClr>
              <a:buFont typeface="+mj-lt"/>
              <a:buAutoNum type="arabicPeriod"/>
            </a:pPr>
            <a:r>
              <a:rPr lang="en-US" dirty="0">
                <a:latin typeface="Times New Roman" panose="02020603050405020304" pitchFamily="18" charset="0"/>
                <a:cs typeface="Times New Roman" panose="02020603050405020304" pitchFamily="18" charset="0"/>
              </a:rPr>
              <a:t>associate degrees for transfer (ADT) granted, </a:t>
            </a:r>
          </a:p>
          <a:p>
            <a:pPr marL="514350" indent="-514350">
              <a:buClr>
                <a:srgbClr val="0070C0"/>
              </a:buClr>
              <a:buFont typeface="+mj-lt"/>
              <a:buAutoNum type="arabicPeriod"/>
            </a:pPr>
            <a:r>
              <a:rPr lang="en-US" dirty="0">
                <a:latin typeface="Times New Roman" panose="02020603050405020304" pitchFamily="18" charset="0"/>
                <a:cs typeface="Times New Roman" panose="02020603050405020304" pitchFamily="18" charset="0"/>
              </a:rPr>
              <a:t>associate degrees granted (excluding ADTs), </a:t>
            </a:r>
          </a:p>
          <a:p>
            <a:pPr marL="514350" indent="-514350">
              <a:buClr>
                <a:srgbClr val="0070C0"/>
              </a:buClr>
              <a:buFont typeface="+mj-lt"/>
              <a:buAutoNum type="arabicPeriod"/>
            </a:pPr>
            <a:r>
              <a:rPr lang="en-US" dirty="0">
                <a:latin typeface="Times New Roman" panose="02020603050405020304" pitchFamily="18" charset="0"/>
                <a:cs typeface="Times New Roman" panose="02020603050405020304" pitchFamily="18" charset="0"/>
              </a:rPr>
              <a:t>baccalaureate degrees granted, </a:t>
            </a:r>
          </a:p>
          <a:p>
            <a:pPr marL="514350" indent="-514350">
              <a:buClr>
                <a:srgbClr val="0070C0"/>
              </a:buClr>
              <a:buFont typeface="+mj-lt"/>
              <a:buAutoNum type="arabicPeriod"/>
            </a:pPr>
            <a:r>
              <a:rPr lang="en-US" dirty="0">
                <a:latin typeface="Times New Roman" panose="02020603050405020304" pitchFamily="18" charset="0"/>
                <a:cs typeface="Times New Roman" panose="02020603050405020304" pitchFamily="18" charset="0"/>
              </a:rPr>
              <a:t>credit certificates (16 units or more) granted, </a:t>
            </a:r>
          </a:p>
          <a:p>
            <a:pPr marL="514350" indent="-514350">
              <a:buClr>
                <a:srgbClr val="0070C0"/>
              </a:buClr>
              <a:buFont typeface="+mj-lt"/>
              <a:buAutoNum type="arabicPeriod"/>
            </a:pPr>
            <a:r>
              <a:rPr lang="en-US" dirty="0">
                <a:latin typeface="Times New Roman" panose="02020603050405020304" pitchFamily="18" charset="0"/>
                <a:cs typeface="Times New Roman" panose="02020603050405020304" pitchFamily="18" charset="0"/>
              </a:rPr>
              <a:t>completion of transfer-level math and English courses within the first academic year of enrollment, </a:t>
            </a:r>
          </a:p>
          <a:p>
            <a:pPr marL="514350" indent="-514350">
              <a:buClr>
                <a:srgbClr val="0070C0"/>
              </a:buClr>
              <a:buFont typeface="+mj-lt"/>
              <a:buAutoNum type="arabicPeriod"/>
            </a:pPr>
            <a:r>
              <a:rPr lang="en-US" dirty="0">
                <a:latin typeface="Times New Roman" panose="02020603050405020304" pitchFamily="18" charset="0"/>
                <a:cs typeface="Times New Roman" panose="02020603050405020304" pitchFamily="18" charset="0"/>
              </a:rPr>
              <a:t>successful transfer to a four-year university, </a:t>
            </a:r>
          </a:p>
          <a:p>
            <a:pPr marL="514350" indent="-514350">
              <a:buClr>
                <a:srgbClr val="0070C0"/>
              </a:buClr>
              <a:buFont typeface="+mj-lt"/>
              <a:buAutoNum type="arabicPeriod"/>
            </a:pPr>
            <a:r>
              <a:rPr lang="en-US" dirty="0">
                <a:latin typeface="Times New Roman" panose="02020603050405020304" pitchFamily="18" charset="0"/>
                <a:cs typeface="Times New Roman" panose="02020603050405020304" pitchFamily="18" charset="0"/>
              </a:rPr>
              <a:t>completion of nine or more CTE units, and </a:t>
            </a:r>
          </a:p>
          <a:p>
            <a:pPr marL="514350" indent="-514350">
              <a:buClr>
                <a:srgbClr val="0070C0"/>
              </a:buClr>
              <a:buFont typeface="+mj-lt"/>
              <a:buAutoNum type="arabicPeriod"/>
            </a:pPr>
            <a:r>
              <a:rPr lang="en-US" dirty="0">
                <a:latin typeface="Times New Roman" panose="02020603050405020304" pitchFamily="18" charset="0"/>
                <a:cs typeface="Times New Roman" panose="02020603050405020304" pitchFamily="18" charset="0"/>
              </a:rPr>
              <a:t>attainment of a regional living wage </a:t>
            </a:r>
          </a:p>
        </p:txBody>
      </p:sp>
    </p:spTree>
    <p:extLst>
      <p:ext uri="{BB962C8B-B14F-4D97-AF65-F5344CB8AC3E}">
        <p14:creationId xmlns:p14="http://schemas.microsoft.com/office/powerpoint/2010/main" val="93970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AB 705 Data Revision Project</a:t>
            </a:r>
          </a:p>
        </p:txBody>
      </p:sp>
      <p:pic>
        <p:nvPicPr>
          <p:cNvPr id="3" name="Picture 2">
            <a:extLst>
              <a:ext uri="{FF2B5EF4-FFF2-40B4-BE49-F238E27FC236}">
                <a16:creationId xmlns:a16="http://schemas.microsoft.com/office/drawing/2014/main" id="{3D374484-E455-EB41-AFE4-B2B1ACAA1DC5}"/>
              </a:ext>
            </a:extLst>
          </p:cNvPr>
          <p:cNvPicPr>
            <a:picLocks noChangeAspect="1"/>
          </p:cNvPicPr>
          <p:nvPr/>
        </p:nvPicPr>
        <p:blipFill>
          <a:blip r:embed="rId2"/>
          <a:stretch>
            <a:fillRect/>
          </a:stretch>
        </p:blipFill>
        <p:spPr>
          <a:xfrm>
            <a:off x="6028842" y="721963"/>
            <a:ext cx="5415150" cy="5415150"/>
          </a:xfrm>
          <a:prstGeom prst="rect">
            <a:avLst/>
          </a:prstGeom>
        </p:spPr>
      </p:pic>
    </p:spTree>
    <p:extLst>
      <p:ext uri="{BB962C8B-B14F-4D97-AF65-F5344CB8AC3E}">
        <p14:creationId xmlns:p14="http://schemas.microsoft.com/office/powerpoint/2010/main" val="211593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2565</TotalTime>
  <Words>1276</Words>
  <Application>Microsoft Macintosh PowerPoint</Application>
  <PresentationFormat>Widescreen</PresentationFormat>
  <Paragraphs>133</Paragraphs>
  <Slides>21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ＭＳ Ｐゴシック</vt:lpstr>
      <vt:lpstr>Arial</vt:lpstr>
      <vt:lpstr>Calibri</vt:lpstr>
      <vt:lpstr>Calibri Light</vt:lpstr>
      <vt:lpstr>Times New Roman</vt:lpstr>
      <vt:lpstr>Wingdings</vt:lpstr>
      <vt:lpstr>Office Theme</vt:lpstr>
      <vt:lpstr>AB 705 Data Revision Project</vt:lpstr>
      <vt:lpstr>Description</vt:lpstr>
      <vt:lpstr>Overview</vt:lpstr>
      <vt:lpstr>AB 705 (Irwin, 2017)</vt:lpstr>
      <vt:lpstr>Education Code §78213 </vt:lpstr>
      <vt:lpstr>Student Centered Funding Formula</vt:lpstr>
      <vt:lpstr>Student Centered Funding Formula</vt:lpstr>
      <vt:lpstr>Student Success (Performance) Metrics</vt:lpstr>
      <vt:lpstr>AB 705 Data Revision Project</vt:lpstr>
      <vt:lpstr>Why?</vt:lpstr>
      <vt:lpstr>Example of Coding for SCFF</vt:lpstr>
      <vt:lpstr>AB 705 Data Revision Project</vt:lpstr>
      <vt:lpstr>Project Overview</vt:lpstr>
      <vt:lpstr>The Plan – Course Basic (CB) Codes </vt:lpstr>
      <vt:lpstr>The Updated CB21 Rubrics</vt:lpstr>
      <vt:lpstr>The Rubrics</vt:lpstr>
      <vt:lpstr>The Rubrics</vt:lpstr>
      <vt:lpstr>The Rubrics</vt:lpstr>
      <vt:lpstr>The Rubrics</vt:lpstr>
      <vt:lpstr>The Rubrics do NOT…</vt:lpstr>
      <vt:lpstr>Q and A</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Virginia May</cp:lastModifiedBy>
  <cp:revision>248</cp:revision>
  <dcterms:created xsi:type="dcterms:W3CDTF">2017-10-02T12:56:57Z</dcterms:created>
  <dcterms:modified xsi:type="dcterms:W3CDTF">2019-07-10T20:34:37Z</dcterms:modified>
</cp:coreProperties>
</file>