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28,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28,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ccc.org/sites/default/files/local_senates_handbook2015-web.pdf" TargetMode="External"/><Relationship Id="rId2" Type="http://schemas.openxmlformats.org/officeDocument/2006/relationships/hyperlink" Target="https://www.ascc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www.asccc.org/signup-newsletters" TargetMode="External"/><Relationship Id="rId4" Type="http://schemas.openxmlformats.org/officeDocument/2006/relationships/hyperlink" Target="mailto:info@asccc.or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ruzzeaa@piercecollege.edu" TargetMode="External"/><Relationship Id="rId2" Type="http://schemas.openxmlformats.org/officeDocument/2006/relationships/hyperlink" Target="mailto:elizabeth.romero@cloviscolleg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stephanie.curry@reedleycollege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sccc.org/sites/default/files/local_senates_handbook2015-web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cap="none" dirty="0">
                <a:solidFill>
                  <a:schemeClr val="tx1"/>
                </a:solidFill>
                <a:latin typeface="Times New Roman"/>
                <a:cs typeface="Times New Roman"/>
              </a:rPr>
              <a:t>Fearless Leadership: The Role of the Academic Senate President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Elizabeth Romero, Clovis Community College, Anna Bruzzese, ASCCC South Representative Stephanie Curry, ASCCC North Representative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122" y="4266207"/>
            <a:ext cx="2133785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linkClick r:id="rId2"/>
              </a:rPr>
              <a:t>ASCCC Webpage </a:t>
            </a:r>
            <a:endParaRPr lang="en-US" sz="4000" dirty="0"/>
          </a:p>
          <a:p>
            <a:r>
              <a:rPr lang="en-US" sz="4000" dirty="0">
                <a:hlinkClick r:id="rId3"/>
              </a:rPr>
              <a:t>Local Senates Handbook </a:t>
            </a:r>
            <a:endParaRPr lang="en-US" sz="4000" dirty="0"/>
          </a:p>
          <a:p>
            <a:r>
              <a:rPr lang="en-US" sz="4000" dirty="0">
                <a:hlinkClick r:id="rId4"/>
              </a:rPr>
              <a:t>info@asccc.org</a:t>
            </a:r>
            <a:r>
              <a:rPr lang="en-US" sz="4000" dirty="0"/>
              <a:t> </a:t>
            </a:r>
          </a:p>
          <a:p>
            <a:r>
              <a:rPr lang="en-US" sz="4000" dirty="0">
                <a:hlinkClick r:id="rId5"/>
              </a:rPr>
              <a:t>ASCCC </a:t>
            </a:r>
            <a:r>
              <a:rPr lang="en-US" sz="4000" dirty="0" err="1">
                <a:hlinkClick r:id="rId5"/>
              </a:rPr>
              <a:t>Listservs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8527" y="3450531"/>
            <a:ext cx="3126370" cy="28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13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2296"/>
            <a:ext cx="8229600" cy="4674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/>
              <a:t>Elizabeth Romero</a:t>
            </a:r>
          </a:p>
          <a:p>
            <a:pPr marL="0" indent="0">
              <a:buNone/>
            </a:pPr>
            <a:r>
              <a:rPr lang="en-US" sz="3200" dirty="0">
                <a:hlinkClick r:id="rId2"/>
              </a:rPr>
              <a:t>elizabeth.romero@cloviscollege.edu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Anna Bruzzese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bruzzeaa@piercecollege.edu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Stephanie Curry </a:t>
            </a:r>
          </a:p>
          <a:p>
            <a:pPr marL="0" indent="0">
              <a:buNone/>
            </a:pPr>
            <a:r>
              <a:rPr lang="en-US" sz="3200" dirty="0">
                <a:hlinkClick r:id="rId4"/>
              </a:rPr>
              <a:t>stephanie.curry@reedleycollege.edu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F9DAE0-A538-421A-B558-69204B49C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8" y="381000"/>
            <a:ext cx="2045058" cy="217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2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Breakout 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Join us for a collaborative discussion on Academic Senate Leadership. Bring your stories, anecdotes and questions about leadership and we will use our collective experience identify tips and strategies to become a fearless leader.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1043" y="4266055"/>
            <a:ext cx="2861478" cy="238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Duties of a Local Senate President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Being familiar with the statutory and regulatory context in which the senate operates </a:t>
            </a:r>
          </a:p>
          <a:p>
            <a:r>
              <a:rPr lang="en-US" dirty="0"/>
              <a:t>Advocating for Faculty Interests </a:t>
            </a:r>
          </a:p>
          <a:p>
            <a:r>
              <a:rPr lang="en-US" dirty="0"/>
              <a:t>Promoting and Effective Relationship with the Board of Trustees </a:t>
            </a:r>
          </a:p>
          <a:p>
            <a:r>
              <a:rPr lang="en-US" dirty="0"/>
              <a:t>Maintaining Contact with the Academic Senate for California Community Colleges </a:t>
            </a:r>
          </a:p>
          <a:p>
            <a:r>
              <a:rPr lang="en-US" dirty="0"/>
              <a:t>Maintaining Effective Relationships with Other Governance Groups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Per </a:t>
            </a:r>
            <a:r>
              <a:rPr lang="en-US" dirty="0">
                <a:hlinkClick r:id="rId2"/>
              </a:rPr>
              <a:t>Local Senates Handbook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810" y="4175222"/>
            <a:ext cx="1811272" cy="248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83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Fearless Leadership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130"/>
            <a:ext cx="8229600" cy="415787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US" sz="3900" dirty="0"/>
              <a:t>Be prepared (do your research) </a:t>
            </a:r>
          </a:p>
          <a:p>
            <a:pPr marL="457200" indent="-457200">
              <a:buAutoNum type="arabicParenR"/>
            </a:pPr>
            <a:r>
              <a:rPr lang="en-US" sz="3900" dirty="0"/>
              <a:t>Know your 10 + 1, local shared governance agreement, senate constitution and bylaws</a:t>
            </a:r>
          </a:p>
          <a:p>
            <a:pPr marL="457200" indent="-457200">
              <a:buAutoNum type="arabicParenR"/>
            </a:pPr>
            <a:r>
              <a:rPr lang="en-US" sz="3900" dirty="0"/>
              <a:t>Understand the Brown </a:t>
            </a:r>
          </a:p>
          <a:p>
            <a:pPr marL="0" indent="0">
              <a:buNone/>
            </a:pPr>
            <a:r>
              <a:rPr lang="en-US" sz="3900" dirty="0"/>
              <a:t>   Act and Robert’s Rules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842" y="576470"/>
            <a:ext cx="2358887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55" y="4733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3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4</a:t>
            </a:r>
            <a:r>
              <a:rPr lang="en-US" sz="4800" dirty="0" smtClean="0"/>
              <a:t>) </a:t>
            </a:r>
            <a:r>
              <a:rPr lang="en-US" sz="4800" dirty="0"/>
              <a:t>Make allies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5</a:t>
            </a:r>
            <a:r>
              <a:rPr lang="en-US" sz="4800" dirty="0" smtClean="0"/>
              <a:t>) </a:t>
            </a:r>
            <a:r>
              <a:rPr lang="en-US" sz="4800" dirty="0"/>
              <a:t>Pick the hills you are willing to die 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442" y="1685924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217" y="44062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6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6</a:t>
            </a:r>
            <a:r>
              <a:rPr lang="en-US" sz="4800" dirty="0" smtClean="0"/>
              <a:t>) </a:t>
            </a:r>
            <a:r>
              <a:rPr lang="en-US" sz="4800" dirty="0"/>
              <a:t>Be transparent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7</a:t>
            </a:r>
            <a:r>
              <a:rPr lang="en-US" sz="4800" dirty="0" smtClean="0"/>
              <a:t>) </a:t>
            </a:r>
            <a:r>
              <a:rPr lang="en-US" sz="4800" dirty="0"/>
              <a:t>Be pro-active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75" y="1728908"/>
            <a:ext cx="241935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4951" y="4528595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1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8</a:t>
            </a:r>
            <a:r>
              <a:rPr lang="en-US" sz="4800" dirty="0" smtClean="0"/>
              <a:t>) </a:t>
            </a:r>
            <a:r>
              <a:rPr lang="en-US" sz="4800" dirty="0"/>
              <a:t>Ask for help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9</a:t>
            </a:r>
            <a:r>
              <a:rPr lang="en-US" sz="4800" dirty="0" smtClean="0"/>
              <a:t>) </a:t>
            </a:r>
            <a:r>
              <a:rPr lang="en-US" sz="4800" dirty="0"/>
              <a:t>Use the expertise and resources of the ASCCC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655" y="1762124"/>
            <a:ext cx="275272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086" y="4779273"/>
            <a:ext cx="1985962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6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10</a:t>
            </a:r>
            <a:r>
              <a:rPr lang="en-US" sz="4800" dirty="0" smtClean="0"/>
              <a:t>) </a:t>
            </a:r>
            <a:r>
              <a:rPr lang="en-US" sz="4800" dirty="0"/>
              <a:t>You don’t need to reinvent the wheel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smtClean="0"/>
              <a:t>+1…</a:t>
            </a:r>
            <a:r>
              <a:rPr lang="en-US" sz="4800" smtClean="0"/>
              <a:t> </a:t>
            </a:r>
            <a:r>
              <a:rPr lang="en-US" sz="4800" dirty="0"/>
              <a:t>Remember</a:t>
            </a:r>
            <a:r>
              <a:rPr lang="en-US" sz="4800"/>
              <a:t>: </a:t>
            </a:r>
            <a:endParaRPr lang="en-US" sz="4800" smtClean="0"/>
          </a:p>
          <a:p>
            <a:pPr marL="0" indent="0">
              <a:buNone/>
            </a:pPr>
            <a:r>
              <a:rPr lang="en-US" sz="4800" smtClean="0"/>
              <a:t>you </a:t>
            </a:r>
            <a:r>
              <a:rPr lang="en-US" sz="4800" dirty="0"/>
              <a:t>are not alone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025" y="2349661"/>
            <a:ext cx="1861534" cy="1861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539" y="4972050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7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 your Stories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5489" y="1966732"/>
            <a:ext cx="4243025" cy="42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784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4FA9A32BA0034588545F5C7483A133" ma:contentTypeVersion="15" ma:contentTypeDescription="Create a new document." ma:contentTypeScope="" ma:versionID="139aa2b9ee6597812dc5dc04cf48c527">
  <xsd:schema xmlns:xsd="http://www.w3.org/2001/XMLSchema" xmlns:xs="http://www.w3.org/2001/XMLSchema" xmlns:p="http://schemas.microsoft.com/office/2006/metadata/properties" xmlns:ns1="http://schemas.microsoft.com/sharepoint/v3" xmlns:ns3="bf7ae073-2ee2-4713-be15-de168973817d" xmlns:ns4="f1bf68c1-0a1e-4b80-9920-1aca6e48d83f" targetNamespace="http://schemas.microsoft.com/office/2006/metadata/properties" ma:root="true" ma:fieldsID="a8027be6a47899a2846c5f1795b49b68" ns1:_="" ns3:_="" ns4:_="">
    <xsd:import namespace="http://schemas.microsoft.com/sharepoint/v3"/>
    <xsd:import namespace="bf7ae073-2ee2-4713-be15-de168973817d"/>
    <xsd:import namespace="f1bf68c1-0a1e-4b80-9920-1aca6e48d83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e073-2ee2-4713-be15-de16897381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f68c1-0a1e-4b80-9920-1aca6e48d8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24DC54-4191-4801-8118-0C6C00D5FCD0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bf7ae073-2ee2-4713-be15-de168973817d"/>
    <ds:schemaRef ds:uri="http://schemas.microsoft.com/office/infopath/2007/PartnerControls"/>
    <ds:schemaRef ds:uri="f1bf68c1-0a1e-4b80-9920-1aca6e48d83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8E3BD8E-B0B1-4120-9081-383FC74E19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7ae073-2ee2-4713-be15-de168973817d"/>
    <ds:schemaRef ds:uri="f1bf68c1-0a1e-4b80-9920-1aca6e48d8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94DD17-6C5D-45F3-B10F-0CEB58A1C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89</TotalTime>
  <Words>235</Words>
  <Application>Microsoft Office PowerPoint</Application>
  <PresentationFormat>On-screen Show (4:3)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Clarity</vt:lpstr>
      <vt:lpstr>Fearless Leadership: The Role of the Academic Senate President </vt:lpstr>
      <vt:lpstr>Breakout Summary </vt:lpstr>
      <vt:lpstr>Duties of a Local Senate President </vt:lpstr>
      <vt:lpstr>Tips for Fearless Leadership </vt:lpstr>
      <vt:lpstr>PowerPoint Presentation</vt:lpstr>
      <vt:lpstr>PowerPoint Presentation</vt:lpstr>
      <vt:lpstr>PowerPoint Presentation</vt:lpstr>
      <vt:lpstr>PowerPoint Presentation</vt:lpstr>
      <vt:lpstr>Share your Stories </vt:lpstr>
      <vt:lpstr>Resources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Bruzzese, Anna A</cp:lastModifiedBy>
  <cp:revision>23</cp:revision>
  <dcterms:created xsi:type="dcterms:W3CDTF">2015-10-21T19:14:41Z</dcterms:created>
  <dcterms:modified xsi:type="dcterms:W3CDTF">2019-10-28T19:45:27Z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0x010100584FA9A32BA0034588545F5C7483A133</vt:lpwstr>
  </property>
</Properties>
</file>