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21"/>
  </p:notesMasterIdLst>
  <p:handoutMasterIdLst>
    <p:handoutMasterId r:id="rId22"/>
  </p:handoutMasterIdLst>
  <p:sldIdLst>
    <p:sldId id="256" r:id="rId3"/>
    <p:sldId id="599" r:id="rId4"/>
    <p:sldId id="601" r:id="rId5"/>
    <p:sldId id="606" r:id="rId6"/>
    <p:sldId id="607" r:id="rId7"/>
    <p:sldId id="608" r:id="rId8"/>
    <p:sldId id="585" r:id="rId9"/>
    <p:sldId id="586" r:id="rId10"/>
    <p:sldId id="587" r:id="rId11"/>
    <p:sldId id="603" r:id="rId12"/>
    <p:sldId id="604" r:id="rId13"/>
    <p:sldId id="296" r:id="rId14"/>
    <p:sldId id="306" r:id="rId15"/>
    <p:sldId id="613" r:id="rId16"/>
    <p:sldId id="324" r:id="rId17"/>
    <p:sldId id="611" r:id="rId18"/>
    <p:sldId id="584" r:id="rId19"/>
    <p:sldId id="591" r:id="rId20"/>
  </p:sldIdLst>
  <p:sldSz cx="12192000" cy="6858000"/>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3F8BAF8-7DC2-42BC-8D09-B7D0E94CF3BE}">
          <p14:sldIdLst>
            <p14:sldId id="256"/>
            <p14:sldId id="599"/>
            <p14:sldId id="601"/>
            <p14:sldId id="606"/>
            <p14:sldId id="607"/>
            <p14:sldId id="608"/>
            <p14:sldId id="585"/>
            <p14:sldId id="586"/>
            <p14:sldId id="587"/>
            <p14:sldId id="603"/>
            <p14:sldId id="604"/>
            <p14:sldId id="296"/>
            <p14:sldId id="306"/>
            <p14:sldId id="613"/>
            <p14:sldId id="324"/>
          </p14:sldIdLst>
        </p14:section>
        <p14:section name="Untitled Section" id="{85136E15-56F2-4407-98DB-20DC85A21330}">
          <p14:sldIdLst>
            <p14:sldId id="611"/>
            <p14:sldId id="584"/>
            <p14:sldId id="59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cke, Donna" initials="ND" lastIdx="4" clrIdx="0">
    <p:extLst>
      <p:ext uri="{19B8F6BF-5375-455C-9EA6-DF929625EA0E}">
        <p15:presenceInfo xmlns:p15="http://schemas.microsoft.com/office/powerpoint/2012/main" userId="S-1-5-21-3103666036-478339142-1459999382-3938" providerId="AD"/>
      </p:ext>
    </p:extLst>
  </p:cmAuthor>
  <p:cmAuthor id="2" name="Necke, Donna" initials="ND [2]" lastIdx="1" clrIdx="1">
    <p:extLst>
      <p:ext uri="{19B8F6BF-5375-455C-9EA6-DF929625EA0E}">
        <p15:presenceInfo xmlns:p15="http://schemas.microsoft.com/office/powerpoint/2012/main" userId="Necke, Don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4" autoAdjust="0"/>
    <p:restoredTop sz="83137" autoAdjust="0"/>
  </p:normalViewPr>
  <p:slideViewPr>
    <p:cSldViewPr snapToGrid="0">
      <p:cViewPr varScale="1">
        <p:scale>
          <a:sx n="104" d="100"/>
          <a:sy n="104" d="100"/>
        </p:scale>
        <p:origin x="732"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53866"/>
          </a:xfrm>
          <a:prstGeom prst="rect">
            <a:avLst/>
          </a:prstGeom>
        </p:spPr>
        <p:txBody>
          <a:bodyPr vert="horz" lIns="93177" tIns="46589" rIns="93177" bIns="46589" rtlCol="0"/>
          <a:lstStyle>
            <a:lvl1pPr algn="r">
              <a:defRPr sz="1200"/>
            </a:lvl1pPr>
          </a:lstStyle>
          <a:p>
            <a:fld id="{E7DDBBE9-0D9B-EF41-A34B-D9F32579456F}" type="datetimeFigureOut">
              <a:rPr lang="en-US" smtClean="0"/>
              <a:t>11/5/2019</a:t>
            </a:fld>
            <a:endParaRPr lang="en-US" dirty="0"/>
          </a:p>
        </p:txBody>
      </p:sp>
      <p:sp>
        <p:nvSpPr>
          <p:cNvPr id="4" name="Footer Placeholder 3"/>
          <p:cNvSpPr>
            <a:spLocks noGrp="1"/>
          </p:cNvSpPr>
          <p:nvPr>
            <p:ph type="ftr" sz="quarter" idx="2"/>
          </p:nvPr>
        </p:nvSpPr>
        <p:spPr>
          <a:xfrm>
            <a:off x="0" y="8621884"/>
            <a:ext cx="3066733" cy="45386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621884"/>
            <a:ext cx="3066733" cy="453866"/>
          </a:xfrm>
          <a:prstGeom prst="rect">
            <a:avLst/>
          </a:prstGeom>
        </p:spPr>
        <p:txBody>
          <a:bodyPr vert="horz" lIns="93177" tIns="46589" rIns="93177" bIns="46589" rtlCol="0" anchor="b"/>
          <a:lstStyle>
            <a:lvl1pPr algn="r">
              <a:defRPr sz="1200"/>
            </a:lvl1pPr>
          </a:lstStyle>
          <a:p>
            <a:fld id="{133792CE-9C0E-C04A-BA57-1D94BB4C1C8E}" type="slidenum">
              <a:rPr lang="en-US" smtClean="0"/>
              <a:t>‹#›</a:t>
            </a:fld>
            <a:endParaRPr lang="en-US" dirty="0"/>
          </a:p>
        </p:txBody>
      </p:sp>
    </p:spTree>
    <p:extLst>
      <p:ext uri="{BB962C8B-B14F-4D97-AF65-F5344CB8AC3E}">
        <p14:creationId xmlns:p14="http://schemas.microsoft.com/office/powerpoint/2010/main" val="9454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544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4008705" y="0"/>
            <a:ext cx="3066733" cy="455442"/>
          </a:xfrm>
          <a:prstGeom prst="rect">
            <a:avLst/>
          </a:prstGeom>
        </p:spPr>
        <p:txBody>
          <a:bodyPr vert="horz" lIns="93177" tIns="46589" rIns="93177" bIns="46589" rtlCol="0"/>
          <a:lstStyle>
            <a:lvl1pPr algn="r">
              <a:defRPr sz="1200"/>
            </a:lvl1pPr>
          </a:lstStyle>
          <a:p>
            <a:fld id="{8A5B517A-71EB-4509-BAE5-189BC8583ACC}" type="datetimeFigureOut">
              <a:rPr lang="en-US" smtClean="0"/>
              <a:t>11/5/2019</a:t>
            </a:fld>
            <a:endParaRPr lang="en-US" dirty="0"/>
          </a:p>
        </p:txBody>
      </p:sp>
      <p:sp>
        <p:nvSpPr>
          <p:cNvPr id="4" name="Slide Image Placeholder 3"/>
          <p:cNvSpPr>
            <a:spLocks noGrp="1" noRot="1" noChangeAspect="1"/>
          </p:cNvSpPr>
          <p:nvPr>
            <p:ph type="sldImg" idx="2"/>
          </p:nvPr>
        </p:nvSpPr>
        <p:spPr>
          <a:xfrm>
            <a:off x="815975" y="1135063"/>
            <a:ext cx="5445125" cy="3062287"/>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7708" y="4368462"/>
            <a:ext cx="5661660" cy="3574197"/>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21884"/>
            <a:ext cx="3066733" cy="455441"/>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621884"/>
            <a:ext cx="3066733" cy="455441"/>
          </a:xfrm>
          <a:prstGeom prst="rect">
            <a:avLst/>
          </a:prstGeom>
        </p:spPr>
        <p:txBody>
          <a:bodyPr vert="horz" lIns="93177" tIns="46589" rIns="93177" bIns="46589"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5975" y="1135063"/>
            <a:ext cx="5445125" cy="30622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 </a:t>
            </a:r>
          </a:p>
        </p:txBody>
      </p:sp>
      <p:sp>
        <p:nvSpPr>
          <p:cNvPr id="4" name="Slide Number Placeholder 3"/>
          <p:cNvSpPr>
            <a:spLocks noGrp="1"/>
          </p:cNvSpPr>
          <p:nvPr>
            <p:ph type="sldNum" idx="10"/>
          </p:nvPr>
        </p:nvSpPr>
        <p:spPr/>
        <p:txBody>
          <a:bodyPr/>
          <a:lstStyle/>
          <a:p>
            <a:pPr defTabSz="931774">
              <a:buClr>
                <a:srgbClr val="000000"/>
              </a:buClr>
              <a:defRPr/>
            </a:pPr>
            <a:fld id="{00000000-1234-1234-1234-123412341234}" type="slidenum">
              <a:rPr lang="en-US" kern="0">
                <a:solidFill>
                  <a:srgbClr val="000000"/>
                </a:solidFill>
                <a:latin typeface="Calibri"/>
                <a:ea typeface="Calibri"/>
                <a:cs typeface="Calibri"/>
                <a:sym typeface="Calibri"/>
              </a:rPr>
              <a:pPr defTabSz="931774">
                <a:buClr>
                  <a:srgbClr val="000000"/>
                </a:buClr>
                <a:defRPr/>
              </a:pPr>
              <a:t>14</a:t>
            </a:fld>
            <a:endParaRPr lang="en-US" kern="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790329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DA1C0585-4D7D-4D45-9C19-73128ED2C6A9}" type="datetime1">
              <a:rPr lang="en-US" smtClean="0">
                <a:solidFill>
                  <a:prstClr val="black">
                    <a:tint val="75000"/>
                  </a:prstClr>
                </a:solidFill>
              </a:rPr>
              <a:t>11/5/2019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54A1BF-A36E-6944-8B65-CA6ACD9F29FF}" type="datetime1">
              <a:rPr lang="en-US" smtClean="0">
                <a:solidFill>
                  <a:prstClr val="black">
                    <a:tint val="75000"/>
                  </a:prstClr>
                </a:solidFill>
              </a:rPr>
              <a:t>11/5/2019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6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D283C1-E7F0-0345-9F26-0D98D0C5B90B}" type="datetime1">
              <a:rPr lang="en-US" smtClean="0">
                <a:solidFill>
                  <a:prstClr val="black">
                    <a:tint val="75000"/>
                  </a:prstClr>
                </a:solidFill>
              </a:rPr>
              <a:t>11/5/2019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A9A364-8B88-F04D-B905-B2DB6394261B}" type="datetime1">
              <a:rPr lang="en-US" smtClean="0">
                <a:solidFill>
                  <a:prstClr val="black">
                    <a:tint val="75000"/>
                  </a:prstClr>
                </a:solidFill>
              </a:rPr>
              <a:t>11/5/2019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070DB-D728-294B-A79C-80F1A1ED464C}" type="datetime1">
              <a:rPr lang="en-US" smtClean="0">
                <a:solidFill>
                  <a:prstClr val="black">
                    <a:tint val="75000"/>
                  </a:prstClr>
                </a:solidFill>
              </a:rPr>
              <a:t>11/5/2019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3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32"/>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47788D-10CB-AB42-8797-5415699053B7}" type="datetime1">
              <a:rPr lang="en-US" smtClean="0">
                <a:solidFill>
                  <a:prstClr val="black">
                    <a:tint val="75000"/>
                  </a:prstClr>
                </a:solidFill>
              </a:rPr>
              <a:t>11/5/2019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2680B4-757E-E547-A4A2-546B1519745B}" type="datetime1">
              <a:rPr lang="en-US" smtClean="0">
                <a:solidFill>
                  <a:prstClr val="black">
                    <a:tint val="75000"/>
                  </a:prstClr>
                </a:solidFill>
              </a:rPr>
              <a:t>11/5/2019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EC131-4BDF-594D-8BA4-EB7FA169BE8E}" type="datetime1">
              <a:rPr lang="en-US" smtClean="0">
                <a:solidFill>
                  <a:prstClr val="black">
                    <a:tint val="75000"/>
                  </a:prstClr>
                </a:solidFill>
              </a:rPr>
              <a:t>11/5/2019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1D6A2-85D1-064D-AA37-955176B4DDE4}" type="datetime1">
              <a:rPr lang="en-US" smtClean="0">
                <a:solidFill>
                  <a:prstClr val="black">
                    <a:tint val="75000"/>
                  </a:prstClr>
                </a:solidFill>
              </a:rPr>
              <a:t>11/5/2019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77C961-3F48-0842-8059-D42628DE48B2}" type="datetime1">
              <a:rPr lang="en-US" smtClean="0"/>
              <a:t>11/5/2019</a:t>
            </a:fld>
            <a:endParaRPr lang="en-US" dirty="0"/>
          </a:p>
        </p:txBody>
      </p:sp>
      <p:sp>
        <p:nvSpPr>
          <p:cNvPr id="6" name="Footer Placeholder 5"/>
          <p:cNvSpPr>
            <a:spLocks noGrp="1"/>
          </p:cNvSpPr>
          <p:nvPr>
            <p:ph type="ftr" sz="quarter" idx="11"/>
          </p:nvPr>
        </p:nvSpPr>
        <p:spPr/>
        <p:txBody>
          <a:bodyPr/>
          <a:lstStyle/>
          <a:p>
            <a:r>
              <a:rPr lang="en-US" dirty="0"/>
              <a:t>Accreditation Institute , February 19-20, 2016, San Diego,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527DD8-70A4-FF41-A2A6-EC3175042E4D}" type="datetime1">
              <a:rPr lang="en-US" smtClean="0"/>
              <a:t>11/5/2019</a:t>
            </a:fld>
            <a:endParaRPr lang="en-US" dirty="0"/>
          </a:p>
        </p:txBody>
      </p:sp>
      <p:sp>
        <p:nvSpPr>
          <p:cNvPr id="4" name="Footer Placeholder 3"/>
          <p:cNvSpPr>
            <a:spLocks noGrp="1"/>
          </p:cNvSpPr>
          <p:nvPr>
            <p:ph type="ftr" sz="quarter" idx="11"/>
          </p:nvPr>
        </p:nvSpPr>
        <p:spPr/>
        <p:txBody>
          <a:bodyPr/>
          <a:lstStyle/>
          <a:p>
            <a:r>
              <a:rPr lang="en-US" dirty="0"/>
              <a:t>Accreditation Institute , February 19-20, 2016, San Diego,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0765D-3202-DA49-B801-A86D74B55F1C}" type="datetime1">
              <a:rPr lang="en-US" smtClean="0"/>
              <a:t>11/5/2019</a:t>
            </a:fld>
            <a:endParaRPr lang="en-US" dirty="0"/>
          </a:p>
        </p:txBody>
      </p:sp>
      <p:sp>
        <p:nvSpPr>
          <p:cNvPr id="3" name="Footer Placeholder 2"/>
          <p:cNvSpPr>
            <a:spLocks noGrp="1"/>
          </p:cNvSpPr>
          <p:nvPr>
            <p:ph type="ftr" sz="quarter" idx="11"/>
          </p:nvPr>
        </p:nvSpPr>
        <p:spPr/>
        <p:txBody>
          <a:bodyPr/>
          <a:lstStyle/>
          <a:p>
            <a:r>
              <a:rPr lang="en-US" dirty="0"/>
              <a:t>Accreditation Institute , February 19-20, 2016, San Diego, CA</a:t>
            </a:r>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205554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 name="Google Shape;24;p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5" name="Google Shape;25;p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72000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 name="Google Shape;45;p7"/>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Autofit/>
          </a:bodyPr>
          <a:lstStyle>
            <a:lvl1pPr marL="457200" lvl="0" indent="-228600" algn="l" rtl="0">
              <a:lnSpc>
                <a:spcPct val="90000"/>
              </a:lnSpc>
              <a:spcBef>
                <a:spcPts val="1000"/>
              </a:spcBef>
              <a:spcAft>
                <a:spcPts val="0"/>
              </a:spcAft>
              <a:buClr>
                <a:srgbClr val="888888"/>
              </a:buClr>
              <a:buSzPts val="2400"/>
              <a:buNone/>
              <a:defRPr sz="2400">
                <a:solidFill>
                  <a:srgbClr val="888888"/>
                </a:solidFill>
              </a:defRPr>
            </a:lvl1pPr>
            <a:lvl2pPr marL="914400" lvl="1" indent="-228600" algn="l" rtl="0">
              <a:lnSpc>
                <a:spcPct val="90000"/>
              </a:lnSpc>
              <a:spcBef>
                <a:spcPts val="500"/>
              </a:spcBef>
              <a:spcAft>
                <a:spcPts val="0"/>
              </a:spcAft>
              <a:buClr>
                <a:srgbClr val="888888"/>
              </a:buClr>
              <a:buSzPts val="2000"/>
              <a:buNone/>
              <a:defRPr sz="2000">
                <a:solidFill>
                  <a:srgbClr val="888888"/>
                </a:solidFill>
              </a:defRPr>
            </a:lvl2pPr>
            <a:lvl3pPr marL="1371600" lvl="2" indent="-228600" algn="l" rtl="0">
              <a:lnSpc>
                <a:spcPct val="90000"/>
              </a:lnSpc>
              <a:spcBef>
                <a:spcPts val="500"/>
              </a:spcBef>
              <a:spcAft>
                <a:spcPts val="0"/>
              </a:spcAft>
              <a:buClr>
                <a:srgbClr val="888888"/>
              </a:buClr>
              <a:buSzPts val="1800"/>
              <a:buNone/>
              <a:defRPr sz="1800">
                <a:solidFill>
                  <a:srgbClr val="888888"/>
                </a:solidFill>
              </a:defRPr>
            </a:lvl3pPr>
            <a:lvl4pPr marL="1828800" lvl="3" indent="-228600" algn="l" rtl="0">
              <a:lnSpc>
                <a:spcPct val="90000"/>
              </a:lnSpc>
              <a:spcBef>
                <a:spcPts val="500"/>
              </a:spcBef>
              <a:spcAft>
                <a:spcPts val="0"/>
              </a:spcAft>
              <a:buClr>
                <a:srgbClr val="888888"/>
              </a:buClr>
              <a:buSzPts val="1600"/>
              <a:buNone/>
              <a:defRPr sz="1600">
                <a:solidFill>
                  <a:srgbClr val="888888"/>
                </a:solidFill>
              </a:defRPr>
            </a:lvl4pPr>
            <a:lvl5pPr marL="2286000" lvl="4" indent="-228600" algn="l" rtl="0">
              <a:lnSpc>
                <a:spcPct val="90000"/>
              </a:lnSpc>
              <a:spcBef>
                <a:spcPts val="500"/>
              </a:spcBef>
              <a:spcAft>
                <a:spcPts val="0"/>
              </a:spcAft>
              <a:buClr>
                <a:srgbClr val="888888"/>
              </a:buClr>
              <a:buSzPts val="1600"/>
              <a:buNone/>
              <a:defRPr sz="1600">
                <a:solidFill>
                  <a:srgbClr val="888888"/>
                </a:solidFill>
              </a:defRPr>
            </a:lvl5pPr>
            <a:lvl6pPr marL="2743200" lvl="5" indent="-228600" algn="l" rtl="0">
              <a:lnSpc>
                <a:spcPct val="90000"/>
              </a:lnSpc>
              <a:spcBef>
                <a:spcPts val="500"/>
              </a:spcBef>
              <a:spcAft>
                <a:spcPts val="0"/>
              </a:spcAft>
              <a:buClr>
                <a:srgbClr val="888888"/>
              </a:buClr>
              <a:buSzPts val="1600"/>
              <a:buNone/>
              <a:defRPr sz="1600">
                <a:solidFill>
                  <a:srgbClr val="888888"/>
                </a:solidFill>
              </a:defRPr>
            </a:lvl6pPr>
            <a:lvl7pPr marL="3200400" lvl="6" indent="-228600" algn="l" rtl="0">
              <a:lnSpc>
                <a:spcPct val="90000"/>
              </a:lnSpc>
              <a:spcBef>
                <a:spcPts val="500"/>
              </a:spcBef>
              <a:spcAft>
                <a:spcPts val="0"/>
              </a:spcAft>
              <a:buClr>
                <a:srgbClr val="888888"/>
              </a:buClr>
              <a:buSzPts val="1600"/>
              <a:buNone/>
              <a:defRPr sz="1600">
                <a:solidFill>
                  <a:srgbClr val="888888"/>
                </a:solidFill>
              </a:defRPr>
            </a:lvl7pPr>
            <a:lvl8pPr marL="3657600" lvl="7" indent="-228600" algn="l" rtl="0">
              <a:lnSpc>
                <a:spcPct val="90000"/>
              </a:lnSpc>
              <a:spcBef>
                <a:spcPts val="500"/>
              </a:spcBef>
              <a:spcAft>
                <a:spcPts val="0"/>
              </a:spcAft>
              <a:buClr>
                <a:srgbClr val="888888"/>
              </a:buClr>
              <a:buSzPts val="1600"/>
              <a:buNone/>
              <a:defRPr sz="1600">
                <a:solidFill>
                  <a:srgbClr val="888888"/>
                </a:solidFill>
              </a:defRPr>
            </a:lvl8pPr>
            <a:lvl9pPr marL="4114800" lvl="8" indent="-228600" algn="l" rtl="0">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6" name="Google Shape;46;p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11930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20669248-8F2E-5F44-8C03-50B9F667322B}" type="datetime1">
              <a:rPr lang="en-US" smtClean="0">
                <a:solidFill>
                  <a:prstClr val="black">
                    <a:tint val="75000"/>
                  </a:prstClr>
                </a:solidFill>
              </a:rPr>
              <a:t>11/5/2019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978953-FBB3-0242-804D-0BA30DDB432A}" type="datetime1">
              <a:rPr lang="en-US" smtClean="0">
                <a:solidFill>
                  <a:prstClr val="black">
                    <a:tint val="75000"/>
                  </a:prstClr>
                </a:solidFill>
              </a:rPr>
              <a:t>11/5/2019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5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7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C138A2-098F-7E4A-A416-25E52FF4FCA5}" type="datetime1">
              <a:rPr lang="en-US" smtClean="0">
                <a:solidFill>
                  <a:prstClr val="black">
                    <a:tint val="75000"/>
                  </a:prstClr>
                </a:solidFill>
              </a:rPr>
              <a:t>11/5/2019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jp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BCDDE-E2AF-1448-B141-9745F70A215F}" type="datetime1">
              <a:rPr lang="en-US" smtClean="0">
                <a:solidFill>
                  <a:prstClr val="black">
                    <a:tint val="75000"/>
                  </a:prstClr>
                </a:solidFill>
              </a:rPr>
              <a:t>11/5/2019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716" r:id="rId5"/>
    <p:sldLayoutId id="2147483717" r:id="rId6"/>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9B0D2-A6B0-6647-B899-AA0585D723CB}" type="datetime1">
              <a:rPr lang="en-US" smtClean="0">
                <a:solidFill>
                  <a:prstClr val="black">
                    <a:tint val="75000"/>
                  </a:prstClr>
                </a:solidFill>
              </a:rPr>
              <a:t>11/5/2019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i="0" cap="small" dirty="0" smtClean="0"/>
              <a:t>Noncredit </a:t>
            </a:r>
            <a:r>
              <a:rPr lang="en-US" i="0" cap="small" dirty="0"/>
              <a:t>Education in a Post-AB705 World </a:t>
            </a:r>
          </a:p>
        </p:txBody>
      </p:sp>
      <p:sp>
        <p:nvSpPr>
          <p:cNvPr id="3" name="Subtitle 2"/>
          <p:cNvSpPr>
            <a:spLocks noGrp="1"/>
          </p:cNvSpPr>
          <p:nvPr>
            <p:ph type="subTitle" idx="1"/>
          </p:nvPr>
        </p:nvSpPr>
        <p:spPr>
          <a:xfrm>
            <a:off x="687867" y="3619501"/>
            <a:ext cx="11058783" cy="2590186"/>
          </a:xfrm>
        </p:spPr>
        <p:txBody>
          <a:bodyPr>
            <a:normAutofit fontScale="85000" lnSpcReduction="20000"/>
          </a:bodyPr>
          <a:lstStyle/>
          <a:p>
            <a:endParaRPr lang="en-US" sz="3000" i="0" dirty="0"/>
          </a:p>
          <a:p>
            <a:r>
              <a:rPr lang="en-US" sz="3000" i="0" dirty="0"/>
              <a:t>Michelle Bean, Area C Representative</a:t>
            </a:r>
          </a:p>
          <a:p>
            <a:endParaRPr lang="en-US" sz="3000" i="0" dirty="0"/>
          </a:p>
          <a:p>
            <a:r>
              <a:rPr lang="en-US" sz="3000" i="0" dirty="0" smtClean="0"/>
              <a:t>LaTonya </a:t>
            </a:r>
            <a:r>
              <a:rPr lang="en-US" sz="3000" i="0" dirty="0"/>
              <a:t>Parker, ASCCC Area D Representative</a:t>
            </a:r>
          </a:p>
          <a:p>
            <a:endParaRPr lang="en-US" sz="1800" dirty="0"/>
          </a:p>
          <a:p>
            <a:pPr algn="r"/>
            <a:r>
              <a:rPr lang="en-US" sz="1800" i="0" dirty="0">
                <a:solidFill>
                  <a:srgbClr val="0070C0"/>
                </a:solidFill>
              </a:rPr>
              <a:t>2019 </a:t>
            </a:r>
            <a:r>
              <a:rPr lang="en-US" sz="1800" i="0" dirty="0" smtClean="0">
                <a:solidFill>
                  <a:srgbClr val="0070C0"/>
                </a:solidFill>
              </a:rPr>
              <a:t>ASCCC Fall Plenary</a:t>
            </a:r>
          </a:p>
          <a:p>
            <a:pPr algn="r"/>
            <a:r>
              <a:rPr lang="en-US" sz="1800" i="0" dirty="0" smtClean="0">
                <a:solidFill>
                  <a:srgbClr val="0070C0"/>
                </a:solidFill>
              </a:rPr>
              <a:t>November </a:t>
            </a:r>
            <a:r>
              <a:rPr lang="en-US" sz="1800" i="0" dirty="0">
                <a:solidFill>
                  <a:srgbClr val="0070C0"/>
                </a:solidFill>
              </a:rPr>
              <a:t>7-9, 2019 at the Renaissance Newport Beach Hotel </a:t>
            </a:r>
            <a:endParaRPr lang="en-US" sz="1800" i="0" dirty="0"/>
          </a:p>
        </p:txBody>
      </p:sp>
      <p:pic>
        <p:nvPicPr>
          <p:cNvPr id="4" name="Picture 3" descr="ASCCC_Logo"/>
          <p:cNvPicPr/>
          <p:nvPr/>
        </p:nvPicPr>
        <p:blipFill>
          <a:blip r:embed="rId3"/>
          <a:srcRect/>
          <a:stretch>
            <a:fillRect/>
          </a:stretch>
        </p:blipFill>
        <p:spPr bwMode="auto">
          <a:xfrm>
            <a:off x="4231348" y="585131"/>
            <a:ext cx="4231671" cy="786470"/>
          </a:xfrm>
          <a:prstGeom prst="rect">
            <a:avLst/>
          </a:prstGeom>
          <a:noFill/>
          <a:ln w="9525">
            <a:noFill/>
            <a:miter lim="800000"/>
            <a:headEnd/>
            <a:tailEnd/>
          </a:ln>
        </p:spPr>
      </p:pic>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124EBA-AEE6-9B44-ABB9-BAADBB1E16B9}"/>
              </a:ext>
            </a:extLst>
          </p:cNvPr>
          <p:cNvSpPr>
            <a:spLocks noGrp="1"/>
          </p:cNvSpPr>
          <p:nvPr>
            <p:ph type="title"/>
          </p:nvPr>
        </p:nvSpPr>
        <p:spPr>
          <a:xfrm>
            <a:off x="838200" y="763331"/>
            <a:ext cx="10515600" cy="1325700"/>
          </a:xfrm>
        </p:spPr>
        <p:txBody>
          <a:bodyPr/>
          <a:lstStyle/>
          <a:p>
            <a:pPr algn="ctr"/>
            <a:r>
              <a:rPr lang="en-US" b="1" dirty="0">
                <a:solidFill>
                  <a:srgbClr val="0070C0"/>
                </a:solidFill>
                <a:latin typeface="Arial" panose="020B0604020202020204" pitchFamily="34" charset="0"/>
                <a:cs typeface="Arial" panose="020B0604020202020204" pitchFamily="34" charset="0"/>
              </a:rPr>
              <a:t>Intensive Review</a:t>
            </a:r>
          </a:p>
        </p:txBody>
      </p:sp>
      <p:sp>
        <p:nvSpPr>
          <p:cNvPr id="3" name="Content Placeholder 2">
            <a:extLst>
              <a:ext uri="{FF2B5EF4-FFF2-40B4-BE49-F238E27FC236}">
                <a16:creationId xmlns:a16="http://schemas.microsoft.com/office/drawing/2014/main" xmlns="" id="{2B793D5C-ABAE-884A-AE76-4F272F46928C}"/>
              </a:ext>
            </a:extLst>
          </p:cNvPr>
          <p:cNvSpPr>
            <a:spLocks noGrp="1"/>
          </p:cNvSpPr>
          <p:nvPr>
            <p:ph type="body" idx="1"/>
          </p:nvPr>
        </p:nvSpPr>
        <p:spPr>
          <a:xfrm>
            <a:off x="609600" y="1941226"/>
            <a:ext cx="10972800" cy="4535774"/>
          </a:xfrm>
        </p:spPr>
        <p:txBody>
          <a:bodyPr vert="horz" lIns="91440" tIns="45720" rIns="91440" bIns="45720" rtlCol="0" anchor="t">
            <a:normAutofit/>
          </a:bodyPr>
          <a:lstStyle/>
          <a:p>
            <a:pPr>
              <a:spcAft>
                <a:spcPts val="1200"/>
              </a:spcAft>
            </a:pPr>
            <a:r>
              <a:rPr lang="en-US" b="0" i="0" dirty="0">
                <a:latin typeface="Arial" panose="020B0604020202020204" pitchFamily="34" charset="0"/>
                <a:cs typeface="Arial" panose="020B0604020202020204" pitchFamily="34" charset="0"/>
              </a:rPr>
              <a:t>Colleges </a:t>
            </a:r>
            <a:r>
              <a:rPr lang="en-US" b="0" i="0" dirty="0" smtClean="0">
                <a:latin typeface="Arial" panose="020B0604020202020204" pitchFamily="34" charset="0"/>
                <a:cs typeface="Arial" panose="020B0604020202020204" pitchFamily="34" charset="0"/>
              </a:rPr>
              <a:t>have created </a:t>
            </a:r>
            <a:r>
              <a:rPr lang="en-US" b="0" i="0" dirty="0">
                <a:latin typeface="Arial" panose="020B0604020202020204" pitchFamily="34" charset="0"/>
                <a:cs typeface="Arial" panose="020B0604020202020204" pitchFamily="34" charset="0"/>
              </a:rPr>
              <a:t>intensive review courses that could be offered during the summer session (or winter intersession) for students to catch up before entering the transfer level.</a:t>
            </a:r>
          </a:p>
          <a:p>
            <a:pPr>
              <a:spcAft>
                <a:spcPts val="1200"/>
              </a:spcAft>
            </a:pPr>
            <a:r>
              <a:rPr lang="en-US" b="0" i="0" dirty="0">
                <a:latin typeface="Arial" panose="020B0604020202020204" pitchFamily="34" charset="0"/>
                <a:cs typeface="Arial" panose="020B0604020202020204" pitchFamily="34" charset="0"/>
              </a:rPr>
              <a:t>If the course is noncredit, it can be easily scheduled to begin at any time during the term (open entry/open exit).</a:t>
            </a:r>
          </a:p>
          <a:p>
            <a:pPr>
              <a:spcAft>
                <a:spcPts val="1200"/>
              </a:spcAft>
            </a:pPr>
            <a:r>
              <a:rPr lang="en-US" b="0" i="0" dirty="0">
                <a:latin typeface="Arial" panose="020B0604020202020204" pitchFamily="34" charset="0"/>
                <a:cs typeface="Arial" panose="020B0604020202020204" pitchFamily="34" charset="0"/>
              </a:rPr>
              <a:t>These courses would likely be optional, but they could be a way for students to refresh their skills and build confidence before the semester. </a:t>
            </a:r>
          </a:p>
          <a:p>
            <a:pPr>
              <a:spcAft>
                <a:spcPts val="1200"/>
              </a:spcAft>
            </a:pPr>
            <a:endParaRPr lang="en-US" dirty="0"/>
          </a:p>
          <a:p>
            <a:pPr>
              <a:spcAft>
                <a:spcPts val="1200"/>
              </a:spcAft>
            </a:pPr>
            <a:endParaRPr lang="en-US" dirty="0">
              <a:solidFill>
                <a:srgbClr val="00B0F0"/>
              </a:solidFill>
              <a:cs typeface="Arial"/>
            </a:endParaRPr>
          </a:p>
        </p:txBody>
      </p:sp>
    </p:spTree>
    <p:extLst>
      <p:ext uri="{BB962C8B-B14F-4D97-AF65-F5344CB8AC3E}">
        <p14:creationId xmlns:p14="http://schemas.microsoft.com/office/powerpoint/2010/main" val="3280486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9BA621-3240-6644-B29C-EE50CA0A69DC}"/>
              </a:ext>
            </a:extLst>
          </p:cNvPr>
          <p:cNvSpPr>
            <a:spLocks noGrp="1"/>
          </p:cNvSpPr>
          <p:nvPr>
            <p:ph type="title"/>
          </p:nvPr>
        </p:nvSpPr>
        <p:spPr>
          <a:xfrm>
            <a:off x="838200" y="792828"/>
            <a:ext cx="10515600" cy="1325700"/>
          </a:xfrm>
        </p:spPr>
        <p:txBody>
          <a:bodyPr/>
          <a:lstStyle/>
          <a:p>
            <a:pPr algn="ctr"/>
            <a:r>
              <a:rPr lang="en-US" b="1" dirty="0">
                <a:solidFill>
                  <a:srgbClr val="0070C0"/>
                </a:solidFill>
                <a:latin typeface="Arial" panose="020B0604020202020204" pitchFamily="34" charset="0"/>
                <a:cs typeface="Arial" panose="020B0604020202020204" pitchFamily="34" charset="0"/>
              </a:rPr>
              <a:t>Modularized Support</a:t>
            </a:r>
            <a:endParaRPr lang="en-US" dirty="0"/>
          </a:p>
        </p:txBody>
      </p:sp>
      <p:sp>
        <p:nvSpPr>
          <p:cNvPr id="3" name="Content Placeholder 2">
            <a:extLst>
              <a:ext uri="{FF2B5EF4-FFF2-40B4-BE49-F238E27FC236}">
                <a16:creationId xmlns:a16="http://schemas.microsoft.com/office/drawing/2014/main" xmlns="" id="{654D01CC-ECA8-1948-84F9-B7D799406C1E}"/>
              </a:ext>
            </a:extLst>
          </p:cNvPr>
          <p:cNvSpPr>
            <a:spLocks noGrp="1"/>
          </p:cNvSpPr>
          <p:nvPr>
            <p:ph type="body" idx="1"/>
          </p:nvPr>
        </p:nvSpPr>
        <p:spPr/>
        <p:txBody>
          <a:bodyPr/>
          <a:lstStyle/>
          <a:p>
            <a:pPr>
              <a:spcAft>
                <a:spcPts val="1200"/>
              </a:spcAft>
            </a:pPr>
            <a:r>
              <a:rPr lang="en-US" sz="2800" b="0" i="0" dirty="0">
                <a:latin typeface="Arial" panose="020B0604020202020204" pitchFamily="34" charset="0"/>
                <a:cs typeface="Arial" panose="020B0604020202020204" pitchFamily="34" charset="0"/>
              </a:rPr>
              <a:t>Colleges can create modularized courses (particularly using noncredit) that would allow the student to get help with a specific issue at any point during the semester (depending on how the college schedules them).</a:t>
            </a:r>
          </a:p>
          <a:p>
            <a:pPr>
              <a:spcAft>
                <a:spcPts val="1200"/>
              </a:spcAft>
            </a:pPr>
            <a:r>
              <a:rPr lang="en-US" sz="2800" b="0" i="0" dirty="0">
                <a:latin typeface="Arial" panose="020B0604020202020204" pitchFamily="34" charset="0"/>
                <a:cs typeface="Arial" panose="020B0604020202020204" pitchFamily="34" charset="0"/>
              </a:rPr>
              <a:t>A student could access as many or as few modules as they need during the term.</a:t>
            </a:r>
          </a:p>
          <a:p>
            <a:pPr>
              <a:spcAft>
                <a:spcPts val="1200"/>
              </a:spcAft>
            </a:pPr>
            <a:endParaRPr lang="en-US" dirty="0"/>
          </a:p>
        </p:txBody>
      </p:sp>
    </p:spTree>
    <p:extLst>
      <p:ext uri="{BB962C8B-B14F-4D97-AF65-F5344CB8AC3E}">
        <p14:creationId xmlns:p14="http://schemas.microsoft.com/office/powerpoint/2010/main" val="89933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124EBA-AEE6-9B44-ABB9-BAADBB1E16B9}"/>
              </a:ext>
            </a:extLst>
          </p:cNvPr>
          <p:cNvSpPr>
            <a:spLocks noGrp="1"/>
          </p:cNvSpPr>
          <p:nvPr>
            <p:ph type="title"/>
          </p:nvPr>
        </p:nvSpPr>
        <p:spPr>
          <a:xfrm>
            <a:off x="661220" y="748583"/>
            <a:ext cx="10515600" cy="1325700"/>
          </a:xfrm>
        </p:spPr>
        <p:txBody>
          <a:bodyPr/>
          <a:lstStyle/>
          <a:p>
            <a:pPr algn="ctr"/>
            <a:r>
              <a:rPr lang="en-US" b="1" dirty="0">
                <a:solidFill>
                  <a:srgbClr val="0070C0"/>
                </a:solidFill>
                <a:latin typeface="Arial" panose="020B0604020202020204" pitchFamily="34" charset="0"/>
                <a:cs typeface="Arial" panose="020B0604020202020204" pitchFamily="34" charset="0"/>
              </a:rPr>
              <a:t>Corequisite Noncredit Course</a:t>
            </a:r>
          </a:p>
        </p:txBody>
      </p:sp>
      <p:sp>
        <p:nvSpPr>
          <p:cNvPr id="3" name="Content Placeholder 2">
            <a:extLst>
              <a:ext uri="{FF2B5EF4-FFF2-40B4-BE49-F238E27FC236}">
                <a16:creationId xmlns:a16="http://schemas.microsoft.com/office/drawing/2014/main" xmlns="" id="{2B793D5C-ABAE-884A-AE76-4F272F46928C}"/>
              </a:ext>
            </a:extLst>
          </p:cNvPr>
          <p:cNvSpPr>
            <a:spLocks noGrp="1"/>
          </p:cNvSpPr>
          <p:nvPr>
            <p:ph type="body" idx="1"/>
          </p:nvPr>
        </p:nvSpPr>
        <p:spPr/>
        <p:txBody>
          <a:bodyPr vert="horz" lIns="91440" tIns="45720" rIns="91440" bIns="45720" rtlCol="0" anchor="t">
            <a:normAutofit fontScale="92500" lnSpcReduction="20000"/>
          </a:bodyPr>
          <a:lstStyle/>
          <a:p>
            <a:pPr>
              <a:spcAft>
                <a:spcPts val="1200"/>
              </a:spcAft>
            </a:pPr>
            <a:r>
              <a:rPr lang="en-US" sz="2600" b="0" i="0" dirty="0">
                <a:latin typeface="Arial" panose="020B0604020202020204" pitchFamily="34" charset="0"/>
                <a:cs typeface="Arial" panose="020B0604020202020204" pitchFamily="34" charset="0"/>
              </a:rPr>
              <a:t>A corequisite course in noncredit is being considered by many colleges to meet the needs of credit students because they will not accumulate excess units, there are no fees, and because of the flexible scheduling options.</a:t>
            </a:r>
          </a:p>
          <a:p>
            <a:pPr>
              <a:spcAft>
                <a:spcPts val="1200"/>
              </a:spcAft>
            </a:pPr>
            <a:r>
              <a:rPr lang="en-US" sz="2600" b="0" i="0" dirty="0">
                <a:latin typeface="Arial" panose="020B0604020202020204" pitchFamily="34" charset="0"/>
                <a:cs typeface="Arial" panose="020B0604020202020204" pitchFamily="34" charset="0"/>
              </a:rPr>
              <a:t>The corequisite course could have variable hours to allow different amounts of corequisite support to be scheduled with only one course outline.</a:t>
            </a:r>
          </a:p>
          <a:p>
            <a:pPr>
              <a:spcAft>
                <a:spcPts val="1200"/>
              </a:spcAft>
            </a:pPr>
            <a:r>
              <a:rPr lang="en-US" sz="2600" b="0" i="0" dirty="0">
                <a:latin typeface="Arial" panose="020B0604020202020204" pitchFamily="34" charset="0"/>
                <a:cs typeface="Arial" panose="020B0604020202020204" pitchFamily="34" charset="0"/>
              </a:rPr>
              <a:t>Courses are required to have an approved course outline that meets the requirements outlined in Title 5 §55002 (this includes specifying possible topics that will be covered in the course content).</a:t>
            </a:r>
          </a:p>
          <a:p>
            <a:pPr>
              <a:spcAft>
                <a:spcPts val="1200"/>
              </a:spcAft>
            </a:pPr>
            <a:r>
              <a:rPr lang="en-US" sz="2600" b="0" i="0" dirty="0">
                <a:latin typeface="Arial" panose="020B0604020202020204" pitchFamily="34" charset="0"/>
                <a:cs typeface="Arial" panose="020B0604020202020204" pitchFamily="34" charset="0"/>
              </a:rPr>
              <a:t>Noncredit courses are built on completion of outcomes, not time (e.g. a semester) if open entry open exit are used.</a:t>
            </a:r>
          </a:p>
          <a:p>
            <a:pPr>
              <a:spcAft>
                <a:spcPts val="1200"/>
              </a:spcAft>
            </a:pPr>
            <a:endParaRPr lang="en-US" dirty="0"/>
          </a:p>
          <a:p>
            <a:pPr>
              <a:spcAft>
                <a:spcPts val="1200"/>
              </a:spcAft>
            </a:pPr>
            <a:endParaRPr lang="en-US" dirty="0">
              <a:solidFill>
                <a:srgbClr val="00B0F0"/>
              </a:solidFill>
              <a:cs typeface="Arial"/>
            </a:endParaRPr>
          </a:p>
        </p:txBody>
      </p:sp>
    </p:spTree>
    <p:extLst>
      <p:ext uri="{BB962C8B-B14F-4D97-AF65-F5344CB8AC3E}">
        <p14:creationId xmlns:p14="http://schemas.microsoft.com/office/powerpoint/2010/main" val="1663735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61B41C-6DC4-8C40-A204-D7D4AD052691}"/>
              </a:ext>
            </a:extLst>
          </p:cNvPr>
          <p:cNvSpPr>
            <a:spLocks noGrp="1"/>
          </p:cNvSpPr>
          <p:nvPr>
            <p:ph type="title"/>
          </p:nvPr>
        </p:nvSpPr>
        <p:spPr>
          <a:xfrm>
            <a:off x="838200" y="731235"/>
            <a:ext cx="10515600" cy="1325700"/>
          </a:xfrm>
        </p:spPr>
        <p:txBody>
          <a:bodyPr/>
          <a:lstStyle/>
          <a:p>
            <a:pPr algn="ctr"/>
            <a:r>
              <a:rPr lang="en-US" b="1" dirty="0">
                <a:solidFill>
                  <a:srgbClr val="0070C0"/>
                </a:solidFill>
                <a:latin typeface="Arial" panose="020B0604020202020204" pitchFamily="34" charset="0"/>
                <a:cs typeface="Arial" panose="020B0604020202020204" pitchFamily="34" charset="0"/>
              </a:rPr>
              <a:t>Corequisite Noncredit Course (2)</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9B261E24-A875-F54B-92BA-D133371C827A}"/>
              </a:ext>
            </a:extLst>
          </p:cNvPr>
          <p:cNvSpPr>
            <a:spLocks noGrp="1"/>
          </p:cNvSpPr>
          <p:nvPr>
            <p:ph type="body" idx="1"/>
          </p:nvPr>
        </p:nvSpPr>
        <p:spPr>
          <a:xfrm>
            <a:off x="609600" y="1394085"/>
            <a:ext cx="10972800" cy="5082915"/>
          </a:xfrm>
        </p:spPr>
        <p:txBody>
          <a:bodyPr>
            <a:normAutofit/>
          </a:bodyPr>
          <a:lstStyle/>
          <a:p>
            <a:pPr marL="0" indent="0">
              <a:buNone/>
            </a:pPr>
            <a:endParaRPr lang="en-US" sz="2800" b="1" dirty="0" smtClean="0">
              <a:latin typeface="Arial" panose="020B0604020202020204" pitchFamily="34" charset="0"/>
              <a:cs typeface="Arial" panose="020B0604020202020204" pitchFamily="34" charset="0"/>
            </a:endParaRPr>
          </a:p>
          <a:p>
            <a:pPr marL="0" indent="0">
              <a:buNone/>
            </a:pPr>
            <a:r>
              <a:rPr lang="en-US" sz="2800" b="0" i="0" dirty="0" smtClean="0">
                <a:latin typeface="Arial" panose="020B0604020202020204" pitchFamily="34" charset="0"/>
                <a:cs typeface="Arial" panose="020B0604020202020204" pitchFamily="34" charset="0"/>
              </a:rPr>
              <a:t>Noncredit Advantages</a:t>
            </a:r>
            <a:endParaRPr lang="en-US" b="0" i="0" dirty="0">
              <a:latin typeface="Arial" panose="020B0604020202020204" pitchFamily="34" charset="0"/>
              <a:cs typeface="Arial" panose="020B0604020202020204" pitchFamily="34" charset="0"/>
            </a:endParaRPr>
          </a:p>
          <a:p>
            <a:r>
              <a:rPr lang="en-US" sz="2800" b="0" i="0" dirty="0">
                <a:latin typeface="Arial" panose="020B0604020202020204" pitchFamily="34" charset="0"/>
                <a:cs typeface="Arial" panose="020B0604020202020204" pitchFamily="34" charset="0"/>
              </a:rPr>
              <a:t>Students enroll in the class for free</a:t>
            </a:r>
          </a:p>
          <a:p>
            <a:r>
              <a:rPr lang="en-US" sz="2800" b="0" i="0" dirty="0">
                <a:latin typeface="Arial" panose="020B0604020202020204" pitchFamily="34" charset="0"/>
                <a:cs typeface="Arial" panose="020B0604020202020204" pitchFamily="34" charset="0"/>
              </a:rPr>
              <a:t>Students can be required to enroll</a:t>
            </a:r>
          </a:p>
          <a:p>
            <a:r>
              <a:rPr lang="en-US" sz="2800" b="0" i="0" dirty="0">
                <a:latin typeface="Arial" panose="020B0604020202020204" pitchFamily="34" charset="0"/>
                <a:cs typeface="Arial" panose="020B0604020202020204" pitchFamily="34" charset="0"/>
              </a:rPr>
              <a:t>Students don’t accumulate excess units</a:t>
            </a:r>
          </a:p>
          <a:p>
            <a:r>
              <a:rPr lang="en-US" sz="2800" b="0" i="0" dirty="0">
                <a:latin typeface="Arial" panose="020B0604020202020204" pitchFamily="34" charset="0"/>
                <a:cs typeface="Arial" panose="020B0604020202020204" pitchFamily="34" charset="0"/>
              </a:rPr>
              <a:t>Courses could be scheduled as open entry/open exit or regularly scheduled times</a:t>
            </a:r>
          </a:p>
          <a:p>
            <a:r>
              <a:rPr lang="en-US" sz="2800" b="0" i="0" dirty="0">
                <a:latin typeface="Arial" panose="020B0604020202020204" pitchFamily="34" charset="0"/>
                <a:cs typeface="Arial" panose="020B0604020202020204" pitchFamily="34" charset="0"/>
              </a:rPr>
              <a:t>Student can reenroll in the support course until they pass the transfer course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7157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0070C0"/>
                </a:solidFill>
              </a:rPr>
              <a:t>Example: Reading and Writing </a:t>
            </a:r>
            <a:r>
              <a:rPr lang="en-US" b="1" dirty="0" smtClean="0">
                <a:solidFill>
                  <a:srgbClr val="0070C0"/>
                </a:solidFill>
              </a:rPr>
              <a:t>for CTE </a:t>
            </a:r>
            <a:endParaRPr lang="en-US" b="1" dirty="0">
              <a:solidFill>
                <a:srgbClr val="0070C0"/>
              </a:solidFill>
            </a:endParaRPr>
          </a:p>
        </p:txBody>
      </p:sp>
      <p:sp>
        <p:nvSpPr>
          <p:cNvPr id="5" name="Content Placeholder 4"/>
          <p:cNvSpPr>
            <a:spLocks noGrp="1"/>
          </p:cNvSpPr>
          <p:nvPr>
            <p:ph sz="half" idx="1"/>
          </p:nvPr>
        </p:nvSpPr>
        <p:spPr>
          <a:xfrm>
            <a:off x="838199" y="1825625"/>
            <a:ext cx="10515601" cy="4351200"/>
          </a:xfrm>
        </p:spPr>
        <p:txBody>
          <a:bodyPr>
            <a:normAutofit/>
          </a:bodyPr>
          <a:lstStyle/>
          <a:p>
            <a:pPr fontAlgn="base"/>
            <a:r>
              <a:rPr lang="en-US" sz="2400" b="0" i="0" dirty="0">
                <a:latin typeface="Arial" panose="020B0604020202020204" pitchFamily="34" charset="0"/>
                <a:cs typeface="Arial" panose="020B0604020202020204" pitchFamily="34" charset="0"/>
              </a:rPr>
              <a:t>Research has long been mandated as part of paramedic training and has become part of the </a:t>
            </a:r>
            <a:r>
              <a:rPr lang="en-US" sz="2400" b="0" i="0" dirty="0" smtClean="0">
                <a:latin typeface="Arial" panose="020B0604020202020204" pitchFamily="34" charset="0"/>
                <a:cs typeface="Arial" panose="020B0604020202020204" pitchFamily="34" charset="0"/>
              </a:rPr>
              <a:t>basic </a:t>
            </a:r>
            <a:r>
              <a:rPr lang="en-US" sz="2400" b="0" i="0" dirty="0">
                <a:latin typeface="Arial" panose="020B0604020202020204" pitchFamily="34" charset="0"/>
                <a:cs typeface="Arial" panose="020B0604020202020204" pitchFamily="34" charset="0"/>
              </a:rPr>
              <a:t>curriculum</a:t>
            </a:r>
          </a:p>
          <a:p>
            <a:pPr fontAlgn="base"/>
            <a:r>
              <a:rPr lang="en-US" sz="2400" b="0" i="0" dirty="0">
                <a:latin typeface="Arial" panose="020B0604020202020204" pitchFamily="34" charset="0"/>
                <a:cs typeface="Arial" panose="020B0604020202020204" pitchFamily="34" charset="0"/>
              </a:rPr>
              <a:t>Develop a support course to help students write a research paper </a:t>
            </a:r>
          </a:p>
          <a:p>
            <a:pPr fontAlgn="base"/>
            <a:r>
              <a:rPr lang="en-US" sz="2400" b="0" i="0" dirty="0">
                <a:latin typeface="Arial" panose="020B0604020202020204" pitchFamily="34" charset="0"/>
                <a:cs typeface="Arial" panose="020B0604020202020204" pitchFamily="34" charset="0"/>
              </a:rPr>
              <a:t>Test taking strategies, annotating a text, vocabulary strategies, note taking </a:t>
            </a:r>
          </a:p>
          <a:p>
            <a:pPr fontAlgn="base"/>
            <a:r>
              <a:rPr lang="en-US" sz="2400" b="0" i="0" dirty="0">
                <a:latin typeface="Arial" panose="020B0604020202020204" pitchFamily="34" charset="0"/>
                <a:cs typeface="Arial" panose="020B0604020202020204" pitchFamily="34" charset="0"/>
              </a:rPr>
              <a:t>Contextualized reading and writing course for </a:t>
            </a:r>
            <a:r>
              <a:rPr lang="en-US" sz="2400" b="0" i="0" dirty="0" smtClean="0">
                <a:latin typeface="Arial" panose="020B0604020202020204" pitchFamily="34" charset="0"/>
                <a:cs typeface="Arial" panose="020B0604020202020204" pitchFamily="34" charset="0"/>
              </a:rPr>
              <a:t>CTE</a:t>
            </a:r>
            <a:endParaRPr lang="en-US" sz="2400" b="0" i="0" dirty="0">
              <a:latin typeface="Arial" panose="020B0604020202020204" pitchFamily="34" charset="0"/>
              <a:cs typeface="Arial" panose="020B0604020202020204" pitchFamily="34" charset="0"/>
            </a:endParaRPr>
          </a:p>
          <a:p>
            <a:pPr fontAlgn="base"/>
            <a:r>
              <a:rPr lang="en-US" sz="2400" b="0" i="0" dirty="0">
                <a:latin typeface="Arial" panose="020B0604020202020204" pitchFamily="34" charset="0"/>
                <a:cs typeface="Arial" panose="020B0604020202020204" pitchFamily="34" charset="0"/>
              </a:rPr>
              <a:t>Librarian workshop to help with research </a:t>
            </a:r>
          </a:p>
        </p:txBody>
      </p:sp>
    </p:spTree>
    <p:extLst>
      <p:ext uri="{BB962C8B-B14F-4D97-AF65-F5344CB8AC3E}">
        <p14:creationId xmlns:p14="http://schemas.microsoft.com/office/powerpoint/2010/main" val="2367373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465AE0-A23C-064C-97FC-3795024F7E5E}"/>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Mirrored Credit and Noncredit Courses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A941F8D6-A409-BA4D-A62F-6187BDA57605}"/>
              </a:ext>
            </a:extLst>
          </p:cNvPr>
          <p:cNvSpPr>
            <a:spLocks noGrp="1"/>
          </p:cNvSpPr>
          <p:nvPr>
            <p:ph type="body" idx="1"/>
          </p:nvPr>
        </p:nvSpPr>
        <p:spPr/>
        <p:txBody>
          <a:bodyPr>
            <a:normAutofit fontScale="92500" lnSpcReduction="10000"/>
          </a:bodyPr>
          <a:lstStyle/>
          <a:p>
            <a:pPr>
              <a:spcAft>
                <a:spcPts val="1200"/>
              </a:spcAft>
            </a:pPr>
            <a:r>
              <a:rPr lang="en-US" b="0" i="0" dirty="0">
                <a:latin typeface="Arial" panose="020B0604020202020204" pitchFamily="34" charset="0"/>
                <a:cs typeface="Arial" panose="020B0604020202020204" pitchFamily="34" charset="0"/>
              </a:rPr>
              <a:t>Colleges can have equivalent versions of credit and noncredit courses (usually seen in ESL or short term vocational).</a:t>
            </a:r>
          </a:p>
          <a:p>
            <a:pPr>
              <a:spcAft>
                <a:spcPts val="1200"/>
              </a:spcAft>
            </a:pPr>
            <a:r>
              <a:rPr lang="en-US" b="0" i="0" dirty="0">
                <a:latin typeface="Arial" panose="020B0604020202020204" pitchFamily="34" charset="0"/>
                <a:cs typeface="Arial" panose="020B0604020202020204" pitchFamily="34" charset="0"/>
              </a:rPr>
              <a:t>These courses are scheduled at the same time, with a credit instructor. Usually 3-5 noncredit seats are reserved.</a:t>
            </a:r>
          </a:p>
          <a:p>
            <a:pPr>
              <a:spcAft>
                <a:spcPts val="1200"/>
              </a:spcAft>
            </a:pPr>
            <a:r>
              <a:rPr lang="en-US" b="0" i="0" dirty="0">
                <a:latin typeface="Arial" panose="020B0604020202020204" pitchFamily="34" charset="0"/>
                <a:cs typeface="Arial" panose="020B0604020202020204" pitchFamily="34" charset="0"/>
              </a:rPr>
              <a:t>These types of courses can be helpful for students that are transitioning from noncredit to credit.</a:t>
            </a:r>
          </a:p>
          <a:p>
            <a:pPr>
              <a:spcAft>
                <a:spcPts val="1200"/>
              </a:spcAft>
            </a:pPr>
            <a:r>
              <a:rPr lang="en-US" b="0" i="0" dirty="0">
                <a:latin typeface="Arial" panose="020B0604020202020204" pitchFamily="34" charset="0"/>
                <a:cs typeface="Arial" panose="020B0604020202020204" pitchFamily="34" charset="0"/>
              </a:rPr>
              <a:t>Colleges can choose whether they allow noncredit students to petition for course credit through credit by exam. </a:t>
            </a:r>
          </a:p>
          <a:p>
            <a:pPr>
              <a:spcAft>
                <a:spcPts val="1200"/>
              </a:spcAft>
            </a:pPr>
            <a:r>
              <a:rPr lang="en-US" b="0" i="0" dirty="0">
                <a:latin typeface="Arial" panose="020B0604020202020204" pitchFamily="34" charset="0"/>
                <a:cs typeface="Arial" panose="020B0604020202020204" pitchFamily="34" charset="0"/>
              </a:rPr>
              <a:t>If noncredit student receives a  “P”,   local college  can choose to articulate noncredit student to next level course.</a:t>
            </a:r>
          </a:p>
        </p:txBody>
      </p:sp>
    </p:spTree>
    <p:extLst>
      <p:ext uri="{BB962C8B-B14F-4D97-AF65-F5344CB8AC3E}">
        <p14:creationId xmlns:p14="http://schemas.microsoft.com/office/powerpoint/2010/main" val="3549657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DC78FC8-4EEE-44CD-9C96-32E65BCD8BBD}"/>
              </a:ext>
            </a:extLst>
          </p:cNvPr>
          <p:cNvSpPr>
            <a:spLocks noGrp="1"/>
          </p:cNvSpPr>
          <p:nvPr>
            <p:ph type="title"/>
          </p:nvPr>
        </p:nvSpPr>
        <p:spPr/>
        <p:txBody>
          <a:bodyPr>
            <a:normAutofit/>
          </a:bodyPr>
          <a:lstStyle/>
          <a:p>
            <a:r>
              <a:rPr lang="en-US" dirty="0"/>
              <a:t>Supervised tutoring </a:t>
            </a:r>
            <a:br>
              <a:rPr lang="en-US" dirty="0"/>
            </a:br>
            <a:r>
              <a:rPr lang="en-US" dirty="0"/>
              <a:t>More than just Line of site</a:t>
            </a:r>
          </a:p>
        </p:txBody>
      </p:sp>
      <p:sp>
        <p:nvSpPr>
          <p:cNvPr id="5" name="Text Placeholder 4">
            <a:extLst>
              <a:ext uri="{FF2B5EF4-FFF2-40B4-BE49-F238E27FC236}">
                <a16:creationId xmlns:a16="http://schemas.microsoft.com/office/drawing/2014/main" xmlns="" id="{4FA0CFE9-E4D7-4974-9245-62F9A402E064}"/>
              </a:ext>
            </a:extLst>
          </p:cNvPr>
          <p:cNvSpPr>
            <a:spLocks noGrp="1"/>
          </p:cNvSpPr>
          <p:nvPr>
            <p:ph type="body" idx="1"/>
          </p:nvPr>
        </p:nvSpPr>
        <p:spPr/>
        <p:txBody>
          <a:bodyPr/>
          <a:lstStyle/>
          <a:p>
            <a:r>
              <a:rPr lang="en-US" dirty="0"/>
              <a:t>Responding to AB705 with Faculty Support</a:t>
            </a:r>
          </a:p>
        </p:txBody>
      </p:sp>
    </p:spTree>
    <p:extLst>
      <p:ext uri="{BB962C8B-B14F-4D97-AF65-F5344CB8AC3E}">
        <p14:creationId xmlns:p14="http://schemas.microsoft.com/office/powerpoint/2010/main" val="2984863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BD020D-65D7-A148-B3E7-987B61EBDECB}"/>
              </a:ext>
            </a:extLst>
          </p:cNvPr>
          <p:cNvSpPr>
            <a:spLocks noGrp="1"/>
          </p:cNvSpPr>
          <p:nvPr>
            <p:ph type="title"/>
          </p:nvPr>
        </p:nvSpPr>
        <p:spPr/>
        <p:txBody>
          <a:bodyPr>
            <a:normAutofit/>
          </a:bodyPr>
          <a:lstStyle/>
          <a:p>
            <a:r>
              <a:rPr lang="en-US" cap="none" dirty="0"/>
              <a:t>Changes to Regulations Impacting Noncredit</a:t>
            </a:r>
          </a:p>
        </p:txBody>
      </p:sp>
    </p:spTree>
    <p:extLst>
      <p:ext uri="{BB962C8B-B14F-4D97-AF65-F5344CB8AC3E}">
        <p14:creationId xmlns:p14="http://schemas.microsoft.com/office/powerpoint/2010/main" val="155546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660311-0081-0F49-A47E-4308F002FFB6}"/>
              </a:ext>
            </a:extLst>
          </p:cNvPr>
          <p:cNvSpPr>
            <a:spLocks noGrp="1"/>
          </p:cNvSpPr>
          <p:nvPr>
            <p:ph type="title"/>
          </p:nvPr>
        </p:nvSpPr>
        <p:spPr/>
        <p:txBody>
          <a:bodyPr/>
          <a:lstStyle/>
          <a:p>
            <a:r>
              <a:rPr lang="en-US" cap="none" dirty="0"/>
              <a:t>Questions?</a:t>
            </a:r>
          </a:p>
        </p:txBody>
      </p:sp>
      <p:sp>
        <p:nvSpPr>
          <p:cNvPr id="3" name="Text Placeholder 2">
            <a:extLst>
              <a:ext uri="{FF2B5EF4-FFF2-40B4-BE49-F238E27FC236}">
                <a16:creationId xmlns:a16="http://schemas.microsoft.com/office/drawing/2014/main" xmlns="" id="{CFD74FEA-BCEB-FB4D-AF62-156B270AC2E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8883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D9F3E2-6025-8F45-990B-D39CC12CC233}"/>
              </a:ext>
            </a:extLst>
          </p:cNvPr>
          <p:cNvSpPr>
            <a:spLocks noGrp="1"/>
          </p:cNvSpPr>
          <p:nvPr>
            <p:ph type="title"/>
          </p:nvPr>
        </p:nvSpPr>
        <p:spPr>
          <a:xfrm>
            <a:off x="838200" y="889097"/>
            <a:ext cx="10515600" cy="1325700"/>
          </a:xfrm>
        </p:spPr>
        <p:txBody>
          <a:bodyPr>
            <a:normAutofit/>
          </a:bodyPr>
          <a:lstStyle/>
          <a:p>
            <a:pPr algn="ctr"/>
            <a:r>
              <a:rPr lang="en-US" b="1" dirty="0">
                <a:solidFill>
                  <a:srgbClr val="0070C0"/>
                </a:solidFill>
                <a:latin typeface="Arial" panose="020B0604020202020204" pitchFamily="34" charset="0"/>
                <a:cs typeface="Arial" panose="020B0604020202020204" pitchFamily="34" charset="0"/>
              </a:rPr>
              <a:t>Does AB 705 Impact Current Noncredit Students?</a:t>
            </a:r>
            <a:endParaRPr lang="en-US" dirty="0"/>
          </a:p>
        </p:txBody>
      </p:sp>
      <p:sp>
        <p:nvSpPr>
          <p:cNvPr id="3" name="Content Placeholder 2">
            <a:extLst>
              <a:ext uri="{FF2B5EF4-FFF2-40B4-BE49-F238E27FC236}">
                <a16:creationId xmlns:a16="http://schemas.microsoft.com/office/drawing/2014/main" xmlns="" id="{65E1B21A-D0D6-3641-B81A-D91B0CFD01FB}"/>
              </a:ext>
            </a:extLst>
          </p:cNvPr>
          <p:cNvSpPr>
            <a:spLocks noGrp="1"/>
          </p:cNvSpPr>
          <p:nvPr>
            <p:ph type="body" idx="1"/>
          </p:nvPr>
        </p:nvSpPr>
        <p:spPr>
          <a:xfrm>
            <a:off x="609600" y="2214797"/>
            <a:ext cx="10972800" cy="4876800"/>
          </a:xfrm>
        </p:spPr>
        <p:txBody>
          <a:bodyPr/>
          <a:lstStyle/>
          <a:p>
            <a:pPr>
              <a:spcBef>
                <a:spcPts val="0"/>
              </a:spcBef>
              <a:spcAft>
                <a:spcPts val="1200"/>
              </a:spcAft>
            </a:pPr>
            <a:r>
              <a:rPr lang="en-US" b="0" i="0" dirty="0">
                <a:latin typeface="Arial" panose="020B0604020202020204" pitchFamily="34" charset="0"/>
                <a:cs typeface="Arial" panose="020B0604020202020204" pitchFamily="34" charset="0"/>
              </a:rPr>
              <a:t>AB 705 is intended to apply to students that have identified a goal of transfer or earning an associates degree, which means that most noncredit students are exempt from the restrictions in the bill.</a:t>
            </a:r>
          </a:p>
          <a:p>
            <a:pPr>
              <a:spcBef>
                <a:spcPts val="0"/>
              </a:spcBef>
              <a:spcAft>
                <a:spcPts val="1200"/>
              </a:spcAft>
            </a:pPr>
            <a:r>
              <a:rPr lang="en-US" b="0" i="0" dirty="0">
                <a:latin typeface="Arial" panose="020B0604020202020204" pitchFamily="34" charset="0"/>
                <a:cs typeface="Arial" panose="020B0604020202020204" pitchFamily="34" charset="0"/>
              </a:rPr>
              <a:t>Students enrolled in adult high school diploma programs are not included in AB 705.</a:t>
            </a:r>
          </a:p>
          <a:p>
            <a:pPr>
              <a:spcBef>
                <a:spcPts val="0"/>
              </a:spcBef>
              <a:spcAft>
                <a:spcPts val="1200"/>
              </a:spcAft>
            </a:pPr>
            <a:r>
              <a:rPr lang="en-US" b="0" i="0" dirty="0">
                <a:latin typeface="Arial" panose="020B0604020202020204" pitchFamily="34" charset="0"/>
                <a:cs typeface="Arial" panose="020B0604020202020204" pitchFamily="34" charset="0"/>
              </a:rPr>
              <a:t>This means that the majority of noncredit students should not directly impacted to AB 705’s requirements until they enroll in the credit program.</a:t>
            </a:r>
          </a:p>
          <a:p>
            <a:pPr marL="0" indent="0">
              <a:spcBef>
                <a:spcPts val="0"/>
              </a:spcBef>
              <a:spcAft>
                <a:spcPts val="1200"/>
              </a:spcAft>
              <a:buNone/>
            </a:pPr>
            <a:endParaRPr lang="en-US" dirty="0"/>
          </a:p>
        </p:txBody>
      </p:sp>
    </p:spTree>
    <p:extLst>
      <p:ext uri="{BB962C8B-B14F-4D97-AF65-F5344CB8AC3E}">
        <p14:creationId xmlns:p14="http://schemas.microsoft.com/office/powerpoint/2010/main" val="2251364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D9F3E2-6025-8F45-990B-D39CC12CC233}"/>
              </a:ext>
            </a:extLst>
          </p:cNvPr>
          <p:cNvSpPr>
            <a:spLocks noGrp="1"/>
          </p:cNvSpPr>
          <p:nvPr>
            <p:ph type="title"/>
          </p:nvPr>
        </p:nvSpPr>
        <p:spPr>
          <a:xfrm>
            <a:off x="838200" y="733834"/>
            <a:ext cx="10515600" cy="1325700"/>
          </a:xfrm>
        </p:spPr>
        <p:txBody>
          <a:bodyPr/>
          <a:lstStyle/>
          <a:p>
            <a:pPr algn="ctr"/>
            <a:r>
              <a:rPr lang="en-US" b="1" dirty="0">
                <a:solidFill>
                  <a:srgbClr val="0070C0"/>
                </a:solidFill>
                <a:latin typeface="Arial" panose="020B0604020202020204" pitchFamily="34" charset="0"/>
                <a:cs typeface="Arial" panose="020B0604020202020204" pitchFamily="34" charset="0"/>
              </a:rPr>
              <a:t>So How Will Noncredit Be Impacted?</a:t>
            </a:r>
            <a:endParaRPr lang="en-US" dirty="0"/>
          </a:p>
        </p:txBody>
      </p:sp>
      <p:sp>
        <p:nvSpPr>
          <p:cNvPr id="3" name="Content Placeholder 2">
            <a:extLst>
              <a:ext uri="{FF2B5EF4-FFF2-40B4-BE49-F238E27FC236}">
                <a16:creationId xmlns:a16="http://schemas.microsoft.com/office/drawing/2014/main" xmlns="" id="{65E1B21A-D0D6-3641-B81A-D91B0CFD01FB}"/>
              </a:ext>
            </a:extLst>
          </p:cNvPr>
          <p:cNvSpPr>
            <a:spLocks noGrp="1"/>
          </p:cNvSpPr>
          <p:nvPr>
            <p:ph type="body" idx="1"/>
          </p:nvPr>
        </p:nvSpPr>
        <p:spPr/>
        <p:txBody>
          <a:bodyPr/>
          <a:lstStyle/>
          <a:p>
            <a:pPr>
              <a:spcBef>
                <a:spcPts val="0"/>
              </a:spcBef>
              <a:spcAft>
                <a:spcPts val="1200"/>
              </a:spcAft>
            </a:pPr>
            <a:r>
              <a:rPr lang="en-US" b="0" i="0" dirty="0">
                <a:latin typeface="Arial" panose="020B0604020202020204" pitchFamily="34" charset="0"/>
                <a:cs typeface="Arial" panose="020B0604020202020204" pitchFamily="34" charset="0"/>
              </a:rPr>
              <a:t>The need for utilizing noncredit is growing.</a:t>
            </a:r>
          </a:p>
          <a:p>
            <a:pPr>
              <a:spcBef>
                <a:spcPts val="0"/>
              </a:spcBef>
              <a:spcAft>
                <a:spcPts val="1200"/>
              </a:spcAft>
            </a:pPr>
            <a:r>
              <a:rPr lang="en-US" b="0" i="0" dirty="0">
                <a:latin typeface="Arial" panose="020B0604020202020204" pitchFamily="34" charset="0"/>
                <a:cs typeface="Arial" panose="020B0604020202020204" pitchFamily="34" charset="0"/>
              </a:rPr>
              <a:t>Many colleges are reducing and eliminating lower level courses in mathematics, reading, and English (and ESL, but ESL compliance is not required until 2020).</a:t>
            </a:r>
          </a:p>
          <a:p>
            <a:pPr>
              <a:spcBef>
                <a:spcPts val="0"/>
              </a:spcBef>
              <a:spcAft>
                <a:spcPts val="1200"/>
              </a:spcAft>
            </a:pPr>
            <a:r>
              <a:rPr lang="en-US" b="0" i="0" dirty="0">
                <a:latin typeface="Arial" panose="020B0604020202020204" pitchFamily="34" charset="0"/>
                <a:cs typeface="Arial" panose="020B0604020202020204" pitchFamily="34" charset="0"/>
              </a:rPr>
              <a:t>Many students still want to access basic skills courses that are no longer available through credit instruction and can be offered in noncredit.  These courses will need to be modified to fit the noncredit model.</a:t>
            </a:r>
          </a:p>
          <a:p>
            <a:pPr>
              <a:spcBef>
                <a:spcPts val="0"/>
              </a:spcBef>
              <a:spcAft>
                <a:spcPts val="1200"/>
              </a:spcAft>
            </a:pPr>
            <a:r>
              <a:rPr lang="en-US" b="0" i="0" dirty="0">
                <a:latin typeface="Arial" panose="020B0604020202020204" pitchFamily="34" charset="0"/>
                <a:cs typeface="Arial" panose="020B0604020202020204" pitchFamily="34" charset="0"/>
              </a:rPr>
              <a:t>Noncredit basic skills courses would be an option for students that do not feel ready to take a transfer level mathematics or English course.</a:t>
            </a:r>
          </a:p>
        </p:txBody>
      </p:sp>
    </p:spTree>
    <p:extLst>
      <p:ext uri="{BB962C8B-B14F-4D97-AF65-F5344CB8AC3E}">
        <p14:creationId xmlns:p14="http://schemas.microsoft.com/office/powerpoint/2010/main" val="2055024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124EBA-AEE6-9B44-ABB9-BAADBB1E16B9}"/>
              </a:ext>
            </a:extLst>
          </p:cNvPr>
          <p:cNvSpPr>
            <a:spLocks noGrp="1"/>
          </p:cNvSpPr>
          <p:nvPr>
            <p:ph type="title"/>
          </p:nvPr>
        </p:nvSpPr>
        <p:spPr>
          <a:xfrm>
            <a:off x="943131" y="821641"/>
            <a:ext cx="10515600" cy="1325700"/>
          </a:xfrm>
        </p:spPr>
        <p:txBody>
          <a:bodyPr/>
          <a:lstStyle/>
          <a:p>
            <a:pPr algn="ctr"/>
            <a:r>
              <a:rPr lang="en-US" b="1" dirty="0">
                <a:solidFill>
                  <a:srgbClr val="0070C0"/>
                </a:solidFill>
                <a:latin typeface="Arial" panose="020B0604020202020204" pitchFamily="34" charset="0"/>
                <a:cs typeface="Arial" panose="020B0604020202020204" pitchFamily="34" charset="0"/>
              </a:rPr>
              <a:t>Use of Noncredit to Support Credit</a:t>
            </a:r>
          </a:p>
        </p:txBody>
      </p:sp>
      <p:sp>
        <p:nvSpPr>
          <p:cNvPr id="3" name="Content Placeholder 2">
            <a:extLst>
              <a:ext uri="{FF2B5EF4-FFF2-40B4-BE49-F238E27FC236}">
                <a16:creationId xmlns:a16="http://schemas.microsoft.com/office/drawing/2014/main" xmlns="" id="{2B793D5C-ABAE-884A-AE76-4F272F46928C}"/>
              </a:ext>
            </a:extLst>
          </p:cNvPr>
          <p:cNvSpPr>
            <a:spLocks noGrp="1"/>
          </p:cNvSpPr>
          <p:nvPr>
            <p:ph type="body" idx="1"/>
          </p:nvPr>
        </p:nvSpPr>
        <p:spPr>
          <a:xfrm>
            <a:off x="714531" y="2147341"/>
            <a:ext cx="10972800" cy="3653852"/>
          </a:xfrm>
        </p:spPr>
        <p:txBody>
          <a:bodyPr vert="horz" lIns="91440" tIns="45720" rIns="91440" bIns="45720" rtlCol="0" anchor="t">
            <a:normAutofit/>
          </a:bodyPr>
          <a:lstStyle/>
          <a:p>
            <a:pPr>
              <a:spcAft>
                <a:spcPts val="1200"/>
              </a:spcAft>
            </a:pPr>
            <a:r>
              <a:rPr lang="en-US" sz="2800" b="0" i="0" dirty="0">
                <a:latin typeface="Arial" panose="020B0604020202020204" pitchFamily="34" charset="0"/>
                <a:cs typeface="Arial" panose="020B0604020202020204" pitchFamily="34" charset="0"/>
              </a:rPr>
              <a:t>AB 705 encourages colleges to explore support options in noncredit to reduce the number of units accumulated and the costs for students.</a:t>
            </a:r>
          </a:p>
          <a:p>
            <a:pPr>
              <a:spcAft>
                <a:spcPts val="1200"/>
              </a:spcAft>
            </a:pPr>
            <a:r>
              <a:rPr lang="en-US" sz="2800" b="0" i="0" dirty="0">
                <a:latin typeface="Arial" panose="020B0604020202020204" pitchFamily="34" charset="0"/>
                <a:cs typeface="Arial" panose="020B0604020202020204" pitchFamily="34" charset="0"/>
              </a:rPr>
              <a:t>Additionally noncredit courses have advantages in scheduling flexibility and allowable repetition that could benefit students.</a:t>
            </a:r>
          </a:p>
          <a:p>
            <a:pPr>
              <a:spcAft>
                <a:spcPts val="1200"/>
              </a:spcAft>
            </a:pPr>
            <a:endParaRPr lang="en-US" sz="2800" dirty="0"/>
          </a:p>
          <a:p>
            <a:pPr>
              <a:spcAft>
                <a:spcPts val="1200"/>
              </a:spcAft>
            </a:pPr>
            <a:endParaRPr lang="en-US" sz="2800" dirty="0">
              <a:solidFill>
                <a:srgbClr val="00B0F0"/>
              </a:solidFill>
              <a:cs typeface="Arial"/>
            </a:endParaRPr>
          </a:p>
        </p:txBody>
      </p:sp>
    </p:spTree>
    <p:extLst>
      <p:ext uri="{BB962C8B-B14F-4D97-AF65-F5344CB8AC3E}">
        <p14:creationId xmlns:p14="http://schemas.microsoft.com/office/powerpoint/2010/main" val="21653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D9F3E2-6025-8F45-990B-D39CC12CC233}"/>
              </a:ext>
            </a:extLst>
          </p:cNvPr>
          <p:cNvSpPr>
            <a:spLocks noGrp="1"/>
          </p:cNvSpPr>
          <p:nvPr>
            <p:ph type="title"/>
          </p:nvPr>
        </p:nvSpPr>
        <p:spPr>
          <a:xfrm>
            <a:off x="835742" y="748583"/>
            <a:ext cx="10515600" cy="1325700"/>
          </a:xfrm>
        </p:spPr>
        <p:txBody>
          <a:bodyPr/>
          <a:lstStyle/>
          <a:p>
            <a:pPr algn="ctr"/>
            <a:r>
              <a:rPr lang="en-US" b="1" dirty="0">
                <a:solidFill>
                  <a:srgbClr val="0070C0"/>
                </a:solidFill>
                <a:latin typeface="Arial" panose="020B0604020202020204" pitchFamily="34" charset="0"/>
                <a:cs typeface="Arial" panose="020B0604020202020204" pitchFamily="34" charset="0"/>
              </a:rPr>
              <a:t>What to Expect in an AB 705 World?</a:t>
            </a:r>
            <a:endParaRPr lang="en-US" dirty="0"/>
          </a:p>
        </p:txBody>
      </p:sp>
      <p:sp>
        <p:nvSpPr>
          <p:cNvPr id="3" name="Content Placeholder 2">
            <a:extLst>
              <a:ext uri="{FF2B5EF4-FFF2-40B4-BE49-F238E27FC236}">
                <a16:creationId xmlns:a16="http://schemas.microsoft.com/office/drawing/2014/main" xmlns="" id="{65E1B21A-D0D6-3641-B81A-D91B0CFD01FB}"/>
              </a:ext>
            </a:extLst>
          </p:cNvPr>
          <p:cNvSpPr>
            <a:spLocks noGrp="1"/>
          </p:cNvSpPr>
          <p:nvPr>
            <p:ph type="body" idx="1"/>
          </p:nvPr>
        </p:nvSpPr>
        <p:spPr/>
        <p:txBody>
          <a:bodyPr>
            <a:normAutofit/>
          </a:bodyPr>
          <a:lstStyle/>
          <a:p>
            <a:pPr>
              <a:spcBef>
                <a:spcPts val="0"/>
              </a:spcBef>
              <a:spcAft>
                <a:spcPts val="1200"/>
              </a:spcAft>
            </a:pPr>
            <a:r>
              <a:rPr lang="en-US" b="0" i="0" dirty="0">
                <a:latin typeface="Arial" panose="020B0604020202020204" pitchFamily="34" charset="0"/>
                <a:cs typeface="Arial" panose="020B0604020202020204" pitchFamily="34" charset="0"/>
              </a:rPr>
              <a:t>More credit students will be considering noncredit basic skills courses.</a:t>
            </a:r>
          </a:p>
          <a:p>
            <a:pPr>
              <a:spcBef>
                <a:spcPts val="0"/>
              </a:spcBef>
              <a:spcAft>
                <a:spcPts val="1200"/>
              </a:spcAft>
            </a:pPr>
            <a:r>
              <a:rPr lang="en-US" b="0" i="0" dirty="0">
                <a:latin typeface="Arial" panose="020B0604020202020204" pitchFamily="34" charset="0"/>
                <a:cs typeface="Arial" panose="020B0604020202020204" pitchFamily="34" charset="0"/>
              </a:rPr>
              <a:t>Students may need to be have documentation of completed noncredit coursework if they move to another college. Noncredit transcripts are likely to become even more important.</a:t>
            </a:r>
          </a:p>
          <a:p>
            <a:pPr>
              <a:spcBef>
                <a:spcPts val="0"/>
              </a:spcBef>
              <a:spcAft>
                <a:spcPts val="1200"/>
              </a:spcAft>
            </a:pPr>
            <a:r>
              <a:rPr lang="en-US" b="0" i="0" dirty="0">
                <a:latin typeface="Arial" panose="020B0604020202020204" pitchFamily="34" charset="0"/>
                <a:cs typeface="Arial" panose="020B0604020202020204" pitchFamily="34" charset="0"/>
              </a:rPr>
              <a:t>A greater understanding of noncredit and collaboration between credit and noncredit faculty to support students is vital to ensure that students are being served through innovative noncredit delivery models.</a:t>
            </a:r>
          </a:p>
          <a:p>
            <a:pPr>
              <a:spcBef>
                <a:spcPts val="0"/>
              </a:spcBef>
              <a:spcAft>
                <a:spcPts val="1200"/>
              </a:spcAft>
            </a:pPr>
            <a:r>
              <a:rPr lang="en-US" b="0" i="0" dirty="0">
                <a:latin typeface="Arial" panose="020B0604020202020204" pitchFamily="34" charset="0"/>
                <a:cs typeface="Arial" panose="020B0604020202020204" pitchFamily="34" charset="0"/>
              </a:rPr>
              <a:t>Unfortunately, many colleges have limited experience with noncredit instruction and will need the help of experienced noncredit practitioners to implement these new options.</a:t>
            </a:r>
          </a:p>
          <a:p>
            <a:pPr>
              <a:spcBef>
                <a:spcPts val="0"/>
              </a:spcBef>
              <a:spcAft>
                <a:spcPts val="1200"/>
              </a:spcAft>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9732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D9F3E2-6025-8F45-990B-D39CC12CC233}"/>
              </a:ext>
            </a:extLst>
          </p:cNvPr>
          <p:cNvSpPr>
            <a:spLocks noGrp="1"/>
          </p:cNvSpPr>
          <p:nvPr>
            <p:ph type="title"/>
          </p:nvPr>
        </p:nvSpPr>
        <p:spPr>
          <a:xfrm>
            <a:off x="838200" y="719086"/>
            <a:ext cx="10515600" cy="1325700"/>
          </a:xfrm>
        </p:spPr>
        <p:txBody>
          <a:bodyPr/>
          <a:lstStyle/>
          <a:p>
            <a:pPr algn="ctr"/>
            <a:r>
              <a:rPr lang="en-US" b="1" dirty="0">
                <a:solidFill>
                  <a:srgbClr val="0070C0"/>
                </a:solidFill>
                <a:latin typeface="Arial" panose="020B0604020202020204" pitchFamily="34" charset="0"/>
                <a:cs typeface="Arial" panose="020B0604020202020204" pitchFamily="34" charset="0"/>
              </a:rPr>
              <a:t>Noncredit ESL</a:t>
            </a:r>
            <a:endParaRPr lang="en-US" dirty="0"/>
          </a:p>
        </p:txBody>
      </p:sp>
      <p:sp>
        <p:nvSpPr>
          <p:cNvPr id="3" name="Content Placeholder 2">
            <a:extLst>
              <a:ext uri="{FF2B5EF4-FFF2-40B4-BE49-F238E27FC236}">
                <a16:creationId xmlns:a16="http://schemas.microsoft.com/office/drawing/2014/main" xmlns="" id="{65E1B21A-D0D6-3641-B81A-D91B0CFD01FB}"/>
              </a:ext>
            </a:extLst>
          </p:cNvPr>
          <p:cNvSpPr>
            <a:spLocks noGrp="1"/>
          </p:cNvSpPr>
          <p:nvPr>
            <p:ph type="body" idx="1"/>
          </p:nvPr>
        </p:nvSpPr>
        <p:spPr/>
        <p:txBody>
          <a:bodyPr/>
          <a:lstStyle/>
          <a:p>
            <a:r>
              <a:rPr lang="en-US" b="0" i="0" dirty="0">
                <a:latin typeface="Arial" panose="020B0604020202020204" pitchFamily="34" charset="0"/>
                <a:cs typeface="Arial" panose="020B0604020202020204" pitchFamily="34" charset="0"/>
              </a:rPr>
              <a:t>AB 705 requires that colleges maximize the likelihood that students enter and complete transfer level composition within three years.</a:t>
            </a:r>
          </a:p>
          <a:p>
            <a:r>
              <a:rPr lang="en-US" b="0" i="0" dirty="0">
                <a:latin typeface="Arial" panose="020B0604020202020204" pitchFamily="34" charset="0"/>
                <a:cs typeface="Arial" panose="020B0604020202020204" pitchFamily="34" charset="0"/>
              </a:rPr>
              <a:t>There was concern that noncredit ESL would be impacted by this restriction because of the work done by noncredit programs to align noncredit into credit ESL pathways.</a:t>
            </a:r>
          </a:p>
          <a:p>
            <a:r>
              <a:rPr lang="en-US" b="0" i="0" dirty="0">
                <a:latin typeface="Arial" panose="020B0604020202020204" pitchFamily="34" charset="0"/>
                <a:cs typeface="Arial" panose="020B0604020202020204" pitchFamily="34" charset="0"/>
              </a:rPr>
              <a:t>The Chancellor’s Office has agreed that the ESL clock will not start for noncredit students and that the three year timeframe applies to students that have declared an educational goal of transfer or an AA/AS/ADT.</a:t>
            </a:r>
          </a:p>
        </p:txBody>
      </p:sp>
    </p:spTree>
    <p:extLst>
      <p:ext uri="{BB962C8B-B14F-4D97-AF65-F5344CB8AC3E}">
        <p14:creationId xmlns:p14="http://schemas.microsoft.com/office/powerpoint/2010/main" val="4099106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9AA256-D9A0-244A-9913-0A63699DB2D7}"/>
              </a:ext>
            </a:extLst>
          </p:cNvPr>
          <p:cNvSpPr>
            <a:spLocks noGrp="1"/>
          </p:cNvSpPr>
          <p:nvPr>
            <p:ph type="title"/>
          </p:nvPr>
        </p:nvSpPr>
        <p:spPr>
          <a:xfrm>
            <a:off x="705465" y="792828"/>
            <a:ext cx="10515600" cy="1325700"/>
          </a:xfrm>
        </p:spPr>
        <p:txBody>
          <a:bodyPr/>
          <a:lstStyle/>
          <a:p>
            <a:pPr algn="ctr"/>
            <a:r>
              <a:rPr lang="en-US" b="1" dirty="0">
                <a:solidFill>
                  <a:srgbClr val="0070C0"/>
                </a:solidFill>
                <a:latin typeface="Arial" panose="020B0604020202020204" pitchFamily="34" charset="0"/>
                <a:cs typeface="Arial" panose="020B0604020202020204" pitchFamily="34" charset="0"/>
              </a:rPr>
              <a:t>Summary of Changes Impacting Curriculum</a:t>
            </a:r>
          </a:p>
        </p:txBody>
      </p:sp>
      <p:sp>
        <p:nvSpPr>
          <p:cNvPr id="3" name="Content Placeholder 2">
            <a:extLst>
              <a:ext uri="{FF2B5EF4-FFF2-40B4-BE49-F238E27FC236}">
                <a16:creationId xmlns:a16="http://schemas.microsoft.com/office/drawing/2014/main" xmlns="" id="{3D27B7A0-EA1C-3544-8A44-59B8A9425C3A}"/>
              </a:ext>
            </a:extLst>
          </p:cNvPr>
          <p:cNvSpPr>
            <a:spLocks noGrp="1"/>
          </p:cNvSpPr>
          <p:nvPr>
            <p:ph type="body" idx="1"/>
          </p:nvPr>
        </p:nvSpPr>
        <p:spPr/>
        <p:txBody>
          <a:bodyPr>
            <a:normAutofit/>
          </a:bodyPr>
          <a:lstStyle/>
          <a:p>
            <a:pPr>
              <a:spcAft>
                <a:spcPts val="1200"/>
              </a:spcAft>
            </a:pPr>
            <a:r>
              <a:rPr lang="en-US" sz="2800" dirty="0">
                <a:latin typeface="Arial" panose="020B0604020202020204" pitchFamily="34" charset="0"/>
                <a:cs typeface="Arial" panose="020B0604020202020204" pitchFamily="34" charset="0"/>
              </a:rPr>
              <a:t>§55002 and §55003 were modified to make it explicit that noncredit courses can serve as a prerequisite or a corequisite for both credit and noncredit courses.</a:t>
            </a:r>
          </a:p>
          <a:p>
            <a:pPr>
              <a:spcAft>
                <a:spcPts val="1200"/>
              </a:spcAft>
            </a:pPr>
            <a:r>
              <a:rPr lang="en-US" sz="2800" dirty="0">
                <a:latin typeface="Arial" panose="020B0604020202020204" pitchFamily="34" charset="0"/>
                <a:cs typeface="Arial" panose="020B0604020202020204" pitchFamily="34" charset="0"/>
              </a:rPr>
              <a:t>§55003 was modified to add the validation criteria for 705 related corequisites (increase throughput)</a:t>
            </a:r>
          </a:p>
          <a:p>
            <a:pPr>
              <a:spcAft>
                <a:spcPts val="1200"/>
              </a:spcAft>
            </a:pPr>
            <a:endParaRPr lang="en-US" dirty="0"/>
          </a:p>
        </p:txBody>
      </p:sp>
    </p:spTree>
    <p:extLst>
      <p:ext uri="{BB962C8B-B14F-4D97-AF65-F5344CB8AC3E}">
        <p14:creationId xmlns:p14="http://schemas.microsoft.com/office/powerpoint/2010/main" val="1255365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B1988F-093D-524E-B3F9-C8504B2C2732}"/>
              </a:ext>
            </a:extLst>
          </p:cNvPr>
          <p:cNvSpPr>
            <a:spLocks noGrp="1"/>
          </p:cNvSpPr>
          <p:nvPr>
            <p:ph type="title"/>
          </p:nvPr>
        </p:nvSpPr>
        <p:spPr>
          <a:xfrm>
            <a:off x="838200" y="660093"/>
            <a:ext cx="10515600" cy="1325700"/>
          </a:xfrm>
        </p:spPr>
        <p:txBody>
          <a:bodyPr/>
          <a:lstStyle/>
          <a:p>
            <a:pPr algn="ctr"/>
            <a:r>
              <a:rPr lang="en-US" b="1" dirty="0">
                <a:solidFill>
                  <a:srgbClr val="0070C0"/>
                </a:solidFill>
                <a:latin typeface="Arial" panose="020B0604020202020204" pitchFamily="34" charset="0"/>
                <a:cs typeface="Arial" panose="020B0604020202020204" pitchFamily="34" charset="0"/>
              </a:rPr>
              <a:t>Summary of Changes Impacting Placement</a:t>
            </a:r>
          </a:p>
        </p:txBody>
      </p:sp>
      <p:sp>
        <p:nvSpPr>
          <p:cNvPr id="3" name="Content Placeholder 2">
            <a:extLst>
              <a:ext uri="{FF2B5EF4-FFF2-40B4-BE49-F238E27FC236}">
                <a16:creationId xmlns:a16="http://schemas.microsoft.com/office/drawing/2014/main" xmlns="" id="{959DDFB7-AA4F-D14E-8C04-B55911B87A63}"/>
              </a:ext>
            </a:extLst>
          </p:cNvPr>
          <p:cNvSpPr>
            <a:spLocks noGrp="1"/>
          </p:cNvSpPr>
          <p:nvPr>
            <p:ph type="body" idx="1"/>
          </p:nvPr>
        </p:nvSpPr>
        <p:spPr/>
        <p:txBody>
          <a:bodyPr>
            <a:normAutofit fontScale="62500" lnSpcReduction="20000"/>
          </a:bodyPr>
          <a:lstStyle/>
          <a:p>
            <a:pPr>
              <a:spcAft>
                <a:spcPts val="1200"/>
              </a:spcAft>
            </a:pPr>
            <a:r>
              <a:rPr lang="en-US" sz="2800" dirty="0">
                <a:latin typeface="Arial" panose="020B0604020202020204" pitchFamily="34" charset="0"/>
                <a:cs typeface="Arial" panose="020B0604020202020204" pitchFamily="34" charset="0"/>
              </a:rPr>
              <a:t>§55522 has the following changes</a:t>
            </a:r>
          </a:p>
          <a:p>
            <a:pPr lvl="1">
              <a:spcAft>
                <a:spcPts val="1200"/>
              </a:spcAft>
            </a:pPr>
            <a:r>
              <a:rPr lang="en-US" sz="2800" dirty="0">
                <a:latin typeface="Arial" panose="020B0604020202020204" pitchFamily="34" charset="0"/>
                <a:cs typeface="Arial" panose="020B0604020202020204" pitchFamily="34" charset="0"/>
              </a:rPr>
              <a:t>High school performance data (official or self reported) must be the primary placement tool if it is available.</a:t>
            </a:r>
          </a:p>
          <a:p>
            <a:pPr lvl="1">
              <a:spcAft>
                <a:spcPts val="1200"/>
              </a:spcAft>
            </a:pPr>
            <a:r>
              <a:rPr lang="en-US" sz="2800" dirty="0">
                <a:latin typeface="Arial" panose="020B0604020202020204" pitchFamily="34" charset="0"/>
                <a:cs typeface="Arial" panose="020B0604020202020204" pitchFamily="34" charset="0"/>
              </a:rPr>
              <a:t>High school equivalency exams approved by CDE can be used for placement</a:t>
            </a:r>
          </a:p>
          <a:p>
            <a:pPr lvl="1">
              <a:spcAft>
                <a:spcPts val="1200"/>
              </a:spcAft>
            </a:pPr>
            <a:r>
              <a:rPr lang="en-US" sz="2800" dirty="0">
                <a:latin typeface="Arial" panose="020B0604020202020204" pitchFamily="34" charset="0"/>
                <a:cs typeface="Arial" panose="020B0604020202020204" pitchFamily="34" charset="0"/>
              </a:rPr>
              <a:t>Guided placement, including self placement, is permissible if high school data is not available. </a:t>
            </a:r>
          </a:p>
          <a:p>
            <a:pPr lvl="1">
              <a:spcAft>
                <a:spcPts val="1200"/>
              </a:spcAft>
            </a:pPr>
            <a:r>
              <a:rPr lang="en-US" sz="2800" dirty="0">
                <a:latin typeface="Arial" panose="020B0604020202020204" pitchFamily="34" charset="0"/>
                <a:cs typeface="Arial" panose="020B0604020202020204" pitchFamily="34" charset="0"/>
              </a:rPr>
              <a:t>Guided placement has the following restrictions:</a:t>
            </a:r>
          </a:p>
          <a:p>
            <a:pPr lvl="2">
              <a:spcAft>
                <a:spcPts val="1200"/>
              </a:spcAft>
            </a:pPr>
            <a:r>
              <a:rPr lang="en-US" sz="2800" dirty="0">
                <a:latin typeface="Arial" panose="020B0604020202020204" pitchFamily="34" charset="0"/>
                <a:cs typeface="Arial" panose="020B0604020202020204" pitchFamily="34" charset="0"/>
              </a:rPr>
              <a:t>Colleges cannot incorporate sample problems or assignments, assessment instruments, or tests, including those designed for skill assessment, unless approved by the Chancellor .</a:t>
            </a:r>
          </a:p>
          <a:p>
            <a:pPr lvl="2">
              <a:spcAft>
                <a:spcPts val="1200"/>
              </a:spcAft>
            </a:pPr>
            <a:r>
              <a:rPr lang="en-US" sz="2800" dirty="0">
                <a:latin typeface="Arial" panose="020B0604020202020204" pitchFamily="34" charset="0"/>
                <a:cs typeface="Arial" panose="020B0604020202020204" pitchFamily="34" charset="0"/>
              </a:rPr>
              <a:t>Colleges cannot request students to solve problems, answer curricular questions, present demonstrations/examples of course work designed to show knowledge or mastery of prerequisite skills, or demonstrate skills through tests or surveys. </a:t>
            </a:r>
          </a:p>
          <a:p>
            <a:pPr lvl="2">
              <a:spcAft>
                <a:spcPts val="1200"/>
              </a:spcAft>
            </a:pPr>
            <a:endParaRPr lang="en-US" dirty="0"/>
          </a:p>
          <a:p>
            <a:pPr lvl="2">
              <a:spcAft>
                <a:spcPts val="1200"/>
              </a:spcAft>
            </a:pPr>
            <a:endParaRPr lang="en-US" dirty="0"/>
          </a:p>
          <a:p>
            <a:pPr lvl="2">
              <a:spcAft>
                <a:spcPts val="1200"/>
              </a:spcAft>
            </a:pPr>
            <a:endParaRPr lang="en-US" dirty="0"/>
          </a:p>
        </p:txBody>
      </p:sp>
    </p:spTree>
    <p:extLst>
      <p:ext uri="{BB962C8B-B14F-4D97-AF65-F5344CB8AC3E}">
        <p14:creationId xmlns:p14="http://schemas.microsoft.com/office/powerpoint/2010/main" val="2308593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34F8A8-2859-6348-BD7D-01A372BC07CB}"/>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Impact of Proposed Changes on Noncredit</a:t>
            </a:r>
            <a:endParaRPr lang="en-US" dirty="0"/>
          </a:p>
        </p:txBody>
      </p:sp>
      <p:sp>
        <p:nvSpPr>
          <p:cNvPr id="3" name="Content Placeholder 2">
            <a:extLst>
              <a:ext uri="{FF2B5EF4-FFF2-40B4-BE49-F238E27FC236}">
                <a16:creationId xmlns:a16="http://schemas.microsoft.com/office/drawing/2014/main" xmlns="" id="{96143A78-F939-9040-8CDC-D36FAB5267B7}"/>
              </a:ext>
            </a:extLst>
          </p:cNvPr>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The inclusion of specific language allowing the use of noncredit courses as perquisites and corequisites applies to both credit and noncredit courses. </a:t>
            </a:r>
          </a:p>
          <a:p>
            <a:pPr>
              <a:spcAft>
                <a:spcPts val="1200"/>
              </a:spcAft>
            </a:pPr>
            <a:r>
              <a:rPr lang="en-US" dirty="0">
                <a:latin typeface="Arial" panose="020B0604020202020204" pitchFamily="34" charset="0"/>
                <a:cs typeface="Arial" panose="020B0604020202020204" pitchFamily="34" charset="0"/>
              </a:rPr>
              <a:t>Because these prerequisites are now included in §55003, they can be used to limit enrollment in both credit and noncredit courses (§58106)</a:t>
            </a:r>
          </a:p>
          <a:p>
            <a:pPr>
              <a:spcAft>
                <a:spcPts val="1200"/>
              </a:spcAft>
            </a:pPr>
            <a:r>
              <a:rPr lang="en-US" dirty="0">
                <a:latin typeface="Arial" panose="020B0604020202020204" pitchFamily="34" charset="0"/>
                <a:cs typeface="Arial" panose="020B0604020202020204" pitchFamily="34" charset="0"/>
              </a:rPr>
              <a:t>This allows noncredit programs to place students into specific courses. While noncredit programs now have this option, there is no requirement to use it.</a:t>
            </a:r>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p:txBody>
      </p:sp>
    </p:spTree>
    <p:extLst>
      <p:ext uri="{BB962C8B-B14F-4D97-AF65-F5344CB8AC3E}">
        <p14:creationId xmlns:p14="http://schemas.microsoft.com/office/powerpoint/2010/main" val="3711383227"/>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16598</TotalTime>
  <Words>1215</Words>
  <Application>Microsoft Office PowerPoint</Application>
  <PresentationFormat>Widescreen</PresentationFormat>
  <Paragraphs>96</Paragraphs>
  <Slides>18</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Georgia</vt:lpstr>
      <vt:lpstr>1_Office Theme</vt:lpstr>
      <vt:lpstr>Office Theme</vt:lpstr>
      <vt:lpstr>Noncredit Education in a Post-AB705 World </vt:lpstr>
      <vt:lpstr>Does AB 705 Impact Current Noncredit Students?</vt:lpstr>
      <vt:lpstr>So How Will Noncredit Be Impacted?</vt:lpstr>
      <vt:lpstr>Use of Noncredit to Support Credit</vt:lpstr>
      <vt:lpstr>What to Expect in an AB 705 World?</vt:lpstr>
      <vt:lpstr>Noncredit ESL</vt:lpstr>
      <vt:lpstr>Summary of Changes Impacting Curriculum</vt:lpstr>
      <vt:lpstr>Summary of Changes Impacting Placement</vt:lpstr>
      <vt:lpstr>Impact of Proposed Changes on Noncredit</vt:lpstr>
      <vt:lpstr>Intensive Review</vt:lpstr>
      <vt:lpstr>Modularized Support</vt:lpstr>
      <vt:lpstr>Corequisite Noncredit Course</vt:lpstr>
      <vt:lpstr>Corequisite Noncredit Course (2)</vt:lpstr>
      <vt:lpstr>Example: Reading and Writing for CTE </vt:lpstr>
      <vt:lpstr>Mirrored Credit and Noncredit Courses</vt:lpstr>
      <vt:lpstr>Supervised tutoring  More than just Line of site</vt:lpstr>
      <vt:lpstr>Changes to Regulations Impacting Noncredit</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Parker, LaTonya</cp:lastModifiedBy>
  <cp:revision>175</cp:revision>
  <cp:lastPrinted>2019-11-05T18:50:31Z</cp:lastPrinted>
  <dcterms:created xsi:type="dcterms:W3CDTF">2015-05-02T02:46:00Z</dcterms:created>
  <dcterms:modified xsi:type="dcterms:W3CDTF">2019-11-05T18:51:49Z</dcterms:modified>
</cp:coreProperties>
</file>