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5"/>
  </p:notesMasterIdLst>
  <p:handoutMasterIdLst>
    <p:handoutMasterId r:id="rId16"/>
  </p:handoutMasterIdLst>
  <p:sldIdLst>
    <p:sldId id="256" r:id="rId2"/>
    <p:sldId id="257" r:id="rId3"/>
    <p:sldId id="267" r:id="rId4"/>
    <p:sldId id="298" r:id="rId5"/>
    <p:sldId id="295" r:id="rId6"/>
    <p:sldId id="293" r:id="rId7"/>
    <p:sldId id="541" r:id="rId8"/>
    <p:sldId id="539" r:id="rId9"/>
    <p:sldId id="601" r:id="rId10"/>
    <p:sldId id="633" r:id="rId11"/>
    <p:sldId id="602" r:id="rId12"/>
    <p:sldId id="364" r:id="rId13"/>
    <p:sldId id="259" r:id="rId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0" autoAdjust="0"/>
    <p:restoredTop sz="93546" autoAdjust="0"/>
  </p:normalViewPr>
  <p:slideViewPr>
    <p:cSldViewPr snapToGrid="0" snapToObjects="1">
      <p:cViewPr varScale="1">
        <p:scale>
          <a:sx n="61" d="100"/>
          <a:sy n="61" d="100"/>
        </p:scale>
        <p:origin x="1301"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369C9EC-5296-D44A-A7E3-9D50F2CBDD28}" type="datetimeFigureOut">
              <a:rPr lang="en-US" smtClean="0"/>
              <a:t>7/16/2019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C8C79D6-1503-7C47-8D3D-9B8B046E9A19}" type="datetimeFigureOut">
              <a:rPr lang="en-US" smtClean="0"/>
              <a:t>7/16/2019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77EC7-3D42-4340-B5F7-26BCB61F7111}" type="slidenum">
              <a:rPr lang="en-US" smtClean="0"/>
              <a:t>10</a:t>
            </a:fld>
            <a:endParaRPr lang="en-US"/>
          </a:p>
        </p:txBody>
      </p:sp>
    </p:spTree>
    <p:extLst>
      <p:ext uri="{BB962C8B-B14F-4D97-AF65-F5344CB8AC3E}">
        <p14:creationId xmlns:p14="http://schemas.microsoft.com/office/powerpoint/2010/main" val="405360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69556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8C551-7708-9B49-90E3-D153F408E572}" type="slidenum">
              <a:rPr lang="en-US" smtClean="0"/>
              <a:pPr/>
              <a:t>12</a:t>
            </a:fld>
            <a:endParaRPr lang="en-US"/>
          </a:p>
        </p:txBody>
      </p:sp>
    </p:spTree>
    <p:extLst>
      <p:ext uri="{BB962C8B-B14F-4D97-AF65-F5344CB8AC3E}">
        <p14:creationId xmlns:p14="http://schemas.microsoft.com/office/powerpoint/2010/main" val="9158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a:p>
        </p:txBody>
      </p:sp>
    </p:spTree>
    <p:extLst>
      <p:ext uri="{BB962C8B-B14F-4D97-AF65-F5344CB8AC3E}">
        <p14:creationId xmlns:p14="http://schemas.microsoft.com/office/powerpoint/2010/main" val="193082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374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77EC7-3D42-4340-B5F7-26BCB61F7111}" type="slidenum">
              <a:rPr lang="en-US" smtClean="0"/>
              <a:t>4</a:t>
            </a:fld>
            <a:endParaRPr lang="en-US"/>
          </a:p>
        </p:txBody>
      </p:sp>
    </p:spTree>
    <p:extLst>
      <p:ext uri="{BB962C8B-B14F-4D97-AF65-F5344CB8AC3E}">
        <p14:creationId xmlns:p14="http://schemas.microsoft.com/office/powerpoint/2010/main" val="265438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77EC7-3D42-4340-B5F7-26BCB61F7111}" type="slidenum">
              <a:rPr lang="en-US" smtClean="0"/>
              <a:t>5</a:t>
            </a:fld>
            <a:endParaRPr lang="en-US"/>
          </a:p>
        </p:txBody>
      </p:sp>
    </p:spTree>
    <p:extLst>
      <p:ext uri="{BB962C8B-B14F-4D97-AF65-F5344CB8AC3E}">
        <p14:creationId xmlns:p14="http://schemas.microsoft.com/office/powerpoint/2010/main" val="201818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77EC7-3D42-4340-B5F7-26BCB61F7111}" type="slidenum">
              <a:rPr lang="en-US" smtClean="0"/>
              <a:t>6</a:t>
            </a:fld>
            <a:endParaRPr lang="en-US"/>
          </a:p>
        </p:txBody>
      </p:sp>
    </p:spTree>
    <p:extLst>
      <p:ext uri="{BB962C8B-B14F-4D97-AF65-F5344CB8AC3E}">
        <p14:creationId xmlns:p14="http://schemas.microsoft.com/office/powerpoint/2010/main" val="8471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7</a:t>
            </a:fld>
            <a:endParaRPr lang="en-US" dirty="0"/>
          </a:p>
        </p:txBody>
      </p:sp>
    </p:spTree>
    <p:extLst>
      <p:ext uri="{BB962C8B-B14F-4D97-AF65-F5344CB8AC3E}">
        <p14:creationId xmlns:p14="http://schemas.microsoft.com/office/powerpoint/2010/main" val="96913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AACDE3-BA8A-9C4B-AE11-B9C00A27A298}" type="slidenum">
              <a:rPr lang="en-US"/>
              <a:pPr/>
              <a:t>8</a:t>
            </a:fld>
            <a:endParaRPr lang="en-US" dirty="0"/>
          </a:p>
        </p:txBody>
      </p:sp>
    </p:spTree>
    <p:extLst>
      <p:ext uri="{BB962C8B-B14F-4D97-AF65-F5344CB8AC3E}">
        <p14:creationId xmlns:p14="http://schemas.microsoft.com/office/powerpoint/2010/main" val="287091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77EC7-3D42-4340-B5F7-26BCB61F7111}" type="slidenum">
              <a:rPr lang="en-US" smtClean="0"/>
              <a:t>9</a:t>
            </a:fld>
            <a:endParaRPr lang="en-US"/>
          </a:p>
        </p:txBody>
      </p:sp>
    </p:spTree>
    <p:extLst>
      <p:ext uri="{BB962C8B-B14F-4D97-AF65-F5344CB8AC3E}">
        <p14:creationId xmlns:p14="http://schemas.microsoft.com/office/powerpoint/2010/main" val="41627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July 16,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Tuesday, July 16,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July 16,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July 16,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July 16,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July 16,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Tuesday, July 16,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July 16,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July 16,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July 16,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July 16,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avisondolores@fhda.edu" TargetMode="External"/><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hyperlink" Target="mailto:robersonca@butte.edu" TargetMode="External"/><Relationship Id="rId4" Type="http://schemas.openxmlformats.org/officeDocument/2006/relationships/hyperlink" Target="mailto:aperez@cccco.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678" y="1521912"/>
            <a:ext cx="8774483" cy="1830888"/>
          </a:xfrm>
        </p:spPr>
        <p:txBody>
          <a:bodyPr/>
          <a:lstStyle/>
          <a:p>
            <a:r>
              <a:rPr lang="en-US" sz="3600" b="1" dirty="0">
                <a:effectLst>
                  <a:outerShdw blurRad="38100" dist="38100" dir="2700000" algn="tl">
                    <a:srgbClr val="000000">
                      <a:alpha val="43137"/>
                    </a:srgbClr>
                  </a:outerShdw>
                </a:effectLst>
              </a:rPr>
              <a:t>What’s New…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and What Do You Need to Know?</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3505200"/>
            <a:ext cx="7848600" cy="2895600"/>
          </a:xfrm>
        </p:spPr>
        <p:txBody>
          <a:bodyPr>
            <a:normAutofit fontScale="92500" lnSpcReduction="10000"/>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ea typeface="Tahoma" panose="020B0604030504040204" pitchFamily="34" charset="0"/>
                <a:cs typeface="Tahoma" panose="020B0604030504040204" pitchFamily="34" charset="0"/>
              </a:rPr>
              <a:t>Dolores Davison, ASCCC Vice President</a:t>
            </a:r>
          </a:p>
          <a:p>
            <a:pPr algn="ctr"/>
            <a:r>
              <a:rPr lang="en-US" dirty="0">
                <a:ea typeface="Tahoma" panose="020B0604030504040204" pitchFamily="34" charset="0"/>
                <a:cs typeface="Tahoma" panose="020B0604030504040204" pitchFamily="34" charset="0"/>
              </a:rPr>
              <a:t>Alice Perez, Vice Chancellor- </a:t>
            </a:r>
            <a:r>
              <a:rPr lang="en-US" dirty="0"/>
              <a:t>Educational Services &amp; Support</a:t>
            </a:r>
            <a:endParaRPr lang="en-US" dirty="0">
              <a:ea typeface="Tahoma" panose="020B0604030504040204" pitchFamily="34" charset="0"/>
              <a:cs typeface="Tahoma" panose="020B0604030504040204" pitchFamily="34" charset="0"/>
            </a:endParaRPr>
          </a:p>
          <a:p>
            <a:pPr algn="ctr"/>
            <a:r>
              <a:rPr lang="en-US" dirty="0">
                <a:ea typeface="Tahoma" panose="020B0604030504040204" pitchFamily="34" charset="0"/>
                <a:cs typeface="Tahoma" panose="020B0604030504040204" pitchFamily="34" charset="0"/>
              </a:rPr>
              <a:t>Carrie Roberson, ASCCC North Representative</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sz="2100" b="1" dirty="0">
                <a:solidFill>
                  <a:schemeClr val="accent1"/>
                </a:solidFill>
                <a:cs typeface="Times New Roman"/>
              </a:rPr>
              <a:t>2019 Curriculum Institute- Decoding Your Curriculum</a:t>
            </a:r>
          </a:p>
          <a:p>
            <a:pPr algn="ctr"/>
            <a:r>
              <a:rPr lang="en-US" sz="2100" dirty="0"/>
              <a:t>Thursday, July 11</a:t>
            </a:r>
          </a:p>
          <a:p>
            <a:pPr algn="ctr"/>
            <a:r>
              <a:rPr lang="en-US" sz="2100" dirty="0"/>
              <a:t>2:15 pm – 3:30 pm</a:t>
            </a:r>
            <a:r>
              <a:rPr lang="en-US" sz="1800" b="1" dirty="0">
                <a:solidFill>
                  <a:schemeClr val="accent1"/>
                </a:solidFill>
                <a:cs typeface="Times New Roman"/>
              </a:rPr>
              <a:t> </a:t>
            </a:r>
          </a:p>
        </p:txBody>
      </p:sp>
      <p:pic>
        <p:nvPicPr>
          <p:cNvPr id="6" name="Picture 5" descr="Academic Senate for California Community Colleges, celebrating 50 years">
            <a:extLst>
              <a:ext uri="{FF2B5EF4-FFF2-40B4-BE49-F238E27FC236}">
                <a16:creationId xmlns:a16="http://schemas.microsoft.com/office/drawing/2014/main" id="{F7D86394-97B1-4A50-9566-A75BB6CDF2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01858" y="639167"/>
            <a:ext cx="4572000" cy="1102500"/>
          </a:xfrm>
          <a:prstGeom prst="rect">
            <a:avLst/>
          </a:prstGeom>
        </p:spPr>
      </p:pic>
      <p:pic>
        <p:nvPicPr>
          <p:cNvPr id="5" name="Picture 2" descr="Image result for 114 community colleges in california">
            <a:extLst>
              <a:ext uri="{FF2B5EF4-FFF2-40B4-BE49-F238E27FC236}">
                <a16:creationId xmlns:a16="http://schemas.microsoft.com/office/drawing/2014/main" id="{8EE67E9C-1A9D-4885-A784-965C29DB54D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41" y="457200"/>
            <a:ext cx="2606996" cy="14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E25C50-0403-4D56-8DD0-44875F390BF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985" y="645701"/>
            <a:ext cx="7991604" cy="5865273"/>
          </a:xfrm>
          <a:prstGeom prst="rect">
            <a:avLst/>
          </a:prstGeom>
        </p:spPr>
      </p:pic>
    </p:spTree>
    <p:extLst>
      <p:ext uri="{BB962C8B-B14F-4D97-AF65-F5344CB8AC3E}">
        <p14:creationId xmlns:p14="http://schemas.microsoft.com/office/powerpoint/2010/main" val="282378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0B98-3A91-423E-B2F7-3CF0266171EC}"/>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04E887B1-AC43-41F5-9A78-48C26414C5D4}"/>
              </a:ext>
            </a:extLst>
          </p:cNvPr>
          <p:cNvSpPr>
            <a:spLocks noGrp="1"/>
          </p:cNvSpPr>
          <p:nvPr>
            <p:ph idx="1"/>
          </p:nvPr>
        </p:nvSpPr>
        <p:spPr/>
        <p:txBody>
          <a:bodyPr/>
          <a:lstStyle/>
          <a:p>
            <a:pPr marL="274320" lvl="1" indent="0">
              <a:buNone/>
            </a:pPr>
            <a:r>
              <a:rPr lang="en-US" dirty="0"/>
              <a:t>Credit for Prior Learning</a:t>
            </a:r>
          </a:p>
          <a:p>
            <a:pPr marL="274320" lvl="1" indent="0">
              <a:buNone/>
            </a:pPr>
            <a:r>
              <a:rPr lang="en-US" dirty="0"/>
              <a:t>Competency Based Education</a:t>
            </a:r>
          </a:p>
          <a:p>
            <a:pPr marL="274320" lvl="1" indent="0">
              <a:buNone/>
            </a:pPr>
            <a:r>
              <a:rPr lang="en-US" dirty="0"/>
              <a:t>Credit by Exam</a:t>
            </a:r>
          </a:p>
          <a:p>
            <a:pPr marL="274320" lvl="1" indent="0">
              <a:buNone/>
            </a:pPr>
            <a:r>
              <a:rPr lang="en-US" dirty="0"/>
              <a:t>Changes to Title 5 Regulations</a:t>
            </a:r>
          </a:p>
        </p:txBody>
      </p:sp>
    </p:spTree>
    <p:extLst>
      <p:ext uri="{BB962C8B-B14F-4D97-AF65-F5344CB8AC3E}">
        <p14:creationId xmlns:p14="http://schemas.microsoft.com/office/powerpoint/2010/main" val="419935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4B8D-721C-4B18-8CCC-30E95EBE19C4}"/>
              </a:ext>
            </a:extLst>
          </p:cNvPr>
          <p:cNvSpPr>
            <a:spLocks noGrp="1"/>
          </p:cNvSpPr>
          <p:nvPr>
            <p:ph type="title"/>
          </p:nvPr>
        </p:nvSpPr>
        <p:spPr>
          <a:xfrm>
            <a:off x="457200" y="533400"/>
            <a:ext cx="8229600" cy="838200"/>
          </a:xfrm>
        </p:spPr>
        <p:txBody>
          <a:bodyPr>
            <a:noAutofit/>
          </a:bodyPr>
          <a:lstStyle/>
          <a:p>
            <a:pPr algn="ctr"/>
            <a:r>
              <a:rPr lang="en-US" sz="5400" b="1" dirty="0"/>
              <a:t>ACTIVITY</a:t>
            </a:r>
          </a:p>
        </p:txBody>
      </p:sp>
      <p:sp>
        <p:nvSpPr>
          <p:cNvPr id="3" name="Content Placeholder 2">
            <a:extLst>
              <a:ext uri="{FF2B5EF4-FFF2-40B4-BE49-F238E27FC236}">
                <a16:creationId xmlns:a16="http://schemas.microsoft.com/office/drawing/2014/main" id="{F18C735A-C5BE-4782-B615-A164E4F7643C}"/>
              </a:ext>
            </a:extLst>
          </p:cNvPr>
          <p:cNvSpPr>
            <a:spLocks noGrp="1"/>
          </p:cNvSpPr>
          <p:nvPr>
            <p:ph idx="1"/>
          </p:nvPr>
        </p:nvSpPr>
        <p:spPr>
          <a:xfrm>
            <a:off x="272143" y="1672225"/>
            <a:ext cx="8414657" cy="5085568"/>
          </a:xfrm>
        </p:spPr>
        <p:txBody>
          <a:bodyPr/>
          <a:lstStyle/>
          <a:p>
            <a:pPr marL="457200" indent="-457200">
              <a:buFont typeface="Arial" pitchFamily="34" charset="0"/>
              <a:buAutoNum type="arabicParenR"/>
            </a:pPr>
            <a:r>
              <a:rPr lang="en-US" dirty="0">
                <a:latin typeface="Arial" panose="020B0604020202020204" pitchFamily="34" charset="0"/>
                <a:cs typeface="Arial" panose="020B0604020202020204" pitchFamily="34" charset="0"/>
              </a:rPr>
              <a:t>How can local Academic Senates stay informed?</a:t>
            </a:r>
          </a:p>
          <a:p>
            <a:pPr marL="457200" indent="-457200">
              <a:buAutoNum type="arabicParenR"/>
            </a:pPr>
            <a:r>
              <a:rPr lang="en-US" dirty="0">
                <a:latin typeface="Arial" panose="020B0604020202020204" pitchFamily="34" charset="0"/>
                <a:cs typeface="Arial" panose="020B0604020202020204" pitchFamily="34" charset="0"/>
              </a:rPr>
              <a:t>How can information be shared with the local college faculty? </a:t>
            </a:r>
          </a:p>
          <a:p>
            <a:pPr marL="457200" indent="-457200">
              <a:buAutoNum type="arabicParenR"/>
            </a:pPr>
            <a:r>
              <a:rPr lang="en-US" dirty="0">
                <a:latin typeface="Arial" panose="020B0604020202020204" pitchFamily="34" charset="0"/>
                <a:cs typeface="Arial" panose="020B0604020202020204" pitchFamily="34" charset="0"/>
              </a:rPr>
              <a:t>How can a college support informed decision-making related to systemwide changes and updates?</a:t>
            </a:r>
          </a:p>
        </p:txBody>
      </p:sp>
      <p:pic>
        <p:nvPicPr>
          <p:cNvPr id="4" name="Picture 3">
            <a:extLst>
              <a:ext uri="{FF2B5EF4-FFF2-40B4-BE49-F238E27FC236}">
                <a16:creationId xmlns:a16="http://schemas.microsoft.com/office/drawing/2014/main" id="{86218B63-8C1F-4386-BDA7-1E5B1E33AF55}"/>
              </a:ext>
            </a:extLst>
          </p:cNvPr>
          <p:cNvPicPr>
            <a:picLocks noChangeAspect="1"/>
          </p:cNvPicPr>
          <p:nvPr/>
        </p:nvPicPr>
        <p:blipFill>
          <a:blip r:embed="rId3"/>
          <a:stretch>
            <a:fillRect/>
          </a:stretch>
        </p:blipFill>
        <p:spPr>
          <a:xfrm>
            <a:off x="2625619" y="4296429"/>
            <a:ext cx="3707704" cy="2379168"/>
          </a:xfrm>
          <a:prstGeom prst="rect">
            <a:avLst/>
          </a:prstGeom>
        </p:spPr>
      </p:pic>
      <p:sp>
        <p:nvSpPr>
          <p:cNvPr id="5" name="Slide Number Placeholder 4">
            <a:extLst>
              <a:ext uri="{FF2B5EF4-FFF2-40B4-BE49-F238E27FC236}">
                <a16:creationId xmlns:a16="http://schemas.microsoft.com/office/drawing/2014/main" id="{F2705E5A-23EF-4B12-BAF4-15FADECAACAD}"/>
              </a:ext>
            </a:extLst>
          </p:cNvPr>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56194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QUESTIONS…&amp; THANK YOU!</a:t>
            </a:r>
          </a:p>
        </p:txBody>
      </p:sp>
      <p:pic>
        <p:nvPicPr>
          <p:cNvPr id="6" name="Picture 2" descr="questions">
            <a:extLst>
              <a:ext uri="{FF2B5EF4-FFF2-40B4-BE49-F238E27FC236}">
                <a16:creationId xmlns:a16="http://schemas.microsoft.com/office/drawing/2014/main" id="{42B6F758-AABE-4679-B3B7-6C1F5C80071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rot="343375">
            <a:off x="3958225" y="1378096"/>
            <a:ext cx="4725980" cy="44527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7C7C79-E7DE-423B-BAB3-306CE53E65DD}"/>
              </a:ext>
            </a:extLst>
          </p:cNvPr>
          <p:cNvSpPr>
            <a:spLocks noGrp="1"/>
          </p:cNvSpPr>
          <p:nvPr>
            <p:ph sz="half" idx="2"/>
          </p:nvPr>
        </p:nvSpPr>
        <p:spPr>
          <a:xfrm>
            <a:off x="294363" y="3732756"/>
            <a:ext cx="8392438" cy="3043825"/>
          </a:xfrm>
        </p:spPr>
        <p:txBody>
          <a:bodyPr>
            <a:normAutofit fontScale="92500" lnSpcReduction="20000"/>
          </a:bodyPr>
          <a:lstStyle/>
          <a:p>
            <a:pPr marL="0" indent="0">
              <a:buNone/>
            </a:pPr>
            <a:endParaRPr lang="en-US" dirty="0"/>
          </a:p>
          <a:p>
            <a:pPr marL="0" indent="0">
              <a:buNone/>
            </a:pPr>
            <a:r>
              <a:rPr lang="en-US" dirty="0"/>
              <a:t>Dolores Davison</a:t>
            </a:r>
          </a:p>
          <a:p>
            <a:pPr marL="0" indent="0">
              <a:buNone/>
            </a:pPr>
            <a:r>
              <a:rPr lang="en-US" dirty="0">
                <a:solidFill>
                  <a:schemeClr val="accent1"/>
                </a:solidFill>
                <a:hlinkClick r:id="rId3">
                  <a:extLst>
                    <a:ext uri="{A12FA001-AC4F-418D-AE19-62706E023703}">
                      <ahyp:hlinkClr xmlns:ahyp="http://schemas.microsoft.com/office/drawing/2018/hyperlinkcolor" val="tx"/>
                    </a:ext>
                  </a:extLst>
                </a:hlinkClick>
              </a:rPr>
              <a:t>davisondolores@fhda.edu</a:t>
            </a:r>
            <a:endParaRPr lang="en-US" dirty="0">
              <a:solidFill>
                <a:schemeClr val="accent1"/>
              </a:solidFill>
            </a:endParaRPr>
          </a:p>
          <a:p>
            <a:pPr marL="0" indent="0">
              <a:buNone/>
            </a:pPr>
            <a:r>
              <a:rPr lang="en-US" dirty="0"/>
              <a:t>Alice Perez</a:t>
            </a:r>
          </a:p>
          <a:p>
            <a:pPr marL="0" indent="0">
              <a:buNone/>
            </a:pPr>
            <a:r>
              <a:rPr lang="en-US" dirty="0">
                <a:solidFill>
                  <a:schemeClr val="accent1"/>
                </a:solidFill>
                <a:hlinkClick r:id="rId4">
                  <a:extLst>
                    <a:ext uri="{A12FA001-AC4F-418D-AE19-62706E023703}">
                      <ahyp:hlinkClr xmlns:ahyp="http://schemas.microsoft.com/office/drawing/2018/hyperlinkcolor" val="tx"/>
                    </a:ext>
                  </a:extLst>
                </a:hlinkClick>
              </a:rPr>
              <a:t>aperez@cccco.edu</a:t>
            </a:r>
            <a:endParaRPr lang="en-US" dirty="0">
              <a:solidFill>
                <a:schemeClr val="accent1"/>
              </a:solidFill>
            </a:endParaRPr>
          </a:p>
          <a:p>
            <a:pPr marL="0" indent="0">
              <a:buNone/>
            </a:pPr>
            <a:r>
              <a:rPr lang="en-US" dirty="0"/>
              <a:t>Carrie Roberson</a:t>
            </a:r>
          </a:p>
          <a:p>
            <a:pPr marL="0" indent="0">
              <a:buNone/>
            </a:pPr>
            <a:r>
              <a:rPr lang="en-US" dirty="0">
                <a:solidFill>
                  <a:schemeClr val="accent1"/>
                </a:solidFill>
                <a:hlinkClick r:id="rId5">
                  <a:extLst>
                    <a:ext uri="{A12FA001-AC4F-418D-AE19-62706E023703}">
                      <ahyp:hlinkClr xmlns:ahyp="http://schemas.microsoft.com/office/drawing/2018/hyperlinkcolor" val="tx"/>
                    </a:ext>
                  </a:extLst>
                </a:hlinkClick>
              </a:rPr>
              <a:t>robersonca@butte.edu</a:t>
            </a:r>
            <a:endParaRPr lang="en-US" dirty="0">
              <a:solidFill>
                <a:schemeClr val="accent1"/>
              </a:solidFill>
            </a:endParaRPr>
          </a:p>
        </p:txBody>
      </p:sp>
    </p:spTree>
    <p:extLst>
      <p:ext uri="{BB962C8B-B14F-4D97-AF65-F5344CB8AC3E}">
        <p14:creationId xmlns:p14="http://schemas.microsoft.com/office/powerpoint/2010/main" val="389443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Here we are…</a:t>
            </a:r>
          </a:p>
        </p:txBody>
      </p:sp>
      <p:sp>
        <p:nvSpPr>
          <p:cNvPr id="3" name="Content Placeholder 2"/>
          <p:cNvSpPr>
            <a:spLocks noGrp="1"/>
          </p:cNvSpPr>
          <p:nvPr>
            <p:ph idx="1"/>
          </p:nvPr>
        </p:nvSpPr>
        <p:spPr/>
        <p:txBody>
          <a:bodyPr>
            <a:normAutofit/>
          </a:bodyPr>
          <a:lstStyle/>
          <a:p>
            <a:pPr marL="0" indent="0">
              <a:buNone/>
            </a:pPr>
            <a:r>
              <a:rPr lang="en-US" dirty="0"/>
              <a:t>Join us for a follow-up to the general session with the Chancellor’s Office that will focus on updates and information on changes in areas including  Credit for Prior Learning, Competency Based Education, Credit by Exam, and changes to Title 5 Regulations.  </a:t>
            </a:r>
          </a:p>
        </p:txBody>
      </p:sp>
    </p:spTree>
    <p:extLst>
      <p:ext uri="{BB962C8B-B14F-4D97-AF65-F5344CB8AC3E}">
        <p14:creationId xmlns:p14="http://schemas.microsoft.com/office/powerpoint/2010/main" val="276242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TODAY</a:t>
            </a:r>
          </a:p>
        </p:txBody>
      </p:sp>
      <p:sp>
        <p:nvSpPr>
          <p:cNvPr id="3" name="Content Placeholder 2"/>
          <p:cNvSpPr>
            <a:spLocks noGrp="1"/>
          </p:cNvSpPr>
          <p:nvPr>
            <p:ph idx="1"/>
          </p:nvPr>
        </p:nvSpPr>
        <p:spPr>
          <a:xfrm>
            <a:off x="325677" y="1600200"/>
            <a:ext cx="8530223" cy="5032332"/>
          </a:xfrm>
        </p:spPr>
        <p:txBody>
          <a:bodyPr>
            <a:normAutofit lnSpcReduction="10000"/>
          </a:bodyPr>
          <a:lstStyle/>
          <a:p>
            <a:r>
              <a:rPr lang="en-US" dirty="0"/>
              <a:t>REALITIES!</a:t>
            </a:r>
          </a:p>
          <a:p>
            <a:pPr lvl="1">
              <a:buFont typeface="Wingdings" panose="05000000000000000000" pitchFamily="2" charset="2"/>
              <a:buChar char="ü"/>
            </a:pPr>
            <a:r>
              <a:rPr lang="en-US" dirty="0"/>
              <a:t>The </a:t>
            </a:r>
            <a:r>
              <a:rPr lang="en-US" i="1" dirty="0"/>
              <a:t>Student Experience</a:t>
            </a:r>
          </a:p>
          <a:p>
            <a:pPr lvl="1">
              <a:buFont typeface="Wingdings" panose="05000000000000000000" pitchFamily="2" charset="2"/>
              <a:buChar char="ü"/>
            </a:pPr>
            <a:r>
              <a:rPr lang="en-US" dirty="0"/>
              <a:t>Legislation and Law</a:t>
            </a:r>
          </a:p>
          <a:p>
            <a:pPr marL="274320" lvl="1" indent="0">
              <a:buNone/>
            </a:pPr>
            <a:endParaRPr lang="en-US" dirty="0"/>
          </a:p>
          <a:p>
            <a:r>
              <a:rPr lang="en-US" dirty="0"/>
              <a:t>UPDATES:</a:t>
            </a:r>
          </a:p>
          <a:p>
            <a:pPr lvl="1">
              <a:buFont typeface="Wingdings" panose="05000000000000000000" pitchFamily="2" charset="2"/>
              <a:buChar char="ü"/>
            </a:pPr>
            <a:r>
              <a:rPr lang="en-US" dirty="0"/>
              <a:t>Credit for Prior Learning</a:t>
            </a:r>
          </a:p>
          <a:p>
            <a:pPr lvl="1">
              <a:buFont typeface="Wingdings" panose="05000000000000000000" pitchFamily="2" charset="2"/>
              <a:buChar char="ü"/>
            </a:pPr>
            <a:r>
              <a:rPr lang="en-US" dirty="0"/>
              <a:t>Competency Based Education</a:t>
            </a:r>
          </a:p>
          <a:p>
            <a:pPr lvl="1">
              <a:buFont typeface="Wingdings" panose="05000000000000000000" pitchFamily="2" charset="2"/>
              <a:buChar char="ü"/>
            </a:pPr>
            <a:r>
              <a:rPr lang="en-US" dirty="0"/>
              <a:t>Credit by Exam</a:t>
            </a:r>
          </a:p>
          <a:p>
            <a:pPr lvl="1">
              <a:buFont typeface="Wingdings" panose="05000000000000000000" pitchFamily="2" charset="2"/>
              <a:buChar char="ü"/>
            </a:pPr>
            <a:r>
              <a:rPr lang="en-US" dirty="0"/>
              <a:t>Changes to Title 5 Regulations </a:t>
            </a:r>
          </a:p>
          <a:p>
            <a:pPr marL="274320" lvl="1" indent="0">
              <a:buNone/>
            </a:pPr>
            <a:endParaRPr lang="en-US" dirty="0"/>
          </a:p>
          <a:p>
            <a:r>
              <a:rPr lang="en-US" dirty="0"/>
              <a:t>Q&amp;A</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success, learn, lead">
            <a:extLst>
              <a:ext uri="{FF2B5EF4-FFF2-40B4-BE49-F238E27FC236}">
                <a16:creationId xmlns:a16="http://schemas.microsoft.com/office/drawing/2014/main" id="{3DDF1875-382D-496F-9290-6C27D7237DA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44926" y="3945699"/>
            <a:ext cx="3684044" cy="276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6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9A54-63FE-410C-9EC6-AAC690F139D7}"/>
              </a:ext>
            </a:extLst>
          </p:cNvPr>
          <p:cNvSpPr>
            <a:spLocks noGrp="1"/>
          </p:cNvSpPr>
          <p:nvPr>
            <p:ph type="title"/>
          </p:nvPr>
        </p:nvSpPr>
        <p:spPr>
          <a:xfrm>
            <a:off x="628651" y="1131094"/>
            <a:ext cx="3223103" cy="994172"/>
          </a:xfrm>
        </p:spPr>
        <p:txBody>
          <a:bodyPr>
            <a:normAutofit fontScale="90000"/>
          </a:bodyPr>
          <a:lstStyle/>
          <a:p>
            <a:pPr algn="ctr"/>
            <a:r>
              <a:rPr lang="en-US" sz="4500" b="1" dirty="0"/>
              <a:t> And you…?</a:t>
            </a:r>
          </a:p>
        </p:txBody>
      </p:sp>
      <p:pic>
        <p:nvPicPr>
          <p:cNvPr id="6" name="Picture 5">
            <a:extLst>
              <a:ext uri="{FF2B5EF4-FFF2-40B4-BE49-F238E27FC236}">
                <a16:creationId xmlns:a16="http://schemas.microsoft.com/office/drawing/2014/main" id="{CFE3ADC4-C2ED-4EAA-939B-848785AB8BB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151" r="12534" b="2"/>
          <a:stretch/>
        </p:blipFill>
        <p:spPr>
          <a:xfrm>
            <a:off x="394333" y="1951712"/>
            <a:ext cx="3758046" cy="3164507"/>
          </a:xfrm>
          <a:prstGeom prst="rect">
            <a:avLst/>
          </a:prstGeom>
        </p:spPr>
      </p:pic>
      <p:sp>
        <p:nvSpPr>
          <p:cNvPr id="3" name="Content Placeholder 2">
            <a:extLst>
              <a:ext uri="{FF2B5EF4-FFF2-40B4-BE49-F238E27FC236}">
                <a16:creationId xmlns:a16="http://schemas.microsoft.com/office/drawing/2014/main" id="{BE303211-3308-4080-9F61-DB9081C847AB}"/>
              </a:ext>
            </a:extLst>
          </p:cNvPr>
          <p:cNvSpPr>
            <a:spLocks noGrp="1"/>
          </p:cNvSpPr>
          <p:nvPr>
            <p:ph idx="1"/>
          </p:nvPr>
        </p:nvSpPr>
        <p:spPr>
          <a:xfrm>
            <a:off x="4252586" y="901874"/>
            <a:ext cx="4813126" cy="5523978"/>
          </a:xfrm>
        </p:spPr>
        <p:txBody>
          <a:bodyPr>
            <a:noAutofit/>
          </a:bodyPr>
          <a:lstStyle/>
          <a:p>
            <a:pPr lvl="0">
              <a:buFont typeface="Wingdings" panose="05000000000000000000" pitchFamily="2" charset="2"/>
              <a:buChar char="ü"/>
            </a:pPr>
            <a:r>
              <a:rPr lang="en-US" sz="1600" dirty="0"/>
              <a:t>I went to a community college</a:t>
            </a:r>
          </a:p>
          <a:p>
            <a:pPr lvl="0">
              <a:buFont typeface="Wingdings" panose="05000000000000000000" pitchFamily="2" charset="2"/>
              <a:buChar char="ü"/>
            </a:pPr>
            <a:r>
              <a:rPr lang="en-US" sz="1600" dirty="0"/>
              <a:t>I took time off between high school and college</a:t>
            </a:r>
          </a:p>
          <a:p>
            <a:pPr lvl="0">
              <a:buFont typeface="Wingdings" panose="05000000000000000000" pitchFamily="2" charset="2"/>
              <a:buChar char="ü"/>
            </a:pPr>
            <a:r>
              <a:rPr lang="en-US" sz="1600" dirty="0"/>
              <a:t>I started college “undeclared”</a:t>
            </a:r>
          </a:p>
          <a:p>
            <a:pPr lvl="0">
              <a:buFont typeface="Wingdings" panose="05000000000000000000" pitchFamily="2" charset="2"/>
              <a:buChar char="ü"/>
            </a:pPr>
            <a:r>
              <a:rPr lang="en-US" sz="1600" dirty="0"/>
              <a:t>I never changed my major</a:t>
            </a:r>
          </a:p>
          <a:p>
            <a:pPr lvl="0">
              <a:buFont typeface="Wingdings" panose="05000000000000000000" pitchFamily="2" charset="2"/>
              <a:buChar char="ü"/>
            </a:pPr>
            <a:r>
              <a:rPr lang="en-US" sz="1600" dirty="0"/>
              <a:t>I began in below transfer level math or English</a:t>
            </a:r>
          </a:p>
          <a:p>
            <a:pPr lvl="0">
              <a:buFont typeface="Wingdings" panose="05000000000000000000" pitchFamily="2" charset="2"/>
              <a:buChar char="ü"/>
            </a:pPr>
            <a:r>
              <a:rPr lang="en-US" sz="1600" dirty="0"/>
              <a:t>I received a certificate before a degree</a:t>
            </a:r>
          </a:p>
          <a:p>
            <a:pPr lvl="0">
              <a:buFont typeface="Wingdings" panose="05000000000000000000" pitchFamily="2" charset="2"/>
              <a:buChar char="ü"/>
            </a:pPr>
            <a:r>
              <a:rPr lang="en-US" sz="1600" dirty="0"/>
              <a:t>I never saw a Counselor </a:t>
            </a:r>
          </a:p>
          <a:p>
            <a:pPr lvl="0">
              <a:buFont typeface="Wingdings" panose="05000000000000000000" pitchFamily="2" charset="2"/>
              <a:buChar char="ü"/>
            </a:pPr>
            <a:r>
              <a:rPr lang="en-US" sz="1600" dirty="0"/>
              <a:t>I utilized more than one student service </a:t>
            </a:r>
          </a:p>
          <a:p>
            <a:pPr lvl="0">
              <a:buFont typeface="Wingdings" panose="05000000000000000000" pitchFamily="2" charset="2"/>
              <a:buChar char="ü"/>
            </a:pPr>
            <a:r>
              <a:rPr lang="en-US" sz="1600" dirty="0"/>
              <a:t>I regularly attended classes</a:t>
            </a:r>
          </a:p>
          <a:p>
            <a:pPr lvl="0">
              <a:buFont typeface="Wingdings" panose="05000000000000000000" pitchFamily="2" charset="2"/>
              <a:buChar char="ü"/>
            </a:pPr>
            <a:r>
              <a:rPr lang="en-US" sz="1600" dirty="0"/>
              <a:t>I took a class online</a:t>
            </a:r>
          </a:p>
          <a:p>
            <a:pPr lvl="0">
              <a:buFont typeface="Wingdings" panose="05000000000000000000" pitchFamily="2" charset="2"/>
              <a:buChar char="ü"/>
            </a:pPr>
            <a:r>
              <a:rPr lang="en-US" sz="1600" dirty="0"/>
              <a:t>I utilized library services for support with my coursework</a:t>
            </a:r>
          </a:p>
          <a:p>
            <a:pPr lvl="0">
              <a:buFont typeface="Wingdings" panose="05000000000000000000" pitchFamily="2" charset="2"/>
              <a:buChar char="ü"/>
            </a:pPr>
            <a:r>
              <a:rPr lang="en-US" sz="1600" dirty="0"/>
              <a:t>I was a parent during my college experience</a:t>
            </a:r>
          </a:p>
          <a:p>
            <a:pPr lvl="0">
              <a:buFont typeface="Wingdings" panose="05000000000000000000" pitchFamily="2" charset="2"/>
              <a:buChar char="ü"/>
            </a:pPr>
            <a:r>
              <a:rPr lang="en-US" sz="1600" dirty="0"/>
              <a:t>I was a 1</a:t>
            </a:r>
            <a:r>
              <a:rPr lang="en-US" sz="1600" baseline="30000" dirty="0"/>
              <a:t>st</a:t>
            </a:r>
            <a:r>
              <a:rPr lang="en-US" sz="1600" dirty="0"/>
              <a:t> generation college student</a:t>
            </a:r>
          </a:p>
          <a:p>
            <a:pPr lvl="0">
              <a:buFont typeface="Wingdings" panose="05000000000000000000" pitchFamily="2" charset="2"/>
              <a:buChar char="ü"/>
            </a:pPr>
            <a:r>
              <a:rPr lang="en-US" sz="1600" dirty="0"/>
              <a:t>I worked at least part-time while going to college</a:t>
            </a:r>
          </a:p>
          <a:p>
            <a:pPr lvl="0">
              <a:buFont typeface="Wingdings" panose="05000000000000000000" pitchFamily="2" charset="2"/>
              <a:buChar char="ü"/>
            </a:pPr>
            <a:r>
              <a:rPr lang="en-US" sz="1600" dirty="0"/>
              <a:t>College provided me with all of the resources I needed to succeed</a:t>
            </a:r>
          </a:p>
          <a:p>
            <a:pPr lvl="0">
              <a:buFont typeface="Wingdings" panose="05000000000000000000" pitchFamily="2" charset="2"/>
              <a:buChar char="ü"/>
            </a:pPr>
            <a:r>
              <a:rPr lang="en-US" sz="1600" dirty="0"/>
              <a:t>I would not change ANYTHING about my college experience!</a:t>
            </a:r>
          </a:p>
        </p:txBody>
      </p:sp>
    </p:spTree>
    <p:extLst>
      <p:ext uri="{BB962C8B-B14F-4D97-AF65-F5344CB8AC3E}">
        <p14:creationId xmlns:p14="http://schemas.microsoft.com/office/powerpoint/2010/main" val="39613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7811-0318-48E5-969A-24CCC86A7EA7}"/>
              </a:ext>
            </a:extLst>
          </p:cNvPr>
          <p:cNvSpPr>
            <a:spLocks noGrp="1"/>
          </p:cNvSpPr>
          <p:nvPr>
            <p:ph type="title"/>
          </p:nvPr>
        </p:nvSpPr>
        <p:spPr>
          <a:xfrm>
            <a:off x="945715" y="795403"/>
            <a:ext cx="7610604" cy="1220468"/>
          </a:xfrm>
        </p:spPr>
        <p:txBody>
          <a:bodyPr anchor="b">
            <a:normAutofit/>
          </a:bodyPr>
          <a:lstStyle/>
          <a:p>
            <a:r>
              <a:rPr lang="en-US" sz="4500" b="1" dirty="0">
                <a:effectLst>
                  <a:outerShdw blurRad="38100" dist="38100" dir="2700000" algn="tl">
                    <a:srgbClr val="000000">
                      <a:alpha val="43137"/>
                    </a:srgbClr>
                  </a:outerShdw>
                </a:effectLst>
              </a:rPr>
              <a:t>REMEMBER</a:t>
            </a:r>
            <a:r>
              <a:rPr lang="en-US" b="1" dirty="0">
                <a:effectLst>
                  <a:outerShdw blurRad="38100" dist="38100" dir="2700000" algn="tl">
                    <a:srgbClr val="000000">
                      <a:alpha val="43137"/>
                    </a:srgbClr>
                  </a:outerShdw>
                </a:effectLst>
              </a:rPr>
              <a:t>…</a:t>
            </a:r>
          </a:p>
        </p:txBody>
      </p:sp>
      <p:pic>
        <p:nvPicPr>
          <p:cNvPr id="1026" name="Picture 2" descr="Image result for light bulb animated gif">
            <a:extLst>
              <a:ext uri="{FF2B5EF4-FFF2-40B4-BE49-F238E27FC236}">
                <a16:creationId xmlns:a16="http://schemas.microsoft.com/office/drawing/2014/main" id="{9E09988C-5FC6-451E-81EA-878024B8D476}"/>
              </a:ext>
            </a:extLst>
          </p:cNvPr>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98119" y="2799064"/>
            <a:ext cx="3677239" cy="20666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CFB55E-A5ED-4DD5-8CC4-C23477EA3036}"/>
              </a:ext>
            </a:extLst>
          </p:cNvPr>
          <p:cNvSpPr>
            <a:spLocks noGrp="1"/>
          </p:cNvSpPr>
          <p:nvPr>
            <p:ph idx="1"/>
          </p:nvPr>
        </p:nvSpPr>
        <p:spPr>
          <a:xfrm>
            <a:off x="4922729" y="2566614"/>
            <a:ext cx="4044341" cy="2540359"/>
          </a:xfrm>
        </p:spPr>
        <p:txBody>
          <a:bodyPr anchor="ctr">
            <a:normAutofit fontScale="92500" lnSpcReduction="20000"/>
          </a:bodyPr>
          <a:lstStyle/>
          <a:p>
            <a:pPr marL="0" indent="0">
              <a:buNone/>
            </a:pPr>
            <a:endParaRPr lang="en-US" sz="1275" dirty="0"/>
          </a:p>
          <a:p>
            <a:pPr marL="0" indent="0">
              <a:buNone/>
            </a:pPr>
            <a:endParaRPr lang="en-US" sz="1275" dirty="0"/>
          </a:p>
          <a:p>
            <a:pPr marL="0" indent="0">
              <a:buNone/>
            </a:pPr>
            <a:endParaRPr lang="en-US" sz="1275" dirty="0"/>
          </a:p>
          <a:p>
            <a:pPr marL="0" indent="0">
              <a:buNone/>
            </a:pPr>
            <a:endParaRPr lang="en-US" sz="1275" dirty="0"/>
          </a:p>
          <a:p>
            <a:pPr marL="0" indent="0">
              <a:buNone/>
            </a:pPr>
            <a:endParaRPr lang="en-US" sz="1275" dirty="0"/>
          </a:p>
          <a:p>
            <a:pPr marL="0" indent="0">
              <a:buNone/>
            </a:pPr>
            <a:endParaRPr lang="en-US" sz="1275" dirty="0"/>
          </a:p>
          <a:p>
            <a:pPr marL="0" indent="0">
              <a:buNone/>
            </a:pPr>
            <a:endParaRPr lang="en-US" sz="1275" dirty="0"/>
          </a:p>
          <a:p>
            <a:pPr marL="0" indent="0">
              <a:buNone/>
            </a:pPr>
            <a:endParaRPr lang="en-US" sz="1275" dirty="0"/>
          </a:p>
          <a:p>
            <a:pPr marL="0" indent="0" algn="ctr">
              <a:buNone/>
            </a:pPr>
            <a:r>
              <a:rPr lang="en-US" sz="3500" dirty="0"/>
              <a:t>…this is all about the </a:t>
            </a:r>
            <a:r>
              <a:rPr lang="en-US" sz="3500" b="1" dirty="0"/>
              <a:t>STUDENTS</a:t>
            </a:r>
            <a:r>
              <a:rPr lang="en-US" sz="3500" dirty="0"/>
              <a:t>!</a:t>
            </a:r>
          </a:p>
        </p:txBody>
      </p:sp>
    </p:spTree>
    <p:extLst>
      <p:ext uri="{BB962C8B-B14F-4D97-AF65-F5344CB8AC3E}">
        <p14:creationId xmlns:p14="http://schemas.microsoft.com/office/powerpoint/2010/main" val="290221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AB67BC-BB88-4545-9D1F-737C18CD90D8}"/>
              </a:ext>
            </a:extLst>
          </p:cNvPr>
          <p:cNvSpPr>
            <a:spLocks noGrp="1"/>
          </p:cNvSpPr>
          <p:nvPr>
            <p:ph type="title"/>
          </p:nvPr>
        </p:nvSpPr>
        <p:spPr/>
        <p:txBody>
          <a:bodyPr>
            <a:normAutofit/>
          </a:bodyPr>
          <a:lstStyle/>
          <a:p>
            <a:pPr algn="ctr"/>
            <a:r>
              <a:rPr lang="en-US" sz="4950" b="1" dirty="0"/>
              <a:t>Here &amp; Now!</a:t>
            </a:r>
          </a:p>
        </p:txBody>
      </p:sp>
      <p:sp>
        <p:nvSpPr>
          <p:cNvPr id="5" name="Content Placeholder 4">
            <a:extLst>
              <a:ext uri="{FF2B5EF4-FFF2-40B4-BE49-F238E27FC236}">
                <a16:creationId xmlns:a16="http://schemas.microsoft.com/office/drawing/2014/main" id="{8CBC8691-8239-4C8F-B7F0-3829D5B4894D}"/>
              </a:ext>
            </a:extLst>
          </p:cNvPr>
          <p:cNvSpPr>
            <a:spLocks noGrp="1"/>
          </p:cNvSpPr>
          <p:nvPr>
            <p:ph sz="half" idx="1"/>
          </p:nvPr>
        </p:nvSpPr>
        <p:spPr/>
        <p:txBody>
          <a:bodyPr>
            <a:normAutofit/>
          </a:bodyPr>
          <a:lstStyle/>
          <a:p>
            <a:pPr lvl="0">
              <a:buFont typeface="Wingdings" panose="05000000000000000000" pitchFamily="2" charset="2"/>
              <a:buChar char="§"/>
            </a:pPr>
            <a:r>
              <a:rPr lang="en-US" sz="2250" dirty="0">
                <a:ea typeface="Rockwell" charset="0"/>
                <a:cs typeface="Rockwell" charset="0"/>
              </a:rPr>
              <a:t>Students are depending on California Community Colleges for education, career training, and social mobility.</a:t>
            </a:r>
          </a:p>
          <a:p>
            <a:pPr lvl="0">
              <a:buFont typeface="Wingdings" panose="05000000000000000000" pitchFamily="2" charset="2"/>
              <a:buChar char="§"/>
            </a:pPr>
            <a:endParaRPr lang="en-US" sz="2550" dirty="0">
              <a:ea typeface="Rockwell" charset="0"/>
              <a:cs typeface="Rockwell" charset="0"/>
            </a:endParaRPr>
          </a:p>
          <a:p>
            <a:pPr>
              <a:buFont typeface="Wingdings" panose="05000000000000000000" pitchFamily="2" charset="2"/>
              <a:buChar char="§"/>
            </a:pPr>
            <a:r>
              <a:rPr lang="en-US" sz="2250" dirty="0">
                <a:ea typeface="Rockwell" charset="0"/>
                <a:cs typeface="Rockwell" charset="0"/>
              </a:rPr>
              <a:t>The State of California is depending on California Community Colleges for economic improvement and </a:t>
            </a:r>
            <a:br>
              <a:rPr lang="en-US" sz="2250" dirty="0">
                <a:ea typeface="Rockwell" charset="0"/>
                <a:cs typeface="Rockwell" charset="0"/>
              </a:rPr>
            </a:br>
            <a:r>
              <a:rPr lang="en-US" sz="2250" dirty="0">
                <a:ea typeface="Rockwell" charset="0"/>
                <a:cs typeface="Rockwell" charset="0"/>
              </a:rPr>
              <a:t>to close the skills gap.</a:t>
            </a:r>
          </a:p>
        </p:txBody>
      </p:sp>
      <p:pic>
        <p:nvPicPr>
          <p:cNvPr id="4098" name="Picture 2" descr="Image result for 114 community colleges in california">
            <a:extLst>
              <a:ext uri="{FF2B5EF4-FFF2-40B4-BE49-F238E27FC236}">
                <a16:creationId xmlns:a16="http://schemas.microsoft.com/office/drawing/2014/main" id="{6BF2F65F-1A5B-4D25-BC3B-30C12DA0EEF1}"/>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443609" y="2369767"/>
            <a:ext cx="4589239" cy="258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4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59220" y="1098353"/>
            <a:ext cx="3652282" cy="579261"/>
          </a:xfrm>
          <a:prstGeom prst="rect">
            <a:avLst/>
          </a:prstGeom>
          <a:noFill/>
        </p:spPr>
        <p:txBody>
          <a:bodyPr wrap="none" rtlCol="0">
            <a:spAutoFit/>
          </a:bodyPr>
          <a:lstStyle/>
          <a:p>
            <a:r>
              <a:rPr lang="en-US" sz="3164" b="1" dirty="0">
                <a:solidFill>
                  <a:schemeClr val="bg1"/>
                </a:solidFill>
                <a:latin typeface="Rockwell" charset="0"/>
                <a:ea typeface="Rockwell" charset="0"/>
                <a:cs typeface="Rockwell" charset="0"/>
              </a:rPr>
              <a:t>Guided Pathways</a:t>
            </a:r>
          </a:p>
        </p:txBody>
      </p:sp>
      <p:sp>
        <p:nvSpPr>
          <p:cNvPr id="13" name="Title 1">
            <a:extLst>
              <a:ext uri="{FF2B5EF4-FFF2-40B4-BE49-F238E27FC236}">
                <a16:creationId xmlns:a16="http://schemas.microsoft.com/office/drawing/2014/main" id="{DEA21B73-B078-448F-851D-876EB3A46575}"/>
              </a:ext>
            </a:extLst>
          </p:cNvPr>
          <p:cNvSpPr>
            <a:spLocks noGrp="1"/>
          </p:cNvSpPr>
          <p:nvPr>
            <p:ph type="title"/>
          </p:nvPr>
        </p:nvSpPr>
        <p:spPr>
          <a:xfrm>
            <a:off x="1914484" y="1648138"/>
            <a:ext cx="3543752" cy="699027"/>
          </a:xfrm>
        </p:spPr>
        <p:txBody>
          <a:bodyPr>
            <a:noAutofit/>
          </a:bodyPr>
          <a:lstStyle/>
          <a:p>
            <a:pPr algn="l"/>
            <a:r>
              <a:rPr lang="en-US" sz="2426" b="1" dirty="0">
                <a:solidFill>
                  <a:srgbClr val="002060"/>
                </a:solidFill>
                <a:latin typeface="Rockwell" panose="02060603020205020403" pitchFamily="18" charset="0"/>
              </a:rPr>
              <a:t>Goal 1:</a:t>
            </a:r>
          </a:p>
        </p:txBody>
      </p:sp>
      <p:sp>
        <p:nvSpPr>
          <p:cNvPr id="14" name="Title 1">
            <a:extLst>
              <a:ext uri="{FF2B5EF4-FFF2-40B4-BE49-F238E27FC236}">
                <a16:creationId xmlns:a16="http://schemas.microsoft.com/office/drawing/2014/main" id="{DEA21B73-B078-448F-851D-876EB3A46575}"/>
              </a:ext>
            </a:extLst>
          </p:cNvPr>
          <p:cNvSpPr txBox="1">
            <a:spLocks/>
          </p:cNvSpPr>
          <p:nvPr/>
        </p:nvSpPr>
        <p:spPr>
          <a:xfrm>
            <a:off x="1992512" y="3783688"/>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2426" dirty="0">
                <a:solidFill>
                  <a:srgbClr val="002060"/>
                </a:solidFill>
                <a:latin typeface="Rockwell" panose="02060603020205020403" pitchFamily="18" charset="0"/>
              </a:rPr>
              <a:t>Goal 3:</a:t>
            </a:r>
          </a:p>
        </p:txBody>
      </p:sp>
      <p:sp>
        <p:nvSpPr>
          <p:cNvPr id="15" name="Title 1">
            <a:extLst>
              <a:ext uri="{FF2B5EF4-FFF2-40B4-BE49-F238E27FC236}">
                <a16:creationId xmlns:a16="http://schemas.microsoft.com/office/drawing/2014/main" id="{DEA21B73-B078-448F-851D-876EB3A46575}"/>
              </a:ext>
            </a:extLst>
          </p:cNvPr>
          <p:cNvSpPr txBox="1">
            <a:spLocks/>
          </p:cNvSpPr>
          <p:nvPr/>
        </p:nvSpPr>
        <p:spPr>
          <a:xfrm>
            <a:off x="1948062" y="2715913"/>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2426" dirty="0">
                <a:solidFill>
                  <a:srgbClr val="002060"/>
                </a:solidFill>
                <a:latin typeface="Rockwell" panose="02060603020205020403" pitchFamily="18" charset="0"/>
              </a:rPr>
              <a:t>Goal 2:</a:t>
            </a:r>
          </a:p>
        </p:txBody>
      </p:sp>
      <p:pic>
        <p:nvPicPr>
          <p:cNvPr id="16"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7131" y="2334465"/>
            <a:ext cx="438676" cy="442587"/>
          </a:xfrm>
          <a:prstGeom prst="rect">
            <a:avLst/>
          </a:prstGeom>
        </p:spPr>
      </p:pic>
      <p:pic>
        <p:nvPicPr>
          <p:cNvPr id="17"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175585" flipH="1">
            <a:off x="1305893" y="3406848"/>
            <a:ext cx="489431" cy="435958"/>
          </a:xfrm>
          <a:prstGeom prst="rect">
            <a:avLst/>
          </a:prstGeom>
        </p:spPr>
      </p:pic>
      <p:pic>
        <p:nvPicPr>
          <p:cNvPr id="18"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5411" y="4472600"/>
            <a:ext cx="438677" cy="442588"/>
          </a:xfrm>
          <a:prstGeom prst="rect">
            <a:avLst/>
          </a:prstGeom>
        </p:spPr>
      </p:pic>
      <p:sp>
        <p:nvSpPr>
          <p:cNvPr id="2" name="Rectangle 1"/>
          <p:cNvSpPr/>
          <p:nvPr/>
        </p:nvSpPr>
        <p:spPr>
          <a:xfrm rot="10800000" flipV="1">
            <a:off x="1914484" y="2136924"/>
            <a:ext cx="6073817" cy="701346"/>
          </a:xfrm>
          <a:prstGeom prst="rect">
            <a:avLst/>
          </a:prstGeom>
        </p:spPr>
        <p:txBody>
          <a:bodyPr wrap="square">
            <a:spAutoFit/>
          </a:bodyPr>
          <a:lstStyle/>
          <a:p>
            <a:r>
              <a:rPr lang="en-US" sz="1319" dirty="0">
                <a:latin typeface="Rockwell" panose="02060603020205020403" pitchFamily="18" charset="0"/>
              </a:rPr>
              <a:t>Increase by at least 20 percent the number of CCC students annually who acquire associates degrees, credentials, certificates, or specific skill sets that prepare them for an in-demand job.</a:t>
            </a:r>
          </a:p>
        </p:txBody>
      </p:sp>
      <p:sp>
        <p:nvSpPr>
          <p:cNvPr id="19" name="Content Placeholder 2">
            <a:extLst>
              <a:ext uri="{FF2B5EF4-FFF2-40B4-BE49-F238E27FC236}">
                <a16:creationId xmlns:a16="http://schemas.microsoft.com/office/drawing/2014/main" id="{87B2A0BA-B921-4307-B4FA-64BB6FBA28A6}"/>
              </a:ext>
            </a:extLst>
          </p:cNvPr>
          <p:cNvSpPr txBox="1">
            <a:spLocks/>
          </p:cNvSpPr>
          <p:nvPr/>
        </p:nvSpPr>
        <p:spPr>
          <a:xfrm rot="10800000" flipV="1">
            <a:off x="1973461" y="3310911"/>
            <a:ext cx="5411391" cy="627828"/>
          </a:xfrm>
          <a:prstGeom prst="rect">
            <a:avLst/>
          </a:prstGeom>
        </p:spPr>
        <p:txBody>
          <a:bodyPr vert="horz" lIns="48221" tIns="24110" rIns="48221" bIns="2411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19" dirty="0">
                <a:solidFill>
                  <a:schemeClr val="tx1"/>
                </a:solidFill>
                <a:latin typeface="Rockwell" panose="02060603020205020403" pitchFamily="18" charset="0"/>
              </a:rPr>
              <a:t>Increase by 35 percent the number of CCC students system-wide transferring annually to a CSU or UC, necessary to meet the state’s needs for workers with baccalaureate degrees.</a:t>
            </a:r>
          </a:p>
        </p:txBody>
      </p:sp>
      <p:sp>
        <p:nvSpPr>
          <p:cNvPr id="21" name="Rectangle 20"/>
          <p:cNvSpPr/>
          <p:nvPr/>
        </p:nvSpPr>
        <p:spPr>
          <a:xfrm>
            <a:off x="1992511" y="4298811"/>
            <a:ext cx="5674467" cy="1107354"/>
          </a:xfrm>
          <a:prstGeom prst="rect">
            <a:avLst/>
          </a:prstGeom>
        </p:spPr>
        <p:txBody>
          <a:bodyPr wrap="square">
            <a:spAutoFit/>
          </a:bodyPr>
          <a:lstStyle/>
          <a:p>
            <a:pPr algn="l"/>
            <a:r>
              <a:rPr lang="en-US" sz="1319" dirty="0">
                <a:latin typeface="Rockwell" panose="02060603020205020403" pitchFamily="18" charset="0"/>
              </a:rPr>
              <a:t>Decrease the average number of units accumulated by CCC students earning associates degrees from approximately 87 to 79 total units—the average among the top 5th of colleges showing the strongest performance on this measure.</a:t>
            </a:r>
          </a:p>
          <a:p>
            <a:pPr algn="l"/>
            <a:endParaRPr lang="en-US" sz="1319" dirty="0">
              <a:latin typeface="Rockwell" panose="02060603020205020403" pitchFamily="18" charset="0"/>
            </a:endParaRPr>
          </a:p>
        </p:txBody>
      </p:sp>
      <p:sp>
        <p:nvSpPr>
          <p:cNvPr id="3" name="TextBox 2">
            <a:extLst>
              <a:ext uri="{FF2B5EF4-FFF2-40B4-BE49-F238E27FC236}">
                <a16:creationId xmlns:a16="http://schemas.microsoft.com/office/drawing/2014/main" id="{3C121DC5-34DD-4264-AB71-C43E00E127A3}"/>
              </a:ext>
            </a:extLst>
          </p:cNvPr>
          <p:cNvSpPr txBox="1"/>
          <p:nvPr/>
        </p:nvSpPr>
        <p:spPr>
          <a:xfrm>
            <a:off x="1901785" y="1104551"/>
            <a:ext cx="6073817" cy="600164"/>
          </a:xfrm>
          <a:prstGeom prst="rect">
            <a:avLst/>
          </a:prstGeom>
          <a:noFill/>
        </p:spPr>
        <p:txBody>
          <a:bodyPr wrap="square" rtlCol="0">
            <a:spAutoFit/>
          </a:bodyPr>
          <a:lstStyle/>
          <a:p>
            <a:r>
              <a:rPr lang="en-US" sz="3300" dirty="0">
                <a:solidFill>
                  <a:schemeClr val="accent1">
                    <a:lumMod val="75000"/>
                  </a:schemeClr>
                </a:solidFill>
                <a:latin typeface="Rockwell" panose="02060603020205020403" pitchFamily="18" charset="0"/>
              </a:rPr>
              <a:t>Vision for Success Goals</a:t>
            </a:r>
          </a:p>
        </p:txBody>
      </p:sp>
    </p:spTree>
    <p:extLst>
      <p:ext uri="{BB962C8B-B14F-4D97-AF65-F5344CB8AC3E}">
        <p14:creationId xmlns:p14="http://schemas.microsoft.com/office/powerpoint/2010/main" val="175550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77864" y="1781474"/>
            <a:ext cx="6107906" cy="629543"/>
          </a:xfrm>
          <a:prstGeom prst="rect">
            <a:avLst/>
          </a:prstGeom>
        </p:spPr>
      </p:pic>
      <p:sp>
        <p:nvSpPr>
          <p:cNvPr id="5" name="TextBox 4"/>
          <p:cNvSpPr txBox="1"/>
          <p:nvPr/>
        </p:nvSpPr>
        <p:spPr>
          <a:xfrm>
            <a:off x="2559220" y="1098353"/>
            <a:ext cx="3652282" cy="579261"/>
          </a:xfrm>
          <a:prstGeom prst="rect">
            <a:avLst/>
          </a:prstGeom>
          <a:noFill/>
        </p:spPr>
        <p:txBody>
          <a:bodyPr wrap="none" rtlCol="0">
            <a:spAutoFit/>
          </a:bodyPr>
          <a:lstStyle/>
          <a:p>
            <a:r>
              <a:rPr lang="en-US" sz="3164" b="1" dirty="0">
                <a:solidFill>
                  <a:schemeClr val="bg1"/>
                </a:solidFill>
                <a:latin typeface="Rockwell" charset="0"/>
                <a:ea typeface="Rockwell" charset="0"/>
                <a:cs typeface="Rockwell" charset="0"/>
              </a:rPr>
              <a:t>Guided Pathways</a:t>
            </a:r>
          </a:p>
        </p:txBody>
      </p:sp>
      <p:sp>
        <p:nvSpPr>
          <p:cNvPr id="6" name="Title 1">
            <a:extLst>
              <a:ext uri="{FF2B5EF4-FFF2-40B4-BE49-F238E27FC236}">
                <a16:creationId xmlns:a16="http://schemas.microsoft.com/office/drawing/2014/main" id="{DEA21B73-B078-448F-851D-876EB3A46575}"/>
              </a:ext>
            </a:extLst>
          </p:cNvPr>
          <p:cNvSpPr>
            <a:spLocks noGrp="1"/>
          </p:cNvSpPr>
          <p:nvPr>
            <p:ph type="title"/>
          </p:nvPr>
        </p:nvSpPr>
        <p:spPr>
          <a:xfrm>
            <a:off x="1872105" y="1061011"/>
            <a:ext cx="3543752" cy="699027"/>
          </a:xfrm>
        </p:spPr>
        <p:txBody>
          <a:bodyPr>
            <a:noAutofit/>
          </a:bodyPr>
          <a:lstStyle/>
          <a:p>
            <a:pPr algn="l"/>
            <a:r>
              <a:rPr lang="en-US" sz="2426" b="1" dirty="0">
                <a:solidFill>
                  <a:srgbClr val="002060"/>
                </a:solidFill>
                <a:latin typeface="Rockwell" panose="02060603020205020403" pitchFamily="18" charset="0"/>
              </a:rPr>
              <a:t>Goal 4:</a:t>
            </a:r>
          </a:p>
        </p:txBody>
      </p:sp>
      <p:sp>
        <p:nvSpPr>
          <p:cNvPr id="7" name="Title 1">
            <a:extLst>
              <a:ext uri="{FF2B5EF4-FFF2-40B4-BE49-F238E27FC236}">
                <a16:creationId xmlns:a16="http://schemas.microsoft.com/office/drawing/2014/main" id="{DEA21B73-B078-448F-851D-876EB3A46575}"/>
              </a:ext>
            </a:extLst>
          </p:cNvPr>
          <p:cNvSpPr txBox="1">
            <a:spLocks/>
          </p:cNvSpPr>
          <p:nvPr/>
        </p:nvSpPr>
        <p:spPr>
          <a:xfrm>
            <a:off x="1914931" y="3616412"/>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2426" dirty="0">
                <a:solidFill>
                  <a:srgbClr val="002060"/>
                </a:solidFill>
                <a:latin typeface="Rockwell" panose="02060603020205020403" pitchFamily="18" charset="0"/>
              </a:rPr>
              <a:t>Goal 6:</a:t>
            </a:r>
          </a:p>
        </p:txBody>
      </p:sp>
      <p:sp>
        <p:nvSpPr>
          <p:cNvPr id="8" name="Title 1">
            <a:extLst>
              <a:ext uri="{FF2B5EF4-FFF2-40B4-BE49-F238E27FC236}">
                <a16:creationId xmlns:a16="http://schemas.microsoft.com/office/drawing/2014/main" id="{DEA21B73-B078-448F-851D-876EB3A46575}"/>
              </a:ext>
            </a:extLst>
          </p:cNvPr>
          <p:cNvSpPr txBox="1">
            <a:spLocks/>
          </p:cNvSpPr>
          <p:nvPr/>
        </p:nvSpPr>
        <p:spPr>
          <a:xfrm>
            <a:off x="1914932" y="2445012"/>
            <a:ext cx="3543752" cy="699027"/>
          </a:xfrm>
          <a:prstGeom prst="rect">
            <a:avLst/>
          </a:prstGeom>
        </p:spPr>
        <p:txBody>
          <a:bodyPr vert="horz" lIns="48221" tIns="24110" rIns="48221" bIns="2411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2426" dirty="0">
                <a:solidFill>
                  <a:srgbClr val="002060"/>
                </a:solidFill>
                <a:latin typeface="Rockwell" panose="02060603020205020403" pitchFamily="18" charset="0"/>
              </a:rPr>
              <a:t>Goal 5:</a:t>
            </a:r>
          </a:p>
        </p:txBody>
      </p:sp>
      <p:pic>
        <p:nvPicPr>
          <p:cNvPr id="9" name="Graphic 3">
            <a:extLst>
              <a:ext uri="{FF2B5EF4-FFF2-40B4-BE49-F238E27FC236}">
                <a16:creationId xmlns:a16="http://schemas.microsoft.com/office/drawing/2014/main" id="{065B5649-3D34-42A3-BD80-88B846166F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7129" y="1747478"/>
            <a:ext cx="438677" cy="442588"/>
          </a:xfrm>
          <a:prstGeom prst="rect">
            <a:avLst/>
          </a:prstGeom>
        </p:spPr>
      </p:pic>
      <p:pic>
        <p:nvPicPr>
          <p:cNvPr id="10" name="Graphic 3">
            <a:extLst>
              <a:ext uri="{FF2B5EF4-FFF2-40B4-BE49-F238E27FC236}">
                <a16:creationId xmlns:a16="http://schemas.microsoft.com/office/drawing/2014/main" id="{065B5649-3D34-42A3-BD80-88B846166F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1729" y="3005451"/>
            <a:ext cx="438677" cy="442588"/>
          </a:xfrm>
          <a:prstGeom prst="rect">
            <a:avLst/>
          </a:prstGeom>
        </p:spPr>
      </p:pic>
      <p:pic>
        <p:nvPicPr>
          <p:cNvPr id="11" name="Graphic 3">
            <a:extLst>
              <a:ext uri="{FF2B5EF4-FFF2-40B4-BE49-F238E27FC236}">
                <a16:creationId xmlns:a16="http://schemas.microsoft.com/office/drawing/2014/main" id="{065B5649-3D34-42A3-BD80-88B846166F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7129" y="4312473"/>
            <a:ext cx="438677" cy="442588"/>
          </a:xfrm>
          <a:prstGeom prst="rect">
            <a:avLst/>
          </a:prstGeom>
        </p:spPr>
      </p:pic>
      <p:sp>
        <p:nvSpPr>
          <p:cNvPr id="12" name="Rectangle 11"/>
          <p:cNvSpPr/>
          <p:nvPr/>
        </p:nvSpPr>
        <p:spPr>
          <a:xfrm>
            <a:off x="1921282" y="1615362"/>
            <a:ext cx="5726647" cy="904350"/>
          </a:xfrm>
          <a:prstGeom prst="rect">
            <a:avLst/>
          </a:prstGeom>
        </p:spPr>
        <p:txBody>
          <a:bodyPr wrap="square">
            <a:spAutoFit/>
          </a:bodyPr>
          <a:lstStyle/>
          <a:p>
            <a:r>
              <a:rPr lang="en-US" sz="1319" dirty="0">
                <a:latin typeface="Rockwell" panose="02060603020205020403" pitchFamily="18" charset="0"/>
              </a:rPr>
              <a:t>Increase the percentage of exiting CTE students who report being employed in their field of study, from the statewide average of 60% to 69%--the average among the top 5</a:t>
            </a:r>
            <a:r>
              <a:rPr lang="en-US" sz="1319" baseline="30000" dirty="0">
                <a:latin typeface="Rockwell" panose="02060603020205020403" pitchFamily="18" charset="0"/>
              </a:rPr>
              <a:t>th</a:t>
            </a:r>
            <a:r>
              <a:rPr lang="en-US" sz="1319" dirty="0">
                <a:latin typeface="Rockwell" panose="02060603020205020403" pitchFamily="18" charset="0"/>
              </a:rPr>
              <a:t> of colleges showing the strongest performance on this measure.</a:t>
            </a:r>
          </a:p>
        </p:txBody>
      </p:sp>
      <p:sp>
        <p:nvSpPr>
          <p:cNvPr id="13" name="Content Placeholder 2">
            <a:extLst>
              <a:ext uri="{FF2B5EF4-FFF2-40B4-BE49-F238E27FC236}">
                <a16:creationId xmlns:a16="http://schemas.microsoft.com/office/drawing/2014/main" id="{87B2A0BA-B921-4307-B4FA-64BB6FBA28A6}"/>
              </a:ext>
            </a:extLst>
          </p:cNvPr>
          <p:cNvSpPr txBox="1">
            <a:spLocks/>
          </p:cNvSpPr>
          <p:nvPr/>
        </p:nvSpPr>
        <p:spPr>
          <a:xfrm>
            <a:off x="1927631" y="2968554"/>
            <a:ext cx="5411391" cy="507938"/>
          </a:xfrm>
          <a:prstGeom prst="rect">
            <a:avLst/>
          </a:prstGeom>
        </p:spPr>
        <p:txBody>
          <a:bodyPr vert="horz" lIns="48221" tIns="24110" rIns="48221" bIns="2411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19" dirty="0">
                <a:solidFill>
                  <a:schemeClr val="tx1"/>
                </a:solidFill>
                <a:latin typeface="Rockwell" panose="02060603020205020403" pitchFamily="18" charset="0"/>
              </a:rPr>
              <a:t>Reduce equity gaps by 40% across all of the previous measures through faster improvements among traditionally underrepresented students, closing the gap within 10 years.</a:t>
            </a:r>
          </a:p>
        </p:txBody>
      </p:sp>
      <p:sp>
        <p:nvSpPr>
          <p:cNvPr id="14" name="Rectangle 13"/>
          <p:cNvSpPr/>
          <p:nvPr/>
        </p:nvSpPr>
        <p:spPr>
          <a:xfrm>
            <a:off x="1921281" y="4158928"/>
            <a:ext cx="5674467" cy="1107354"/>
          </a:xfrm>
          <a:prstGeom prst="rect">
            <a:avLst/>
          </a:prstGeom>
        </p:spPr>
        <p:txBody>
          <a:bodyPr wrap="square">
            <a:spAutoFit/>
          </a:bodyPr>
          <a:lstStyle/>
          <a:p>
            <a:pPr algn="l"/>
            <a:r>
              <a:rPr lang="en-US" sz="1319" dirty="0">
                <a:latin typeface="Rockwell" panose="02060603020205020403" pitchFamily="18" charset="0"/>
              </a:rPr>
              <a:t>Reduce regional achievement gaps across the previous measures through faster improvements among colleges located in regions with the lowest educational attainment of adults, with the goal of closing the gap within 10 years.</a:t>
            </a:r>
          </a:p>
          <a:p>
            <a:pPr algn="l"/>
            <a:endParaRPr lang="en-US" sz="1319" dirty="0">
              <a:latin typeface="Rockwell" panose="02060603020205020403" pitchFamily="18" charset="0"/>
            </a:endParaRPr>
          </a:p>
        </p:txBody>
      </p:sp>
    </p:spTree>
    <p:extLst>
      <p:ext uri="{BB962C8B-B14F-4D97-AF65-F5344CB8AC3E}">
        <p14:creationId xmlns:p14="http://schemas.microsoft.com/office/powerpoint/2010/main" val="173751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latin typeface="Rockwell" panose="02060603020205020403" pitchFamily="18" charset="0"/>
              </a:rPr>
              <a:t>Vision for Success Commitments </a:t>
            </a:r>
            <a:endParaRPr lang="en-US" dirty="0"/>
          </a:p>
        </p:txBody>
      </p:sp>
      <p:sp>
        <p:nvSpPr>
          <p:cNvPr id="3" name="Content Placeholder 2"/>
          <p:cNvSpPr>
            <a:spLocks noGrp="1"/>
          </p:cNvSpPr>
          <p:nvPr>
            <p:ph idx="1"/>
          </p:nvPr>
        </p:nvSpPr>
        <p:spPr>
          <a:xfrm>
            <a:off x="256784" y="1600200"/>
            <a:ext cx="8749430" cy="4876800"/>
          </a:xfrm>
        </p:spPr>
        <p:txBody>
          <a:bodyPr>
            <a:normAutofit/>
          </a:bodyPr>
          <a:lstStyle/>
          <a:p>
            <a:r>
              <a:rPr lang="en-US" sz="2200" dirty="0"/>
              <a:t>Commitment 1:  Focus relentlessly on students’ end goals.</a:t>
            </a:r>
          </a:p>
          <a:p>
            <a:r>
              <a:rPr lang="en-US" sz="2200" dirty="0"/>
              <a:t>Commitment 2:  Always design and decide with the student in mind.</a:t>
            </a:r>
          </a:p>
          <a:p>
            <a:r>
              <a:rPr lang="en-US" sz="2200" dirty="0"/>
              <a:t>Commitment 3:  Pair high expectations with high support.</a:t>
            </a:r>
          </a:p>
          <a:p>
            <a:r>
              <a:rPr lang="en-US" sz="2200" dirty="0"/>
              <a:t>Commitment 4:  Foster the use of data, inquiry, and evidence.</a:t>
            </a:r>
          </a:p>
          <a:p>
            <a:r>
              <a:rPr lang="en-US" sz="2200" dirty="0"/>
              <a:t>Commitment 5:  Take ownership of goals and performance.</a:t>
            </a:r>
          </a:p>
          <a:p>
            <a:r>
              <a:rPr lang="en-US" sz="2200" dirty="0"/>
              <a:t>Commitment 6:  Enable action and thoughtful innovation.</a:t>
            </a:r>
          </a:p>
          <a:p>
            <a:r>
              <a:rPr lang="en-US" sz="2200" dirty="0"/>
              <a:t>Commitment 7:  Lead the work of partnering across systems.</a:t>
            </a:r>
          </a:p>
          <a:p>
            <a:endParaRPr lang="en-US" dirty="0"/>
          </a:p>
        </p:txBody>
      </p:sp>
      <p:pic>
        <p:nvPicPr>
          <p:cNvPr id="4" name="Picture 3" descr="check boxes">
            <a:extLst>
              <a:ext uri="{FF2B5EF4-FFF2-40B4-BE49-F238E27FC236}">
                <a16:creationId xmlns:a16="http://schemas.microsoft.com/office/drawing/2014/main" id="{875879ED-4A0B-4062-B5D4-202800C582BE}"/>
              </a:ext>
            </a:extLst>
          </p:cNvPr>
          <p:cNvPicPr>
            <a:picLocks noChangeAspect="1"/>
          </p:cNvPicPr>
          <p:nvPr/>
        </p:nvPicPr>
        <p:blipFill>
          <a:blip r:embed="rId3"/>
          <a:stretch>
            <a:fillRect/>
          </a:stretch>
        </p:blipFill>
        <p:spPr>
          <a:xfrm>
            <a:off x="3363238" y="4488895"/>
            <a:ext cx="2724410" cy="2281588"/>
          </a:xfrm>
          <a:prstGeom prst="rect">
            <a:avLst/>
          </a:prstGeom>
        </p:spPr>
      </p:pic>
    </p:spTree>
    <p:extLst>
      <p:ext uri="{BB962C8B-B14F-4D97-AF65-F5344CB8AC3E}">
        <p14:creationId xmlns:p14="http://schemas.microsoft.com/office/powerpoint/2010/main" val="4062980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501</TotalTime>
  <Words>663</Words>
  <Application>Microsoft Office PowerPoint</Application>
  <PresentationFormat>On-screen Show (4:3)</PresentationFormat>
  <Paragraphs>176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Rockwell</vt:lpstr>
      <vt:lpstr>Tahoma</vt:lpstr>
      <vt:lpstr>Wingdings</vt:lpstr>
      <vt:lpstr>Clarity</vt:lpstr>
      <vt:lpstr>What’s New…  and What Do You Need to Know?</vt:lpstr>
      <vt:lpstr>Here we are…</vt:lpstr>
      <vt:lpstr>TODAY</vt:lpstr>
      <vt:lpstr> And you…?</vt:lpstr>
      <vt:lpstr>REMEMBER…</vt:lpstr>
      <vt:lpstr>Here &amp; Now!</vt:lpstr>
      <vt:lpstr>Goal 1:</vt:lpstr>
      <vt:lpstr>Goal 4:</vt:lpstr>
      <vt:lpstr>Vision for Success Commitments </vt:lpstr>
      <vt:lpstr>PowerPoint Presentation</vt:lpstr>
      <vt:lpstr>UPDATES:</vt:lpstr>
      <vt:lpstr>ACTIVITY</vt:lpstr>
      <vt:lpstr>QUESTIONS…&amp;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Roberson, Carrie</cp:lastModifiedBy>
  <cp:revision>83</cp:revision>
  <cp:lastPrinted>2019-06-12T13:46:17Z</cp:lastPrinted>
  <dcterms:created xsi:type="dcterms:W3CDTF">2015-10-21T19:14:41Z</dcterms:created>
  <dcterms:modified xsi:type="dcterms:W3CDTF">2019-07-16T13:32:51Z</dcterms:modified>
</cp:coreProperties>
</file>