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2192000" cy="6858000"/>
  <p:notesSz cx="6858000" cy="9144000"/>
  <p:embeddedFontLst>
    <p:embeddedFont>
      <p:font typeface="Gill Sans" panose="020B0604020202020204" charset="0"/>
      <p:bold r:id="rId35"/>
    </p:embeddedFont>
    <p:embeddedFont>
      <p:font typeface="Source Sans Pro" panose="020B0604020202020204"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Roboto" panose="020B060402020202020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09" d="100"/>
          <a:sy n="109" d="100"/>
        </p:scale>
        <p:origin x="63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font" Target="fonts/font17.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0056f9c6d_0_10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d0056f9c6d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Education Code section 84760.5 provides the fundamental framework for defining CDCP noncredit courses and classes that are eligible for enhanced funding. </a:t>
            </a:r>
            <a:endParaRPr/>
          </a:p>
          <a:p>
            <a:pPr marL="0" lvl="0" indent="0" algn="l" rtl="0">
              <a:spcBef>
                <a:spcPts val="360"/>
              </a:spcBef>
              <a:spcAft>
                <a:spcPts val="0"/>
              </a:spcAft>
              <a:buClr>
                <a:schemeClr val="dk1"/>
              </a:buClr>
              <a:buSzPts val="1200"/>
              <a:buFont typeface="Arial"/>
              <a:buNone/>
            </a:pPr>
            <a:endParaRPr sz="1200" b="0" i="0" u="none" strike="noStrike">
              <a:solidFill>
                <a:schemeClr val="dk1"/>
              </a:solidFill>
              <a:latin typeface="Calibri"/>
              <a:ea typeface="Calibri"/>
              <a:cs typeface="Calibri"/>
              <a:sym typeface="Calibri"/>
            </a:endParaRPr>
          </a:p>
          <a:p>
            <a:pPr marL="0" lvl="0" indent="0" algn="l" rtl="0">
              <a:spcBef>
                <a:spcPts val="360"/>
              </a:spcBef>
              <a:spcAft>
                <a:spcPts val="0"/>
              </a:spcAft>
              <a:buClr>
                <a:schemeClr val="dk1"/>
              </a:buClr>
              <a:buSzPts val="1200"/>
              <a:buFont typeface="Arial"/>
              <a:buNone/>
            </a:pPr>
            <a:r>
              <a:rPr lang="en-US" sz="1200" b="0" i="0" u="none" strike="noStrike">
                <a:solidFill>
                  <a:schemeClr val="dk1"/>
                </a:solidFill>
                <a:latin typeface="Calibri"/>
                <a:ea typeface="Calibri"/>
                <a:cs typeface="Calibri"/>
                <a:sym typeface="Calibri"/>
              </a:rPr>
              <a:t>Only courses subject to </a:t>
            </a:r>
            <a:r>
              <a:rPr lang="en-US" sz="1200" b="1" i="0" u="none" strike="noStrike">
                <a:solidFill>
                  <a:schemeClr val="dk1"/>
                </a:solidFill>
                <a:latin typeface="Calibri"/>
                <a:ea typeface="Calibri"/>
                <a:cs typeface="Calibri"/>
                <a:sym typeface="Calibri"/>
              </a:rPr>
              <a:t>subdivision (b) of 84760.5 </a:t>
            </a:r>
            <a:r>
              <a:rPr lang="en-US" sz="1200" b="0" i="0" u="none" strike="noStrike">
                <a:solidFill>
                  <a:schemeClr val="dk1"/>
                </a:solidFill>
                <a:latin typeface="Calibri"/>
                <a:ea typeface="Calibri"/>
                <a:cs typeface="Calibri"/>
                <a:sym typeface="Calibri"/>
              </a:rPr>
              <a:t>are eligible for enhanced funding, </a:t>
            </a:r>
            <a:r>
              <a:rPr lang="en-US" sz="1200" b="1" i="0" u="none" strike="noStrike">
                <a:solidFill>
                  <a:schemeClr val="dk1"/>
                </a:solidFill>
                <a:latin typeface="Calibri"/>
                <a:ea typeface="Calibri"/>
                <a:cs typeface="Calibri"/>
                <a:sym typeface="Calibri"/>
              </a:rPr>
              <a:t>which limits eligibility to the following: </a:t>
            </a:r>
            <a:endParaRPr/>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 Classes and courses in </a:t>
            </a:r>
            <a:r>
              <a:rPr lang="en-US" sz="1200" b="1" i="0" u="none" strike="noStrike">
                <a:solidFill>
                  <a:schemeClr val="dk1"/>
                </a:solidFill>
                <a:latin typeface="Calibri"/>
                <a:ea typeface="Calibri"/>
                <a:cs typeface="Calibri"/>
                <a:sym typeface="Calibri"/>
              </a:rPr>
              <a:t>elementary and secondary basic skills; </a:t>
            </a:r>
            <a:endParaRPr/>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 Classes and courses for students eligible for educational services in </a:t>
            </a:r>
            <a:r>
              <a:rPr lang="en-US" sz="1200" b="1" i="0" u="none" strike="noStrike">
                <a:solidFill>
                  <a:schemeClr val="dk1"/>
                </a:solidFill>
                <a:latin typeface="Calibri"/>
                <a:ea typeface="Calibri"/>
                <a:cs typeface="Calibri"/>
                <a:sym typeface="Calibri"/>
              </a:rPr>
              <a:t>workforce preparation </a:t>
            </a:r>
            <a:r>
              <a:rPr lang="en-US" sz="1200" b="0" i="0" u="none" strike="noStrike">
                <a:solidFill>
                  <a:schemeClr val="dk1"/>
                </a:solidFill>
                <a:latin typeface="Calibri"/>
                <a:ea typeface="Calibri"/>
                <a:cs typeface="Calibri"/>
                <a:sym typeface="Calibri"/>
              </a:rPr>
              <a:t>classes in the basic skills of speaking, listening, reading, writing, mathematics, decision-making and problem-solving skills that are necessary to participate in job-specific technical training; </a:t>
            </a:r>
            <a:endParaRPr/>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 </a:t>
            </a:r>
            <a:r>
              <a:rPr lang="en-US" sz="1200" b="1" i="0" u="none" strike="noStrike">
                <a:solidFill>
                  <a:schemeClr val="dk1"/>
                </a:solidFill>
                <a:latin typeface="Calibri"/>
                <a:ea typeface="Calibri"/>
                <a:cs typeface="Calibri"/>
                <a:sym typeface="Calibri"/>
              </a:rPr>
              <a:t>Short-term vocational </a:t>
            </a:r>
            <a:r>
              <a:rPr lang="en-US" sz="1200" b="0" i="0" u="none" strike="noStrike">
                <a:solidFill>
                  <a:schemeClr val="dk1"/>
                </a:solidFill>
                <a:latin typeface="Calibri"/>
                <a:ea typeface="Calibri"/>
                <a:cs typeface="Calibri"/>
                <a:sym typeface="Calibri"/>
              </a:rPr>
              <a:t>programs with high employment potential, as determined by the California Community Colleges chancellor in consultation with the Employment Development Department utilizing job demand data provided by that department; and </a:t>
            </a:r>
            <a:endParaRPr/>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 Classes and courses in </a:t>
            </a:r>
            <a:r>
              <a:rPr lang="en-US" sz="1200" b="1" i="0" u="none" strike="noStrike">
                <a:solidFill>
                  <a:schemeClr val="dk1"/>
                </a:solidFill>
                <a:latin typeface="Calibri"/>
                <a:ea typeface="Calibri"/>
                <a:cs typeface="Calibri"/>
                <a:sym typeface="Calibri"/>
              </a:rPr>
              <a:t>English as a second language </a:t>
            </a:r>
            <a:r>
              <a:rPr lang="en-US" sz="1200" b="0" i="0" u="none" strike="noStrike">
                <a:solidFill>
                  <a:schemeClr val="dk1"/>
                </a:solidFill>
                <a:latin typeface="Calibri"/>
                <a:ea typeface="Calibri"/>
                <a:cs typeface="Calibri"/>
                <a:sym typeface="Calibri"/>
              </a:rPr>
              <a:t>and vocational English as a second language. </a:t>
            </a:r>
            <a:endParaRPr/>
          </a:p>
          <a:p>
            <a:pPr marL="0" lvl="0" indent="0" algn="l" rtl="0">
              <a:spcBef>
                <a:spcPts val="36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p:txBody>
      </p:sp>
      <p:sp>
        <p:nvSpPr>
          <p:cNvPr id="170" name="Google Shape;170;gd0056f9c6d_0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0056f9c6d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0056f9c6d_0_1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d0056f9c6d_0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1" name="Google Shape;191;gd0056f9c6d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d0056f9c6d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d0056f9c6d_0_1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0056f9c6d_0_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8" name="Google Shape;208;gd0056f9c6d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0056f9c6d_0_1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5" name="Google Shape;215;gd0056f9c6d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d0056f9c6d_0_1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2" name="Google Shape;222;gd0056f9c6d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d0056f9c6d_0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9" name="Google Shape;229;gd0056f9c6d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d0056f9c6d_0_1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6" name="Google Shape;236;gd0056f9c6d_0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0056f9c6d_0_1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3" name="Google Shape;243;gd0056f9c6d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d0056f9c6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d0056f9c6d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0056f9c6d_0_1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0" name="Google Shape;250;gd0056f9c6d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0056f9c6d_0_1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7" name="Google Shape;257;gd0056f9c6d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d0056f9c6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d0056f9c6d_0_1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0056f9c6d_0_1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1" name="Google Shape;271;gd0056f9c6d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cd840cfab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8" name="Google Shape;278;gcd840cfa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d0056f9c6d_0_1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6" name="Google Shape;286;gd0056f9c6d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d0056f9c6d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d0056f9c6d_0_1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d0056f9c6d_0_2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1" name="Google Shape;301;gd0056f9c6d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d0056f9c6d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d0056f9c6d_0_2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d0056f9c6d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d0056f9c6d_0_2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d0056f9c6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d0056f9c6d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0056f9c6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0056f9c6d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d0056f9c6d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 name="Google Shape;84;gd0056f9c6d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d0056f9c6d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1" name="Google Shape;91;gd0056f9c6d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0056f9c6d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8" name="Google Shape;98;gd0056f9c6d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0056f9c6d_0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d0056f9c6d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a:t>Noncredit course categories that are eligible for State apportionment, per EDC section 84757 (9 categories defined in EDC; 10</a:t>
            </a:r>
            <a:r>
              <a:rPr lang="en-US" baseline="30000"/>
              <a:t>th</a:t>
            </a:r>
            <a:r>
              <a:rPr lang="en-US"/>
              <a:t> category (workforce preparation) defined in Title 5 section 55151)</a:t>
            </a:r>
            <a:endParaRPr/>
          </a:p>
          <a:p>
            <a:pPr marL="171450" lvl="0" indent="-171450" algn="l" rtl="0">
              <a:spcBef>
                <a:spcPts val="360"/>
              </a:spcBef>
              <a:spcAft>
                <a:spcPts val="0"/>
              </a:spcAft>
              <a:buClr>
                <a:schemeClr val="dk1"/>
              </a:buClr>
              <a:buSzPts val="1200"/>
              <a:buFont typeface="Calibri"/>
              <a:buChar char="-"/>
            </a:pPr>
            <a:r>
              <a:rPr lang="en-US"/>
              <a:t>Underlined categories are CDCP enhanced funding (EDC 84760.5(b); Title 5 section 55151 – CDCP) </a:t>
            </a:r>
            <a:endParaRPr/>
          </a:p>
          <a:p>
            <a:pPr marL="0" lvl="0" indent="0" algn="l" rtl="0">
              <a:spcBef>
                <a:spcPts val="360"/>
              </a:spcBef>
              <a:spcAft>
                <a:spcPts val="0"/>
              </a:spcAft>
              <a:buNone/>
            </a:pPr>
            <a:endParaRPr/>
          </a:p>
        </p:txBody>
      </p:sp>
      <p:sp>
        <p:nvSpPr>
          <p:cNvPr id="118" name="Google Shape;118;gd0056f9c6d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0056f9c6d_0_8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d0056f9c6d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Noncredit Programs, Title 5 section 55155</a:t>
            </a:r>
            <a:endParaRPr/>
          </a:p>
          <a:p>
            <a:pPr marL="0" lvl="0" indent="0" algn="l" rtl="0">
              <a:spcBef>
                <a:spcPts val="360"/>
              </a:spcBef>
              <a:spcAft>
                <a:spcPts val="0"/>
              </a:spcAft>
              <a:buNone/>
            </a:pPr>
            <a:r>
              <a:rPr lang="en-US"/>
              <a:t>- Underlined programs are CDCP (EDC 84760.5; Title 5 section 55151) </a:t>
            </a:r>
            <a:endParaRPr/>
          </a:p>
          <a:p>
            <a:pPr marL="0" lvl="0" indent="0" algn="l" rtl="0">
              <a:spcBef>
                <a:spcPts val="360"/>
              </a:spcBef>
              <a:spcAft>
                <a:spcPts val="0"/>
              </a:spcAft>
              <a:buNone/>
            </a:pPr>
            <a:r>
              <a:rPr lang="en-US"/>
              <a:t>- AHSD, see Title 5 section 55154</a:t>
            </a:r>
            <a:endParaRPr/>
          </a:p>
        </p:txBody>
      </p:sp>
      <p:sp>
        <p:nvSpPr>
          <p:cNvPr id="150" name="Google Shape;150;gd0056f9c6d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959005" y="4683512"/>
            <a:ext cx="10432249"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5"/>
        <p:cNvGrpSpPr/>
        <p:nvPr/>
      </p:nvGrpSpPr>
      <p:grpSpPr>
        <a:xfrm>
          <a:off x="0" y="0"/>
          <a:ext cx="0" cy="0"/>
          <a:chOff x="0" y="0"/>
          <a:chExt cx="0" cy="0"/>
        </a:xfrm>
      </p:grpSpPr>
      <p:sp>
        <p:nvSpPr>
          <p:cNvPr id="16" name="Google Shape;16;p3"/>
          <p:cNvSpPr/>
          <p:nvPr/>
        </p:nvSpPr>
        <p:spPr>
          <a:xfrm>
            <a:off x="0" y="0"/>
            <a:ext cx="12192000" cy="2355850"/>
          </a:xfrm>
          <a:prstGeom prst="rect">
            <a:avLst/>
          </a:prstGeom>
          <a:solidFill>
            <a:schemeClr val="dk1"/>
          </a:solidFill>
          <a:ln>
            <a:noFill/>
          </a:ln>
          <a:effectLst>
            <a:outerShdw blurRad="228600" dist="63500" dir="5400000" algn="t"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3"/>
          <p:cNvPicPr preferRelativeResize="0"/>
          <p:nvPr/>
        </p:nvPicPr>
        <p:blipFill rotWithShape="1">
          <a:blip r:embed="rId2">
            <a:alphaModFix/>
          </a:blip>
          <a:srcRect/>
          <a:stretch/>
        </p:blipFill>
        <p:spPr>
          <a:xfrm>
            <a:off x="-12700" y="0"/>
            <a:ext cx="2354263" cy="2354263"/>
          </a:xfrm>
          <a:prstGeom prst="rect">
            <a:avLst/>
          </a:prstGeom>
          <a:noFill/>
          <a:ln>
            <a:noFill/>
          </a:ln>
        </p:spPr>
      </p:pic>
      <p:pic>
        <p:nvPicPr>
          <p:cNvPr id="18" name="Google Shape;18;p3"/>
          <p:cNvPicPr preferRelativeResize="0"/>
          <p:nvPr/>
        </p:nvPicPr>
        <p:blipFill rotWithShape="1">
          <a:blip r:embed="rId3">
            <a:alphaModFix/>
          </a:blip>
          <a:srcRect/>
          <a:stretch/>
        </p:blipFill>
        <p:spPr>
          <a:xfrm>
            <a:off x="830263" y="6376988"/>
            <a:ext cx="344487" cy="344487"/>
          </a:xfrm>
          <a:prstGeom prst="rect">
            <a:avLst/>
          </a:prstGeom>
          <a:noFill/>
          <a:ln>
            <a:noFill/>
          </a:ln>
        </p:spPr>
      </p:pic>
      <p:sp>
        <p:nvSpPr>
          <p:cNvPr id="19" name="Google Shape;19;p3"/>
          <p:cNvSpPr txBox="1">
            <a:spLocks noGrp="1"/>
          </p:cNvSpPr>
          <p:nvPr>
            <p:ph type="title"/>
          </p:nvPr>
        </p:nvSpPr>
        <p:spPr>
          <a:xfrm>
            <a:off x="2560319" y="403412"/>
            <a:ext cx="8793479" cy="16857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 name="Google Shape;21;p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22"/>
        <p:cNvGrpSpPr/>
        <p:nvPr/>
      </p:nvGrpSpPr>
      <p:grpSpPr>
        <a:xfrm>
          <a:off x="0" y="0"/>
          <a:ext cx="0" cy="0"/>
          <a:chOff x="0" y="0"/>
          <a:chExt cx="0" cy="0"/>
        </a:xfrm>
      </p:grpSpPr>
      <p:sp>
        <p:nvSpPr>
          <p:cNvPr id="23" name="Google Shape;23;p4"/>
          <p:cNvSpPr/>
          <p:nvPr/>
        </p:nvSpPr>
        <p:spPr>
          <a:xfrm>
            <a:off x="0" y="0"/>
            <a:ext cx="927100" cy="6858000"/>
          </a:xfrm>
          <a:prstGeom prst="rect">
            <a:avLst/>
          </a:prstGeom>
          <a:solidFill>
            <a:schemeClr val="dk1"/>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4" name="Google Shape;24;p4"/>
          <p:cNvPicPr preferRelativeResize="0"/>
          <p:nvPr/>
        </p:nvPicPr>
        <p:blipFill rotWithShape="1">
          <a:blip r:embed="rId2">
            <a:alphaModFix/>
          </a:blip>
          <a:srcRect/>
          <a:stretch/>
        </p:blipFill>
        <p:spPr>
          <a:xfrm>
            <a:off x="1249363" y="6376988"/>
            <a:ext cx="344487" cy="344487"/>
          </a:xfrm>
          <a:prstGeom prst="rect">
            <a:avLst/>
          </a:prstGeom>
          <a:noFill/>
          <a:ln>
            <a:noFill/>
          </a:ln>
        </p:spPr>
      </p:pic>
      <p:sp>
        <p:nvSpPr>
          <p:cNvPr id="25" name="Google Shape;25;p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accen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29"/>
        <p:cNvGrpSpPr/>
        <p:nvPr/>
      </p:nvGrpSpPr>
      <p:grpSpPr>
        <a:xfrm>
          <a:off x="0" y="0"/>
          <a:ext cx="0" cy="0"/>
          <a:chOff x="0" y="0"/>
          <a:chExt cx="0" cy="0"/>
        </a:xfrm>
      </p:grpSpPr>
      <p:sp>
        <p:nvSpPr>
          <p:cNvPr id="30" name="Google Shape;30;p5"/>
          <p:cNvSpPr/>
          <p:nvPr/>
        </p:nvSpPr>
        <p:spPr>
          <a:xfrm>
            <a:off x="0" y="0"/>
            <a:ext cx="927100" cy="6858000"/>
          </a:xfrm>
          <a:prstGeom prst="rect">
            <a:avLst/>
          </a:prstGeom>
          <a:solidFill>
            <a:schemeClr val="dk1"/>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1" name="Google Shape;31;p5"/>
          <p:cNvPicPr preferRelativeResize="0"/>
          <p:nvPr/>
        </p:nvPicPr>
        <p:blipFill rotWithShape="1">
          <a:blip r:embed="rId2">
            <a:alphaModFix/>
          </a:blip>
          <a:srcRect/>
          <a:stretch/>
        </p:blipFill>
        <p:spPr>
          <a:xfrm>
            <a:off x="1235075" y="6376988"/>
            <a:ext cx="344488" cy="344487"/>
          </a:xfrm>
          <a:prstGeom prst="rect">
            <a:avLst/>
          </a:prstGeom>
          <a:noFill/>
          <a:ln>
            <a:noFill/>
          </a:ln>
        </p:spPr>
      </p:pic>
      <p:sp>
        <p:nvSpPr>
          <p:cNvPr id="32" name="Google Shape;32;p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accen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a:stretch/>
        </p:blipFill>
        <p:spPr>
          <a:xfrm>
            <a:off x="841375" y="6376988"/>
            <a:ext cx="344488" cy="344487"/>
          </a:xfrm>
          <a:prstGeom prst="rect">
            <a:avLst/>
          </a:prstGeom>
          <a:noFill/>
          <a:ln>
            <a:noFill/>
          </a:ln>
        </p:spPr>
      </p:pic>
      <p:sp>
        <p:nvSpPr>
          <p:cNvPr id="37" name="Google Shape;37;p6"/>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Title Slide">
  <p:cSld name="#1 Title Slide">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744996" y="2088292"/>
            <a:ext cx="6400800" cy="2730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4800"/>
              <a:buFont typeface="Palatino"/>
              <a:buNone/>
              <a:defRPr sz="4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0" name="Google Shape;40;p7" descr="ASCCC logo"/>
          <p:cNvPicPr preferRelativeResize="0"/>
          <p:nvPr/>
        </p:nvPicPr>
        <p:blipFill rotWithShape="1">
          <a:blip r:embed="rId3">
            <a:alphaModFix/>
          </a:blip>
          <a:srcRect/>
          <a:stretch/>
        </p:blipFill>
        <p:spPr>
          <a:xfrm>
            <a:off x="521044" y="2362611"/>
            <a:ext cx="3085513" cy="172788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 Content Slide">
  <p:cSld name="#2 Content Slide">
    <p:bg>
      <p:bgPr>
        <a:solidFill>
          <a:srgbClr val="FFFFFF"/>
        </a:solidFill>
        <a:effectLst/>
      </p:bgPr>
    </p:bg>
    <p:spTree>
      <p:nvGrpSpPr>
        <p:cNvPr id="1" name="Shape 41"/>
        <p:cNvGrpSpPr/>
        <p:nvPr/>
      </p:nvGrpSpPr>
      <p:grpSpPr>
        <a:xfrm>
          <a:off x="0" y="0"/>
          <a:ext cx="0" cy="0"/>
          <a:chOff x="0" y="0"/>
          <a:chExt cx="0" cy="0"/>
        </a:xfrm>
      </p:grpSpPr>
      <p:sp>
        <p:nvSpPr>
          <p:cNvPr id="42" name="Google Shape;42;p8"/>
          <p:cNvSpPr txBox="1"/>
          <p:nvPr/>
        </p:nvSpPr>
        <p:spPr>
          <a:xfrm>
            <a:off x="8464378"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u="none" strike="noStrike" cap="none">
                <a:solidFill>
                  <a:schemeClr val="accent4"/>
                </a:solidFill>
                <a:latin typeface="Gill Sans"/>
                <a:ea typeface="Gill Sans"/>
                <a:cs typeface="Gill Sans"/>
                <a:sym typeface="Gill Sans"/>
              </a:rPr>
              <a:t>‹#›</a:t>
            </a:fld>
            <a:endParaRPr sz="1200" b="1" i="0" u="none" strike="noStrike" cap="none">
              <a:solidFill>
                <a:schemeClr val="accent4"/>
              </a:solidFill>
              <a:latin typeface="Gill Sans"/>
              <a:ea typeface="Gill Sans"/>
              <a:cs typeface="Gill Sans"/>
              <a:sym typeface="Gill Sans"/>
            </a:endParaRPr>
          </a:p>
        </p:txBody>
      </p:sp>
      <p:sp>
        <p:nvSpPr>
          <p:cNvPr id="43" name="Google Shape;43;p8"/>
          <p:cNvSpPr txBox="1">
            <a:spLocks noGrp="1"/>
          </p:cNvSpPr>
          <p:nvPr>
            <p:ph type="title"/>
          </p:nvPr>
        </p:nvSpPr>
        <p:spPr>
          <a:xfrm>
            <a:off x="1075038" y="365125"/>
            <a:ext cx="10058400" cy="1325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accent2"/>
              </a:buClr>
              <a:buSzPts val="3600"/>
              <a:buFont typeface="Palatino"/>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1075038" y="1921669"/>
            <a:ext cx="10058400" cy="43512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rgbClr val="674831"/>
              </a:buClr>
              <a:buSzPts val="1900"/>
              <a:buChar char="•"/>
              <a:defRPr/>
            </a:lvl1pPr>
            <a:lvl2pPr marL="914400" lvl="1" indent="-349250" algn="l" rtl="0">
              <a:lnSpc>
                <a:spcPct val="90000"/>
              </a:lnSpc>
              <a:spcBef>
                <a:spcPts val="500"/>
              </a:spcBef>
              <a:spcAft>
                <a:spcPts val="0"/>
              </a:spcAft>
              <a:buClr>
                <a:srgbClr val="674831"/>
              </a:buClr>
              <a:buSzPts val="1900"/>
              <a:buChar char="•"/>
              <a:defRPr/>
            </a:lvl2pPr>
            <a:lvl3pPr marL="1371600" lvl="2" indent="-349250" algn="l" rtl="0">
              <a:lnSpc>
                <a:spcPct val="90000"/>
              </a:lnSpc>
              <a:spcBef>
                <a:spcPts val="500"/>
              </a:spcBef>
              <a:spcAft>
                <a:spcPts val="0"/>
              </a:spcAft>
              <a:buClr>
                <a:srgbClr val="674831"/>
              </a:buClr>
              <a:buSzPts val="1900"/>
              <a:buChar char="•"/>
              <a:defRPr/>
            </a:lvl3pPr>
            <a:lvl4pPr marL="1828800" lvl="3" indent="-349250" algn="l" rtl="0">
              <a:lnSpc>
                <a:spcPct val="90000"/>
              </a:lnSpc>
              <a:spcBef>
                <a:spcPts val="500"/>
              </a:spcBef>
              <a:spcAft>
                <a:spcPts val="0"/>
              </a:spcAft>
              <a:buClr>
                <a:srgbClr val="674831"/>
              </a:buClr>
              <a:buSzPts val="1900"/>
              <a:buChar char="•"/>
              <a:defRPr/>
            </a:lvl4pPr>
            <a:lvl5pPr marL="2286000" lvl="4" indent="-349250" algn="l" rtl="0">
              <a:lnSpc>
                <a:spcPct val="90000"/>
              </a:lnSpc>
              <a:spcBef>
                <a:spcPts val="500"/>
              </a:spcBef>
              <a:spcAft>
                <a:spcPts val="0"/>
              </a:spcAft>
              <a:buClr>
                <a:srgbClr val="67483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923600" y="593367"/>
            <a:ext cx="103728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923600" y="1536633"/>
            <a:ext cx="10254900" cy="4555200"/>
          </a:xfrm>
          <a:prstGeom prst="rect">
            <a:avLst/>
          </a:prstGeom>
        </p:spPr>
        <p:txBody>
          <a:bodyPr spcFirstLastPara="1" wrap="square" lIns="91425" tIns="45700" rIns="91425" bIns="45700" anchor="t" anchorCtr="0">
            <a:noAutofit/>
          </a:bodyPr>
          <a:lstStyle>
            <a:lvl1pPr marL="457200" lvl="0" indent="-381000" rtl="0">
              <a:spcBef>
                <a:spcPts val="1000"/>
              </a:spcBef>
              <a:spcAft>
                <a:spcPts val="0"/>
              </a:spcAft>
              <a:buSzPts val="2400"/>
              <a:buChar char="•"/>
              <a:defRPr/>
            </a:lvl1pPr>
            <a:lvl2pPr marL="914400" lvl="1" indent="-368300" rtl="0">
              <a:spcBef>
                <a:spcPts val="500"/>
              </a:spcBef>
              <a:spcAft>
                <a:spcPts val="0"/>
              </a:spcAft>
              <a:buSzPts val="22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48" name="Google Shape;48;p9"/>
          <p:cNvSpPr txBox="1">
            <a:spLocks noGrp="1"/>
          </p:cNvSpPr>
          <p:nvPr>
            <p:ph type="sldNum" idx="12"/>
          </p:nvPr>
        </p:nvSpPr>
        <p:spPr>
          <a:xfrm>
            <a:off x="11296610" y="6217622"/>
            <a:ext cx="731700" cy="524700"/>
          </a:xfrm>
          <a:prstGeom prst="rect">
            <a:avLst/>
          </a:prstGeom>
        </p:spPr>
        <p:txBody>
          <a:bodyPr spcFirstLastPara="1" wrap="square" lIns="91425" tIns="45700" rIns="0"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800"/>
              </a:spcBef>
              <a:spcAft>
                <a:spcPts val="0"/>
              </a:spcAft>
              <a:buClr>
                <a:schemeClr val="dk1"/>
              </a:buClr>
              <a:buSzPts val="1900"/>
              <a:buChar char="•"/>
              <a:defRPr/>
            </a:lvl1pPr>
            <a:lvl2pPr marL="914400" lvl="1" indent="-349250" algn="l" rtl="0">
              <a:lnSpc>
                <a:spcPct val="90000"/>
              </a:lnSpc>
              <a:spcBef>
                <a:spcPts val="400"/>
              </a:spcBef>
              <a:spcAft>
                <a:spcPts val="0"/>
              </a:spcAft>
              <a:buClr>
                <a:schemeClr val="dk1"/>
              </a:buClr>
              <a:buSzPts val="1900"/>
              <a:buChar char="•"/>
              <a:defRPr/>
            </a:lvl2pPr>
            <a:lvl3pPr marL="1371600" lvl="2" indent="-349250" algn="l" rtl="0">
              <a:lnSpc>
                <a:spcPct val="90000"/>
              </a:lnSpc>
              <a:spcBef>
                <a:spcPts val="400"/>
              </a:spcBef>
              <a:spcAft>
                <a:spcPts val="0"/>
              </a:spcAft>
              <a:buClr>
                <a:schemeClr val="dk1"/>
              </a:buClr>
              <a:buSzPts val="1900"/>
              <a:buChar char="•"/>
              <a:defRPr/>
            </a:lvl3pPr>
            <a:lvl4pPr marL="1828800" lvl="3" indent="-349250" algn="l" rtl="0">
              <a:lnSpc>
                <a:spcPct val="90000"/>
              </a:lnSpc>
              <a:spcBef>
                <a:spcPts val="400"/>
              </a:spcBef>
              <a:spcAft>
                <a:spcPts val="0"/>
              </a:spcAft>
              <a:buClr>
                <a:schemeClr val="dk1"/>
              </a:buClr>
              <a:buSzPts val="1900"/>
              <a:buChar char="•"/>
              <a:defRPr/>
            </a:lvl4pPr>
            <a:lvl5pPr marL="2286000" lvl="4" indent="-349250" algn="l" rtl="0">
              <a:lnSpc>
                <a:spcPct val="90000"/>
              </a:lnSpc>
              <a:spcBef>
                <a:spcPts val="400"/>
              </a:spcBef>
              <a:spcAft>
                <a:spcPts val="0"/>
              </a:spcAft>
              <a:buClr>
                <a:schemeClr val="dk1"/>
              </a:buClr>
              <a:buSzPts val="1900"/>
              <a:buChar char="•"/>
              <a:defRPr/>
            </a:lvl5pPr>
            <a:lvl6pPr marL="2743200" lvl="5" indent="-349250" algn="l" rtl="0">
              <a:lnSpc>
                <a:spcPct val="90000"/>
              </a:lnSpc>
              <a:spcBef>
                <a:spcPts val="400"/>
              </a:spcBef>
              <a:spcAft>
                <a:spcPts val="0"/>
              </a:spcAft>
              <a:buClr>
                <a:schemeClr val="dk1"/>
              </a:buClr>
              <a:buSzPts val="1900"/>
              <a:buChar char="•"/>
              <a:defRPr/>
            </a:lvl6pPr>
            <a:lvl7pPr marL="3200400" lvl="6" indent="-349250" algn="l" rtl="0">
              <a:lnSpc>
                <a:spcPct val="90000"/>
              </a:lnSpc>
              <a:spcBef>
                <a:spcPts val="400"/>
              </a:spcBef>
              <a:spcAft>
                <a:spcPts val="0"/>
              </a:spcAft>
              <a:buClr>
                <a:schemeClr val="dk1"/>
              </a:buClr>
              <a:buSzPts val="1900"/>
              <a:buChar char="•"/>
              <a:defRPr/>
            </a:lvl7pPr>
            <a:lvl8pPr marL="3657600" lvl="7" indent="-349250" algn="l" rtl="0">
              <a:lnSpc>
                <a:spcPct val="90000"/>
              </a:lnSpc>
              <a:spcBef>
                <a:spcPts val="400"/>
              </a:spcBef>
              <a:spcAft>
                <a:spcPts val="0"/>
              </a:spcAft>
              <a:buClr>
                <a:schemeClr val="dk1"/>
              </a:buClr>
              <a:buSzPts val="1900"/>
              <a:buChar char="•"/>
              <a:defRPr/>
            </a:lvl8pPr>
            <a:lvl9pPr marL="4114800" lvl="8" indent="-349250" algn="l" rtl="0">
              <a:lnSpc>
                <a:spcPct val="90000"/>
              </a:lnSpc>
              <a:spcBef>
                <a:spcPts val="400"/>
              </a:spcBef>
              <a:spcAft>
                <a:spcPts val="0"/>
              </a:spcAft>
              <a:buClr>
                <a:schemeClr val="dk1"/>
              </a:buClr>
              <a:buSzPts val="1900"/>
              <a:buChar char="•"/>
              <a:defRPr/>
            </a:lvl9pPr>
          </a:lstStyle>
          <a:p>
            <a:endParaRPr/>
          </a:p>
        </p:txBody>
      </p:sp>
      <p:sp>
        <p:nvSpPr>
          <p:cNvPr id="52" name="Google Shape;52;p10"/>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53" name="Google Shape;53;p10"/>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54" name="Google Shape;54;p1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accent1"/>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chemeClr val="accent1"/>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accent1"/>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accent1"/>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accent1"/>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1"/>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cccco.edu/-/media/CCCCO-Website/Reports/CCCCO_Report_Program_Course_Approval-web-102819.pdf?la=en&amp;hash=06918DD585E9F8C0805334FEA3EB1E6872C22F16"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hyperlink" Target="http://coeccc.net/Supply-and-Demand.aspx"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asccc.org/events/2021-07-07-150000-2021-07-09-220000/2021-curriculum-institute-virtual-event"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cccco.edu/About-Us/Chancellors-Office/Divisions/Educational-Services-and-Support/What-we-do/Curriculum-and-Instruction-Unit/Curriculum/Noncredit-Curriculum-and-Instructional-Programs/Noncredit-First-Friday-Webinar-Archiv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www.ccaestate.org/" TargetMode="External"/><Relationship Id="rId3" Type="http://schemas.openxmlformats.org/officeDocument/2006/relationships/hyperlink" Target="http://asccc.org/" TargetMode="External"/><Relationship Id="rId7" Type="http://schemas.openxmlformats.org/officeDocument/2006/relationships/hyperlink" Target="http://www.acceonline.org/"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hyperlink" Target="https://caladulted.org/" TargetMode="External"/><Relationship Id="rId5" Type="http://schemas.openxmlformats.org/officeDocument/2006/relationships/hyperlink" Target="https://visionresourcecenter.cccco.edu/" TargetMode="External"/><Relationship Id="rId4" Type="http://schemas.openxmlformats.org/officeDocument/2006/relationships/hyperlink" Target="http://cccco.edu/" TargetMode="External"/><Relationship Id="rId9" Type="http://schemas.openxmlformats.org/officeDocument/2006/relationships/hyperlink" Target="https://www.calpassplus.org/LaunchBoard/Home.asp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958850" y="4683125"/>
            <a:ext cx="10433050" cy="17367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4800"/>
              <a:t>Noncredit 101: A Crash Course in Noncredit Curriculum Development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title"/>
          </p:nvPr>
        </p:nvSpPr>
        <p:spPr>
          <a:xfrm>
            <a:off x="1231271" y="242859"/>
            <a:ext cx="9832500" cy="937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75000"/>
              <a:buFont typeface="Calibri"/>
              <a:buNone/>
            </a:pPr>
            <a:r>
              <a:rPr lang="en-US" b="1">
                <a:solidFill>
                  <a:srgbClr val="FF0000"/>
                </a:solidFill>
              </a:rPr>
              <a:t> </a:t>
            </a:r>
            <a:r>
              <a:rPr lang="en-US" b="1"/>
              <a:t>Career Development and College Preparation (CDCP) Programs</a:t>
            </a:r>
            <a:endParaRPr/>
          </a:p>
        </p:txBody>
      </p:sp>
      <p:sp>
        <p:nvSpPr>
          <p:cNvPr id="173" name="Google Shape;173;p20"/>
          <p:cNvSpPr txBox="1">
            <a:spLocks noGrp="1"/>
          </p:cNvSpPr>
          <p:nvPr>
            <p:ph type="body" idx="1"/>
          </p:nvPr>
        </p:nvSpPr>
        <p:spPr>
          <a:xfrm>
            <a:off x="533400" y="1295400"/>
            <a:ext cx="11201700" cy="5410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600" b="1">
                <a:latin typeface="Source Sans Pro"/>
                <a:ea typeface="Source Sans Pro"/>
                <a:cs typeface="Source Sans Pro"/>
                <a:sym typeface="Source Sans Pro"/>
              </a:rPr>
              <a:t>Edu Code 84760.5 (b) - </a:t>
            </a:r>
            <a:endParaRPr sz="2200" b="1">
              <a:latin typeface="Source Sans Pro"/>
              <a:ea typeface="Source Sans Pro"/>
              <a:cs typeface="Source Sans Pro"/>
              <a:sym typeface="Source Sans Pro"/>
            </a:endParaRPr>
          </a:p>
          <a:p>
            <a:pPr marL="0" lvl="0" indent="0" algn="l" rtl="0">
              <a:lnSpc>
                <a:spcPct val="90000"/>
              </a:lnSpc>
              <a:spcBef>
                <a:spcPts val="1300"/>
              </a:spcBef>
              <a:spcAft>
                <a:spcPts val="0"/>
              </a:spcAft>
              <a:buClr>
                <a:schemeClr val="dk1"/>
              </a:buClr>
              <a:buSzPts val="2800"/>
              <a:buNone/>
            </a:pPr>
            <a:r>
              <a:rPr lang="en-US" sz="2600">
                <a:latin typeface="Source Sans Pro"/>
                <a:ea typeface="Source Sans Pro"/>
                <a:cs typeface="Source Sans Pro"/>
                <a:sym typeface="Source Sans Pro"/>
              </a:rPr>
              <a:t>Limits CDCP eligibility to courses in the following instructional domains:</a:t>
            </a:r>
            <a:r>
              <a:rPr lang="en-US" sz="2800">
                <a:latin typeface="Source Sans Pro"/>
                <a:ea typeface="Source Sans Pro"/>
                <a:cs typeface="Source Sans Pro"/>
                <a:sym typeface="Source Sans Pro"/>
              </a:rPr>
              <a:t> </a:t>
            </a:r>
            <a:endParaRPr>
              <a:latin typeface="Source Sans Pro"/>
              <a:ea typeface="Source Sans Pro"/>
              <a:cs typeface="Source Sans Pro"/>
              <a:sym typeface="Source Sans Pro"/>
            </a:endParaRPr>
          </a:p>
          <a:p>
            <a:pPr marL="165100" lvl="0" indent="-146050" algn="l" rtl="0">
              <a:lnSpc>
                <a:spcPct val="90000"/>
              </a:lnSpc>
              <a:spcBef>
                <a:spcPts val="1300"/>
              </a:spcBef>
              <a:spcAft>
                <a:spcPts val="0"/>
              </a:spcAft>
              <a:buClr>
                <a:srgbClr val="C55A11"/>
              </a:buClr>
              <a:buSzPts val="2100"/>
              <a:buFont typeface="Source Sans Pro"/>
              <a:buChar char="•"/>
            </a:pPr>
            <a:r>
              <a:rPr lang="en-US" sz="2100">
                <a:solidFill>
                  <a:srgbClr val="C55A11"/>
                </a:solidFill>
                <a:latin typeface="Source Sans Pro"/>
                <a:ea typeface="Source Sans Pro"/>
                <a:cs typeface="Source Sans Pro"/>
                <a:sym typeface="Source Sans Pro"/>
              </a:rPr>
              <a:t>Workforce Preparation </a:t>
            </a:r>
            <a:endParaRPr sz="2100">
              <a:latin typeface="Source Sans Pro"/>
              <a:ea typeface="Source Sans Pro"/>
              <a:cs typeface="Source Sans Pro"/>
              <a:sym typeface="Source Sans Pro"/>
            </a:endParaRPr>
          </a:p>
          <a:p>
            <a:pPr marL="165100" lvl="0" indent="-177800" algn="l" rtl="0">
              <a:lnSpc>
                <a:spcPct val="90000"/>
              </a:lnSpc>
              <a:spcBef>
                <a:spcPts val="800"/>
              </a:spcBef>
              <a:spcAft>
                <a:spcPts val="0"/>
              </a:spcAft>
              <a:buClr>
                <a:srgbClr val="FF0000"/>
              </a:buClr>
              <a:buSzPts val="2800"/>
              <a:buFont typeface="Source Sans Pro"/>
              <a:buChar char="•"/>
            </a:pPr>
            <a:r>
              <a:rPr lang="en-US" sz="2500">
                <a:solidFill>
                  <a:srgbClr val="FF0000"/>
                </a:solidFill>
                <a:latin typeface="Source Sans Pro"/>
                <a:ea typeface="Source Sans Pro"/>
                <a:cs typeface="Source Sans Pro"/>
                <a:sym typeface="Source Sans Pro"/>
              </a:rPr>
              <a:t>*</a:t>
            </a:r>
            <a:r>
              <a:rPr lang="en-US" sz="2100">
                <a:solidFill>
                  <a:srgbClr val="FF0000"/>
                </a:solidFill>
                <a:latin typeface="Source Sans Pro"/>
                <a:ea typeface="Source Sans Pro"/>
                <a:cs typeface="Source Sans Pro"/>
                <a:sym typeface="Source Sans Pro"/>
              </a:rPr>
              <a:t> </a:t>
            </a:r>
            <a:r>
              <a:rPr lang="en-US" sz="2100">
                <a:solidFill>
                  <a:srgbClr val="C55A11"/>
                </a:solidFill>
                <a:latin typeface="Source Sans Pro"/>
                <a:ea typeface="Source Sans Pro"/>
                <a:cs typeface="Source Sans Pro"/>
                <a:sym typeface="Source Sans Pro"/>
              </a:rPr>
              <a:t>Short-term Vocational</a:t>
            </a:r>
            <a:endParaRPr sz="2100">
              <a:latin typeface="Source Sans Pro"/>
              <a:ea typeface="Source Sans Pro"/>
              <a:cs typeface="Source Sans Pro"/>
              <a:sym typeface="Source Sans Pro"/>
            </a:endParaRPr>
          </a:p>
          <a:p>
            <a:pPr marL="0" lvl="0" indent="0" algn="l" rtl="0">
              <a:lnSpc>
                <a:spcPct val="90000"/>
              </a:lnSpc>
              <a:spcBef>
                <a:spcPts val="800"/>
              </a:spcBef>
              <a:spcAft>
                <a:spcPts val="0"/>
              </a:spcAft>
              <a:buClr>
                <a:srgbClr val="C55A11"/>
              </a:buClr>
              <a:buSzPts val="2400"/>
              <a:buNone/>
            </a:pPr>
            <a:r>
              <a:rPr lang="en-US" sz="2100">
                <a:solidFill>
                  <a:srgbClr val="C55A11"/>
                </a:solidFill>
                <a:latin typeface="Source Sans Pro"/>
                <a:ea typeface="Source Sans Pro"/>
                <a:cs typeface="Source Sans Pro"/>
                <a:sym typeface="Source Sans Pro"/>
              </a:rPr>
              <a:t>     With High Employment Potential</a:t>
            </a:r>
            <a:endParaRPr sz="2100">
              <a:solidFill>
                <a:srgbClr val="FF0000"/>
              </a:solidFill>
              <a:latin typeface="Source Sans Pro"/>
              <a:ea typeface="Source Sans Pro"/>
              <a:cs typeface="Source Sans Pro"/>
              <a:sym typeface="Source Sans Pro"/>
            </a:endParaRPr>
          </a:p>
          <a:p>
            <a:pPr marL="165100" lvl="0" indent="-12700" algn="l" rtl="0">
              <a:lnSpc>
                <a:spcPct val="90000"/>
              </a:lnSpc>
              <a:spcBef>
                <a:spcPts val="800"/>
              </a:spcBef>
              <a:spcAft>
                <a:spcPts val="0"/>
              </a:spcAft>
              <a:buClr>
                <a:schemeClr val="dk1"/>
              </a:buClr>
              <a:buSzPts val="2400"/>
              <a:buNone/>
            </a:pPr>
            <a:endParaRPr sz="2100">
              <a:solidFill>
                <a:srgbClr val="2E75B5"/>
              </a:solidFill>
              <a:latin typeface="Source Sans Pro"/>
              <a:ea typeface="Source Sans Pro"/>
              <a:cs typeface="Source Sans Pro"/>
              <a:sym typeface="Source Sans Pro"/>
            </a:endParaRPr>
          </a:p>
          <a:p>
            <a:pPr marL="165100" lvl="0" indent="-146050" algn="l" rtl="0">
              <a:lnSpc>
                <a:spcPct val="90000"/>
              </a:lnSpc>
              <a:spcBef>
                <a:spcPts val="800"/>
              </a:spcBef>
              <a:spcAft>
                <a:spcPts val="0"/>
              </a:spcAft>
              <a:buClr>
                <a:srgbClr val="2E75B5"/>
              </a:buClr>
              <a:buSzPts val="2100"/>
              <a:buFont typeface="Source Sans Pro"/>
              <a:buChar char="•"/>
            </a:pPr>
            <a:r>
              <a:rPr lang="en-US" sz="2100">
                <a:solidFill>
                  <a:srgbClr val="2E75B5"/>
                </a:solidFill>
                <a:latin typeface="Source Sans Pro"/>
                <a:ea typeface="Source Sans Pro"/>
                <a:cs typeface="Source Sans Pro"/>
                <a:sym typeface="Source Sans Pro"/>
              </a:rPr>
              <a:t>Elementary and Secondary Basic Skills</a:t>
            </a:r>
            <a:endParaRPr sz="2100">
              <a:latin typeface="Source Sans Pro"/>
              <a:ea typeface="Source Sans Pro"/>
              <a:cs typeface="Source Sans Pro"/>
              <a:sym typeface="Source Sans Pro"/>
            </a:endParaRPr>
          </a:p>
          <a:p>
            <a:pPr marL="165100" lvl="0" indent="-146050" algn="l" rtl="0">
              <a:lnSpc>
                <a:spcPct val="90000"/>
              </a:lnSpc>
              <a:spcBef>
                <a:spcPts val="800"/>
              </a:spcBef>
              <a:spcAft>
                <a:spcPts val="0"/>
              </a:spcAft>
              <a:buClr>
                <a:srgbClr val="2E75B5"/>
              </a:buClr>
              <a:buSzPts val="2100"/>
              <a:buFont typeface="Source Sans Pro"/>
              <a:buChar char="•"/>
            </a:pPr>
            <a:r>
              <a:rPr lang="en-US" sz="2100">
                <a:solidFill>
                  <a:srgbClr val="2E75B5"/>
                </a:solidFill>
                <a:latin typeface="Source Sans Pro"/>
                <a:ea typeface="Source Sans Pro"/>
                <a:cs typeface="Source Sans Pro"/>
                <a:sym typeface="Source Sans Pro"/>
              </a:rPr>
              <a:t>English as a second language (ESL) and </a:t>
            </a:r>
            <a:endParaRPr sz="2100">
              <a:latin typeface="Source Sans Pro"/>
              <a:ea typeface="Source Sans Pro"/>
              <a:cs typeface="Source Sans Pro"/>
              <a:sym typeface="Source Sans Pro"/>
            </a:endParaRPr>
          </a:p>
          <a:p>
            <a:pPr marL="0" lvl="0" indent="0" algn="l" rtl="0">
              <a:lnSpc>
                <a:spcPct val="90000"/>
              </a:lnSpc>
              <a:spcBef>
                <a:spcPts val="800"/>
              </a:spcBef>
              <a:spcAft>
                <a:spcPts val="0"/>
              </a:spcAft>
              <a:buClr>
                <a:srgbClr val="2E75B5"/>
              </a:buClr>
              <a:buSzPts val="2400"/>
              <a:buNone/>
            </a:pPr>
            <a:r>
              <a:rPr lang="en-US" sz="2100">
                <a:solidFill>
                  <a:srgbClr val="2E75B5"/>
                </a:solidFill>
                <a:latin typeface="Source Sans Pro"/>
                <a:ea typeface="Source Sans Pro"/>
                <a:cs typeface="Source Sans Pro"/>
                <a:sym typeface="Source Sans Pro"/>
              </a:rPr>
              <a:t>     vocational English as a second language</a:t>
            </a:r>
            <a:endParaRPr sz="2100">
              <a:latin typeface="Source Sans Pro"/>
              <a:ea typeface="Source Sans Pro"/>
              <a:cs typeface="Source Sans Pro"/>
              <a:sym typeface="Source Sans Pro"/>
            </a:endParaRPr>
          </a:p>
          <a:p>
            <a:pPr marL="0" lvl="0" indent="0" algn="l" rtl="0">
              <a:lnSpc>
                <a:spcPct val="90000"/>
              </a:lnSpc>
              <a:spcBef>
                <a:spcPts val="800"/>
              </a:spcBef>
              <a:spcAft>
                <a:spcPts val="0"/>
              </a:spcAft>
              <a:buClr>
                <a:schemeClr val="dk1"/>
              </a:buClr>
              <a:buSzPts val="2700"/>
              <a:buNone/>
            </a:pPr>
            <a:endParaRPr>
              <a:latin typeface="Source Sans Pro"/>
              <a:ea typeface="Source Sans Pro"/>
              <a:cs typeface="Source Sans Pro"/>
              <a:sym typeface="Source Sans Pro"/>
            </a:endParaRPr>
          </a:p>
          <a:p>
            <a:pPr marL="0" lvl="0" indent="0" algn="l" rtl="0">
              <a:lnSpc>
                <a:spcPct val="90000"/>
              </a:lnSpc>
              <a:spcBef>
                <a:spcPts val="800"/>
              </a:spcBef>
              <a:spcAft>
                <a:spcPts val="0"/>
              </a:spcAft>
              <a:buClr>
                <a:schemeClr val="dk1"/>
              </a:buClr>
              <a:buSzPts val="2100"/>
              <a:buNone/>
            </a:pPr>
            <a:endParaRPr>
              <a:latin typeface="Source Sans Pro"/>
              <a:ea typeface="Source Sans Pro"/>
              <a:cs typeface="Source Sans Pro"/>
              <a:sym typeface="Source Sans Pro"/>
            </a:endParaRPr>
          </a:p>
          <a:p>
            <a:pPr marL="0" lvl="0" indent="0" algn="l" rtl="0">
              <a:lnSpc>
                <a:spcPct val="90000"/>
              </a:lnSpc>
              <a:spcBef>
                <a:spcPts val="800"/>
              </a:spcBef>
              <a:spcAft>
                <a:spcPts val="0"/>
              </a:spcAft>
              <a:buClr>
                <a:srgbClr val="FF0000"/>
              </a:buClr>
              <a:buSzPts val="2000"/>
              <a:buNone/>
            </a:pPr>
            <a:r>
              <a:rPr lang="en-US" sz="2000">
                <a:solidFill>
                  <a:srgbClr val="FF0000"/>
                </a:solidFill>
              </a:rPr>
              <a:t>*</a:t>
            </a:r>
            <a:r>
              <a:rPr lang="en-US" sz="1600">
                <a:solidFill>
                  <a:srgbClr val="FF0000"/>
                </a:solidFill>
              </a:rPr>
              <a:t>CCCCO approval is required</a:t>
            </a:r>
            <a:endParaRPr/>
          </a:p>
        </p:txBody>
      </p:sp>
      <p:sp>
        <p:nvSpPr>
          <p:cNvPr id="174" name="Google Shape;174;p20"/>
          <p:cNvSpPr/>
          <p:nvPr/>
        </p:nvSpPr>
        <p:spPr>
          <a:xfrm>
            <a:off x="9842142" y="4428533"/>
            <a:ext cx="2109186" cy="1275750"/>
          </a:xfrm>
          <a:prstGeom prst="irregularSeal1">
            <a:avLst/>
          </a:prstGeom>
          <a:gradFill>
            <a:gsLst>
              <a:gs pos="0">
                <a:srgbClr val="70A5DA"/>
              </a:gs>
              <a:gs pos="50000">
                <a:srgbClr val="539BDB"/>
              </a:gs>
              <a:gs pos="100000">
                <a:srgbClr val="4288C8"/>
              </a:gs>
            </a:gsLst>
            <a:lin ang="5400012" scaled="0"/>
          </a:gradFill>
          <a:ln>
            <a:noFill/>
          </a:ln>
          <a:effectLst>
            <a:outerShdw blurRad="149987" dist="250190" dir="8460000" algn="ctr">
              <a:srgbClr val="000000">
                <a:alpha val="278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b="1" i="0" u="none" strike="noStrike" cap="none" dirty="0">
                <a:solidFill>
                  <a:srgbClr val="FFFFFF"/>
                </a:solidFill>
                <a:latin typeface="Calibri"/>
                <a:ea typeface="Calibri"/>
                <a:cs typeface="Calibri"/>
                <a:sym typeface="Calibri"/>
              </a:rPr>
              <a:t>College Preparation</a:t>
            </a:r>
            <a:endParaRPr dirty="0"/>
          </a:p>
        </p:txBody>
      </p:sp>
      <p:sp>
        <p:nvSpPr>
          <p:cNvPr id="175" name="Google Shape;175;p20"/>
          <p:cNvSpPr/>
          <p:nvPr/>
        </p:nvSpPr>
        <p:spPr>
          <a:xfrm>
            <a:off x="9008191" y="2287600"/>
            <a:ext cx="2406402" cy="1405512"/>
          </a:xfrm>
          <a:prstGeom prst="irregularSeal1">
            <a:avLst/>
          </a:prstGeom>
          <a:gradFill>
            <a:gsLst>
              <a:gs pos="0">
                <a:srgbClr val="F08B54"/>
              </a:gs>
              <a:gs pos="50000">
                <a:srgbClr val="F67A26"/>
              </a:gs>
              <a:gs pos="100000">
                <a:srgbClr val="E36A18"/>
              </a:gs>
            </a:gsLst>
            <a:lin ang="5400012" scaled="0"/>
          </a:gradFill>
          <a:ln>
            <a:noFill/>
          </a:ln>
          <a:effectLst>
            <a:outerShdw blurRad="149987" dist="250190" dir="8460000" algn="ctr">
              <a:srgbClr val="000000">
                <a:alpha val="278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Career Development</a:t>
            </a:r>
            <a:endParaRPr sz="1500"/>
          </a:p>
        </p:txBody>
      </p:sp>
      <p:sp>
        <p:nvSpPr>
          <p:cNvPr id="176" name="Google Shape;176;p20"/>
          <p:cNvSpPr/>
          <p:nvPr/>
        </p:nvSpPr>
        <p:spPr>
          <a:xfrm>
            <a:off x="5083750" y="2462903"/>
            <a:ext cx="1224300" cy="1302000"/>
          </a:xfrm>
          <a:prstGeom prst="rightBrace">
            <a:avLst>
              <a:gd name="adj1" fmla="val 8333"/>
              <a:gd name="adj2" fmla="val 50000"/>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900" b="0" i="0" u="none" strike="noStrike" cap="none">
              <a:solidFill>
                <a:srgbClr val="000000"/>
              </a:solidFill>
              <a:latin typeface="Calibri"/>
              <a:ea typeface="Calibri"/>
              <a:cs typeface="Calibri"/>
              <a:sym typeface="Calibri"/>
            </a:endParaRPr>
          </a:p>
        </p:txBody>
      </p:sp>
      <p:sp>
        <p:nvSpPr>
          <p:cNvPr id="177" name="Google Shape;177;p20"/>
          <p:cNvSpPr/>
          <p:nvPr/>
        </p:nvSpPr>
        <p:spPr>
          <a:xfrm>
            <a:off x="5112258" y="3993200"/>
            <a:ext cx="1167300" cy="1430100"/>
          </a:xfrm>
          <a:prstGeom prst="rightBrace">
            <a:avLst>
              <a:gd name="adj1" fmla="val 8333"/>
              <a:gd name="adj2" fmla="val 50000"/>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900" b="0" i="0" u="none" strike="noStrike" cap="none">
              <a:solidFill>
                <a:srgbClr val="000000"/>
              </a:solidFill>
              <a:latin typeface="Calibri"/>
              <a:ea typeface="Calibri"/>
              <a:cs typeface="Calibri"/>
              <a:sym typeface="Calibri"/>
            </a:endParaRPr>
          </a:p>
        </p:txBody>
      </p:sp>
      <p:sp>
        <p:nvSpPr>
          <p:cNvPr id="178" name="Google Shape;178;p20"/>
          <p:cNvSpPr/>
          <p:nvPr/>
        </p:nvSpPr>
        <p:spPr>
          <a:xfrm>
            <a:off x="6487625" y="2354055"/>
            <a:ext cx="2312928" cy="1339092"/>
          </a:xfrm>
          <a:prstGeom prst="cloud">
            <a:avLst/>
          </a:prstGeom>
          <a:gradFill>
            <a:gsLst>
              <a:gs pos="0">
                <a:srgbClr val="F08B54"/>
              </a:gs>
              <a:gs pos="50000">
                <a:srgbClr val="F67A26"/>
              </a:gs>
              <a:gs pos="100000">
                <a:srgbClr val="E36A18"/>
              </a:gs>
            </a:gsLst>
            <a:lin ang="5400012" scaled="0"/>
          </a:gradFill>
          <a:ln>
            <a:noFill/>
          </a:ln>
          <a:effectLst>
            <a:outerShdw blurRad="149987" dist="250190" dir="8460000" algn="ctr">
              <a:srgbClr val="000000">
                <a:alpha val="278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Calibri"/>
              <a:buNone/>
            </a:pPr>
            <a:r>
              <a:rPr lang="en-US" sz="1900" b="1" i="0" u="none" strike="noStrike" cap="none">
                <a:solidFill>
                  <a:srgbClr val="000000"/>
                </a:solidFill>
                <a:latin typeface="Calibri"/>
                <a:ea typeface="Calibri"/>
                <a:cs typeface="Calibri"/>
                <a:sym typeface="Calibri"/>
              </a:rPr>
              <a:t>Certificate of Completion </a:t>
            </a:r>
            <a:endParaRPr sz="1500"/>
          </a:p>
          <a:p>
            <a:pPr marL="0" marR="0" lvl="0" indent="0" algn="ctr" rtl="0">
              <a:lnSpc>
                <a:spcPct val="100000"/>
              </a:lnSpc>
              <a:spcBef>
                <a:spcPts val="0"/>
              </a:spcBef>
              <a:spcAft>
                <a:spcPts val="0"/>
              </a:spcAft>
              <a:buClr>
                <a:srgbClr val="000000"/>
              </a:buClr>
              <a:buSzPts val="1900"/>
              <a:buFont typeface="Calibri"/>
              <a:buNone/>
            </a:pPr>
            <a:r>
              <a:rPr lang="en-US" sz="1900" b="1" i="0" u="none" strike="noStrike" cap="none">
                <a:solidFill>
                  <a:srgbClr val="000000"/>
                </a:solidFill>
                <a:latin typeface="Calibri"/>
                <a:ea typeface="Calibri"/>
                <a:cs typeface="Calibri"/>
                <a:sym typeface="Calibri"/>
              </a:rPr>
              <a:t>Title 5, </a:t>
            </a:r>
            <a:endParaRPr sz="1500"/>
          </a:p>
          <a:p>
            <a:pPr marL="0" marR="0" lvl="0" indent="0" algn="ctr" rtl="0">
              <a:lnSpc>
                <a:spcPct val="100000"/>
              </a:lnSpc>
              <a:spcBef>
                <a:spcPts val="0"/>
              </a:spcBef>
              <a:spcAft>
                <a:spcPts val="0"/>
              </a:spcAft>
              <a:buClr>
                <a:srgbClr val="000000"/>
              </a:buClr>
              <a:buSzPts val="1900"/>
              <a:buFont typeface="Calibri"/>
              <a:buNone/>
            </a:pPr>
            <a:r>
              <a:rPr lang="en-US" sz="1900" b="1" i="0" u="none" strike="noStrike" cap="none">
                <a:solidFill>
                  <a:srgbClr val="000000"/>
                </a:solidFill>
                <a:latin typeface="Calibri"/>
                <a:ea typeface="Calibri"/>
                <a:cs typeface="Calibri"/>
                <a:sym typeface="Calibri"/>
              </a:rPr>
              <a:t>§ 55151(h)</a:t>
            </a:r>
            <a:endParaRPr sz="1500"/>
          </a:p>
        </p:txBody>
      </p:sp>
      <p:sp>
        <p:nvSpPr>
          <p:cNvPr id="179" name="Google Shape;179;p20"/>
          <p:cNvSpPr/>
          <p:nvPr/>
        </p:nvSpPr>
        <p:spPr>
          <a:xfrm>
            <a:off x="6906700" y="4158694"/>
            <a:ext cx="2261304" cy="1347948"/>
          </a:xfrm>
          <a:prstGeom prst="cloud">
            <a:avLst/>
          </a:prstGeom>
          <a:gradFill>
            <a:gsLst>
              <a:gs pos="0">
                <a:srgbClr val="70A5DA"/>
              </a:gs>
              <a:gs pos="50000">
                <a:srgbClr val="539BDB"/>
              </a:gs>
              <a:gs pos="100000">
                <a:srgbClr val="4288C8"/>
              </a:gs>
            </a:gsLst>
            <a:lin ang="5400012" scaled="0"/>
          </a:gradFill>
          <a:ln>
            <a:noFill/>
          </a:ln>
          <a:effectLst>
            <a:outerShdw blurRad="149987" dist="250190" dir="8460000" algn="ctr">
              <a:srgbClr val="000000">
                <a:alpha val="278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Calibri"/>
              <a:buNone/>
            </a:pPr>
            <a:r>
              <a:rPr lang="en-US" sz="1900" b="1" i="0" u="none" strike="noStrike" cap="none">
                <a:solidFill>
                  <a:srgbClr val="000000"/>
                </a:solidFill>
                <a:latin typeface="Calibri"/>
                <a:ea typeface="Calibri"/>
                <a:cs typeface="Calibri"/>
                <a:sym typeface="Calibri"/>
              </a:rPr>
              <a:t>Certificate of Competency </a:t>
            </a:r>
            <a:endParaRPr sz="1500"/>
          </a:p>
          <a:p>
            <a:pPr marL="0" marR="0" lvl="0" indent="0" algn="ctr" rtl="0">
              <a:lnSpc>
                <a:spcPct val="100000"/>
              </a:lnSpc>
              <a:spcBef>
                <a:spcPts val="0"/>
              </a:spcBef>
              <a:spcAft>
                <a:spcPts val="0"/>
              </a:spcAft>
              <a:buClr>
                <a:srgbClr val="000000"/>
              </a:buClr>
              <a:buSzPts val="1900"/>
              <a:buFont typeface="Calibri"/>
              <a:buNone/>
            </a:pPr>
            <a:r>
              <a:rPr lang="en-US" sz="1900" b="1" i="0" u="none" strike="noStrike" cap="none">
                <a:solidFill>
                  <a:srgbClr val="000000"/>
                </a:solidFill>
                <a:latin typeface="Calibri"/>
                <a:ea typeface="Calibri"/>
                <a:cs typeface="Calibri"/>
                <a:sym typeface="Calibri"/>
              </a:rPr>
              <a:t>Title 5, </a:t>
            </a:r>
            <a:endParaRPr sz="1500"/>
          </a:p>
          <a:p>
            <a:pPr marL="0" marR="0" lvl="0" indent="0" algn="ctr" rtl="0">
              <a:lnSpc>
                <a:spcPct val="100000"/>
              </a:lnSpc>
              <a:spcBef>
                <a:spcPts val="0"/>
              </a:spcBef>
              <a:spcAft>
                <a:spcPts val="0"/>
              </a:spcAft>
              <a:buClr>
                <a:srgbClr val="000000"/>
              </a:buClr>
              <a:buSzPts val="1900"/>
              <a:buFont typeface="Calibri"/>
              <a:buNone/>
            </a:pPr>
            <a:r>
              <a:rPr lang="en-US" sz="1900" b="1" i="0" u="none" strike="noStrike" cap="none">
                <a:solidFill>
                  <a:srgbClr val="000000"/>
                </a:solidFill>
                <a:latin typeface="Calibri"/>
                <a:ea typeface="Calibri"/>
                <a:cs typeface="Calibri"/>
                <a:sym typeface="Calibri"/>
              </a:rPr>
              <a:t>§ 55151(i)</a:t>
            </a:r>
            <a:endParaRPr sz="1500"/>
          </a:p>
        </p:txBody>
      </p:sp>
      <p:sp>
        <p:nvSpPr>
          <p:cNvPr id="180" name="Google Shape;180;p20"/>
          <p:cNvSpPr/>
          <p:nvPr/>
        </p:nvSpPr>
        <p:spPr>
          <a:xfrm>
            <a:off x="541875" y="2820221"/>
            <a:ext cx="4724400" cy="793500"/>
          </a:xfrm>
          <a:prstGeom prst="rect">
            <a:avLst/>
          </a:prstGeom>
          <a:noFill/>
          <a:ln w="19050" cap="flat" cmpd="sng">
            <a:solidFill>
              <a:schemeClr val="accent2"/>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181" name="Google Shape;181;p20"/>
          <p:cNvSpPr/>
          <p:nvPr/>
        </p:nvSpPr>
        <p:spPr>
          <a:xfrm>
            <a:off x="541867" y="6324600"/>
            <a:ext cx="2811300" cy="381300"/>
          </a:xfrm>
          <a:prstGeom prst="rect">
            <a:avLst/>
          </a:prstGeom>
          <a:noFill/>
          <a:ln w="19050" cap="flat" cmpd="sng">
            <a:solidFill>
              <a:schemeClr val="accent2"/>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533A27"/>
              </a:buClr>
              <a:buSzPts val="3600"/>
              <a:buFont typeface="Palatino"/>
              <a:buNone/>
            </a:pPr>
            <a:r>
              <a:rPr lang="en-US" sz="4000" b="1"/>
              <a:t>Labor Market Information for Short-Term Vocational Programs </a:t>
            </a:r>
            <a:endParaRPr b="1"/>
          </a:p>
        </p:txBody>
      </p:sp>
      <p:sp>
        <p:nvSpPr>
          <p:cNvPr id="187" name="Google Shape;187;p21"/>
          <p:cNvSpPr txBox="1">
            <a:spLocks noGrp="1"/>
          </p:cNvSpPr>
          <p:nvPr>
            <p:ph type="body" idx="1"/>
          </p:nvPr>
        </p:nvSpPr>
        <p:spPr>
          <a:xfrm>
            <a:off x="1954924" y="1798320"/>
            <a:ext cx="9381126" cy="4419600"/>
          </a:xfrm>
          <a:prstGeom prst="rect">
            <a:avLst/>
          </a:prstGeom>
        </p:spPr>
        <p:txBody>
          <a:bodyPr spcFirstLastPara="1" wrap="square" lIns="91425" tIns="45700" rIns="91425" bIns="45700" anchor="t" anchorCtr="0">
            <a:noAutofit/>
          </a:bodyPr>
          <a:lstStyle/>
          <a:p>
            <a:pPr marL="0" lvl="0" indent="0" algn="l" rtl="0">
              <a:spcBef>
                <a:spcPts val="1600"/>
              </a:spcBef>
              <a:spcAft>
                <a:spcPts val="0"/>
              </a:spcAft>
              <a:buNone/>
            </a:pPr>
            <a:r>
              <a:rPr lang="en-US" sz="1800" dirty="0">
                <a:solidFill>
                  <a:schemeClr val="dk1"/>
                </a:solidFill>
                <a:latin typeface="Source Sans Pro"/>
                <a:ea typeface="Source Sans Pro"/>
                <a:cs typeface="Source Sans Pro"/>
                <a:sym typeface="Source Sans Pro"/>
              </a:rPr>
              <a:t>For short-term vocational program proposals colleges must provide evidence of high employment potential in one of two ways: </a:t>
            </a:r>
            <a:endParaRPr sz="1800" dirty="0">
              <a:solidFill>
                <a:schemeClr val="dk1"/>
              </a:solidFill>
              <a:latin typeface="Source Sans Pro"/>
              <a:ea typeface="Source Sans Pro"/>
              <a:cs typeface="Source Sans Pro"/>
              <a:sym typeface="Source Sans Pro"/>
            </a:endParaRPr>
          </a:p>
          <a:p>
            <a:pPr marL="0" lvl="0" indent="0" algn="l" rtl="0">
              <a:spcBef>
                <a:spcPts val="1600"/>
              </a:spcBef>
              <a:spcAft>
                <a:spcPts val="0"/>
              </a:spcAft>
              <a:buNone/>
            </a:pPr>
            <a:r>
              <a:rPr lang="en-US" sz="1800" dirty="0">
                <a:solidFill>
                  <a:schemeClr val="dk1"/>
                </a:solidFill>
                <a:latin typeface="Source Sans Pro"/>
                <a:ea typeface="Source Sans Pro"/>
                <a:cs typeface="Source Sans Pro"/>
                <a:sym typeface="Source Sans Pro"/>
              </a:rPr>
              <a:t>They can </a:t>
            </a:r>
            <a:r>
              <a:rPr lang="en-US" sz="1800" b="1" dirty="0">
                <a:solidFill>
                  <a:schemeClr val="dk1"/>
                </a:solidFill>
                <a:latin typeface="Source Sans Pro"/>
                <a:ea typeface="Source Sans Pro"/>
                <a:cs typeface="Source Sans Pro"/>
                <a:sym typeface="Source Sans Pro"/>
              </a:rPr>
              <a:t>identify the area of instruction on the list of occupational titles with high employment potential</a:t>
            </a:r>
            <a:r>
              <a:rPr lang="en-US" sz="1800" dirty="0">
                <a:solidFill>
                  <a:schemeClr val="dk1"/>
                </a:solidFill>
                <a:latin typeface="Source Sans Pro"/>
                <a:ea typeface="Source Sans Pro"/>
                <a:cs typeface="Source Sans Pro"/>
                <a:sym typeface="Source Sans Pro"/>
              </a:rPr>
              <a:t> (http://</a:t>
            </a:r>
            <a:r>
              <a:rPr lang="en-US" sz="1800" dirty="0" err="1">
                <a:solidFill>
                  <a:schemeClr val="dk1"/>
                </a:solidFill>
                <a:latin typeface="Source Sans Pro"/>
                <a:ea typeface="Source Sans Pro"/>
                <a:cs typeface="Source Sans Pro"/>
                <a:sym typeface="Source Sans Pro"/>
              </a:rPr>
              <a:t>www.labormarketinfo.ca.gov</a:t>
            </a:r>
            <a:r>
              <a:rPr lang="en-US" sz="1800" dirty="0">
                <a:solidFill>
                  <a:schemeClr val="dk1"/>
                </a:solidFill>
                <a:latin typeface="Source Sans Pro"/>
                <a:ea typeface="Source Sans Pro"/>
                <a:cs typeface="Source Sans Pro"/>
                <a:sym typeface="Source Sans Pro"/>
              </a:rPr>
              <a:t>) or </a:t>
            </a:r>
            <a:r>
              <a:rPr lang="en-US" sz="1800" b="1" dirty="0">
                <a:solidFill>
                  <a:schemeClr val="dk1"/>
                </a:solidFill>
                <a:latin typeface="Source Sans Pro"/>
                <a:ea typeface="Source Sans Pro"/>
                <a:cs typeface="Source Sans Pro"/>
                <a:sym typeface="Source Sans Pro"/>
              </a:rPr>
              <a:t>attach another data source containing current labor market or job availability</a:t>
            </a:r>
            <a:r>
              <a:rPr lang="en-US" sz="1800" dirty="0">
                <a:solidFill>
                  <a:schemeClr val="dk1"/>
                </a:solidFill>
                <a:latin typeface="Source Sans Pro"/>
                <a:ea typeface="Source Sans Pro"/>
                <a:cs typeface="Source Sans Pro"/>
                <a:sym typeface="Source Sans Pro"/>
              </a:rPr>
              <a:t> data with an explanation of how the data is verified.</a:t>
            </a:r>
            <a:endParaRPr sz="1800" dirty="0">
              <a:solidFill>
                <a:schemeClr val="dk1"/>
              </a:solidFill>
              <a:latin typeface="Source Sans Pro"/>
              <a:ea typeface="Source Sans Pro"/>
              <a:cs typeface="Source Sans Pro"/>
              <a:sym typeface="Source Sans Pro"/>
            </a:endParaRPr>
          </a:p>
          <a:p>
            <a:pPr marL="0" lvl="0" indent="0" algn="l" rtl="0">
              <a:spcBef>
                <a:spcPts val="1600"/>
              </a:spcBef>
              <a:spcAft>
                <a:spcPts val="0"/>
              </a:spcAft>
              <a:buNone/>
            </a:pPr>
            <a:r>
              <a:rPr lang="en-US" sz="1700" b="1" dirty="0">
                <a:solidFill>
                  <a:schemeClr val="dk1"/>
                </a:solidFill>
                <a:latin typeface="Source Sans Pro"/>
                <a:ea typeface="Source Sans Pro"/>
                <a:cs typeface="Source Sans Pro"/>
                <a:sym typeface="Source Sans Pro"/>
              </a:rPr>
              <a:t>If LMI is limited or not available, other data sources may include: </a:t>
            </a:r>
            <a:br>
              <a:rPr lang="en-US" sz="1700" b="1" dirty="0">
                <a:solidFill>
                  <a:schemeClr val="dk1"/>
                </a:solidFill>
                <a:latin typeface="Source Sans Pro"/>
                <a:ea typeface="Source Sans Pro"/>
                <a:cs typeface="Source Sans Pro"/>
                <a:sym typeface="Source Sans Pro"/>
              </a:rPr>
            </a:br>
            <a:endParaRPr sz="1700" b="1" dirty="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US" sz="1500" dirty="0">
                <a:solidFill>
                  <a:schemeClr val="dk1"/>
                </a:solidFill>
                <a:latin typeface="Source Sans Pro"/>
                <a:ea typeface="Source Sans Pro"/>
                <a:cs typeface="Source Sans Pro"/>
                <a:sym typeface="Source Sans Pro"/>
              </a:rPr>
              <a:t>Recent employer surveys</a:t>
            </a:r>
            <a:endParaRPr sz="1500" dirty="0">
              <a:solidFill>
                <a:schemeClr val="dk1"/>
              </a:solidFill>
              <a:latin typeface="Source Sans Pro"/>
              <a:ea typeface="Source Sans Pro"/>
              <a:cs typeface="Source Sans Pro"/>
              <a:sym typeface="Source Sans Pro"/>
            </a:endParaRPr>
          </a:p>
          <a:p>
            <a:pPr marL="457200" lvl="0" indent="-323850" algn="l" rtl="0">
              <a:spcBef>
                <a:spcPts val="0"/>
              </a:spcBef>
              <a:spcAft>
                <a:spcPts val="0"/>
              </a:spcAft>
              <a:buClr>
                <a:schemeClr val="dk1"/>
              </a:buClr>
              <a:buSzPts val="1500"/>
              <a:buFont typeface="Source Sans Pro"/>
              <a:buChar char="•"/>
            </a:pPr>
            <a:r>
              <a:rPr lang="en-US" sz="1500" dirty="0">
                <a:solidFill>
                  <a:schemeClr val="dk1"/>
                </a:solidFill>
                <a:latin typeface="Source Sans Pro"/>
                <a:ea typeface="Source Sans Pro"/>
                <a:cs typeface="Source Sans Pro"/>
                <a:sym typeface="Source Sans Pro"/>
              </a:rPr>
              <a:t>Industry studies</a:t>
            </a:r>
            <a:endParaRPr sz="1500" dirty="0">
              <a:solidFill>
                <a:schemeClr val="dk1"/>
              </a:solidFill>
              <a:latin typeface="Source Sans Pro"/>
              <a:ea typeface="Source Sans Pro"/>
              <a:cs typeface="Source Sans Pro"/>
              <a:sym typeface="Source Sans Pro"/>
            </a:endParaRPr>
          </a:p>
          <a:p>
            <a:pPr marL="457200" lvl="0" indent="-323850" algn="l" rtl="0">
              <a:spcBef>
                <a:spcPts val="0"/>
              </a:spcBef>
              <a:spcAft>
                <a:spcPts val="0"/>
              </a:spcAft>
              <a:buClr>
                <a:schemeClr val="dk1"/>
              </a:buClr>
              <a:buSzPts val="1500"/>
              <a:buFont typeface="Source Sans Pro"/>
              <a:buChar char="•"/>
            </a:pPr>
            <a:r>
              <a:rPr lang="en-US" sz="1500" dirty="0">
                <a:solidFill>
                  <a:schemeClr val="dk1"/>
                </a:solidFill>
                <a:latin typeface="Source Sans Pro"/>
                <a:ea typeface="Source Sans Pro"/>
                <a:cs typeface="Source Sans Pro"/>
                <a:sym typeface="Source Sans Pro"/>
              </a:rPr>
              <a:t>Regional economic studies</a:t>
            </a:r>
            <a:endParaRPr sz="1500" dirty="0">
              <a:solidFill>
                <a:schemeClr val="dk1"/>
              </a:solidFill>
              <a:latin typeface="Source Sans Pro"/>
              <a:ea typeface="Source Sans Pro"/>
              <a:cs typeface="Source Sans Pro"/>
              <a:sym typeface="Source Sans Pro"/>
            </a:endParaRPr>
          </a:p>
          <a:p>
            <a:pPr marL="457200" lvl="0" indent="-323850" algn="l" rtl="0">
              <a:spcBef>
                <a:spcPts val="0"/>
              </a:spcBef>
              <a:spcAft>
                <a:spcPts val="0"/>
              </a:spcAft>
              <a:buClr>
                <a:schemeClr val="dk1"/>
              </a:buClr>
              <a:buSzPts val="1500"/>
              <a:buFont typeface="Source Sans Pro"/>
              <a:buChar char="•"/>
            </a:pPr>
            <a:r>
              <a:rPr lang="en-US" sz="1500" dirty="0">
                <a:solidFill>
                  <a:schemeClr val="dk1"/>
                </a:solidFill>
                <a:latin typeface="Source Sans Pro"/>
                <a:ea typeface="Source Sans Pro"/>
                <a:cs typeface="Source Sans Pro"/>
                <a:sym typeface="Source Sans Pro"/>
              </a:rPr>
              <a:t>Letters from employers attesting to the service area need</a:t>
            </a:r>
            <a:endParaRPr sz="1500" dirty="0">
              <a:solidFill>
                <a:schemeClr val="dk1"/>
              </a:solidFill>
              <a:latin typeface="Source Sans Pro"/>
              <a:ea typeface="Source Sans Pro"/>
              <a:cs typeface="Source Sans Pro"/>
              <a:sym typeface="Source Sans Pro"/>
            </a:endParaRPr>
          </a:p>
          <a:p>
            <a:pPr marL="457200" lvl="0" indent="-323850" algn="l" rtl="0">
              <a:spcBef>
                <a:spcPts val="0"/>
              </a:spcBef>
              <a:spcAft>
                <a:spcPts val="0"/>
              </a:spcAft>
              <a:buClr>
                <a:schemeClr val="dk1"/>
              </a:buClr>
              <a:buSzPts val="1500"/>
              <a:buFont typeface="Source Sans Pro"/>
              <a:buChar char="•"/>
            </a:pPr>
            <a:r>
              <a:rPr lang="en-US" sz="1500" dirty="0">
                <a:solidFill>
                  <a:schemeClr val="dk1"/>
                </a:solidFill>
                <a:latin typeface="Source Sans Pro"/>
                <a:ea typeface="Source Sans Pro"/>
                <a:cs typeface="Source Sans Pro"/>
                <a:sym typeface="Source Sans Pro"/>
              </a:rPr>
              <a:t>Minutes of industry advisory committee meetings (beyond required advisory committee meeting minutes)</a:t>
            </a:r>
            <a:endParaRPr sz="1500" dirty="0">
              <a:solidFill>
                <a:schemeClr val="dk1"/>
              </a:solidFill>
              <a:latin typeface="Source Sans Pro"/>
              <a:ea typeface="Source Sans Pro"/>
              <a:cs typeface="Source Sans Pro"/>
              <a:sym typeface="Source Sans Pro"/>
            </a:endParaRPr>
          </a:p>
          <a:p>
            <a:pPr marL="457200" lvl="0" indent="-323850" algn="l" rtl="0">
              <a:spcBef>
                <a:spcPts val="0"/>
              </a:spcBef>
              <a:spcAft>
                <a:spcPts val="0"/>
              </a:spcAft>
              <a:buClr>
                <a:schemeClr val="dk1"/>
              </a:buClr>
              <a:buSzPts val="1500"/>
              <a:buFont typeface="Source Sans Pro"/>
              <a:buChar char="•"/>
            </a:pPr>
            <a:r>
              <a:rPr lang="en-US" sz="1500" dirty="0">
                <a:solidFill>
                  <a:schemeClr val="dk1"/>
                </a:solidFill>
                <a:latin typeface="Source Sans Pro"/>
                <a:ea typeface="Source Sans Pro"/>
                <a:cs typeface="Source Sans Pro"/>
                <a:sym typeface="Source Sans Pro"/>
              </a:rPr>
              <a:t>Job advertisements for positions in the individual college’s service area</a:t>
            </a:r>
            <a:endParaRPr sz="1500" dirty="0">
              <a:solidFill>
                <a:schemeClr val="dk1"/>
              </a:solidFill>
              <a:latin typeface="Source Sans Pro"/>
              <a:ea typeface="Source Sans Pro"/>
              <a:cs typeface="Source Sans Pro"/>
              <a:sym typeface="Source Sans Pro"/>
            </a:endParaRPr>
          </a:p>
          <a:p>
            <a:pPr marL="457200" lvl="0" indent="-323850" algn="l" rtl="0">
              <a:spcBef>
                <a:spcPts val="0"/>
              </a:spcBef>
              <a:spcAft>
                <a:spcPts val="0"/>
              </a:spcAft>
              <a:buClr>
                <a:schemeClr val="dk1"/>
              </a:buClr>
              <a:buSzPts val="1500"/>
              <a:buFont typeface="Source Sans Pro"/>
              <a:buChar char="•"/>
            </a:pPr>
            <a:r>
              <a:rPr lang="en-US" sz="1500" dirty="0">
                <a:solidFill>
                  <a:schemeClr val="dk1"/>
                </a:solidFill>
                <a:latin typeface="Source Sans Pro"/>
                <a:ea typeface="Source Sans Pro"/>
                <a:cs typeface="Source Sans Pro"/>
                <a:sym typeface="Source Sans Pro"/>
              </a:rPr>
              <a:t>Newspaper or magazine articles on industry or employment trends</a:t>
            </a:r>
            <a:endParaRPr sz="1500" dirty="0">
              <a:solidFill>
                <a:schemeClr val="dk1"/>
              </a:solidFill>
              <a:latin typeface="Source Sans Pro"/>
              <a:ea typeface="Source Sans Pro"/>
              <a:cs typeface="Source Sans Pro"/>
              <a:sym typeface="Source Sans Pro"/>
            </a:endParaRPr>
          </a:p>
          <a:p>
            <a:pPr marL="457200" lvl="0" indent="-330200" algn="l" rtl="0">
              <a:spcBef>
                <a:spcPts val="0"/>
              </a:spcBef>
              <a:spcAft>
                <a:spcPts val="0"/>
              </a:spcAft>
              <a:buClr>
                <a:schemeClr val="dk1"/>
              </a:buClr>
              <a:buSzPts val="1600"/>
              <a:buFont typeface="Source Sans Pro"/>
              <a:buChar char="•"/>
            </a:pPr>
            <a:r>
              <a:rPr lang="en-US" sz="1600" dirty="0">
                <a:solidFill>
                  <a:schemeClr val="dk1"/>
                </a:solidFill>
                <a:latin typeface="Source Sans Pro"/>
                <a:ea typeface="Source Sans Pro"/>
                <a:cs typeface="Source Sans Pro"/>
                <a:sym typeface="Source Sans Pro"/>
              </a:rPr>
              <a:t>Applicable studies or data from licensing agencies or professional associations</a:t>
            </a:r>
            <a:endParaRPr sz="1800" dirty="0">
              <a:solidFill>
                <a:schemeClr val="dk1"/>
              </a:solidFill>
              <a:latin typeface="Source Sans Pro"/>
              <a:ea typeface="Source Sans Pro"/>
              <a:cs typeface="Source Sans Pro"/>
              <a:sym typeface="Source Sans Pro"/>
            </a:endParaRPr>
          </a:p>
        </p:txBody>
      </p:sp>
      <p:sp>
        <p:nvSpPr>
          <p:cNvPr id="188" name="Google Shape;188;p21"/>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1277650" y="365125"/>
            <a:ext cx="10046100" cy="766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533A27"/>
              </a:buClr>
              <a:buSzPts val="3600"/>
              <a:buFont typeface="Palatino"/>
              <a:buNone/>
            </a:pPr>
            <a:r>
              <a:rPr lang="en-US" sz="3800" b="1"/>
              <a:t>Noncredit Course Outline of Record (COR)</a:t>
            </a:r>
            <a:r>
              <a:rPr lang="en-US" sz="3800" b="1">
                <a:solidFill>
                  <a:srgbClr val="533A27"/>
                </a:solidFill>
              </a:rPr>
              <a:t> </a:t>
            </a:r>
            <a:endParaRPr b="1"/>
          </a:p>
        </p:txBody>
      </p:sp>
      <p:sp>
        <p:nvSpPr>
          <p:cNvPr id="194" name="Google Shape;194;p22"/>
          <p:cNvSpPr txBox="1">
            <a:spLocks noGrp="1"/>
          </p:cNvSpPr>
          <p:nvPr>
            <p:ph type="body" idx="1"/>
          </p:nvPr>
        </p:nvSpPr>
        <p:spPr>
          <a:xfrm>
            <a:off x="1816500" y="948000"/>
            <a:ext cx="9507250" cy="4962000"/>
          </a:xfrm>
          <a:prstGeom prst="rect">
            <a:avLst/>
          </a:prstGeom>
          <a:noFill/>
          <a:ln>
            <a:noFill/>
          </a:ln>
        </p:spPr>
        <p:txBody>
          <a:bodyPr spcFirstLastPara="1" wrap="square" lIns="121900" tIns="121900" rIns="121900" bIns="121900" anchor="t" anchorCtr="0">
            <a:noAutofit/>
          </a:bodyPr>
          <a:lstStyle/>
          <a:p>
            <a:pPr marL="342900" lvl="0" indent="-349250" algn="l" rtl="0">
              <a:lnSpc>
                <a:spcPct val="90000"/>
              </a:lnSpc>
              <a:spcBef>
                <a:spcPts val="1300"/>
              </a:spcBef>
              <a:spcAft>
                <a:spcPts val="0"/>
              </a:spcAft>
              <a:buClr>
                <a:schemeClr val="dk1"/>
              </a:buClr>
              <a:buSzPts val="1100"/>
              <a:buFont typeface="Noto Sans Symbols"/>
              <a:buChar char="✔"/>
            </a:pPr>
            <a:r>
              <a:rPr lang="en-US" sz="2300" b="1" dirty="0">
                <a:solidFill>
                  <a:srgbClr val="533A27"/>
                </a:solidFill>
                <a:latin typeface="Calibri"/>
                <a:ea typeface="Calibri"/>
                <a:cs typeface="Calibri"/>
                <a:sym typeface="Calibri"/>
              </a:rPr>
              <a:t>All courses </a:t>
            </a:r>
            <a:r>
              <a:rPr lang="en-US" sz="2300" dirty="0">
                <a:solidFill>
                  <a:srgbClr val="533A27"/>
                </a:solidFill>
                <a:latin typeface="Calibri"/>
                <a:ea typeface="Calibri"/>
                <a:cs typeface="Calibri"/>
                <a:sym typeface="Calibri"/>
              </a:rPr>
              <a:t>are required to have an official course outline of record</a:t>
            </a:r>
            <a:endParaRPr sz="2300" dirty="0">
              <a:solidFill>
                <a:srgbClr val="533A27"/>
              </a:solidFill>
              <a:latin typeface="Calibri"/>
              <a:ea typeface="Calibri"/>
              <a:cs typeface="Calibri"/>
              <a:sym typeface="Calibri"/>
            </a:endParaRPr>
          </a:p>
          <a:p>
            <a:pPr marL="342900" lvl="0" indent="-349250" algn="l" rtl="0">
              <a:lnSpc>
                <a:spcPct val="90000"/>
              </a:lnSpc>
              <a:spcBef>
                <a:spcPts val="1300"/>
              </a:spcBef>
              <a:spcAft>
                <a:spcPts val="0"/>
              </a:spcAft>
              <a:buClr>
                <a:schemeClr val="dk1"/>
              </a:buClr>
              <a:buSzPts val="1100"/>
              <a:buFont typeface="Noto Sans Symbols"/>
              <a:buChar char="✔"/>
            </a:pPr>
            <a:r>
              <a:rPr lang="en-US" sz="2300" dirty="0">
                <a:solidFill>
                  <a:srgbClr val="533A27"/>
                </a:solidFill>
                <a:latin typeface="Calibri"/>
                <a:ea typeface="Calibri"/>
                <a:cs typeface="Calibri"/>
                <a:sym typeface="Calibri"/>
              </a:rPr>
              <a:t>Current CORs must be </a:t>
            </a:r>
            <a:r>
              <a:rPr lang="en-US" sz="2300" b="1" dirty="0">
                <a:solidFill>
                  <a:srgbClr val="533A27"/>
                </a:solidFill>
                <a:latin typeface="Calibri"/>
                <a:ea typeface="Calibri"/>
                <a:cs typeface="Calibri"/>
                <a:sym typeface="Calibri"/>
              </a:rPr>
              <a:t>maintained in the official college files </a:t>
            </a:r>
            <a:r>
              <a:rPr lang="en-US" sz="2300" dirty="0">
                <a:solidFill>
                  <a:srgbClr val="533A27"/>
                </a:solidFill>
                <a:latin typeface="Calibri"/>
                <a:ea typeface="Calibri"/>
                <a:cs typeface="Calibri"/>
                <a:sym typeface="Calibri"/>
              </a:rPr>
              <a:t>(paper or electronic database) and made available to each instructor.</a:t>
            </a:r>
            <a:endParaRPr sz="2300" dirty="0">
              <a:solidFill>
                <a:srgbClr val="533A27"/>
              </a:solidFill>
              <a:latin typeface="Calibri"/>
              <a:ea typeface="Calibri"/>
              <a:cs typeface="Calibri"/>
              <a:sym typeface="Calibri"/>
            </a:endParaRPr>
          </a:p>
          <a:p>
            <a:pPr marL="342900" lvl="0" indent="-349250" algn="l" rtl="0">
              <a:lnSpc>
                <a:spcPct val="90000"/>
              </a:lnSpc>
              <a:spcBef>
                <a:spcPts val="1300"/>
              </a:spcBef>
              <a:spcAft>
                <a:spcPts val="0"/>
              </a:spcAft>
              <a:buClr>
                <a:schemeClr val="dk1"/>
              </a:buClr>
              <a:buSzPts val="1100"/>
              <a:buFont typeface="Noto Sans Symbols"/>
              <a:buChar char="✔"/>
            </a:pPr>
            <a:r>
              <a:rPr lang="en-US" sz="2300" dirty="0">
                <a:solidFill>
                  <a:srgbClr val="533A27"/>
                </a:solidFill>
                <a:latin typeface="Calibri"/>
                <a:ea typeface="Calibri"/>
                <a:cs typeface="Calibri"/>
                <a:sym typeface="Calibri"/>
              </a:rPr>
              <a:t>COR must meet standards in </a:t>
            </a:r>
            <a:r>
              <a:rPr lang="en-US" sz="2300" b="1" dirty="0">
                <a:solidFill>
                  <a:srgbClr val="533A27"/>
                </a:solidFill>
                <a:latin typeface="Calibri"/>
                <a:ea typeface="Calibri"/>
                <a:cs typeface="Calibri"/>
                <a:sym typeface="Calibri"/>
              </a:rPr>
              <a:t>title 5, § 55002 (c) </a:t>
            </a:r>
            <a:r>
              <a:rPr lang="en-US" sz="2300" dirty="0">
                <a:solidFill>
                  <a:srgbClr val="533A27"/>
                </a:solidFill>
                <a:latin typeface="Calibri"/>
                <a:ea typeface="Calibri"/>
                <a:cs typeface="Calibri"/>
                <a:sym typeface="Calibri"/>
              </a:rPr>
              <a:t>and contain components described in subsection (2):</a:t>
            </a:r>
            <a:endParaRPr sz="2300" dirty="0">
              <a:solidFill>
                <a:srgbClr val="533A27"/>
              </a:solidFill>
              <a:latin typeface="Calibri"/>
              <a:ea typeface="Calibri"/>
              <a:cs typeface="Calibri"/>
              <a:sym typeface="Calibri"/>
            </a:endParaRPr>
          </a:p>
          <a:p>
            <a:pPr marL="609600" lvl="1" indent="0" algn="l" rtl="0">
              <a:lnSpc>
                <a:spcPct val="90000"/>
              </a:lnSpc>
              <a:spcBef>
                <a:spcPts val="800"/>
              </a:spcBef>
              <a:spcAft>
                <a:spcPts val="0"/>
              </a:spcAft>
              <a:buClr>
                <a:schemeClr val="dk1"/>
              </a:buClr>
              <a:buSzPts val="1100"/>
              <a:buNone/>
            </a:pPr>
            <a:r>
              <a:rPr lang="en-US" sz="1900" i="1" dirty="0">
                <a:solidFill>
                  <a:srgbClr val="533A27"/>
                </a:solidFill>
                <a:latin typeface="Calibri"/>
                <a:ea typeface="Calibri"/>
                <a:cs typeface="Calibri"/>
                <a:sym typeface="Calibri"/>
              </a:rPr>
              <a:t>“[(2)] Course Outline of Record. The course is described in a course outline of record that shall be maintained in the official college files and made available to each instructor. The </a:t>
            </a:r>
            <a:r>
              <a:rPr lang="en-US" sz="1900" b="1" i="1" dirty="0">
                <a:solidFill>
                  <a:srgbClr val="533A27"/>
                </a:solidFill>
                <a:latin typeface="Calibri"/>
                <a:ea typeface="Calibri"/>
                <a:cs typeface="Calibri"/>
                <a:sym typeface="Calibri"/>
              </a:rPr>
              <a:t>course outline of record shall specify </a:t>
            </a:r>
            <a:r>
              <a:rPr lang="en-US" sz="1900" i="1" dirty="0">
                <a:solidFill>
                  <a:srgbClr val="533A27"/>
                </a:solidFill>
                <a:latin typeface="Calibri"/>
                <a:ea typeface="Calibri"/>
                <a:cs typeface="Calibri"/>
                <a:sym typeface="Calibri"/>
              </a:rPr>
              <a:t>the </a:t>
            </a:r>
            <a:r>
              <a:rPr lang="en-US" sz="1900" b="1" i="1" dirty="0">
                <a:solidFill>
                  <a:srgbClr val="533A27"/>
                </a:solidFill>
                <a:latin typeface="Calibri"/>
                <a:ea typeface="Calibri"/>
                <a:cs typeface="Calibri"/>
                <a:sym typeface="Calibri"/>
              </a:rPr>
              <a:t>number of contact hours </a:t>
            </a:r>
            <a:r>
              <a:rPr lang="en-US" sz="1900" i="1" dirty="0">
                <a:solidFill>
                  <a:srgbClr val="533A27"/>
                </a:solidFill>
                <a:latin typeface="Calibri"/>
                <a:ea typeface="Calibri"/>
                <a:cs typeface="Calibri"/>
                <a:sym typeface="Calibri"/>
              </a:rPr>
              <a:t>normally required for a </a:t>
            </a:r>
            <a:r>
              <a:rPr lang="en-US" sz="1900" b="1" i="1" dirty="0">
                <a:solidFill>
                  <a:srgbClr val="533A27"/>
                </a:solidFill>
                <a:latin typeface="Calibri"/>
                <a:ea typeface="Calibri"/>
                <a:cs typeface="Calibri"/>
                <a:sym typeface="Calibri"/>
              </a:rPr>
              <a:t>student to complete the course</a:t>
            </a:r>
            <a:r>
              <a:rPr lang="en-US" sz="1900" i="1" dirty="0">
                <a:solidFill>
                  <a:srgbClr val="533A27"/>
                </a:solidFill>
                <a:latin typeface="Calibri"/>
                <a:ea typeface="Calibri"/>
                <a:cs typeface="Calibri"/>
                <a:sym typeface="Calibri"/>
              </a:rPr>
              <a:t>, the </a:t>
            </a:r>
            <a:r>
              <a:rPr lang="en-US" sz="1900" b="1" i="1" dirty="0">
                <a:solidFill>
                  <a:srgbClr val="533A27"/>
                </a:solidFill>
                <a:latin typeface="Calibri"/>
                <a:ea typeface="Calibri"/>
                <a:cs typeface="Calibri"/>
                <a:sym typeface="Calibri"/>
              </a:rPr>
              <a:t>catalog description</a:t>
            </a:r>
            <a:r>
              <a:rPr lang="en-US" sz="1900" i="1" dirty="0">
                <a:solidFill>
                  <a:srgbClr val="533A27"/>
                </a:solidFill>
                <a:latin typeface="Calibri"/>
                <a:ea typeface="Calibri"/>
                <a:cs typeface="Calibri"/>
                <a:sym typeface="Calibri"/>
              </a:rPr>
              <a:t>, the </a:t>
            </a:r>
            <a:r>
              <a:rPr lang="en-US" sz="1900" b="1" i="1" dirty="0">
                <a:solidFill>
                  <a:srgbClr val="533A27"/>
                </a:solidFill>
                <a:latin typeface="Calibri"/>
                <a:ea typeface="Calibri"/>
                <a:cs typeface="Calibri"/>
                <a:sym typeface="Calibri"/>
              </a:rPr>
              <a:t>objectives</a:t>
            </a:r>
            <a:r>
              <a:rPr lang="en-US" sz="1900" i="1" dirty="0">
                <a:solidFill>
                  <a:srgbClr val="533A27"/>
                </a:solidFill>
                <a:latin typeface="Calibri"/>
                <a:ea typeface="Calibri"/>
                <a:cs typeface="Calibri"/>
                <a:sym typeface="Calibri"/>
              </a:rPr>
              <a:t>, </a:t>
            </a:r>
            <a:r>
              <a:rPr lang="en-US" sz="1900" b="1" i="1" dirty="0">
                <a:solidFill>
                  <a:srgbClr val="533A27"/>
                </a:solidFill>
                <a:latin typeface="Calibri"/>
                <a:ea typeface="Calibri"/>
                <a:cs typeface="Calibri"/>
                <a:sym typeface="Calibri"/>
              </a:rPr>
              <a:t>contents in terms of a specific body of knowledge</a:t>
            </a:r>
            <a:r>
              <a:rPr lang="en-US" sz="1900" i="1" dirty="0">
                <a:solidFill>
                  <a:srgbClr val="533A27"/>
                </a:solidFill>
                <a:latin typeface="Calibri"/>
                <a:ea typeface="Calibri"/>
                <a:cs typeface="Calibri"/>
                <a:sym typeface="Calibri"/>
              </a:rPr>
              <a:t>, </a:t>
            </a:r>
            <a:r>
              <a:rPr lang="en-US" sz="1900" b="1" i="1" dirty="0">
                <a:solidFill>
                  <a:srgbClr val="533A27"/>
                </a:solidFill>
                <a:latin typeface="Calibri"/>
                <a:ea typeface="Calibri"/>
                <a:cs typeface="Calibri"/>
                <a:sym typeface="Calibri"/>
              </a:rPr>
              <a:t>instructional methodology, examples of assignments and/or activities</a:t>
            </a:r>
            <a:r>
              <a:rPr lang="en-US" sz="1900" i="1" dirty="0">
                <a:solidFill>
                  <a:srgbClr val="533A27"/>
                </a:solidFill>
                <a:latin typeface="Calibri"/>
                <a:ea typeface="Calibri"/>
                <a:cs typeface="Calibri"/>
                <a:sym typeface="Calibri"/>
              </a:rPr>
              <a:t>, and </a:t>
            </a:r>
            <a:r>
              <a:rPr lang="en-US" sz="1900" b="1" i="1" dirty="0">
                <a:solidFill>
                  <a:srgbClr val="533A27"/>
                </a:solidFill>
                <a:latin typeface="Calibri"/>
                <a:ea typeface="Calibri"/>
                <a:cs typeface="Calibri"/>
                <a:sym typeface="Calibri"/>
              </a:rPr>
              <a:t>methods of evaluation</a:t>
            </a:r>
            <a:r>
              <a:rPr lang="en-US" sz="1900" i="1" dirty="0">
                <a:solidFill>
                  <a:srgbClr val="533A27"/>
                </a:solidFill>
                <a:latin typeface="Calibri"/>
                <a:ea typeface="Calibri"/>
                <a:cs typeface="Calibri"/>
                <a:sym typeface="Calibri"/>
              </a:rPr>
              <a:t>.”</a:t>
            </a:r>
            <a:endParaRPr sz="1900" i="1" dirty="0">
              <a:solidFill>
                <a:srgbClr val="533A27"/>
              </a:solidFill>
              <a:latin typeface="Calibri"/>
              <a:ea typeface="Calibri"/>
              <a:cs typeface="Calibri"/>
              <a:sym typeface="Calibri"/>
            </a:endParaRPr>
          </a:p>
          <a:p>
            <a:pPr marL="342900" lvl="0" indent="-349250" algn="l" rtl="0">
              <a:lnSpc>
                <a:spcPct val="90000"/>
              </a:lnSpc>
              <a:spcBef>
                <a:spcPts val="1300"/>
              </a:spcBef>
              <a:spcAft>
                <a:spcPts val="0"/>
              </a:spcAft>
              <a:buClr>
                <a:schemeClr val="dk1"/>
              </a:buClr>
              <a:buSzPts val="1100"/>
              <a:buFont typeface="Noto Sans Symbols"/>
              <a:buChar char="✔"/>
            </a:pPr>
            <a:r>
              <a:rPr lang="en-US" sz="2300" dirty="0" smtClean="0">
                <a:solidFill>
                  <a:srgbClr val="533A27"/>
                </a:solidFill>
                <a:latin typeface="Calibri"/>
                <a:ea typeface="Calibri"/>
                <a:cs typeface="Calibri"/>
                <a:sym typeface="Calibri"/>
              </a:rPr>
              <a:t>The </a:t>
            </a:r>
            <a:r>
              <a:rPr lang="en-US" sz="2300" b="1" dirty="0" smtClean="0">
                <a:solidFill>
                  <a:srgbClr val="533A27"/>
                </a:solidFill>
                <a:latin typeface="Calibri"/>
                <a:ea typeface="Calibri"/>
                <a:cs typeface="Calibri"/>
                <a:sym typeface="Calibri"/>
              </a:rPr>
              <a:t>COR of noncredit distance education </a:t>
            </a:r>
            <a:r>
              <a:rPr lang="en-US" sz="2300" dirty="0" smtClean="0">
                <a:solidFill>
                  <a:srgbClr val="533A27"/>
                </a:solidFill>
                <a:latin typeface="Calibri"/>
                <a:ea typeface="Calibri"/>
                <a:cs typeface="Calibri"/>
                <a:sym typeface="Calibri"/>
              </a:rPr>
              <a:t>courses must specify the </a:t>
            </a:r>
            <a:r>
              <a:rPr lang="en-US" sz="2300" b="1" dirty="0" smtClean="0">
                <a:solidFill>
                  <a:srgbClr val="533A27"/>
                </a:solidFill>
                <a:latin typeface="Calibri"/>
                <a:ea typeface="Calibri"/>
                <a:cs typeface="Calibri"/>
                <a:sym typeface="Calibri"/>
              </a:rPr>
              <a:t>expected hours of outside-of-class student work if trying to collect apportionment for </a:t>
            </a:r>
            <a:r>
              <a:rPr lang="en-US" sz="2300" b="1" smtClean="0">
                <a:solidFill>
                  <a:srgbClr val="533A27"/>
                </a:solidFill>
                <a:latin typeface="Calibri"/>
                <a:ea typeface="Calibri"/>
                <a:cs typeface="Calibri"/>
                <a:sym typeface="Calibri"/>
              </a:rPr>
              <a:t>those hours. </a:t>
            </a:r>
            <a:endParaRPr sz="2300" dirty="0">
              <a:solidFill>
                <a:srgbClr val="533A27"/>
              </a:solidFill>
            </a:endParaRPr>
          </a:p>
        </p:txBody>
      </p:sp>
      <p:sp>
        <p:nvSpPr>
          <p:cNvPr id="195" name="Google Shape;195;p22"/>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p:nvPr/>
        </p:nvSpPr>
        <p:spPr>
          <a:xfrm>
            <a:off x="1693325" y="403575"/>
            <a:ext cx="9906000" cy="1053600"/>
          </a:xfrm>
          <a:prstGeom prst="rect">
            <a:avLst/>
          </a:prstGeom>
          <a:noFill/>
          <a:ln>
            <a:noFill/>
          </a:ln>
        </p:spPr>
        <p:txBody>
          <a:bodyPr spcFirstLastPara="1" wrap="square" lIns="121900" tIns="60925" rIns="121900" bIns="60925" anchor="ctr" anchorCtr="0">
            <a:normAutofit/>
          </a:bodyPr>
          <a:lstStyle/>
          <a:p>
            <a:pPr marL="0" lvl="0" indent="0" algn="ctr" rtl="0">
              <a:lnSpc>
                <a:spcPct val="80000"/>
              </a:lnSpc>
              <a:spcBef>
                <a:spcPts val="0"/>
              </a:spcBef>
              <a:spcAft>
                <a:spcPts val="0"/>
              </a:spcAft>
              <a:buSzPts val="935"/>
              <a:buNone/>
            </a:pPr>
            <a:r>
              <a:rPr lang="en-US" sz="3340" b="1">
                <a:solidFill>
                  <a:schemeClr val="accent1"/>
                </a:solidFill>
                <a:latin typeface="Palatino"/>
                <a:ea typeface="Palatino"/>
                <a:cs typeface="Palatino"/>
                <a:sym typeface="Palatino"/>
              </a:rPr>
              <a:t>Side-by-Side Comparison of COR Requirements</a:t>
            </a:r>
            <a:endParaRPr sz="3340" b="1">
              <a:solidFill>
                <a:schemeClr val="accent1"/>
              </a:solidFill>
              <a:latin typeface="Palatino"/>
              <a:ea typeface="Palatino"/>
              <a:cs typeface="Palatino"/>
              <a:sym typeface="Palatino"/>
            </a:endParaRPr>
          </a:p>
        </p:txBody>
      </p:sp>
      <p:sp>
        <p:nvSpPr>
          <p:cNvPr id="201" name="Google Shape;201;p23"/>
          <p:cNvSpPr txBox="1"/>
          <p:nvPr/>
        </p:nvSpPr>
        <p:spPr>
          <a:xfrm>
            <a:off x="1799679" y="1457161"/>
            <a:ext cx="4185600" cy="768300"/>
          </a:xfrm>
          <a:prstGeom prst="rect">
            <a:avLst/>
          </a:prstGeom>
          <a:noFill/>
          <a:ln>
            <a:noFill/>
          </a:ln>
          <a:effectLst>
            <a:outerShdw blurRad="50800" dist="25400" dir="5400000" rotWithShape="0">
              <a:srgbClr val="000000">
                <a:alpha val="34900"/>
              </a:srgbClr>
            </a:outerShdw>
          </a:effectLst>
        </p:spPr>
        <p:txBody>
          <a:bodyPr spcFirstLastPara="1" wrap="square" lIns="121900" tIns="60925" rIns="121900" bIns="60925" anchor="ctr" anchorCtr="0">
            <a:noAutofit/>
          </a:bodyPr>
          <a:lstStyle/>
          <a:p>
            <a:pPr marL="0" lvl="0" indent="0" algn="l" rtl="0">
              <a:spcBef>
                <a:spcPts val="0"/>
              </a:spcBef>
              <a:spcAft>
                <a:spcPts val="0"/>
              </a:spcAft>
              <a:buNone/>
            </a:pPr>
            <a:r>
              <a:rPr lang="en-US" sz="2900" b="1">
                <a:latin typeface="Source Sans Pro"/>
                <a:ea typeface="Source Sans Pro"/>
                <a:cs typeface="Source Sans Pro"/>
                <a:sym typeface="Source Sans Pro"/>
              </a:rPr>
              <a:t>CREDIT</a:t>
            </a:r>
            <a:endParaRPr sz="2900" b="1">
              <a:latin typeface="Source Sans Pro"/>
              <a:ea typeface="Source Sans Pro"/>
              <a:cs typeface="Source Sans Pro"/>
              <a:sym typeface="Source Sans Pro"/>
            </a:endParaRPr>
          </a:p>
        </p:txBody>
      </p:sp>
      <p:sp>
        <p:nvSpPr>
          <p:cNvPr id="202" name="Google Shape;202;p23"/>
          <p:cNvSpPr txBox="1"/>
          <p:nvPr/>
        </p:nvSpPr>
        <p:spPr>
          <a:xfrm>
            <a:off x="1799679" y="2225577"/>
            <a:ext cx="4185600" cy="4288500"/>
          </a:xfrm>
          <a:prstGeom prst="rect">
            <a:avLst/>
          </a:prstGeom>
          <a:noFill/>
          <a:ln>
            <a:noFill/>
          </a:ln>
        </p:spPr>
        <p:txBody>
          <a:bodyPr spcFirstLastPara="1" wrap="square" lIns="121900" tIns="60925" rIns="121900" bIns="60925" anchor="t" anchorCtr="0">
            <a:normAutofit/>
          </a:bodyPr>
          <a:lstStyle/>
          <a:p>
            <a:pPr marL="368300" lvl="0" indent="-381000" algn="l" rtl="0">
              <a:spcBef>
                <a:spcPts val="0"/>
              </a:spcBef>
              <a:spcAft>
                <a:spcPts val="0"/>
              </a:spcAft>
              <a:buClr>
                <a:srgbClr val="D16349"/>
              </a:buClr>
              <a:buSzPts val="1800"/>
              <a:buFont typeface="Source Sans Pro"/>
              <a:buAutoNum type="arabicPeriod"/>
            </a:pPr>
            <a:r>
              <a:rPr lang="en-US" sz="1800">
                <a:solidFill>
                  <a:srgbClr val="000000"/>
                </a:solidFill>
                <a:latin typeface="Source Sans Pro"/>
                <a:ea typeface="Source Sans Pro"/>
                <a:cs typeface="Source Sans Pro"/>
                <a:sym typeface="Source Sans Pro"/>
              </a:rPr>
              <a:t>Unit value </a:t>
            </a:r>
            <a:endParaRPr sz="1800">
              <a:solidFill>
                <a:srgbClr val="000000"/>
              </a:solidFill>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r>
              <a:rPr lang="en-US" sz="1800" b="1">
                <a:solidFill>
                  <a:srgbClr val="000000"/>
                </a:solidFill>
                <a:latin typeface="Source Sans Pro"/>
                <a:ea typeface="Source Sans Pro"/>
                <a:cs typeface="Source Sans Pro"/>
                <a:sym typeface="Source Sans Pro"/>
              </a:rPr>
              <a:t>Total contact hours for course </a:t>
            </a:r>
            <a:endParaRPr sz="1800">
              <a:solidFill>
                <a:srgbClr val="000000"/>
              </a:solidFill>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r>
              <a:rPr lang="en-US" sz="1800">
                <a:solidFill>
                  <a:srgbClr val="000000"/>
                </a:solidFill>
                <a:latin typeface="Source Sans Pro"/>
                <a:ea typeface="Source Sans Pro"/>
                <a:cs typeface="Source Sans Pro"/>
                <a:sym typeface="Source Sans Pro"/>
              </a:rPr>
              <a:t>Conditions of enrollment: requisites, advisories, other conditions</a:t>
            </a:r>
            <a:endParaRPr sz="1800">
              <a:solidFill>
                <a:srgbClr val="000000"/>
              </a:solidFill>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r>
              <a:rPr lang="en-US" sz="1800" b="1">
                <a:solidFill>
                  <a:srgbClr val="000000"/>
                </a:solidFill>
                <a:latin typeface="Source Sans Pro"/>
                <a:ea typeface="Source Sans Pro"/>
                <a:cs typeface="Source Sans Pro"/>
                <a:sym typeface="Source Sans Pro"/>
              </a:rPr>
              <a:t>Catalog description</a:t>
            </a:r>
            <a:endParaRPr sz="1800">
              <a:solidFill>
                <a:srgbClr val="000000"/>
              </a:solidFill>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r>
              <a:rPr lang="en-US" sz="1800" b="1">
                <a:solidFill>
                  <a:srgbClr val="000000"/>
                </a:solidFill>
                <a:latin typeface="Source Sans Pro"/>
                <a:ea typeface="Source Sans Pro"/>
                <a:cs typeface="Source Sans Pro"/>
                <a:sym typeface="Source Sans Pro"/>
              </a:rPr>
              <a:t>Objectives </a:t>
            </a:r>
            <a:endParaRPr sz="1800">
              <a:solidFill>
                <a:srgbClr val="000000"/>
              </a:solidFill>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r>
              <a:rPr lang="en-US" sz="1800" b="1">
                <a:solidFill>
                  <a:srgbClr val="000000"/>
                </a:solidFill>
                <a:latin typeface="Source Sans Pro"/>
                <a:ea typeface="Source Sans Pro"/>
                <a:cs typeface="Source Sans Pro"/>
                <a:sym typeface="Source Sans Pro"/>
              </a:rPr>
              <a:t>Content (typically in outline form)</a:t>
            </a:r>
            <a:endParaRPr sz="1800">
              <a:solidFill>
                <a:srgbClr val="000000"/>
              </a:solidFill>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r>
              <a:rPr lang="en-US" sz="1800">
                <a:solidFill>
                  <a:srgbClr val="000000"/>
                </a:solidFill>
                <a:latin typeface="Source Sans Pro"/>
                <a:ea typeface="Source Sans Pro"/>
                <a:cs typeface="Source Sans Pro"/>
                <a:sym typeface="Source Sans Pro"/>
              </a:rPr>
              <a:t>Reading and Writing Assignments</a:t>
            </a:r>
            <a:endParaRPr sz="1800">
              <a:solidFill>
                <a:srgbClr val="000000"/>
              </a:solidFill>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r>
              <a:rPr lang="en-US" sz="1800">
                <a:solidFill>
                  <a:srgbClr val="000000"/>
                </a:solidFill>
                <a:latin typeface="Source Sans Pro"/>
                <a:ea typeface="Source Sans Pro"/>
                <a:cs typeface="Source Sans Pro"/>
                <a:sym typeface="Source Sans Pro"/>
              </a:rPr>
              <a:t>Other outside-of-class assignments</a:t>
            </a:r>
            <a:endParaRPr sz="1800">
              <a:solidFill>
                <a:srgbClr val="000000"/>
              </a:solidFill>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r>
              <a:rPr lang="en-US" sz="1800" b="1">
                <a:solidFill>
                  <a:srgbClr val="000000"/>
                </a:solidFill>
                <a:latin typeface="Source Sans Pro"/>
                <a:ea typeface="Source Sans Pro"/>
                <a:cs typeface="Source Sans Pro"/>
                <a:sym typeface="Source Sans Pro"/>
              </a:rPr>
              <a:t>Methods of instruction </a:t>
            </a:r>
            <a:endParaRPr sz="1800">
              <a:solidFill>
                <a:srgbClr val="000000"/>
              </a:solidFill>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r>
              <a:rPr lang="en-US" sz="1800" b="1">
                <a:solidFill>
                  <a:srgbClr val="000000"/>
                </a:solidFill>
                <a:latin typeface="Source Sans Pro"/>
                <a:ea typeface="Source Sans Pro"/>
                <a:cs typeface="Source Sans Pro"/>
                <a:sym typeface="Source Sans Pro"/>
              </a:rPr>
              <a:t>Methods of evaluation/grading policy</a:t>
            </a:r>
            <a:endParaRPr sz="1800">
              <a:solidFill>
                <a:srgbClr val="000000"/>
              </a:solidFill>
              <a:latin typeface="Source Sans Pro"/>
              <a:ea typeface="Source Sans Pro"/>
              <a:cs typeface="Source Sans Pro"/>
              <a:sym typeface="Source Sans Pro"/>
            </a:endParaRPr>
          </a:p>
        </p:txBody>
      </p:sp>
      <p:sp>
        <p:nvSpPr>
          <p:cNvPr id="203" name="Google Shape;203;p23"/>
          <p:cNvSpPr txBox="1"/>
          <p:nvPr/>
        </p:nvSpPr>
        <p:spPr>
          <a:xfrm>
            <a:off x="6654749" y="1457161"/>
            <a:ext cx="4185600" cy="768300"/>
          </a:xfrm>
          <a:prstGeom prst="rect">
            <a:avLst/>
          </a:prstGeom>
          <a:noFill/>
          <a:ln>
            <a:noFill/>
          </a:ln>
          <a:effectLst>
            <a:outerShdw blurRad="50800" dist="25400" dir="5400000" rotWithShape="0">
              <a:srgbClr val="000000">
                <a:alpha val="34900"/>
              </a:srgbClr>
            </a:outerShdw>
          </a:effectLst>
        </p:spPr>
        <p:txBody>
          <a:bodyPr spcFirstLastPara="1" wrap="square" lIns="121900" tIns="60925" rIns="121900" bIns="60925" anchor="ctr" anchorCtr="0">
            <a:noAutofit/>
          </a:bodyPr>
          <a:lstStyle/>
          <a:p>
            <a:pPr marL="0" lvl="0" indent="0" algn="l" rtl="0">
              <a:spcBef>
                <a:spcPts val="0"/>
              </a:spcBef>
              <a:spcAft>
                <a:spcPts val="0"/>
              </a:spcAft>
              <a:buNone/>
            </a:pPr>
            <a:r>
              <a:rPr lang="en-US" sz="2900" b="1">
                <a:latin typeface="Source Sans Pro"/>
                <a:ea typeface="Source Sans Pro"/>
                <a:cs typeface="Source Sans Pro"/>
                <a:sym typeface="Source Sans Pro"/>
              </a:rPr>
              <a:t>NONCREDIT</a:t>
            </a:r>
            <a:endParaRPr sz="2900" b="1">
              <a:latin typeface="Source Sans Pro"/>
              <a:ea typeface="Source Sans Pro"/>
              <a:cs typeface="Source Sans Pro"/>
              <a:sym typeface="Source Sans Pro"/>
            </a:endParaRPr>
          </a:p>
        </p:txBody>
      </p:sp>
      <p:sp>
        <p:nvSpPr>
          <p:cNvPr id="204" name="Google Shape;204;p23"/>
          <p:cNvSpPr txBox="1"/>
          <p:nvPr/>
        </p:nvSpPr>
        <p:spPr>
          <a:xfrm>
            <a:off x="6368951" y="1930411"/>
            <a:ext cx="4185600" cy="4471500"/>
          </a:xfrm>
          <a:prstGeom prst="rect">
            <a:avLst/>
          </a:prstGeom>
          <a:noFill/>
          <a:ln>
            <a:noFill/>
          </a:ln>
        </p:spPr>
        <p:txBody>
          <a:bodyPr spcFirstLastPara="1" wrap="square" lIns="121900" tIns="60925" rIns="121900" bIns="60925" anchor="t" anchorCtr="0">
            <a:normAutofit/>
          </a:bodyPr>
          <a:lstStyle/>
          <a:p>
            <a:pPr marL="0" lvl="0" indent="0" algn="l" rtl="0">
              <a:spcBef>
                <a:spcPts val="0"/>
              </a:spcBef>
              <a:spcAft>
                <a:spcPts val="0"/>
              </a:spcAft>
              <a:buNone/>
            </a:pPr>
            <a:endParaRPr sz="1800">
              <a:solidFill>
                <a:srgbClr val="000000"/>
              </a:solidFill>
              <a:latin typeface="Georgia"/>
              <a:ea typeface="Georgia"/>
              <a:cs typeface="Georgia"/>
              <a:sym typeface="Georgia"/>
            </a:endParaRPr>
          </a:p>
          <a:p>
            <a:pPr marL="368300" lvl="0" indent="-381000" algn="l" rtl="0">
              <a:spcBef>
                <a:spcPts val="400"/>
              </a:spcBef>
              <a:spcAft>
                <a:spcPts val="0"/>
              </a:spcAft>
              <a:buClr>
                <a:srgbClr val="D16349"/>
              </a:buClr>
              <a:buSzPts val="1800"/>
              <a:buFont typeface="Source Sans Pro"/>
              <a:buAutoNum type="arabicPeriod"/>
            </a:pPr>
            <a:r>
              <a:rPr lang="en-US" sz="1800" b="1">
                <a:latin typeface="Source Sans Pro"/>
                <a:ea typeface="Source Sans Pro"/>
                <a:cs typeface="Source Sans Pro"/>
                <a:sym typeface="Source Sans Pro"/>
              </a:rPr>
              <a:t> </a:t>
            </a:r>
            <a:endParaRPr sz="1800" b="1">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r>
              <a:rPr lang="en-US" sz="1800" b="1">
                <a:solidFill>
                  <a:srgbClr val="000000"/>
                </a:solidFill>
                <a:latin typeface="Source Sans Pro"/>
                <a:ea typeface="Source Sans Pro"/>
                <a:cs typeface="Source Sans Pro"/>
                <a:sym typeface="Source Sans Pro"/>
              </a:rPr>
              <a:t>Total contact hours for course</a:t>
            </a:r>
            <a:endParaRPr sz="1800">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r>
              <a:rPr lang="en-US" sz="1800">
                <a:latin typeface="Source Sans Pro"/>
                <a:ea typeface="Source Sans Pro"/>
                <a:cs typeface="Source Sans Pro"/>
                <a:sym typeface="Source Sans Pro"/>
              </a:rPr>
              <a:t>  </a:t>
            </a:r>
            <a:endParaRPr sz="1800">
              <a:latin typeface="Source Sans Pro"/>
              <a:ea typeface="Source Sans Pro"/>
              <a:cs typeface="Source Sans Pro"/>
              <a:sym typeface="Source Sans Pro"/>
            </a:endParaRPr>
          </a:p>
          <a:p>
            <a:pPr marL="368300" lvl="0" indent="0" algn="l" rtl="0">
              <a:spcBef>
                <a:spcPts val="400"/>
              </a:spcBef>
              <a:spcAft>
                <a:spcPts val="0"/>
              </a:spcAft>
              <a:buNone/>
            </a:pPr>
            <a:endParaRPr sz="1800">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r>
              <a:rPr lang="en-US" sz="1800" b="1">
                <a:solidFill>
                  <a:srgbClr val="000000"/>
                </a:solidFill>
                <a:latin typeface="Source Sans Pro"/>
                <a:ea typeface="Source Sans Pro"/>
                <a:cs typeface="Source Sans Pro"/>
                <a:sym typeface="Source Sans Pro"/>
              </a:rPr>
              <a:t>Catalog description</a:t>
            </a:r>
            <a:endParaRPr sz="1800">
              <a:solidFill>
                <a:srgbClr val="000000"/>
              </a:solidFill>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r>
              <a:rPr lang="en-US" sz="1800" b="1">
                <a:solidFill>
                  <a:srgbClr val="000000"/>
                </a:solidFill>
                <a:latin typeface="Source Sans Pro"/>
                <a:ea typeface="Source Sans Pro"/>
                <a:cs typeface="Source Sans Pro"/>
                <a:sym typeface="Source Sans Pro"/>
              </a:rPr>
              <a:t>Objectives</a:t>
            </a:r>
            <a:endParaRPr sz="1800">
              <a:solidFill>
                <a:srgbClr val="000000"/>
              </a:solidFill>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r>
              <a:rPr lang="en-US" sz="1800" b="1">
                <a:solidFill>
                  <a:srgbClr val="000000"/>
                </a:solidFill>
                <a:latin typeface="Source Sans Pro"/>
                <a:ea typeface="Source Sans Pro"/>
                <a:cs typeface="Source Sans Pro"/>
                <a:sym typeface="Source Sans Pro"/>
              </a:rPr>
              <a:t>Content (typically in outline form)</a:t>
            </a:r>
            <a:endParaRPr sz="1800">
              <a:solidFill>
                <a:srgbClr val="000000"/>
              </a:solidFill>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r>
              <a:rPr lang="en-US" sz="1800">
                <a:solidFill>
                  <a:srgbClr val="000000"/>
                </a:solidFill>
                <a:latin typeface="Source Sans Pro"/>
                <a:ea typeface="Source Sans Pro"/>
                <a:cs typeface="Source Sans Pro"/>
                <a:sym typeface="Source Sans Pro"/>
              </a:rPr>
              <a:t>Assignments and activities</a:t>
            </a:r>
            <a:endParaRPr sz="1800">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endParaRPr sz="1800">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r>
              <a:rPr lang="en-US" sz="1800" b="1">
                <a:solidFill>
                  <a:srgbClr val="000000"/>
                </a:solidFill>
                <a:latin typeface="Source Sans Pro"/>
                <a:ea typeface="Source Sans Pro"/>
                <a:cs typeface="Source Sans Pro"/>
                <a:sym typeface="Source Sans Pro"/>
              </a:rPr>
              <a:t>Methods of instruction </a:t>
            </a:r>
            <a:endParaRPr sz="1800">
              <a:solidFill>
                <a:srgbClr val="000000"/>
              </a:solidFill>
              <a:latin typeface="Source Sans Pro"/>
              <a:ea typeface="Source Sans Pro"/>
              <a:cs typeface="Source Sans Pro"/>
              <a:sym typeface="Source Sans Pro"/>
            </a:endParaRPr>
          </a:p>
          <a:p>
            <a:pPr marL="368300" lvl="0" indent="-381000" algn="l" rtl="0">
              <a:spcBef>
                <a:spcPts val="400"/>
              </a:spcBef>
              <a:spcAft>
                <a:spcPts val="0"/>
              </a:spcAft>
              <a:buClr>
                <a:srgbClr val="D16349"/>
              </a:buClr>
              <a:buSzPts val="1800"/>
              <a:buFont typeface="Source Sans Pro"/>
              <a:buAutoNum type="arabicPeriod"/>
            </a:pPr>
            <a:r>
              <a:rPr lang="en-US" sz="1800" b="1">
                <a:solidFill>
                  <a:srgbClr val="000000"/>
                </a:solidFill>
                <a:latin typeface="Source Sans Pro"/>
                <a:ea typeface="Source Sans Pro"/>
                <a:cs typeface="Source Sans Pro"/>
                <a:sym typeface="Source Sans Pro"/>
              </a:rPr>
              <a:t>Methods of evaluation/grading policy</a:t>
            </a:r>
            <a:endParaRPr sz="1800">
              <a:solidFill>
                <a:srgbClr val="000000"/>
              </a:solidFill>
              <a:latin typeface="Source Sans Pro"/>
              <a:ea typeface="Source Sans Pro"/>
              <a:cs typeface="Source Sans Pro"/>
              <a:sym typeface="Source Sans Pro"/>
            </a:endParaRPr>
          </a:p>
        </p:txBody>
      </p:sp>
      <p:sp>
        <p:nvSpPr>
          <p:cNvPr id="205" name="Google Shape;205;p23"/>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4"/>
          <p:cNvSpPr txBox="1">
            <a:spLocks noGrp="1"/>
          </p:cNvSpPr>
          <p:nvPr>
            <p:ph type="title"/>
          </p:nvPr>
        </p:nvSpPr>
        <p:spPr>
          <a:xfrm>
            <a:off x="1277650" y="365125"/>
            <a:ext cx="10046100" cy="1325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533A27"/>
              </a:buClr>
              <a:buSzPts val="3600"/>
              <a:buFont typeface="Palatino"/>
              <a:buNone/>
            </a:pPr>
            <a:r>
              <a:rPr lang="en-US" sz="4000" b="1"/>
              <a:t>Noncredit Curriculum Considerations</a:t>
            </a:r>
            <a:r>
              <a:rPr lang="en-US" sz="4000">
                <a:solidFill>
                  <a:srgbClr val="533A27"/>
                </a:solidFill>
              </a:rPr>
              <a:t> </a:t>
            </a:r>
            <a:r>
              <a:rPr lang="en-US" sz="2400" b="1" i="1"/>
              <a:t> </a:t>
            </a:r>
            <a:endParaRPr b="1"/>
          </a:p>
        </p:txBody>
      </p:sp>
      <p:sp>
        <p:nvSpPr>
          <p:cNvPr id="211" name="Google Shape;211;p24"/>
          <p:cNvSpPr txBox="1">
            <a:spLocks noGrp="1"/>
          </p:cNvSpPr>
          <p:nvPr>
            <p:ph type="body" idx="1"/>
          </p:nvPr>
        </p:nvSpPr>
        <p:spPr>
          <a:xfrm>
            <a:off x="1776248" y="1174501"/>
            <a:ext cx="9559802" cy="5043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100"/>
              </a:spcBef>
              <a:spcAft>
                <a:spcPts val="0"/>
              </a:spcAft>
              <a:buNone/>
            </a:pPr>
            <a:r>
              <a:rPr lang="en-US" sz="2300" dirty="0">
                <a:solidFill>
                  <a:srgbClr val="000000"/>
                </a:solidFill>
                <a:latin typeface="Source Sans Pro"/>
                <a:ea typeface="Source Sans Pro"/>
                <a:cs typeface="Source Sans Pro"/>
                <a:sym typeface="Source Sans Pro"/>
              </a:rPr>
              <a:t>W</a:t>
            </a:r>
            <a:r>
              <a:rPr lang="en-US" sz="2200" dirty="0">
                <a:solidFill>
                  <a:srgbClr val="000000"/>
                </a:solidFill>
                <a:latin typeface="Source Sans Pro"/>
                <a:ea typeface="Source Sans Pro"/>
                <a:cs typeface="Source Sans Pro"/>
                <a:sym typeface="Source Sans Pro"/>
              </a:rPr>
              <a:t>hile there are </a:t>
            </a:r>
            <a:r>
              <a:rPr lang="en-US" sz="2200" b="1" dirty="0">
                <a:solidFill>
                  <a:srgbClr val="000000"/>
                </a:solidFill>
                <a:latin typeface="Source Sans Pro"/>
                <a:ea typeface="Source Sans Pro"/>
                <a:cs typeface="Source Sans Pro"/>
                <a:sym typeface="Source Sans Pro"/>
              </a:rPr>
              <a:t>no registration fees</a:t>
            </a:r>
            <a:r>
              <a:rPr lang="en-US" sz="2200" dirty="0">
                <a:solidFill>
                  <a:srgbClr val="000000"/>
                </a:solidFill>
                <a:latin typeface="Source Sans Pro"/>
                <a:ea typeface="Source Sans Pro"/>
                <a:cs typeface="Source Sans Pro"/>
                <a:sym typeface="Source Sans Pro"/>
              </a:rPr>
              <a:t> for noncredit courses, </a:t>
            </a:r>
            <a:r>
              <a:rPr lang="en-US" sz="2200" b="1" dirty="0">
                <a:solidFill>
                  <a:srgbClr val="000000"/>
                </a:solidFill>
                <a:latin typeface="Source Sans Pro"/>
                <a:ea typeface="Source Sans Pro"/>
                <a:cs typeface="Source Sans Pro"/>
                <a:sym typeface="Source Sans Pro"/>
              </a:rPr>
              <a:t>other fees</a:t>
            </a:r>
            <a:r>
              <a:rPr lang="en-US" sz="2200" dirty="0">
                <a:solidFill>
                  <a:srgbClr val="000000"/>
                </a:solidFill>
                <a:latin typeface="Source Sans Pro"/>
                <a:ea typeface="Source Sans Pro"/>
                <a:cs typeface="Source Sans Pro"/>
                <a:sym typeface="Source Sans Pro"/>
              </a:rPr>
              <a:t> may be charged</a:t>
            </a:r>
            <a:endParaRPr sz="2200" dirty="0">
              <a:solidFill>
                <a:srgbClr val="000000"/>
              </a:solidFill>
              <a:latin typeface="Source Sans Pro"/>
              <a:ea typeface="Source Sans Pro"/>
              <a:cs typeface="Source Sans Pro"/>
              <a:sym typeface="Source Sans Pro"/>
            </a:endParaRPr>
          </a:p>
          <a:p>
            <a:pPr marL="0" lvl="0" indent="0" algn="l" rtl="0">
              <a:lnSpc>
                <a:spcPct val="90000"/>
              </a:lnSpc>
              <a:spcBef>
                <a:spcPts val="1100"/>
              </a:spcBef>
              <a:spcAft>
                <a:spcPts val="0"/>
              </a:spcAft>
              <a:buNone/>
            </a:pPr>
            <a:r>
              <a:rPr lang="en-US" sz="2200" b="1" dirty="0">
                <a:solidFill>
                  <a:srgbClr val="000000"/>
                </a:solidFill>
                <a:latin typeface="Source Sans Pro"/>
                <a:ea typeface="Source Sans Pro"/>
                <a:cs typeface="Source Sans Pro"/>
                <a:sym typeface="Source Sans Pro"/>
              </a:rPr>
              <a:t>Materials fees may be charged:</a:t>
            </a:r>
            <a:endParaRPr sz="2200" b="1" dirty="0">
              <a:solidFill>
                <a:srgbClr val="000000"/>
              </a:solidFill>
              <a:latin typeface="Source Sans Pro"/>
              <a:ea typeface="Source Sans Pro"/>
              <a:cs typeface="Source Sans Pro"/>
              <a:sym typeface="Source Sans Pro"/>
            </a:endParaRPr>
          </a:p>
          <a:p>
            <a:pPr marL="698500" lvl="0" indent="-241300" algn="l" rtl="0">
              <a:lnSpc>
                <a:spcPct val="90000"/>
              </a:lnSpc>
              <a:spcBef>
                <a:spcPts val="1100"/>
              </a:spcBef>
              <a:spcAft>
                <a:spcPts val="0"/>
              </a:spcAft>
              <a:buClr>
                <a:srgbClr val="000000"/>
              </a:buClr>
              <a:buSzPts val="1400"/>
              <a:buFont typeface="Source Sans Pro"/>
              <a:buChar char="●"/>
            </a:pPr>
            <a:r>
              <a:rPr lang="en-US" sz="2200" dirty="0">
                <a:solidFill>
                  <a:srgbClr val="000000"/>
                </a:solidFill>
                <a:latin typeface="Source Sans Pro"/>
                <a:ea typeface="Source Sans Pro"/>
                <a:cs typeface="Source Sans Pro"/>
                <a:sym typeface="Source Sans Pro"/>
              </a:rPr>
              <a:t>Must meet the same standards of documentation as materials fees for credit courses</a:t>
            </a:r>
            <a:endParaRPr sz="2200" dirty="0">
              <a:solidFill>
                <a:srgbClr val="000000"/>
              </a:solidFill>
              <a:latin typeface="Source Sans Pro"/>
              <a:ea typeface="Source Sans Pro"/>
              <a:cs typeface="Source Sans Pro"/>
              <a:sym typeface="Source Sans Pro"/>
            </a:endParaRPr>
          </a:p>
          <a:p>
            <a:pPr marL="698500" lvl="0" indent="-241300" algn="l" rtl="0">
              <a:lnSpc>
                <a:spcPct val="90000"/>
              </a:lnSpc>
              <a:spcBef>
                <a:spcPts val="1100"/>
              </a:spcBef>
              <a:spcAft>
                <a:spcPts val="0"/>
              </a:spcAft>
              <a:buClr>
                <a:srgbClr val="000000"/>
              </a:buClr>
              <a:buSzPts val="1400"/>
              <a:buFont typeface="Source Sans Pro"/>
              <a:buChar char="●"/>
            </a:pPr>
            <a:r>
              <a:rPr lang="en-US" sz="2200" dirty="0">
                <a:solidFill>
                  <a:srgbClr val="000000"/>
                </a:solidFill>
                <a:latin typeface="Source Sans Pro"/>
                <a:ea typeface="Source Sans Pro"/>
                <a:cs typeface="Source Sans Pro"/>
                <a:sym typeface="Source Sans Pro"/>
              </a:rPr>
              <a:t>Many colleges try to limit or eliminate materials fees using grant and categorical funding</a:t>
            </a:r>
            <a:endParaRPr sz="2200" dirty="0">
              <a:solidFill>
                <a:srgbClr val="000000"/>
              </a:solidFill>
              <a:latin typeface="Source Sans Pro"/>
              <a:ea typeface="Source Sans Pro"/>
              <a:cs typeface="Source Sans Pro"/>
              <a:sym typeface="Source Sans Pro"/>
            </a:endParaRPr>
          </a:p>
          <a:p>
            <a:pPr marL="0" lvl="0" indent="0" algn="l" rtl="0">
              <a:lnSpc>
                <a:spcPct val="90000"/>
              </a:lnSpc>
              <a:spcBef>
                <a:spcPts val="1100"/>
              </a:spcBef>
              <a:spcAft>
                <a:spcPts val="0"/>
              </a:spcAft>
              <a:buNone/>
            </a:pPr>
            <a:r>
              <a:rPr lang="en-US" sz="2200" dirty="0">
                <a:solidFill>
                  <a:srgbClr val="000000"/>
                </a:solidFill>
                <a:latin typeface="Source Sans Pro"/>
                <a:ea typeface="Source Sans Pro"/>
                <a:cs typeface="Source Sans Pro"/>
                <a:sym typeface="Source Sans Pro"/>
              </a:rPr>
              <a:t>Noncredit courses may require textbooks, but many colleges </a:t>
            </a:r>
            <a:r>
              <a:rPr lang="en-US" sz="2200" b="1" dirty="0">
                <a:solidFill>
                  <a:srgbClr val="000000"/>
                </a:solidFill>
                <a:latin typeface="Source Sans Pro"/>
                <a:ea typeface="Source Sans Pro"/>
                <a:cs typeface="Source Sans Pro"/>
                <a:sym typeface="Source Sans Pro"/>
              </a:rPr>
              <a:t>consider no- and low-cost alternatives:</a:t>
            </a:r>
            <a:endParaRPr sz="2200" b="1" dirty="0">
              <a:solidFill>
                <a:srgbClr val="000000"/>
              </a:solidFill>
              <a:latin typeface="Source Sans Pro"/>
              <a:ea typeface="Source Sans Pro"/>
              <a:cs typeface="Source Sans Pro"/>
              <a:sym typeface="Source Sans Pro"/>
            </a:endParaRPr>
          </a:p>
          <a:p>
            <a:pPr marL="698500" lvl="0" indent="-241300" algn="l" rtl="0">
              <a:lnSpc>
                <a:spcPct val="90000"/>
              </a:lnSpc>
              <a:spcBef>
                <a:spcPts val="1100"/>
              </a:spcBef>
              <a:spcAft>
                <a:spcPts val="0"/>
              </a:spcAft>
              <a:buClr>
                <a:srgbClr val="000000"/>
              </a:buClr>
              <a:buSzPts val="1400"/>
              <a:buFont typeface="Source Sans Pro"/>
              <a:buChar char="●"/>
            </a:pPr>
            <a:r>
              <a:rPr lang="en-US" sz="2200" dirty="0">
                <a:solidFill>
                  <a:srgbClr val="000000"/>
                </a:solidFill>
                <a:latin typeface="Source Sans Pro"/>
                <a:ea typeface="Source Sans Pro"/>
                <a:cs typeface="Source Sans Pro"/>
                <a:sym typeface="Source Sans Pro"/>
              </a:rPr>
              <a:t>Classroom sets</a:t>
            </a:r>
            <a:endParaRPr sz="2200" dirty="0">
              <a:solidFill>
                <a:srgbClr val="000000"/>
              </a:solidFill>
              <a:latin typeface="Source Sans Pro"/>
              <a:ea typeface="Source Sans Pro"/>
              <a:cs typeface="Source Sans Pro"/>
              <a:sym typeface="Source Sans Pro"/>
            </a:endParaRPr>
          </a:p>
          <a:p>
            <a:pPr marL="698500" lvl="0" indent="-241300" algn="l" rtl="0">
              <a:lnSpc>
                <a:spcPct val="90000"/>
              </a:lnSpc>
              <a:spcBef>
                <a:spcPts val="1100"/>
              </a:spcBef>
              <a:spcAft>
                <a:spcPts val="0"/>
              </a:spcAft>
              <a:buClr>
                <a:srgbClr val="000000"/>
              </a:buClr>
              <a:buSzPts val="1400"/>
              <a:buFont typeface="Source Sans Pro"/>
              <a:buChar char="●"/>
            </a:pPr>
            <a:r>
              <a:rPr lang="en-US" sz="2200" dirty="0">
                <a:solidFill>
                  <a:srgbClr val="000000"/>
                </a:solidFill>
                <a:latin typeface="Source Sans Pro"/>
                <a:ea typeface="Source Sans Pro"/>
                <a:cs typeface="Source Sans Pro"/>
                <a:sym typeface="Source Sans Pro"/>
              </a:rPr>
              <a:t>OER</a:t>
            </a:r>
            <a:endParaRPr sz="2200" dirty="0">
              <a:solidFill>
                <a:srgbClr val="000000"/>
              </a:solidFill>
              <a:latin typeface="Source Sans Pro"/>
              <a:ea typeface="Source Sans Pro"/>
              <a:cs typeface="Source Sans Pro"/>
              <a:sym typeface="Source Sans Pro"/>
            </a:endParaRPr>
          </a:p>
          <a:p>
            <a:pPr marL="698500" lvl="0" indent="-241300" algn="l" rtl="0">
              <a:lnSpc>
                <a:spcPct val="90000"/>
              </a:lnSpc>
              <a:spcBef>
                <a:spcPts val="1100"/>
              </a:spcBef>
              <a:spcAft>
                <a:spcPts val="0"/>
              </a:spcAft>
              <a:buClr>
                <a:srgbClr val="000000"/>
              </a:buClr>
              <a:buSzPts val="1400"/>
              <a:buFont typeface="Source Sans Pro"/>
              <a:buChar char="●"/>
            </a:pPr>
            <a:r>
              <a:rPr lang="en-US" sz="2200" dirty="0">
                <a:solidFill>
                  <a:srgbClr val="000000"/>
                </a:solidFill>
                <a:latin typeface="Source Sans Pro"/>
                <a:ea typeface="Source Sans Pro"/>
                <a:cs typeface="Source Sans Pro"/>
                <a:sym typeface="Source Sans Pro"/>
              </a:rPr>
              <a:t>Lending library</a:t>
            </a:r>
            <a:endParaRPr sz="2200" dirty="0">
              <a:solidFill>
                <a:srgbClr val="000000"/>
              </a:solidFill>
              <a:latin typeface="Source Sans Pro"/>
              <a:ea typeface="Source Sans Pro"/>
              <a:cs typeface="Source Sans Pro"/>
              <a:sym typeface="Source Sans Pro"/>
            </a:endParaRPr>
          </a:p>
          <a:p>
            <a:pPr marL="698500" lvl="0" indent="-241300" algn="l" rtl="0">
              <a:lnSpc>
                <a:spcPct val="90000"/>
              </a:lnSpc>
              <a:spcBef>
                <a:spcPts val="1100"/>
              </a:spcBef>
              <a:spcAft>
                <a:spcPts val="0"/>
              </a:spcAft>
              <a:buClr>
                <a:srgbClr val="000000"/>
              </a:buClr>
              <a:buSzPts val="1400"/>
              <a:buFont typeface="Source Sans Pro"/>
              <a:buChar char="●"/>
            </a:pPr>
            <a:r>
              <a:rPr lang="en-US" sz="2200" dirty="0">
                <a:solidFill>
                  <a:srgbClr val="000000"/>
                </a:solidFill>
                <a:latin typeface="Source Sans Pro"/>
                <a:ea typeface="Source Sans Pro"/>
                <a:cs typeface="Source Sans Pro"/>
                <a:sym typeface="Source Sans Pro"/>
              </a:rPr>
              <a:t>Grant funding</a:t>
            </a:r>
            <a:endParaRPr sz="1900" dirty="0">
              <a:solidFill>
                <a:srgbClr val="000000"/>
              </a:solidFill>
              <a:latin typeface="Source Sans Pro"/>
              <a:ea typeface="Source Sans Pro"/>
              <a:cs typeface="Source Sans Pro"/>
              <a:sym typeface="Source Sans Pro"/>
            </a:endParaRPr>
          </a:p>
        </p:txBody>
      </p:sp>
      <p:sp>
        <p:nvSpPr>
          <p:cNvPr id="212" name="Google Shape;212;p24"/>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1277650" y="365125"/>
            <a:ext cx="10046100" cy="1325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533A27"/>
              </a:buClr>
              <a:buSzPts val="3600"/>
              <a:buFont typeface="Palatino"/>
              <a:buNone/>
            </a:pPr>
            <a:r>
              <a:rPr lang="en-US" sz="3600" b="1"/>
              <a:t>MQ’s Noncredit </a:t>
            </a:r>
            <a:r>
              <a:rPr lang="en-US" sz="2400" b="1" i="1"/>
              <a:t> </a:t>
            </a:r>
            <a:endParaRPr b="1"/>
          </a:p>
        </p:txBody>
      </p:sp>
      <p:sp>
        <p:nvSpPr>
          <p:cNvPr id="218" name="Google Shape;218;p25"/>
          <p:cNvSpPr txBox="1">
            <a:spLocks noGrp="1"/>
          </p:cNvSpPr>
          <p:nvPr>
            <p:ph type="body" idx="1"/>
          </p:nvPr>
        </p:nvSpPr>
        <p:spPr>
          <a:xfrm>
            <a:off x="1277650" y="1798320"/>
            <a:ext cx="10058400" cy="4419600"/>
          </a:xfrm>
          <a:prstGeom prst="rect">
            <a:avLst/>
          </a:prstGeom>
          <a:noFill/>
          <a:ln>
            <a:noFill/>
          </a:ln>
        </p:spPr>
        <p:txBody>
          <a:bodyPr spcFirstLastPara="1" wrap="square" lIns="91425" tIns="91425" rIns="91425" bIns="91425" anchor="t" anchorCtr="0">
            <a:noAutofit/>
          </a:bodyPr>
          <a:lstStyle/>
          <a:p>
            <a:pPr marL="609600" lvl="0" indent="-419100" algn="l" rtl="0">
              <a:lnSpc>
                <a:spcPct val="90000"/>
              </a:lnSpc>
              <a:spcBef>
                <a:spcPts val="1100"/>
              </a:spcBef>
              <a:spcAft>
                <a:spcPts val="0"/>
              </a:spcAft>
              <a:buClr>
                <a:srgbClr val="000000"/>
              </a:buClr>
              <a:buSzPts val="1800"/>
              <a:buChar char="●"/>
            </a:pPr>
            <a:r>
              <a:rPr lang="en-US" sz="2800">
                <a:solidFill>
                  <a:srgbClr val="000000"/>
                </a:solidFill>
                <a:latin typeface="Source Sans Pro"/>
                <a:ea typeface="Source Sans Pro"/>
                <a:cs typeface="Source Sans Pro"/>
                <a:sym typeface="Source Sans Pro"/>
              </a:rPr>
              <a:t>Title 5 § 53412  lists the </a:t>
            </a:r>
            <a:r>
              <a:rPr lang="en-US" sz="2800" b="1">
                <a:solidFill>
                  <a:srgbClr val="000000"/>
                </a:solidFill>
                <a:latin typeface="Source Sans Pro"/>
                <a:ea typeface="Source Sans Pro"/>
                <a:cs typeface="Source Sans Pro"/>
                <a:sym typeface="Source Sans Pro"/>
              </a:rPr>
              <a:t>minimum qualifications</a:t>
            </a:r>
            <a:r>
              <a:rPr lang="en-US" sz="2800">
                <a:solidFill>
                  <a:srgbClr val="000000"/>
                </a:solidFill>
                <a:latin typeface="Source Sans Pro"/>
                <a:ea typeface="Source Sans Pro"/>
                <a:cs typeface="Source Sans Pro"/>
                <a:sym typeface="Source Sans Pro"/>
              </a:rPr>
              <a:t> (MQs) to teach noncredit.  Although some MQs are the same as for credit instruction (</a:t>
            </a:r>
            <a:r>
              <a:rPr lang="en-US" sz="2800" i="1">
                <a:solidFill>
                  <a:srgbClr val="000000"/>
                </a:solidFill>
                <a:latin typeface="Source Sans Pro"/>
                <a:ea typeface="Source Sans Pro"/>
                <a:cs typeface="Source Sans Pro"/>
                <a:sym typeface="Source Sans Pro"/>
              </a:rPr>
              <a:t>i.e</a:t>
            </a:r>
            <a:r>
              <a:rPr lang="en-US" sz="2800">
                <a:solidFill>
                  <a:srgbClr val="000000"/>
                </a:solidFill>
                <a:latin typeface="Source Sans Pro"/>
                <a:ea typeface="Source Sans Pro"/>
                <a:cs typeface="Source Sans Pro"/>
                <a:sym typeface="Source Sans Pro"/>
              </a:rPr>
              <a:t>., §53410), some areas have different MQs including: Basic skills mathematics and English, English as a Second Language, health and safety, citizenship, home economics and older adults</a:t>
            </a:r>
            <a:endParaRPr sz="2800">
              <a:solidFill>
                <a:srgbClr val="000000"/>
              </a:solidFill>
              <a:latin typeface="Source Sans Pro"/>
              <a:ea typeface="Source Sans Pro"/>
              <a:cs typeface="Source Sans Pro"/>
              <a:sym typeface="Source Sans Pro"/>
            </a:endParaRPr>
          </a:p>
          <a:p>
            <a:pPr marL="609600" lvl="0" indent="-419100" algn="l" rtl="0">
              <a:lnSpc>
                <a:spcPct val="90000"/>
              </a:lnSpc>
              <a:spcBef>
                <a:spcPts val="1100"/>
              </a:spcBef>
              <a:spcAft>
                <a:spcPts val="1000"/>
              </a:spcAft>
              <a:buClr>
                <a:srgbClr val="000000"/>
              </a:buClr>
              <a:buSzPts val="1800"/>
              <a:buFont typeface="Source Sans Pro"/>
              <a:buChar char="●"/>
            </a:pPr>
            <a:r>
              <a:rPr lang="en-US" sz="2800">
                <a:solidFill>
                  <a:srgbClr val="000000"/>
                </a:solidFill>
                <a:latin typeface="Source Sans Pro"/>
                <a:ea typeface="Source Sans Pro"/>
                <a:cs typeface="Source Sans Pro"/>
                <a:sym typeface="Source Sans Pro"/>
              </a:rPr>
              <a:t>The Minimum Qualifications Handbook (also called the Disciplines List) details the requirements.</a:t>
            </a:r>
            <a:endParaRPr>
              <a:solidFill>
                <a:srgbClr val="000000"/>
              </a:solidFill>
              <a:latin typeface="Source Sans Pro"/>
              <a:ea typeface="Source Sans Pro"/>
              <a:cs typeface="Source Sans Pro"/>
              <a:sym typeface="Source Sans Pro"/>
            </a:endParaRPr>
          </a:p>
        </p:txBody>
      </p:sp>
      <p:sp>
        <p:nvSpPr>
          <p:cNvPr id="219" name="Google Shape;219;p25"/>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6"/>
          <p:cNvSpPr txBox="1">
            <a:spLocks noGrp="1"/>
          </p:cNvSpPr>
          <p:nvPr>
            <p:ph type="title"/>
          </p:nvPr>
        </p:nvSpPr>
        <p:spPr>
          <a:xfrm>
            <a:off x="1277650" y="365125"/>
            <a:ext cx="10046100" cy="1325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533A27"/>
              </a:buClr>
              <a:buSzPts val="3600"/>
              <a:buFont typeface="Palatino"/>
              <a:buNone/>
            </a:pPr>
            <a:r>
              <a:rPr lang="en-US" sz="3600" b="1">
                <a:latin typeface="Georgia"/>
                <a:ea typeface="Georgia"/>
                <a:cs typeface="Georgia"/>
                <a:sym typeface="Georgia"/>
              </a:rPr>
              <a:t>Teaching Considerations</a:t>
            </a:r>
            <a:endParaRPr b="1">
              <a:latin typeface="Georgia"/>
              <a:ea typeface="Georgia"/>
              <a:cs typeface="Georgia"/>
              <a:sym typeface="Georgia"/>
            </a:endParaRPr>
          </a:p>
        </p:txBody>
      </p:sp>
      <p:sp>
        <p:nvSpPr>
          <p:cNvPr id="225" name="Google Shape;225;p26"/>
          <p:cNvSpPr txBox="1">
            <a:spLocks noGrp="1"/>
          </p:cNvSpPr>
          <p:nvPr>
            <p:ph type="body" idx="1"/>
          </p:nvPr>
        </p:nvSpPr>
        <p:spPr>
          <a:xfrm>
            <a:off x="1277650" y="1798320"/>
            <a:ext cx="10058400" cy="4419600"/>
          </a:xfrm>
          <a:prstGeom prst="rect">
            <a:avLst/>
          </a:prstGeom>
          <a:noFill/>
          <a:ln>
            <a:noFill/>
          </a:ln>
        </p:spPr>
        <p:txBody>
          <a:bodyPr spcFirstLastPara="1" wrap="square" lIns="91425" tIns="91425" rIns="91425" bIns="91425" anchor="t" anchorCtr="0">
            <a:noAutofit/>
          </a:bodyPr>
          <a:lstStyle/>
          <a:p>
            <a:pPr marL="609600" lvl="0" indent="-457200" algn="l" rtl="0">
              <a:lnSpc>
                <a:spcPct val="90000"/>
              </a:lnSpc>
              <a:spcBef>
                <a:spcPts val="1600"/>
              </a:spcBef>
              <a:spcAft>
                <a:spcPts val="0"/>
              </a:spcAft>
              <a:buClr>
                <a:srgbClr val="000000"/>
              </a:buClr>
              <a:buSzPts val="2400"/>
              <a:buFont typeface="Source Sans Pro"/>
              <a:buChar char="●"/>
            </a:pPr>
            <a:r>
              <a:rPr lang="en-US" sz="3000">
                <a:solidFill>
                  <a:srgbClr val="000000"/>
                </a:solidFill>
                <a:latin typeface="Source Sans Pro"/>
                <a:ea typeface="Source Sans Pro"/>
                <a:cs typeface="Source Sans Pro"/>
                <a:sym typeface="Source Sans Pro"/>
              </a:rPr>
              <a:t>Unique challenges </a:t>
            </a:r>
            <a:endParaRPr sz="3000">
              <a:solidFill>
                <a:srgbClr val="000000"/>
              </a:solidFill>
              <a:latin typeface="Source Sans Pro"/>
              <a:ea typeface="Source Sans Pro"/>
              <a:cs typeface="Source Sans Pro"/>
              <a:sym typeface="Source Sans Pro"/>
            </a:endParaRPr>
          </a:p>
          <a:p>
            <a:pPr marL="609600" lvl="0" indent="-457200" algn="l" rtl="0">
              <a:lnSpc>
                <a:spcPct val="90000"/>
              </a:lnSpc>
              <a:spcBef>
                <a:spcPts val="1600"/>
              </a:spcBef>
              <a:spcAft>
                <a:spcPts val="0"/>
              </a:spcAft>
              <a:buClr>
                <a:srgbClr val="000000"/>
              </a:buClr>
              <a:buSzPts val="2400"/>
              <a:buFont typeface="Source Sans Pro"/>
              <a:buChar char="●"/>
            </a:pPr>
            <a:r>
              <a:rPr lang="en-US" sz="3000">
                <a:solidFill>
                  <a:srgbClr val="000000"/>
                </a:solidFill>
                <a:latin typeface="Source Sans Pro"/>
                <a:ea typeface="Source Sans Pro"/>
                <a:cs typeface="Source Sans Pro"/>
                <a:sym typeface="Source Sans Pro"/>
              </a:rPr>
              <a:t>Open-entry/open exit environment </a:t>
            </a:r>
            <a:endParaRPr sz="3000">
              <a:solidFill>
                <a:srgbClr val="000000"/>
              </a:solidFill>
              <a:latin typeface="Source Sans Pro"/>
              <a:ea typeface="Source Sans Pro"/>
              <a:cs typeface="Source Sans Pro"/>
              <a:sym typeface="Source Sans Pro"/>
            </a:endParaRPr>
          </a:p>
          <a:p>
            <a:pPr marL="609600" lvl="0" indent="-457200" algn="l" rtl="0">
              <a:lnSpc>
                <a:spcPct val="90000"/>
              </a:lnSpc>
              <a:spcBef>
                <a:spcPts val="1100"/>
              </a:spcBef>
              <a:spcAft>
                <a:spcPts val="0"/>
              </a:spcAft>
              <a:buClr>
                <a:srgbClr val="000000"/>
              </a:buClr>
              <a:buSzPts val="2400"/>
              <a:buFont typeface="Source Sans Pro"/>
              <a:buChar char="●"/>
            </a:pPr>
            <a:r>
              <a:rPr lang="en-US" sz="3000">
                <a:solidFill>
                  <a:srgbClr val="000000"/>
                </a:solidFill>
                <a:latin typeface="Source Sans Pro"/>
                <a:ea typeface="Source Sans Pro"/>
                <a:cs typeface="Source Sans Pro"/>
                <a:sym typeface="Source Sans Pro"/>
              </a:rPr>
              <a:t>Varying gaps in the academic knowledge </a:t>
            </a:r>
            <a:endParaRPr sz="3000">
              <a:solidFill>
                <a:srgbClr val="000000"/>
              </a:solidFill>
              <a:latin typeface="Source Sans Pro"/>
              <a:ea typeface="Source Sans Pro"/>
              <a:cs typeface="Source Sans Pro"/>
              <a:sym typeface="Source Sans Pro"/>
            </a:endParaRPr>
          </a:p>
          <a:p>
            <a:pPr marL="609600" lvl="0" indent="-457200" algn="l" rtl="0">
              <a:lnSpc>
                <a:spcPct val="90000"/>
              </a:lnSpc>
              <a:spcBef>
                <a:spcPts val="1100"/>
              </a:spcBef>
              <a:spcAft>
                <a:spcPts val="0"/>
              </a:spcAft>
              <a:buClr>
                <a:srgbClr val="000000"/>
              </a:buClr>
              <a:buSzPts val="2400"/>
              <a:buFont typeface="Source Sans Pro"/>
              <a:buChar char="●"/>
            </a:pPr>
            <a:r>
              <a:rPr lang="en-US" sz="3000">
                <a:solidFill>
                  <a:srgbClr val="000000"/>
                </a:solidFill>
                <a:latin typeface="Source Sans Pro"/>
                <a:ea typeface="Source Sans Pro"/>
                <a:cs typeface="Source Sans Pro"/>
                <a:sym typeface="Source Sans Pro"/>
              </a:rPr>
              <a:t>Pedagogy becomes increasingly important</a:t>
            </a:r>
            <a:endParaRPr sz="3000">
              <a:solidFill>
                <a:srgbClr val="000000"/>
              </a:solidFill>
              <a:latin typeface="Source Sans Pro"/>
              <a:ea typeface="Source Sans Pro"/>
              <a:cs typeface="Source Sans Pro"/>
              <a:sym typeface="Source Sans Pro"/>
            </a:endParaRPr>
          </a:p>
          <a:p>
            <a:pPr marL="1219200" lvl="1" indent="-495300" algn="l" rtl="0">
              <a:lnSpc>
                <a:spcPct val="90000"/>
              </a:lnSpc>
              <a:spcBef>
                <a:spcPts val="500"/>
              </a:spcBef>
              <a:spcAft>
                <a:spcPts val="0"/>
              </a:spcAft>
              <a:buClr>
                <a:srgbClr val="000000"/>
              </a:buClr>
              <a:buSzPts val="3000"/>
              <a:buFont typeface="Source Sans Pro"/>
              <a:buChar char="•"/>
            </a:pPr>
            <a:r>
              <a:rPr lang="en-US" sz="3000">
                <a:solidFill>
                  <a:srgbClr val="000000"/>
                </a:solidFill>
                <a:latin typeface="Source Sans Pro"/>
                <a:ea typeface="Source Sans Pro"/>
                <a:cs typeface="Source Sans Pro"/>
                <a:sym typeface="Source Sans Pro"/>
              </a:rPr>
              <a:t>Scaffold lessons </a:t>
            </a:r>
            <a:endParaRPr sz="3000">
              <a:solidFill>
                <a:srgbClr val="000000"/>
              </a:solidFill>
              <a:latin typeface="Source Sans Pro"/>
              <a:ea typeface="Source Sans Pro"/>
              <a:cs typeface="Source Sans Pro"/>
              <a:sym typeface="Source Sans Pro"/>
            </a:endParaRPr>
          </a:p>
          <a:p>
            <a:pPr marL="609600" lvl="0" indent="-457200" algn="l" rtl="0">
              <a:lnSpc>
                <a:spcPct val="90000"/>
              </a:lnSpc>
              <a:spcBef>
                <a:spcPts val="1100"/>
              </a:spcBef>
              <a:spcAft>
                <a:spcPts val="0"/>
              </a:spcAft>
              <a:buClr>
                <a:srgbClr val="000000"/>
              </a:buClr>
              <a:buSzPts val="2400"/>
              <a:buFont typeface="Source Sans Pro"/>
              <a:buChar char="●"/>
            </a:pPr>
            <a:r>
              <a:rPr lang="en-US" sz="3000">
                <a:solidFill>
                  <a:srgbClr val="000000"/>
                </a:solidFill>
                <a:latin typeface="Source Sans Pro"/>
                <a:ea typeface="Source Sans Pro"/>
                <a:cs typeface="Source Sans Pro"/>
                <a:sym typeface="Source Sans Pro"/>
              </a:rPr>
              <a:t>Faculty who understand noncredit students</a:t>
            </a:r>
            <a:endParaRPr sz="3000">
              <a:solidFill>
                <a:srgbClr val="000000"/>
              </a:solidFill>
              <a:latin typeface="Source Sans Pro"/>
              <a:ea typeface="Source Sans Pro"/>
              <a:cs typeface="Source Sans Pro"/>
              <a:sym typeface="Source Sans Pro"/>
            </a:endParaRPr>
          </a:p>
        </p:txBody>
      </p:sp>
      <p:sp>
        <p:nvSpPr>
          <p:cNvPr id="226" name="Google Shape;226;p26"/>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1277650" y="365125"/>
            <a:ext cx="10046100" cy="1325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533A27"/>
              </a:buClr>
              <a:buSzPts val="3600"/>
              <a:buFont typeface="Palatino"/>
              <a:buNone/>
            </a:pPr>
            <a:r>
              <a:rPr lang="en-US" sz="3600" b="1">
                <a:latin typeface="Georgia"/>
                <a:ea typeface="Georgia"/>
                <a:cs typeface="Georgia"/>
                <a:sym typeface="Georgia"/>
              </a:rPr>
              <a:t>Collaboration between Credit and Noncredit</a:t>
            </a:r>
            <a:r>
              <a:rPr lang="en-US" sz="2400" b="1" i="1">
                <a:latin typeface="Georgia"/>
                <a:ea typeface="Georgia"/>
                <a:cs typeface="Georgia"/>
                <a:sym typeface="Georgia"/>
              </a:rPr>
              <a:t> </a:t>
            </a:r>
            <a:endParaRPr b="1">
              <a:latin typeface="Georgia"/>
              <a:ea typeface="Georgia"/>
              <a:cs typeface="Georgia"/>
              <a:sym typeface="Georgia"/>
            </a:endParaRPr>
          </a:p>
        </p:txBody>
      </p:sp>
      <p:sp>
        <p:nvSpPr>
          <p:cNvPr id="232" name="Google Shape;232;p27"/>
          <p:cNvSpPr txBox="1">
            <a:spLocks noGrp="1"/>
          </p:cNvSpPr>
          <p:nvPr>
            <p:ph type="body" idx="1"/>
          </p:nvPr>
        </p:nvSpPr>
        <p:spPr>
          <a:xfrm>
            <a:off x="1277650" y="1574525"/>
            <a:ext cx="10058400" cy="4643400"/>
          </a:xfrm>
          <a:prstGeom prst="rect">
            <a:avLst/>
          </a:prstGeom>
          <a:noFill/>
          <a:ln>
            <a:noFill/>
          </a:ln>
        </p:spPr>
        <p:txBody>
          <a:bodyPr spcFirstLastPara="1" wrap="square" lIns="91425" tIns="91425" rIns="91425" bIns="91425" anchor="t" anchorCtr="0">
            <a:noAutofit/>
          </a:bodyPr>
          <a:lstStyle/>
          <a:p>
            <a:pPr marL="609600" lvl="0" indent="-476250" algn="l" rtl="0">
              <a:lnSpc>
                <a:spcPct val="90000"/>
              </a:lnSpc>
              <a:spcBef>
                <a:spcPts val="1000"/>
              </a:spcBef>
              <a:spcAft>
                <a:spcPts val="0"/>
              </a:spcAft>
              <a:buClr>
                <a:srgbClr val="000000"/>
              </a:buClr>
              <a:buSzPts val="2700"/>
              <a:buFont typeface="Source Sans Pro"/>
              <a:buChar char="●"/>
            </a:pPr>
            <a:r>
              <a:rPr lang="en-US" sz="2300">
                <a:solidFill>
                  <a:srgbClr val="000000"/>
                </a:solidFill>
                <a:latin typeface="Source Sans Pro"/>
                <a:ea typeface="Source Sans Pro"/>
                <a:cs typeface="Source Sans Pro"/>
                <a:sym typeface="Source Sans Pro"/>
              </a:rPr>
              <a:t>Noncredit Support Courses. These courses are designed together with credit faculty to support students who are currently enrolled or are preparing to enroll in credit courses.  </a:t>
            </a:r>
            <a:endParaRPr sz="2300">
              <a:solidFill>
                <a:srgbClr val="000000"/>
              </a:solidFill>
              <a:latin typeface="Source Sans Pro"/>
              <a:ea typeface="Source Sans Pro"/>
              <a:cs typeface="Source Sans Pro"/>
              <a:sym typeface="Source Sans Pro"/>
            </a:endParaRPr>
          </a:p>
          <a:p>
            <a:pPr marL="609600" lvl="0" indent="-476250" algn="l" rtl="0">
              <a:lnSpc>
                <a:spcPct val="90000"/>
              </a:lnSpc>
              <a:spcBef>
                <a:spcPts val="1100"/>
              </a:spcBef>
              <a:spcAft>
                <a:spcPts val="0"/>
              </a:spcAft>
              <a:buClr>
                <a:srgbClr val="000000"/>
              </a:buClr>
              <a:buSzPts val="2700"/>
              <a:buFont typeface="Source Sans Pro"/>
              <a:buChar char="●"/>
            </a:pPr>
            <a:r>
              <a:rPr lang="en-US" sz="2300">
                <a:solidFill>
                  <a:srgbClr val="000000"/>
                </a:solidFill>
                <a:latin typeface="Source Sans Pro"/>
                <a:ea typeface="Source Sans Pro"/>
                <a:cs typeface="Source Sans Pro"/>
                <a:sym typeface="Source Sans Pro"/>
              </a:rPr>
              <a:t>Some options include</a:t>
            </a:r>
            <a:endParaRPr sz="2300">
              <a:solidFill>
                <a:srgbClr val="000000"/>
              </a:solidFill>
              <a:latin typeface="Source Sans Pro"/>
              <a:ea typeface="Source Sans Pro"/>
              <a:cs typeface="Source Sans Pro"/>
              <a:sym typeface="Source Sans Pro"/>
            </a:endParaRPr>
          </a:p>
          <a:p>
            <a:pPr marL="1219200" lvl="1" indent="-450850" algn="l" rtl="0">
              <a:lnSpc>
                <a:spcPct val="90000"/>
              </a:lnSpc>
              <a:spcBef>
                <a:spcPts val="500"/>
              </a:spcBef>
              <a:spcAft>
                <a:spcPts val="0"/>
              </a:spcAft>
              <a:buClr>
                <a:srgbClr val="000000"/>
              </a:buClr>
              <a:buSzPts val="2300"/>
              <a:buFont typeface="Source Sans Pro"/>
              <a:buChar char="•"/>
            </a:pPr>
            <a:r>
              <a:rPr lang="en-US" sz="2100">
                <a:solidFill>
                  <a:srgbClr val="000000"/>
                </a:solidFill>
                <a:latin typeface="Source Sans Pro"/>
                <a:ea typeface="Source Sans Pro"/>
                <a:cs typeface="Source Sans Pro"/>
                <a:sym typeface="Source Sans Pro"/>
              </a:rPr>
              <a:t>Corequisite support courses</a:t>
            </a:r>
            <a:endParaRPr sz="2100">
              <a:solidFill>
                <a:srgbClr val="000000"/>
              </a:solidFill>
              <a:latin typeface="Source Sans Pro"/>
              <a:ea typeface="Source Sans Pro"/>
              <a:cs typeface="Source Sans Pro"/>
              <a:sym typeface="Source Sans Pro"/>
            </a:endParaRPr>
          </a:p>
          <a:p>
            <a:pPr marL="1219200" lvl="1" indent="-450850" algn="l" rtl="0">
              <a:lnSpc>
                <a:spcPct val="90000"/>
              </a:lnSpc>
              <a:spcBef>
                <a:spcPts val="500"/>
              </a:spcBef>
              <a:spcAft>
                <a:spcPts val="0"/>
              </a:spcAft>
              <a:buClr>
                <a:srgbClr val="000000"/>
              </a:buClr>
              <a:buSzPts val="2300"/>
              <a:buFont typeface="Source Sans Pro"/>
              <a:buChar char="•"/>
            </a:pPr>
            <a:r>
              <a:rPr lang="en-US" sz="2100">
                <a:solidFill>
                  <a:srgbClr val="000000"/>
                </a:solidFill>
                <a:latin typeface="Source Sans Pro"/>
                <a:ea typeface="Source Sans Pro"/>
                <a:cs typeface="Source Sans Pro"/>
                <a:sym typeface="Source Sans Pro"/>
              </a:rPr>
              <a:t>Modularized support courses</a:t>
            </a:r>
            <a:endParaRPr sz="2100">
              <a:solidFill>
                <a:srgbClr val="000000"/>
              </a:solidFill>
              <a:latin typeface="Source Sans Pro"/>
              <a:ea typeface="Source Sans Pro"/>
              <a:cs typeface="Source Sans Pro"/>
              <a:sym typeface="Source Sans Pro"/>
            </a:endParaRPr>
          </a:p>
          <a:p>
            <a:pPr marL="1219200" lvl="1" indent="-450850" algn="l" rtl="0">
              <a:lnSpc>
                <a:spcPct val="90000"/>
              </a:lnSpc>
              <a:spcBef>
                <a:spcPts val="500"/>
              </a:spcBef>
              <a:spcAft>
                <a:spcPts val="0"/>
              </a:spcAft>
              <a:buClr>
                <a:srgbClr val="000000"/>
              </a:buClr>
              <a:buSzPts val="2300"/>
              <a:buFont typeface="Source Sans Pro"/>
              <a:buChar char="•"/>
            </a:pPr>
            <a:r>
              <a:rPr lang="en-US" sz="2100">
                <a:solidFill>
                  <a:srgbClr val="000000"/>
                </a:solidFill>
                <a:latin typeface="Source Sans Pro"/>
                <a:ea typeface="Source Sans Pro"/>
                <a:cs typeface="Source Sans Pro"/>
                <a:sym typeface="Source Sans Pro"/>
              </a:rPr>
              <a:t>Intensive review courses</a:t>
            </a:r>
            <a:endParaRPr sz="2100">
              <a:solidFill>
                <a:srgbClr val="000000"/>
              </a:solidFill>
              <a:latin typeface="Source Sans Pro"/>
              <a:ea typeface="Source Sans Pro"/>
              <a:cs typeface="Source Sans Pro"/>
              <a:sym typeface="Source Sans Pro"/>
            </a:endParaRPr>
          </a:p>
          <a:p>
            <a:pPr marL="1219200" lvl="1" indent="-450850" algn="l" rtl="0">
              <a:lnSpc>
                <a:spcPct val="90000"/>
              </a:lnSpc>
              <a:spcBef>
                <a:spcPts val="500"/>
              </a:spcBef>
              <a:spcAft>
                <a:spcPts val="0"/>
              </a:spcAft>
              <a:buClr>
                <a:srgbClr val="000000"/>
              </a:buClr>
              <a:buSzPts val="2300"/>
              <a:buFont typeface="Source Sans Pro"/>
              <a:buChar char="•"/>
            </a:pPr>
            <a:r>
              <a:rPr lang="en-US" sz="2100">
                <a:solidFill>
                  <a:srgbClr val="000000"/>
                </a:solidFill>
                <a:latin typeface="Source Sans Pro"/>
                <a:ea typeface="Source Sans Pro"/>
                <a:cs typeface="Source Sans Pro"/>
                <a:sym typeface="Source Sans Pro"/>
              </a:rPr>
              <a:t>Mirrored courses (more on this on the next slide)</a:t>
            </a:r>
            <a:endParaRPr sz="2100">
              <a:solidFill>
                <a:srgbClr val="000000"/>
              </a:solidFill>
              <a:latin typeface="Source Sans Pro"/>
              <a:ea typeface="Source Sans Pro"/>
              <a:cs typeface="Source Sans Pro"/>
              <a:sym typeface="Source Sans Pro"/>
            </a:endParaRPr>
          </a:p>
          <a:p>
            <a:pPr marL="609600" lvl="0" indent="-476250" algn="l" rtl="0">
              <a:lnSpc>
                <a:spcPct val="90000"/>
              </a:lnSpc>
              <a:spcBef>
                <a:spcPts val="1000"/>
              </a:spcBef>
              <a:spcAft>
                <a:spcPts val="0"/>
              </a:spcAft>
              <a:buClr>
                <a:srgbClr val="000000"/>
              </a:buClr>
              <a:buSzPts val="2700"/>
              <a:buFont typeface="Source Sans Pro"/>
              <a:buChar char="●"/>
            </a:pPr>
            <a:r>
              <a:rPr lang="en-US" sz="2300">
                <a:solidFill>
                  <a:srgbClr val="000000"/>
                </a:solidFill>
                <a:latin typeface="Source Sans Pro"/>
                <a:ea typeface="Source Sans Pro"/>
                <a:cs typeface="Source Sans Pro"/>
                <a:sym typeface="Source Sans Pro"/>
              </a:rPr>
              <a:t>Partnerships between credit and noncredit faculty can be an effective way to help students meet their educational  goals</a:t>
            </a:r>
            <a:endParaRPr sz="2300">
              <a:solidFill>
                <a:srgbClr val="000000"/>
              </a:solidFill>
              <a:latin typeface="Source Sans Pro"/>
              <a:ea typeface="Source Sans Pro"/>
              <a:cs typeface="Source Sans Pro"/>
              <a:sym typeface="Source Sans Pro"/>
            </a:endParaRPr>
          </a:p>
          <a:p>
            <a:pPr marL="609600" lvl="0" indent="-476250" algn="l" rtl="0">
              <a:lnSpc>
                <a:spcPct val="90000"/>
              </a:lnSpc>
              <a:spcBef>
                <a:spcPts val="1100"/>
              </a:spcBef>
              <a:spcAft>
                <a:spcPts val="0"/>
              </a:spcAft>
              <a:buClr>
                <a:srgbClr val="000000"/>
              </a:buClr>
              <a:buSzPts val="2700"/>
              <a:buFont typeface="Source Sans Pro"/>
              <a:buChar char="●"/>
            </a:pPr>
            <a:r>
              <a:rPr lang="en-US" sz="2300">
                <a:solidFill>
                  <a:srgbClr val="000000"/>
                </a:solidFill>
                <a:latin typeface="Source Sans Pro"/>
                <a:ea typeface="Source Sans Pro"/>
                <a:cs typeface="Source Sans Pro"/>
                <a:sym typeface="Source Sans Pro"/>
              </a:rPr>
              <a:t>Courses that build bridges between credit and noncredit can be a way to introduce noncredit offerings to faculty that typically teach credit courses</a:t>
            </a:r>
            <a:endParaRPr sz="1900">
              <a:solidFill>
                <a:srgbClr val="000000"/>
              </a:solidFill>
              <a:latin typeface="Source Sans Pro"/>
              <a:ea typeface="Source Sans Pro"/>
              <a:cs typeface="Source Sans Pro"/>
              <a:sym typeface="Source Sans Pro"/>
            </a:endParaRPr>
          </a:p>
        </p:txBody>
      </p:sp>
      <p:sp>
        <p:nvSpPr>
          <p:cNvPr id="233" name="Google Shape;233;p27"/>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a:off x="1277650" y="365125"/>
            <a:ext cx="10046100" cy="862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533A27"/>
              </a:buClr>
              <a:buSzPts val="3600"/>
              <a:buFont typeface="Palatino"/>
              <a:buNone/>
            </a:pPr>
            <a:r>
              <a:rPr lang="en-US" b="1">
                <a:latin typeface="Georgia"/>
                <a:ea typeface="Georgia"/>
                <a:cs typeface="Georgia"/>
                <a:sym typeface="Georgia"/>
              </a:rPr>
              <a:t>Mirrored Credit and Noncredit Courses</a:t>
            </a:r>
            <a:r>
              <a:rPr lang="en-US" sz="2400" b="1" i="1">
                <a:latin typeface="Georgia"/>
                <a:ea typeface="Georgia"/>
                <a:cs typeface="Georgia"/>
                <a:sym typeface="Georgia"/>
              </a:rPr>
              <a:t> </a:t>
            </a:r>
            <a:endParaRPr b="1">
              <a:latin typeface="Georgia"/>
              <a:ea typeface="Georgia"/>
              <a:cs typeface="Georgia"/>
              <a:sym typeface="Georgia"/>
            </a:endParaRPr>
          </a:p>
        </p:txBody>
      </p:sp>
      <p:sp>
        <p:nvSpPr>
          <p:cNvPr id="239" name="Google Shape;239;p28"/>
          <p:cNvSpPr txBox="1">
            <a:spLocks noGrp="1"/>
          </p:cNvSpPr>
          <p:nvPr>
            <p:ph type="body" idx="1"/>
          </p:nvPr>
        </p:nvSpPr>
        <p:spPr>
          <a:xfrm>
            <a:off x="1277650" y="1144176"/>
            <a:ext cx="10058400" cy="5073900"/>
          </a:xfrm>
          <a:prstGeom prst="rect">
            <a:avLst/>
          </a:prstGeom>
          <a:noFill/>
          <a:ln>
            <a:noFill/>
          </a:ln>
        </p:spPr>
        <p:txBody>
          <a:bodyPr spcFirstLastPara="1" wrap="square" lIns="91425" tIns="91425" rIns="91425" bIns="91425" anchor="t" anchorCtr="0">
            <a:noAutofit/>
          </a:bodyPr>
          <a:lstStyle/>
          <a:p>
            <a:pPr marL="609600" lvl="0" indent="-444500" algn="l" rtl="0">
              <a:spcBef>
                <a:spcPts val="1000"/>
              </a:spcBef>
              <a:spcAft>
                <a:spcPts val="0"/>
              </a:spcAft>
              <a:buClr>
                <a:schemeClr val="dk1"/>
              </a:buClr>
              <a:buSzPts val="2200"/>
              <a:buFont typeface="Source Sans Pro"/>
              <a:buChar char="●"/>
            </a:pPr>
            <a:r>
              <a:rPr lang="en-US" sz="2200" dirty="0">
                <a:solidFill>
                  <a:schemeClr val="dk1"/>
                </a:solidFill>
                <a:latin typeface="Source Sans Pro"/>
                <a:ea typeface="Source Sans Pro"/>
                <a:cs typeface="Source Sans Pro"/>
                <a:sym typeface="Source Sans Pro"/>
              </a:rPr>
              <a:t>Credit and noncredit course with identical course outline of record. </a:t>
            </a:r>
            <a:endParaRPr sz="2200" dirty="0">
              <a:solidFill>
                <a:schemeClr val="dk1"/>
              </a:solidFill>
              <a:latin typeface="Source Sans Pro"/>
              <a:ea typeface="Source Sans Pro"/>
              <a:cs typeface="Source Sans Pro"/>
              <a:sym typeface="Source Sans Pro"/>
            </a:endParaRPr>
          </a:p>
          <a:p>
            <a:pPr marL="609600" lvl="0" indent="-444500" algn="l" rtl="0">
              <a:lnSpc>
                <a:spcPct val="90000"/>
              </a:lnSpc>
              <a:spcBef>
                <a:spcPts val="1000"/>
              </a:spcBef>
              <a:spcAft>
                <a:spcPts val="0"/>
              </a:spcAft>
              <a:buClr>
                <a:schemeClr val="dk1"/>
              </a:buClr>
              <a:buSzPts val="2200"/>
              <a:buFont typeface="Source Sans Pro"/>
              <a:buChar char="●"/>
            </a:pPr>
            <a:r>
              <a:rPr lang="en-US" sz="2200" dirty="0">
                <a:solidFill>
                  <a:schemeClr val="dk1"/>
                </a:solidFill>
                <a:latin typeface="Source Sans Pro"/>
                <a:ea typeface="Source Sans Pro"/>
                <a:cs typeface="Source Sans Pro"/>
                <a:sym typeface="Source Sans Pro"/>
              </a:rPr>
              <a:t>Usually seen in ESL and short-term vocational classes.</a:t>
            </a:r>
            <a:endParaRPr sz="2200" dirty="0">
              <a:solidFill>
                <a:schemeClr val="dk1"/>
              </a:solidFill>
              <a:latin typeface="Source Sans Pro"/>
              <a:ea typeface="Source Sans Pro"/>
              <a:cs typeface="Source Sans Pro"/>
              <a:sym typeface="Source Sans Pro"/>
            </a:endParaRPr>
          </a:p>
          <a:p>
            <a:pPr marL="609600" lvl="0" indent="-444500" algn="l" rtl="0">
              <a:spcBef>
                <a:spcPts val="1600"/>
              </a:spcBef>
              <a:spcAft>
                <a:spcPts val="0"/>
              </a:spcAft>
              <a:buClr>
                <a:schemeClr val="dk1"/>
              </a:buClr>
              <a:buSzPts val="2200"/>
              <a:buFont typeface="Source Sans Pro"/>
              <a:buChar char="●"/>
            </a:pPr>
            <a:r>
              <a:rPr lang="en-US" sz="2200" dirty="0">
                <a:solidFill>
                  <a:schemeClr val="dk1"/>
                </a:solidFill>
                <a:latin typeface="Source Sans Pro"/>
                <a:ea typeface="Source Sans Pro"/>
                <a:cs typeface="Source Sans Pro"/>
                <a:sym typeface="Source Sans Pro"/>
              </a:rPr>
              <a:t>Creates pathways for the adult noncredit learners. </a:t>
            </a:r>
            <a:endParaRPr sz="2200" dirty="0">
              <a:solidFill>
                <a:schemeClr val="dk1"/>
              </a:solidFill>
              <a:latin typeface="Source Sans Pro"/>
              <a:ea typeface="Source Sans Pro"/>
              <a:cs typeface="Source Sans Pro"/>
              <a:sym typeface="Source Sans Pro"/>
            </a:endParaRPr>
          </a:p>
          <a:p>
            <a:pPr marL="609600" lvl="0" indent="-444500" algn="l" rtl="0">
              <a:spcBef>
                <a:spcPts val="1600"/>
              </a:spcBef>
              <a:spcAft>
                <a:spcPts val="0"/>
              </a:spcAft>
              <a:buClr>
                <a:schemeClr val="dk1"/>
              </a:buClr>
              <a:buSzPts val="2200"/>
              <a:buFont typeface="Source Sans Pro"/>
              <a:buChar char="●"/>
            </a:pPr>
            <a:r>
              <a:rPr lang="en-US" sz="2200" dirty="0">
                <a:solidFill>
                  <a:schemeClr val="dk1"/>
                </a:solidFill>
                <a:latin typeface="Source Sans Pro"/>
                <a:ea typeface="Source Sans Pro"/>
                <a:cs typeface="Source Sans Pro"/>
                <a:sym typeface="Source Sans Pro"/>
              </a:rPr>
              <a:t>Courses are scheduled at the same time with one instructor teaching all students. </a:t>
            </a:r>
            <a:endParaRPr sz="2200" dirty="0">
              <a:solidFill>
                <a:schemeClr val="dk1"/>
              </a:solidFill>
              <a:latin typeface="Source Sans Pro"/>
              <a:ea typeface="Source Sans Pro"/>
              <a:cs typeface="Source Sans Pro"/>
              <a:sym typeface="Source Sans Pro"/>
            </a:endParaRPr>
          </a:p>
          <a:p>
            <a:pPr marL="609600" lvl="0" indent="-444500" algn="l" rtl="0">
              <a:spcBef>
                <a:spcPts val="1600"/>
              </a:spcBef>
              <a:spcAft>
                <a:spcPts val="0"/>
              </a:spcAft>
              <a:buClr>
                <a:schemeClr val="dk1"/>
              </a:buClr>
              <a:buSzPts val="2200"/>
              <a:buFont typeface="Source Sans Pro"/>
              <a:buChar char="●"/>
            </a:pPr>
            <a:r>
              <a:rPr lang="en-US" sz="2200" dirty="0">
                <a:solidFill>
                  <a:schemeClr val="dk1"/>
                </a:solidFill>
                <a:latin typeface="Source Sans Pro"/>
                <a:ea typeface="Source Sans Pro"/>
                <a:cs typeface="Source Sans Pro"/>
                <a:sym typeface="Source Sans Pro"/>
              </a:rPr>
              <a:t>Sections are typically crossed listed with a specified amount of seats in the credit and noncredit sections. </a:t>
            </a:r>
            <a:endParaRPr sz="2200" dirty="0">
              <a:solidFill>
                <a:schemeClr val="dk1"/>
              </a:solidFill>
              <a:latin typeface="Source Sans Pro"/>
              <a:ea typeface="Source Sans Pro"/>
              <a:cs typeface="Source Sans Pro"/>
              <a:sym typeface="Source Sans Pro"/>
            </a:endParaRPr>
          </a:p>
          <a:p>
            <a:pPr marL="609600" lvl="0" indent="-444500" algn="l" rtl="0">
              <a:spcBef>
                <a:spcPts val="1600"/>
              </a:spcBef>
              <a:spcAft>
                <a:spcPts val="0"/>
              </a:spcAft>
              <a:buClr>
                <a:schemeClr val="dk1"/>
              </a:buClr>
              <a:buSzPts val="2200"/>
              <a:buFont typeface="Source Sans Pro"/>
              <a:buChar char="●"/>
            </a:pPr>
            <a:r>
              <a:rPr lang="en-US" sz="2200" dirty="0">
                <a:solidFill>
                  <a:schemeClr val="dk1"/>
                </a:solidFill>
                <a:latin typeface="Source Sans Pro"/>
                <a:ea typeface="Source Sans Pro"/>
                <a:cs typeface="Source Sans Pro"/>
                <a:sym typeface="Source Sans Pro"/>
              </a:rPr>
              <a:t>Noncredit students attend all class sessions and complete the same work as the credit students.</a:t>
            </a:r>
            <a:endParaRPr sz="2200" dirty="0">
              <a:solidFill>
                <a:schemeClr val="dk1"/>
              </a:solidFill>
              <a:latin typeface="Source Sans Pro"/>
              <a:ea typeface="Source Sans Pro"/>
              <a:cs typeface="Source Sans Pro"/>
              <a:sym typeface="Source Sans Pro"/>
            </a:endParaRPr>
          </a:p>
          <a:p>
            <a:pPr marL="609600" lvl="0" indent="-444500" algn="l" rtl="0">
              <a:spcBef>
                <a:spcPts val="1600"/>
              </a:spcBef>
              <a:spcAft>
                <a:spcPts val="0"/>
              </a:spcAft>
              <a:buClr>
                <a:schemeClr val="dk1"/>
              </a:buClr>
              <a:buSzPts val="2200"/>
              <a:buFont typeface="Source Sans Pro"/>
              <a:buChar char="●"/>
            </a:pPr>
            <a:r>
              <a:rPr lang="en-US" sz="2200" dirty="0">
                <a:solidFill>
                  <a:schemeClr val="dk1"/>
                </a:solidFill>
                <a:latin typeface="Source Sans Pro"/>
                <a:ea typeface="Source Sans Pro"/>
                <a:cs typeface="Source Sans Pro"/>
                <a:sym typeface="Source Sans Pro"/>
              </a:rPr>
              <a:t>Noncredit students cannot earn units for successfully completing the course, but they can earn a certificate</a:t>
            </a:r>
            <a:endParaRPr sz="2200" dirty="0">
              <a:solidFill>
                <a:schemeClr val="dk1"/>
              </a:solidFill>
              <a:latin typeface="Source Sans Pro"/>
              <a:ea typeface="Source Sans Pro"/>
              <a:cs typeface="Source Sans Pro"/>
              <a:sym typeface="Source Sans Pro"/>
            </a:endParaRPr>
          </a:p>
        </p:txBody>
      </p:sp>
      <p:sp>
        <p:nvSpPr>
          <p:cNvPr id="240" name="Google Shape;240;p28"/>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9"/>
          <p:cNvSpPr txBox="1">
            <a:spLocks noGrp="1"/>
          </p:cNvSpPr>
          <p:nvPr>
            <p:ph type="title"/>
          </p:nvPr>
        </p:nvSpPr>
        <p:spPr>
          <a:xfrm>
            <a:off x="1277650" y="365125"/>
            <a:ext cx="10046100" cy="1325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533A27"/>
              </a:buClr>
              <a:buSzPts val="3600"/>
              <a:buFont typeface="Palatino"/>
              <a:buNone/>
            </a:pPr>
            <a:r>
              <a:rPr lang="en-US" sz="3600" b="1">
                <a:latin typeface="Georgia"/>
                <a:ea typeface="Georgia"/>
                <a:cs typeface="Georgia"/>
                <a:sym typeface="Georgia"/>
              </a:rPr>
              <a:t>Mirrored Courses (Cont.)</a:t>
            </a:r>
            <a:r>
              <a:rPr lang="en-US" sz="2400" b="1" i="1">
                <a:latin typeface="Georgia"/>
                <a:ea typeface="Georgia"/>
                <a:cs typeface="Georgia"/>
                <a:sym typeface="Georgia"/>
              </a:rPr>
              <a:t> </a:t>
            </a:r>
            <a:endParaRPr b="1">
              <a:latin typeface="Georgia"/>
              <a:ea typeface="Georgia"/>
              <a:cs typeface="Georgia"/>
              <a:sym typeface="Georgia"/>
            </a:endParaRPr>
          </a:p>
        </p:txBody>
      </p:sp>
      <p:sp>
        <p:nvSpPr>
          <p:cNvPr id="246" name="Google Shape;246;p29"/>
          <p:cNvSpPr txBox="1">
            <a:spLocks noGrp="1"/>
          </p:cNvSpPr>
          <p:nvPr>
            <p:ph type="body" idx="1"/>
          </p:nvPr>
        </p:nvSpPr>
        <p:spPr>
          <a:xfrm>
            <a:off x="1277650" y="1083576"/>
            <a:ext cx="10058400" cy="5134500"/>
          </a:xfrm>
          <a:prstGeom prst="rect">
            <a:avLst/>
          </a:prstGeom>
          <a:noFill/>
          <a:ln>
            <a:noFill/>
          </a:ln>
        </p:spPr>
        <p:txBody>
          <a:bodyPr spcFirstLastPara="1" wrap="square" lIns="91425" tIns="91425" rIns="91425" bIns="91425" anchor="t" anchorCtr="0">
            <a:noAutofit/>
          </a:bodyPr>
          <a:lstStyle/>
          <a:p>
            <a:pPr marL="609600" lvl="0" indent="-457200" algn="l" rtl="0">
              <a:lnSpc>
                <a:spcPct val="100000"/>
              </a:lnSpc>
              <a:spcBef>
                <a:spcPts val="1000"/>
              </a:spcBef>
              <a:spcAft>
                <a:spcPts val="0"/>
              </a:spcAft>
              <a:buClr>
                <a:schemeClr val="dk1"/>
              </a:buClr>
              <a:buSzPts val="2400"/>
              <a:buFont typeface="Source Sans Pro"/>
              <a:buChar char="●"/>
            </a:pPr>
            <a:r>
              <a:rPr lang="en-US">
                <a:solidFill>
                  <a:schemeClr val="dk1"/>
                </a:solidFill>
                <a:latin typeface="Source Sans Pro"/>
                <a:ea typeface="Source Sans Pro"/>
                <a:cs typeface="Source Sans Pro"/>
                <a:sym typeface="Source Sans Pro"/>
              </a:rPr>
              <a:t>Helpful for students that are transitioning from noncredit to credit.</a:t>
            </a:r>
            <a:endParaRPr>
              <a:solidFill>
                <a:schemeClr val="dk1"/>
              </a:solidFill>
              <a:latin typeface="Source Sans Pro"/>
              <a:ea typeface="Source Sans Pro"/>
              <a:cs typeface="Source Sans Pro"/>
              <a:sym typeface="Source Sans Pro"/>
            </a:endParaRPr>
          </a:p>
          <a:p>
            <a:pPr marL="609600" lvl="0" indent="-457200" algn="l" rtl="0">
              <a:lnSpc>
                <a:spcPct val="100000"/>
              </a:lnSpc>
              <a:spcBef>
                <a:spcPts val="1000"/>
              </a:spcBef>
              <a:spcAft>
                <a:spcPts val="0"/>
              </a:spcAft>
              <a:buClr>
                <a:schemeClr val="dk1"/>
              </a:buClr>
              <a:buSzPts val="2400"/>
              <a:buFont typeface="Source Sans Pro"/>
              <a:buChar char="●"/>
            </a:pPr>
            <a:r>
              <a:rPr lang="en-US">
                <a:solidFill>
                  <a:schemeClr val="dk1"/>
                </a:solidFill>
                <a:latin typeface="Source Sans Pro"/>
                <a:ea typeface="Source Sans Pro"/>
                <a:cs typeface="Source Sans Pro"/>
                <a:sym typeface="Source Sans Pro"/>
              </a:rPr>
              <a:t>Low-stakes option for students who want to:</a:t>
            </a:r>
            <a:endParaRPr>
              <a:solidFill>
                <a:schemeClr val="dk1"/>
              </a:solidFill>
              <a:latin typeface="Source Sans Pro"/>
              <a:ea typeface="Source Sans Pro"/>
              <a:cs typeface="Source Sans Pro"/>
              <a:sym typeface="Source Sans Pro"/>
            </a:endParaRPr>
          </a:p>
          <a:p>
            <a:pPr marL="1143000" lvl="2" indent="-266700" algn="l" rtl="0">
              <a:lnSpc>
                <a:spcPct val="100000"/>
              </a:lnSpc>
              <a:spcBef>
                <a:spcPts val="50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attempt a course</a:t>
            </a:r>
            <a:endParaRPr sz="2400">
              <a:solidFill>
                <a:schemeClr val="dk1"/>
              </a:solidFill>
              <a:latin typeface="Source Sans Pro"/>
              <a:ea typeface="Source Sans Pro"/>
              <a:cs typeface="Source Sans Pro"/>
              <a:sym typeface="Source Sans Pro"/>
            </a:endParaRPr>
          </a:p>
          <a:p>
            <a:pPr marL="1143000" lvl="2" indent="-266700" algn="l" rtl="0">
              <a:lnSpc>
                <a:spcPct val="100000"/>
              </a:lnSpc>
              <a:spcBef>
                <a:spcPts val="50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need extra time mastering the content</a:t>
            </a:r>
            <a:endParaRPr sz="2400">
              <a:solidFill>
                <a:schemeClr val="dk1"/>
              </a:solidFill>
              <a:latin typeface="Source Sans Pro"/>
              <a:ea typeface="Source Sans Pro"/>
              <a:cs typeface="Source Sans Pro"/>
              <a:sym typeface="Source Sans Pro"/>
            </a:endParaRPr>
          </a:p>
          <a:p>
            <a:pPr marL="1143000" lvl="2" indent="-266700" algn="l" rtl="0">
              <a:lnSpc>
                <a:spcPct val="100000"/>
              </a:lnSpc>
              <a:spcBef>
                <a:spcPts val="50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don’t qualify for financial aid</a:t>
            </a:r>
            <a:endParaRPr sz="2400">
              <a:solidFill>
                <a:schemeClr val="dk1"/>
              </a:solidFill>
              <a:latin typeface="Source Sans Pro"/>
              <a:ea typeface="Source Sans Pro"/>
              <a:cs typeface="Source Sans Pro"/>
              <a:sym typeface="Source Sans Pro"/>
            </a:endParaRPr>
          </a:p>
          <a:p>
            <a:pPr marL="609600" lvl="0" indent="-457200" algn="l" rtl="0">
              <a:lnSpc>
                <a:spcPct val="100000"/>
              </a:lnSpc>
              <a:spcBef>
                <a:spcPts val="1600"/>
              </a:spcBef>
              <a:spcAft>
                <a:spcPts val="0"/>
              </a:spcAft>
              <a:buClr>
                <a:schemeClr val="dk1"/>
              </a:buClr>
              <a:buSzPts val="2400"/>
              <a:buFont typeface="Source Sans Pro"/>
              <a:buChar char="●"/>
            </a:pPr>
            <a:r>
              <a:rPr lang="en-US">
                <a:solidFill>
                  <a:schemeClr val="dk1"/>
                </a:solidFill>
                <a:latin typeface="Source Sans Pro"/>
                <a:ea typeface="Source Sans Pro"/>
                <a:cs typeface="Source Sans Pro"/>
                <a:sym typeface="Source Sans Pro"/>
              </a:rPr>
              <a:t>Provides a unique opportunity for students to explore the rigor and expectation of credit courses without the pressure of </a:t>
            </a:r>
            <a:endParaRPr>
              <a:solidFill>
                <a:schemeClr val="dk1"/>
              </a:solidFill>
              <a:latin typeface="Source Sans Pro"/>
              <a:ea typeface="Source Sans Pro"/>
              <a:cs typeface="Source Sans Pro"/>
              <a:sym typeface="Source Sans Pro"/>
            </a:endParaRPr>
          </a:p>
          <a:p>
            <a:pPr marL="1143000" lvl="2" indent="-266700" algn="l" rtl="0">
              <a:lnSpc>
                <a:spcPct val="100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tuition fees</a:t>
            </a:r>
            <a:endParaRPr sz="2400">
              <a:solidFill>
                <a:schemeClr val="dk1"/>
              </a:solidFill>
              <a:latin typeface="Source Sans Pro"/>
              <a:ea typeface="Source Sans Pro"/>
              <a:cs typeface="Source Sans Pro"/>
              <a:sym typeface="Source Sans Pro"/>
            </a:endParaRPr>
          </a:p>
          <a:p>
            <a:pPr marL="1143000" lvl="2" indent="-266700" algn="l" rtl="0">
              <a:lnSpc>
                <a:spcPct val="100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failing grade</a:t>
            </a:r>
            <a:endParaRPr sz="2400">
              <a:solidFill>
                <a:schemeClr val="dk1"/>
              </a:solidFill>
              <a:latin typeface="Source Sans Pro"/>
              <a:ea typeface="Source Sans Pro"/>
              <a:cs typeface="Source Sans Pro"/>
              <a:sym typeface="Source Sans Pro"/>
            </a:endParaRPr>
          </a:p>
          <a:p>
            <a:pPr marL="1143000" lvl="2" indent="-266700" algn="l" rtl="0">
              <a:lnSpc>
                <a:spcPct val="100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repeatability restrictions	</a:t>
            </a:r>
            <a:endParaRPr sz="2400">
              <a:solidFill>
                <a:schemeClr val="dk1"/>
              </a:solidFill>
              <a:latin typeface="Source Sans Pro"/>
              <a:ea typeface="Source Sans Pro"/>
              <a:cs typeface="Source Sans Pro"/>
              <a:sym typeface="Source Sans Pro"/>
            </a:endParaRPr>
          </a:p>
          <a:p>
            <a:pPr marL="609600" lvl="0" indent="-457200" algn="l" rtl="0">
              <a:lnSpc>
                <a:spcPct val="100000"/>
              </a:lnSpc>
              <a:spcBef>
                <a:spcPts val="1600"/>
              </a:spcBef>
              <a:spcAft>
                <a:spcPts val="0"/>
              </a:spcAft>
              <a:buClr>
                <a:schemeClr val="dk1"/>
              </a:buClr>
              <a:buSzPts val="2400"/>
              <a:buFont typeface="Source Sans Pro"/>
              <a:buChar char="●"/>
            </a:pPr>
            <a:r>
              <a:rPr lang="en-US">
                <a:solidFill>
                  <a:schemeClr val="dk1"/>
                </a:solidFill>
                <a:latin typeface="Source Sans Pro"/>
                <a:ea typeface="Source Sans Pro"/>
                <a:cs typeface="Source Sans Pro"/>
                <a:sym typeface="Source Sans Pro"/>
              </a:rPr>
              <a:t>Credit for Prior Learning (CPL) can be used to earn units at a later time. </a:t>
            </a:r>
            <a:endParaRPr>
              <a:solidFill>
                <a:schemeClr val="dk1"/>
              </a:solidFill>
              <a:latin typeface="Source Sans Pro"/>
              <a:ea typeface="Source Sans Pro"/>
              <a:cs typeface="Source Sans Pro"/>
              <a:sym typeface="Source Sans Pro"/>
            </a:endParaRPr>
          </a:p>
        </p:txBody>
      </p:sp>
      <p:sp>
        <p:nvSpPr>
          <p:cNvPr id="247" name="Google Shape;247;p29"/>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1075038" y="365125"/>
            <a:ext cx="10058400" cy="7572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sz="4800" b="1"/>
              <a:t>Chat it up!</a:t>
            </a:r>
            <a:endParaRPr sz="4800" b="1"/>
          </a:p>
        </p:txBody>
      </p:sp>
      <p:sp>
        <p:nvSpPr>
          <p:cNvPr id="65" name="Google Shape;65;p12"/>
          <p:cNvSpPr txBox="1">
            <a:spLocks noGrp="1"/>
          </p:cNvSpPr>
          <p:nvPr>
            <p:ph type="body" idx="1"/>
          </p:nvPr>
        </p:nvSpPr>
        <p:spPr>
          <a:xfrm>
            <a:off x="1075038" y="1921669"/>
            <a:ext cx="10058400" cy="4351200"/>
          </a:xfrm>
          <a:prstGeom prst="rect">
            <a:avLst/>
          </a:prstGeom>
        </p:spPr>
        <p:txBody>
          <a:bodyPr spcFirstLastPara="1" wrap="square" lIns="91425" tIns="45700" rIns="91425" bIns="45700" anchor="t" anchorCtr="0">
            <a:noAutofit/>
          </a:bodyPr>
          <a:lstStyle/>
          <a:p>
            <a:pPr marL="0" lvl="0" indent="0" algn="l" rtl="0">
              <a:lnSpc>
                <a:spcPct val="150000"/>
              </a:lnSpc>
              <a:spcBef>
                <a:spcPts val="1100"/>
              </a:spcBef>
              <a:spcAft>
                <a:spcPts val="0"/>
              </a:spcAft>
              <a:buNone/>
            </a:pPr>
            <a:r>
              <a:rPr lang="en-US" sz="4800" b="1">
                <a:solidFill>
                  <a:schemeClr val="dk1"/>
                </a:solidFill>
                <a:latin typeface="Source Sans Pro"/>
                <a:ea typeface="Source Sans Pro"/>
                <a:cs typeface="Source Sans Pro"/>
                <a:sym typeface="Source Sans Pro"/>
              </a:rPr>
              <a:t>Using the chat… </a:t>
            </a:r>
            <a:endParaRPr sz="4800" b="1">
              <a:solidFill>
                <a:schemeClr val="dk1"/>
              </a:solidFill>
              <a:latin typeface="Source Sans Pro"/>
              <a:ea typeface="Source Sans Pro"/>
              <a:cs typeface="Source Sans Pro"/>
              <a:sym typeface="Source Sans Pro"/>
            </a:endParaRPr>
          </a:p>
          <a:p>
            <a:pPr marL="0" lvl="0" indent="0" algn="l" rtl="0">
              <a:lnSpc>
                <a:spcPct val="150000"/>
              </a:lnSpc>
              <a:spcBef>
                <a:spcPts val="1100"/>
              </a:spcBef>
              <a:spcAft>
                <a:spcPts val="0"/>
              </a:spcAft>
              <a:buNone/>
            </a:pPr>
            <a:r>
              <a:rPr lang="en-US" sz="4800">
                <a:latin typeface="Source Sans Pro"/>
                <a:ea typeface="Source Sans Pro"/>
                <a:cs typeface="Source Sans Pro"/>
                <a:sym typeface="Source Sans Pro"/>
              </a:rPr>
              <a:t>Please share: you name, position, and college in addition to your familiarity with noncredit curriculum</a:t>
            </a:r>
            <a:endParaRPr sz="4800">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0"/>
          <p:cNvSpPr txBox="1">
            <a:spLocks noGrp="1"/>
          </p:cNvSpPr>
          <p:nvPr>
            <p:ph type="title"/>
          </p:nvPr>
        </p:nvSpPr>
        <p:spPr>
          <a:xfrm>
            <a:off x="1277650" y="365125"/>
            <a:ext cx="10046100" cy="1325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lt1"/>
              </a:buClr>
              <a:buSzPts val="3200"/>
              <a:buFont typeface="Palatino"/>
              <a:buNone/>
            </a:pPr>
            <a:r>
              <a:rPr lang="en-US" sz="3200" b="1">
                <a:latin typeface="Georgia"/>
                <a:ea typeface="Georgia"/>
                <a:cs typeface="Georgia"/>
                <a:sym typeface="Georgia"/>
              </a:rPr>
              <a:t>From Noncredit to Credit: Providing a Guided Pathway for Students</a:t>
            </a:r>
            <a:endParaRPr b="1">
              <a:latin typeface="Georgia"/>
              <a:ea typeface="Georgia"/>
              <a:cs typeface="Georgia"/>
              <a:sym typeface="Georgia"/>
            </a:endParaRPr>
          </a:p>
          <a:p>
            <a:pPr marL="0" lvl="0" indent="0" algn="ctr" rtl="0">
              <a:lnSpc>
                <a:spcPct val="90000"/>
              </a:lnSpc>
              <a:spcBef>
                <a:spcPts val="0"/>
              </a:spcBef>
              <a:spcAft>
                <a:spcPts val="0"/>
              </a:spcAft>
              <a:buClr>
                <a:srgbClr val="533A27"/>
              </a:buClr>
              <a:buSzPts val="3600"/>
              <a:buFont typeface="Palatino"/>
              <a:buNone/>
            </a:pPr>
            <a:endParaRPr sz="3600" b="1"/>
          </a:p>
        </p:txBody>
      </p:sp>
      <p:sp>
        <p:nvSpPr>
          <p:cNvPr id="253" name="Google Shape;253;p30"/>
          <p:cNvSpPr txBox="1">
            <a:spLocks noGrp="1"/>
          </p:cNvSpPr>
          <p:nvPr>
            <p:ph type="body" idx="1"/>
          </p:nvPr>
        </p:nvSpPr>
        <p:spPr>
          <a:xfrm>
            <a:off x="1277650" y="1798320"/>
            <a:ext cx="10058400" cy="4419600"/>
          </a:xfrm>
          <a:prstGeom prst="rect">
            <a:avLst/>
          </a:prstGeom>
          <a:noFill/>
          <a:ln>
            <a:noFill/>
          </a:ln>
        </p:spPr>
        <p:txBody>
          <a:bodyPr spcFirstLastPara="1" wrap="square" lIns="91425" tIns="91425" rIns="91425" bIns="91425" anchor="t" anchorCtr="0">
            <a:noAutofit/>
          </a:bodyPr>
          <a:lstStyle/>
          <a:p>
            <a:pPr marL="609600" lvl="0" indent="-419100" algn="l" rtl="0">
              <a:lnSpc>
                <a:spcPct val="90000"/>
              </a:lnSpc>
              <a:spcBef>
                <a:spcPts val="1000"/>
              </a:spcBef>
              <a:spcAft>
                <a:spcPts val="0"/>
              </a:spcAft>
              <a:buClr>
                <a:srgbClr val="000000"/>
              </a:buClr>
              <a:buSzPts val="1800"/>
              <a:buFont typeface="Source Sans Pro"/>
              <a:buChar char="●"/>
            </a:pPr>
            <a:r>
              <a:rPr lang="en-US">
                <a:solidFill>
                  <a:srgbClr val="000000"/>
                </a:solidFill>
                <a:latin typeface="Source Sans Pro"/>
                <a:ea typeface="Source Sans Pro"/>
                <a:cs typeface="Source Sans Pro"/>
                <a:sym typeface="Source Sans Pro"/>
              </a:rPr>
              <a:t>For noncredit students seeking to transition into credit programs transition specialists can provide an important safety net.  </a:t>
            </a:r>
            <a:endParaRPr>
              <a:solidFill>
                <a:srgbClr val="000000"/>
              </a:solidFill>
              <a:latin typeface="Source Sans Pro"/>
              <a:ea typeface="Source Sans Pro"/>
              <a:cs typeface="Source Sans Pro"/>
              <a:sym typeface="Source Sans Pro"/>
            </a:endParaRPr>
          </a:p>
          <a:p>
            <a:pPr marL="609600" lvl="0" indent="-419100" algn="l" rtl="0">
              <a:lnSpc>
                <a:spcPct val="90000"/>
              </a:lnSpc>
              <a:spcBef>
                <a:spcPts val="1000"/>
              </a:spcBef>
              <a:spcAft>
                <a:spcPts val="0"/>
              </a:spcAft>
              <a:buClr>
                <a:srgbClr val="000000"/>
              </a:buClr>
              <a:buSzPts val="1800"/>
              <a:buFont typeface="Source Sans Pro"/>
              <a:buChar char="●"/>
            </a:pPr>
            <a:r>
              <a:rPr lang="en-US">
                <a:solidFill>
                  <a:srgbClr val="000000"/>
                </a:solidFill>
                <a:latin typeface="Source Sans Pro"/>
                <a:ea typeface="Source Sans Pro"/>
                <a:cs typeface="Source Sans Pro"/>
                <a:sym typeface="Source Sans Pro"/>
              </a:rPr>
              <a:t>Some crucial areas of support include:</a:t>
            </a:r>
            <a:endParaRPr>
              <a:solidFill>
                <a:srgbClr val="000000"/>
              </a:solidFill>
              <a:latin typeface="Source Sans Pro"/>
              <a:ea typeface="Source Sans Pro"/>
              <a:cs typeface="Source Sans Pro"/>
              <a:sym typeface="Source Sans Pro"/>
            </a:endParaRPr>
          </a:p>
          <a:p>
            <a:pPr marL="1219200" lvl="1" indent="-457200" algn="l" rtl="0">
              <a:lnSpc>
                <a:spcPct val="90000"/>
              </a:lnSpc>
              <a:spcBef>
                <a:spcPts val="1700"/>
              </a:spcBef>
              <a:spcAft>
                <a:spcPts val="0"/>
              </a:spcAft>
              <a:buClr>
                <a:srgbClr val="000000"/>
              </a:buClr>
              <a:buSzPts val="2400"/>
              <a:buFont typeface="Source Sans Pro"/>
              <a:buChar char="•"/>
            </a:pPr>
            <a:r>
              <a:rPr lang="en-US" sz="2400">
                <a:solidFill>
                  <a:srgbClr val="000000"/>
                </a:solidFill>
                <a:latin typeface="Source Sans Pro"/>
                <a:ea typeface="Source Sans Pro"/>
                <a:cs typeface="Source Sans Pro"/>
                <a:sym typeface="Source Sans Pro"/>
              </a:rPr>
              <a:t>Career and academic counseling</a:t>
            </a:r>
            <a:endParaRPr sz="2400">
              <a:solidFill>
                <a:srgbClr val="000000"/>
              </a:solidFill>
              <a:latin typeface="Source Sans Pro"/>
              <a:ea typeface="Source Sans Pro"/>
              <a:cs typeface="Source Sans Pro"/>
              <a:sym typeface="Source Sans Pro"/>
            </a:endParaRPr>
          </a:p>
          <a:p>
            <a:pPr marL="1219200" lvl="1" indent="-457200" algn="l" rtl="0">
              <a:lnSpc>
                <a:spcPct val="90000"/>
              </a:lnSpc>
              <a:spcBef>
                <a:spcPts val="500"/>
              </a:spcBef>
              <a:spcAft>
                <a:spcPts val="0"/>
              </a:spcAft>
              <a:buClr>
                <a:srgbClr val="000000"/>
              </a:buClr>
              <a:buSzPts val="2400"/>
              <a:buFont typeface="Source Sans Pro"/>
              <a:buChar char="•"/>
            </a:pPr>
            <a:r>
              <a:rPr lang="en-US" sz="2400">
                <a:solidFill>
                  <a:srgbClr val="000000"/>
                </a:solidFill>
                <a:latin typeface="Source Sans Pro"/>
                <a:ea typeface="Source Sans Pro"/>
                <a:cs typeface="Source Sans Pro"/>
                <a:sym typeface="Source Sans Pro"/>
              </a:rPr>
              <a:t>Financial aid services</a:t>
            </a:r>
            <a:endParaRPr sz="2400">
              <a:solidFill>
                <a:srgbClr val="000000"/>
              </a:solidFill>
              <a:latin typeface="Source Sans Pro"/>
              <a:ea typeface="Source Sans Pro"/>
              <a:cs typeface="Source Sans Pro"/>
              <a:sym typeface="Source Sans Pro"/>
            </a:endParaRPr>
          </a:p>
          <a:p>
            <a:pPr marL="1219200" lvl="1" indent="-457200" algn="l" rtl="0">
              <a:lnSpc>
                <a:spcPct val="90000"/>
              </a:lnSpc>
              <a:spcBef>
                <a:spcPts val="500"/>
              </a:spcBef>
              <a:spcAft>
                <a:spcPts val="0"/>
              </a:spcAft>
              <a:buClr>
                <a:srgbClr val="000000"/>
              </a:buClr>
              <a:buSzPts val="2400"/>
              <a:buFont typeface="Source Sans Pro"/>
              <a:buChar char="•"/>
            </a:pPr>
            <a:r>
              <a:rPr lang="en-US" sz="2400">
                <a:solidFill>
                  <a:srgbClr val="000000"/>
                </a:solidFill>
                <a:latin typeface="Source Sans Pro"/>
                <a:ea typeface="Source Sans Pro"/>
                <a:cs typeface="Source Sans Pro"/>
                <a:sym typeface="Source Sans Pro"/>
              </a:rPr>
              <a:t>Academic support including tutoring</a:t>
            </a:r>
            <a:endParaRPr sz="2400">
              <a:solidFill>
                <a:srgbClr val="000000"/>
              </a:solidFill>
              <a:latin typeface="Source Sans Pro"/>
              <a:ea typeface="Source Sans Pro"/>
              <a:cs typeface="Source Sans Pro"/>
              <a:sym typeface="Source Sans Pro"/>
            </a:endParaRPr>
          </a:p>
          <a:p>
            <a:pPr marL="1219200" lvl="1" indent="-457200" algn="l" rtl="0">
              <a:lnSpc>
                <a:spcPct val="90000"/>
              </a:lnSpc>
              <a:spcBef>
                <a:spcPts val="500"/>
              </a:spcBef>
              <a:spcAft>
                <a:spcPts val="0"/>
              </a:spcAft>
              <a:buClr>
                <a:srgbClr val="000000"/>
              </a:buClr>
              <a:buSzPts val="2400"/>
              <a:buFont typeface="Source Sans Pro"/>
              <a:buChar char="•"/>
            </a:pPr>
            <a:r>
              <a:rPr lang="en-US" sz="2400">
                <a:solidFill>
                  <a:srgbClr val="000000"/>
                </a:solidFill>
                <a:latin typeface="Source Sans Pro"/>
                <a:ea typeface="Source Sans Pro"/>
                <a:cs typeface="Source Sans Pro"/>
                <a:sym typeface="Source Sans Pro"/>
              </a:rPr>
              <a:t>Supportive Services such as CalWORKs, CAEP, EOPS and DSPS</a:t>
            </a:r>
            <a:endParaRPr sz="2400">
              <a:solidFill>
                <a:srgbClr val="000000"/>
              </a:solidFill>
              <a:latin typeface="Source Sans Pro"/>
              <a:ea typeface="Source Sans Pro"/>
              <a:cs typeface="Source Sans Pro"/>
              <a:sym typeface="Source Sans Pro"/>
            </a:endParaRPr>
          </a:p>
        </p:txBody>
      </p:sp>
      <p:sp>
        <p:nvSpPr>
          <p:cNvPr id="254" name="Google Shape;254;p3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1"/>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533A27"/>
              </a:buClr>
              <a:buSzPts val="3600"/>
              <a:buFont typeface="Palatino"/>
              <a:buNone/>
            </a:pPr>
            <a:r>
              <a:rPr lang="en-US" sz="4800" b="1">
                <a:solidFill>
                  <a:schemeClr val="accent1"/>
                </a:solidFill>
                <a:latin typeface="Palatino"/>
                <a:ea typeface="Palatino"/>
                <a:cs typeface="Palatino"/>
                <a:sym typeface="Palatino"/>
              </a:rPr>
              <a:t>Practical Tips for Developing Noncredit Curriculum</a:t>
            </a:r>
            <a:endParaRPr sz="3600"/>
          </a:p>
        </p:txBody>
      </p:sp>
      <p:sp>
        <p:nvSpPr>
          <p:cNvPr id="260" name="Google Shape;260;p31"/>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2"/>
          <p:cNvSpPr txBox="1">
            <a:spLocks noGrp="1"/>
          </p:cNvSpPr>
          <p:nvPr>
            <p:ph type="title"/>
          </p:nvPr>
        </p:nvSpPr>
        <p:spPr>
          <a:xfrm>
            <a:off x="1277650" y="365125"/>
            <a:ext cx="10046100" cy="714300"/>
          </a:xfrm>
          <a:prstGeom prst="rect">
            <a:avLst/>
          </a:prstGeom>
        </p:spPr>
        <p:txBody>
          <a:bodyPr spcFirstLastPara="1" wrap="square" lIns="91425" tIns="45700" rIns="91425" bIns="45700" anchor="b" anchorCtr="0">
            <a:normAutofit fontScale="90000"/>
          </a:bodyPr>
          <a:lstStyle/>
          <a:p>
            <a:pPr marL="0" lvl="0" indent="0" algn="l" rtl="0">
              <a:lnSpc>
                <a:spcPct val="115000"/>
              </a:lnSpc>
              <a:spcBef>
                <a:spcPts val="0"/>
              </a:spcBef>
              <a:spcAft>
                <a:spcPts val="1600"/>
              </a:spcAft>
              <a:buClr>
                <a:schemeClr val="accent6"/>
              </a:buClr>
              <a:buSzPts val="1500"/>
              <a:buFont typeface="Arial"/>
              <a:buNone/>
            </a:pPr>
            <a:r>
              <a:rPr lang="en-US" sz="3400" b="1"/>
              <a:t>Tip #1: Read the </a:t>
            </a:r>
            <a:r>
              <a:rPr lang="en-US" sz="3400" b="1" u="sng">
                <a:solidFill>
                  <a:schemeClr val="hlink"/>
                </a:solidFill>
                <a:hlinkClick r:id="rId3"/>
              </a:rPr>
              <a:t>PCAH</a:t>
            </a:r>
            <a:r>
              <a:rPr lang="en-US" sz="3400" b="1"/>
              <a:t>! Specifically, pages 97-137</a:t>
            </a:r>
            <a:endParaRPr sz="4800" b="1"/>
          </a:p>
        </p:txBody>
      </p:sp>
      <p:sp>
        <p:nvSpPr>
          <p:cNvPr id="266" name="Google Shape;266;p32"/>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267" name="Google Shape;267;p32"/>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pic>
        <p:nvPicPr>
          <p:cNvPr id="268" name="Google Shape;268;p32"/>
          <p:cNvPicPr preferRelativeResize="0"/>
          <p:nvPr/>
        </p:nvPicPr>
        <p:blipFill>
          <a:blip r:embed="rId4">
            <a:alphaModFix/>
          </a:blip>
          <a:stretch>
            <a:fillRect/>
          </a:stretch>
        </p:blipFill>
        <p:spPr>
          <a:xfrm>
            <a:off x="4290449" y="1277625"/>
            <a:ext cx="3934244" cy="50360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3"/>
          <p:cNvSpPr txBox="1">
            <a:spLocks noGrp="1"/>
          </p:cNvSpPr>
          <p:nvPr>
            <p:ph type="title"/>
          </p:nvPr>
        </p:nvSpPr>
        <p:spPr>
          <a:xfrm>
            <a:off x="1277650" y="365125"/>
            <a:ext cx="10046100" cy="1325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533A27"/>
              </a:buClr>
              <a:buSzPts val="3600"/>
              <a:buFont typeface="Palatino"/>
              <a:buNone/>
            </a:pPr>
            <a:r>
              <a:rPr lang="en-US" sz="3600" b="1"/>
              <a:t>Tip #</a:t>
            </a:r>
            <a:r>
              <a:rPr lang="en-US" b="1"/>
              <a:t>2</a:t>
            </a:r>
            <a:r>
              <a:rPr lang="en-US" sz="3600" b="1"/>
              <a:t>: Do your Homework</a:t>
            </a:r>
            <a:endParaRPr b="1"/>
          </a:p>
        </p:txBody>
      </p:sp>
      <p:sp>
        <p:nvSpPr>
          <p:cNvPr id="274" name="Google Shape;274;p33"/>
          <p:cNvSpPr txBox="1">
            <a:spLocks noGrp="1"/>
          </p:cNvSpPr>
          <p:nvPr>
            <p:ph type="body" idx="1"/>
          </p:nvPr>
        </p:nvSpPr>
        <p:spPr>
          <a:xfrm>
            <a:off x="1277650" y="1248826"/>
            <a:ext cx="10058400" cy="4969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2300">
              <a:solidFill>
                <a:schemeClr val="dk1"/>
              </a:solidFill>
              <a:latin typeface="Source Sans Pro"/>
              <a:ea typeface="Source Sans Pro"/>
              <a:cs typeface="Source Sans Pro"/>
              <a:sym typeface="Source Sans Pro"/>
            </a:endParaRPr>
          </a:p>
          <a:p>
            <a:pPr marL="609600" lvl="0" indent="-450850" algn="l" rtl="0">
              <a:lnSpc>
                <a:spcPct val="90000"/>
              </a:lnSpc>
              <a:spcBef>
                <a:spcPts val="1000"/>
              </a:spcBef>
              <a:spcAft>
                <a:spcPts val="0"/>
              </a:spcAft>
              <a:buClr>
                <a:schemeClr val="dk1"/>
              </a:buClr>
              <a:buSzPts val="2300"/>
              <a:buFont typeface="Source Sans Pro"/>
              <a:buChar char="●"/>
            </a:pPr>
            <a:r>
              <a:rPr lang="en-US" sz="2300">
                <a:solidFill>
                  <a:schemeClr val="dk1"/>
                </a:solidFill>
                <a:latin typeface="Source Sans Pro"/>
                <a:ea typeface="Source Sans Pro"/>
                <a:cs typeface="Source Sans Pro"/>
                <a:sym typeface="Source Sans Pro"/>
              </a:rPr>
              <a:t>There are specific TOP codes that must be used for each category of noncredit. </a:t>
            </a:r>
            <a:endParaRPr sz="2300">
              <a:solidFill>
                <a:schemeClr val="dk1"/>
              </a:solidFill>
              <a:latin typeface="Source Sans Pro"/>
              <a:ea typeface="Source Sans Pro"/>
              <a:cs typeface="Source Sans Pro"/>
              <a:sym typeface="Source Sans Pro"/>
            </a:endParaRPr>
          </a:p>
          <a:p>
            <a:pPr marL="609600" lvl="0" indent="-450850" algn="l" rtl="0">
              <a:lnSpc>
                <a:spcPct val="90000"/>
              </a:lnSpc>
              <a:spcBef>
                <a:spcPts val="1000"/>
              </a:spcBef>
              <a:spcAft>
                <a:spcPts val="0"/>
              </a:spcAft>
              <a:buClr>
                <a:schemeClr val="dk1"/>
              </a:buClr>
              <a:buSzPts val="2300"/>
              <a:buFont typeface="Source Sans Pro"/>
              <a:buChar char="●"/>
            </a:pPr>
            <a:r>
              <a:rPr lang="en-US" sz="2300">
                <a:solidFill>
                  <a:schemeClr val="dk1"/>
                </a:solidFill>
                <a:latin typeface="Source Sans Pro"/>
                <a:ea typeface="Source Sans Pro"/>
                <a:cs typeface="Source Sans Pro"/>
                <a:sym typeface="Source Sans Pro"/>
              </a:rPr>
              <a:t>Being familiar with TOP Codes will help you determine which category of noncredit is most appropriate for the curriculum you’re developing. </a:t>
            </a:r>
            <a:endParaRPr sz="2300">
              <a:solidFill>
                <a:schemeClr val="dk1"/>
              </a:solidFill>
              <a:latin typeface="Source Sans Pro"/>
              <a:ea typeface="Source Sans Pro"/>
              <a:cs typeface="Source Sans Pro"/>
              <a:sym typeface="Source Sans Pro"/>
            </a:endParaRPr>
          </a:p>
          <a:p>
            <a:pPr marL="609600" lvl="0" indent="-450850" algn="l" rtl="0">
              <a:lnSpc>
                <a:spcPct val="90000"/>
              </a:lnSpc>
              <a:spcBef>
                <a:spcPts val="1000"/>
              </a:spcBef>
              <a:spcAft>
                <a:spcPts val="0"/>
              </a:spcAft>
              <a:buClr>
                <a:schemeClr val="dk1"/>
              </a:buClr>
              <a:buSzPts val="2300"/>
              <a:buFont typeface="Source Sans Pro"/>
              <a:buChar char="●"/>
            </a:pPr>
            <a:r>
              <a:rPr lang="en-US" sz="2300">
                <a:solidFill>
                  <a:schemeClr val="dk1"/>
                </a:solidFill>
                <a:latin typeface="Source Sans Pro"/>
                <a:ea typeface="Source Sans Pro"/>
                <a:cs typeface="Source Sans Pro"/>
                <a:sym typeface="Source Sans Pro"/>
              </a:rPr>
              <a:t>What noncredit curriculum currently exists at other colleges? </a:t>
            </a:r>
            <a:endParaRPr sz="2300">
              <a:solidFill>
                <a:schemeClr val="dk1"/>
              </a:solidFill>
              <a:latin typeface="Source Sans Pro"/>
              <a:ea typeface="Source Sans Pro"/>
              <a:cs typeface="Source Sans Pro"/>
              <a:sym typeface="Source Sans Pro"/>
            </a:endParaRPr>
          </a:p>
          <a:p>
            <a:pPr marL="1219200" lvl="1" indent="-450850" algn="l" rtl="0">
              <a:lnSpc>
                <a:spcPct val="90000"/>
              </a:lnSpc>
              <a:spcBef>
                <a:spcPts val="500"/>
              </a:spcBef>
              <a:spcAft>
                <a:spcPts val="0"/>
              </a:spcAft>
              <a:buClr>
                <a:schemeClr val="dk1"/>
              </a:buClr>
              <a:buSzPts val="2300"/>
              <a:buFont typeface="Source Sans Pro"/>
              <a:buChar char="•"/>
            </a:pPr>
            <a:r>
              <a:rPr lang="en-US" sz="2300">
                <a:solidFill>
                  <a:schemeClr val="dk1"/>
                </a:solidFill>
                <a:latin typeface="Source Sans Pro"/>
                <a:ea typeface="Source Sans Pro"/>
                <a:cs typeface="Source Sans Pro"/>
                <a:sym typeface="Source Sans Pro"/>
              </a:rPr>
              <a:t>Use COCI 2.0 and your Curriculum Specialist to answer that question</a:t>
            </a:r>
            <a:endParaRPr sz="2300">
              <a:solidFill>
                <a:schemeClr val="dk1"/>
              </a:solidFill>
              <a:latin typeface="Source Sans Pro"/>
              <a:ea typeface="Source Sans Pro"/>
              <a:cs typeface="Source Sans Pro"/>
              <a:sym typeface="Source Sans Pro"/>
            </a:endParaRPr>
          </a:p>
          <a:p>
            <a:pPr marL="609600" lvl="0" indent="-450850" algn="l" rtl="0">
              <a:lnSpc>
                <a:spcPct val="90000"/>
              </a:lnSpc>
              <a:spcBef>
                <a:spcPts val="1000"/>
              </a:spcBef>
              <a:spcAft>
                <a:spcPts val="0"/>
              </a:spcAft>
              <a:buClr>
                <a:schemeClr val="dk1"/>
              </a:buClr>
              <a:buSzPts val="2300"/>
              <a:buFont typeface="Source Sans Pro"/>
              <a:buChar char="●"/>
            </a:pPr>
            <a:r>
              <a:rPr lang="en-US" sz="2300">
                <a:solidFill>
                  <a:schemeClr val="dk1"/>
                </a:solidFill>
                <a:latin typeface="Source Sans Pro"/>
                <a:ea typeface="Source Sans Pro"/>
                <a:cs typeface="Source Sans Pro"/>
                <a:sym typeface="Source Sans Pro"/>
              </a:rPr>
              <a:t>Research Labor Market Demand</a:t>
            </a:r>
            <a:endParaRPr sz="2300">
              <a:solidFill>
                <a:schemeClr val="dk1"/>
              </a:solidFill>
              <a:latin typeface="Source Sans Pro"/>
              <a:ea typeface="Source Sans Pro"/>
              <a:cs typeface="Source Sans Pro"/>
              <a:sym typeface="Source Sans Pro"/>
            </a:endParaRPr>
          </a:p>
          <a:p>
            <a:pPr marL="1219200" lvl="1" indent="-450850" algn="l" rtl="0">
              <a:lnSpc>
                <a:spcPct val="90000"/>
              </a:lnSpc>
              <a:spcBef>
                <a:spcPts val="500"/>
              </a:spcBef>
              <a:spcAft>
                <a:spcPts val="0"/>
              </a:spcAft>
              <a:buClr>
                <a:schemeClr val="dk1"/>
              </a:buClr>
              <a:buSzPts val="2300"/>
              <a:buFont typeface="Source Sans Pro"/>
              <a:buChar char="•"/>
            </a:pPr>
            <a:r>
              <a:rPr lang="en-US" sz="2300">
                <a:solidFill>
                  <a:schemeClr val="dk1"/>
                </a:solidFill>
                <a:latin typeface="Source Sans Pro"/>
                <a:ea typeface="Source Sans Pro"/>
                <a:cs typeface="Source Sans Pro"/>
                <a:sym typeface="Source Sans Pro"/>
              </a:rPr>
              <a:t>onetonline.org</a:t>
            </a:r>
            <a:endParaRPr sz="2300">
              <a:solidFill>
                <a:schemeClr val="dk1"/>
              </a:solidFill>
              <a:latin typeface="Source Sans Pro"/>
              <a:ea typeface="Source Sans Pro"/>
              <a:cs typeface="Source Sans Pro"/>
              <a:sym typeface="Source Sans Pro"/>
            </a:endParaRPr>
          </a:p>
          <a:p>
            <a:pPr marL="1219200" lvl="1" indent="-431800" algn="l" rtl="0">
              <a:lnSpc>
                <a:spcPct val="90000"/>
              </a:lnSpc>
              <a:spcBef>
                <a:spcPts val="500"/>
              </a:spcBef>
              <a:spcAft>
                <a:spcPts val="0"/>
              </a:spcAft>
              <a:buClr>
                <a:schemeClr val="dk1"/>
              </a:buClr>
              <a:buSzPts val="2000"/>
              <a:buChar char="•"/>
            </a:pPr>
            <a:r>
              <a:rPr lang="en-US" sz="2300">
                <a:solidFill>
                  <a:schemeClr val="dk1"/>
                </a:solidFill>
                <a:latin typeface="Source Sans Pro"/>
                <a:ea typeface="Source Sans Pro"/>
                <a:cs typeface="Source Sans Pro"/>
                <a:sym typeface="Source Sans Pro"/>
              </a:rPr>
              <a:t>EDD’s LMI System: </a:t>
            </a:r>
            <a:r>
              <a:rPr lang="en-US" sz="1800">
                <a:solidFill>
                  <a:schemeClr val="dk1"/>
                </a:solidFill>
                <a:latin typeface="Source Sans Pro"/>
                <a:ea typeface="Source Sans Pro"/>
                <a:cs typeface="Source Sans Pro"/>
                <a:sym typeface="Source Sans Pro"/>
              </a:rPr>
              <a:t>http://www.labormarketinfo.edd.ca.gov</a:t>
            </a:r>
            <a:endParaRPr sz="2300">
              <a:solidFill>
                <a:schemeClr val="dk1"/>
              </a:solidFill>
              <a:latin typeface="Source Sans Pro"/>
              <a:ea typeface="Source Sans Pro"/>
              <a:cs typeface="Source Sans Pro"/>
              <a:sym typeface="Source Sans Pro"/>
            </a:endParaRPr>
          </a:p>
          <a:p>
            <a:pPr marL="1219200" lvl="1" indent="-450850" algn="l" rtl="0">
              <a:lnSpc>
                <a:spcPct val="90000"/>
              </a:lnSpc>
              <a:spcBef>
                <a:spcPts val="500"/>
              </a:spcBef>
              <a:spcAft>
                <a:spcPts val="0"/>
              </a:spcAft>
              <a:buClr>
                <a:schemeClr val="dk1"/>
              </a:buClr>
              <a:buSzPts val="2300"/>
              <a:buFont typeface="Source Sans Pro"/>
              <a:buChar char="•"/>
            </a:pPr>
            <a:r>
              <a:rPr lang="en-US" sz="2300">
                <a:solidFill>
                  <a:schemeClr val="dk1"/>
                </a:solidFill>
                <a:latin typeface="Source Sans Pro"/>
                <a:ea typeface="Source Sans Pro"/>
                <a:cs typeface="Source Sans Pro"/>
                <a:sym typeface="Source Sans Pro"/>
              </a:rPr>
              <a:t>Centers of Excellence for Labor Market Research: </a:t>
            </a:r>
            <a:r>
              <a:rPr lang="en-US" sz="2300" u="sng">
                <a:solidFill>
                  <a:schemeClr val="dk1"/>
                </a:solidFill>
                <a:latin typeface="Source Sans Pro"/>
                <a:ea typeface="Source Sans Pro"/>
                <a:cs typeface="Source Sans Pro"/>
                <a:sym typeface="Source Sans Pro"/>
                <a:hlinkClick r:id="rId3">
                  <a:extLst>
                    <a:ext uri="{A12FA001-AC4F-418D-AE19-62706E023703}">
                      <ahyp:hlinkClr xmlns="" xmlns:ahyp="http://schemas.microsoft.com/office/drawing/2018/hyperlinkcolor" val="tx"/>
                    </a:ext>
                  </a:extLst>
                </a:hlinkClick>
              </a:rPr>
              <a:t>http://coeccc.net/Supply-and-Demand.aspx</a:t>
            </a:r>
            <a:endParaRPr sz="2300">
              <a:solidFill>
                <a:schemeClr val="accent6"/>
              </a:solidFill>
            </a:endParaRPr>
          </a:p>
          <a:p>
            <a:pPr marL="0" lvl="0" indent="0" algn="l" rtl="0">
              <a:lnSpc>
                <a:spcPct val="90000"/>
              </a:lnSpc>
              <a:spcBef>
                <a:spcPts val="1000"/>
              </a:spcBef>
              <a:spcAft>
                <a:spcPts val="0"/>
              </a:spcAft>
              <a:buNone/>
            </a:pPr>
            <a:endParaRPr sz="2300">
              <a:solidFill>
                <a:srgbClr val="000000"/>
              </a:solidFill>
            </a:endParaRPr>
          </a:p>
        </p:txBody>
      </p:sp>
      <p:sp>
        <p:nvSpPr>
          <p:cNvPr id="275" name="Google Shape;275;p33"/>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4"/>
          <p:cNvSpPr txBox="1">
            <a:spLocks noGrp="1"/>
          </p:cNvSpPr>
          <p:nvPr>
            <p:ph type="title"/>
          </p:nvPr>
        </p:nvSpPr>
        <p:spPr>
          <a:xfrm>
            <a:off x="1277650" y="365125"/>
            <a:ext cx="10046100" cy="1325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533A27"/>
              </a:buClr>
              <a:buSzPts val="3600"/>
              <a:buFont typeface="Palatino"/>
              <a:buNone/>
            </a:pPr>
            <a:r>
              <a:rPr lang="en-US" sz="3600" b="1"/>
              <a:t>Tip #</a:t>
            </a:r>
            <a:r>
              <a:rPr lang="en-US" b="1"/>
              <a:t>2</a:t>
            </a:r>
            <a:r>
              <a:rPr lang="en-US" sz="3600" b="1"/>
              <a:t>: Do your Homework (</a:t>
            </a:r>
            <a:r>
              <a:rPr lang="en-US" b="1"/>
              <a:t>cont’d)</a:t>
            </a:r>
            <a:endParaRPr b="1"/>
          </a:p>
        </p:txBody>
      </p:sp>
      <p:sp>
        <p:nvSpPr>
          <p:cNvPr id="281" name="Google Shape;281;p34"/>
          <p:cNvSpPr txBox="1">
            <a:spLocks noGrp="1"/>
          </p:cNvSpPr>
          <p:nvPr>
            <p:ph type="body" idx="1"/>
          </p:nvPr>
        </p:nvSpPr>
        <p:spPr>
          <a:xfrm>
            <a:off x="1089400" y="1571850"/>
            <a:ext cx="8868600" cy="4969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2200" dirty="0">
              <a:solidFill>
                <a:schemeClr val="dk1"/>
              </a:solidFill>
              <a:latin typeface="Source Sans Pro"/>
              <a:ea typeface="Source Sans Pro"/>
              <a:cs typeface="Source Sans Pro"/>
              <a:sym typeface="Source Sans Pro"/>
            </a:endParaRPr>
          </a:p>
          <a:p>
            <a:pPr marL="609600" lvl="0" indent="-444500" algn="l" rtl="0">
              <a:lnSpc>
                <a:spcPct val="90000"/>
              </a:lnSpc>
              <a:spcBef>
                <a:spcPts val="1000"/>
              </a:spcBef>
              <a:spcAft>
                <a:spcPts val="0"/>
              </a:spcAft>
              <a:buClr>
                <a:schemeClr val="dk1"/>
              </a:buClr>
              <a:buSzPts val="2200"/>
              <a:buFont typeface="Source Sans Pro"/>
              <a:buChar char="●"/>
            </a:pPr>
            <a:r>
              <a:rPr lang="en-US" sz="2200" dirty="0">
                <a:solidFill>
                  <a:schemeClr val="dk1"/>
                </a:solidFill>
                <a:latin typeface="Source Sans Pro"/>
                <a:ea typeface="Source Sans Pro"/>
                <a:cs typeface="Source Sans Pro"/>
                <a:sym typeface="Source Sans Pro"/>
              </a:rPr>
              <a:t>Attend advisory board meetings</a:t>
            </a:r>
            <a:endParaRPr sz="2200" dirty="0">
              <a:solidFill>
                <a:schemeClr val="dk1"/>
              </a:solidFill>
              <a:latin typeface="Source Sans Pro"/>
              <a:ea typeface="Source Sans Pro"/>
              <a:cs typeface="Source Sans Pro"/>
              <a:sym typeface="Source Sans Pro"/>
            </a:endParaRPr>
          </a:p>
          <a:p>
            <a:pPr marL="1219200" lvl="1" indent="-444500" algn="l" rtl="0">
              <a:lnSpc>
                <a:spcPct val="90000"/>
              </a:lnSpc>
              <a:spcBef>
                <a:spcPts val="500"/>
              </a:spcBef>
              <a:spcAft>
                <a:spcPts val="0"/>
              </a:spcAft>
              <a:buClr>
                <a:schemeClr val="dk1"/>
              </a:buClr>
              <a:buSzPts val="2200"/>
              <a:buFont typeface="Source Sans Pro"/>
              <a:buChar char="•"/>
            </a:pPr>
            <a:r>
              <a:rPr lang="en-US" dirty="0">
                <a:solidFill>
                  <a:schemeClr val="dk1"/>
                </a:solidFill>
                <a:latin typeface="Source Sans Pro"/>
                <a:ea typeface="Source Sans Pro"/>
                <a:cs typeface="Source Sans Pro"/>
                <a:sym typeface="Source Sans Pro"/>
              </a:rPr>
              <a:t>What short-term vocational programs can increase the employability of students? </a:t>
            </a:r>
            <a:endParaRPr dirty="0">
              <a:solidFill>
                <a:schemeClr val="dk1"/>
              </a:solidFill>
              <a:latin typeface="Source Sans Pro"/>
              <a:ea typeface="Source Sans Pro"/>
              <a:cs typeface="Source Sans Pro"/>
              <a:sym typeface="Source Sans Pro"/>
            </a:endParaRPr>
          </a:p>
          <a:p>
            <a:pPr marL="1219200" lvl="1" indent="-444500" algn="l" rtl="0">
              <a:lnSpc>
                <a:spcPct val="90000"/>
              </a:lnSpc>
              <a:spcBef>
                <a:spcPts val="500"/>
              </a:spcBef>
              <a:spcAft>
                <a:spcPts val="0"/>
              </a:spcAft>
              <a:buClr>
                <a:schemeClr val="dk1"/>
              </a:buClr>
              <a:buSzPts val="2200"/>
              <a:buFont typeface="Source Sans Pro"/>
              <a:buChar char="•"/>
            </a:pPr>
            <a:r>
              <a:rPr lang="en-US" dirty="0">
                <a:solidFill>
                  <a:schemeClr val="dk1"/>
                </a:solidFill>
                <a:latin typeface="Source Sans Pro"/>
                <a:ea typeface="Source Sans Pro"/>
                <a:cs typeface="Source Sans Pro"/>
                <a:sym typeface="Source Sans Pro"/>
              </a:rPr>
              <a:t>What skill gaps can be covered in noncredit?</a:t>
            </a:r>
          </a:p>
          <a:p>
            <a:pPr marL="774700" lvl="1" indent="0" algn="l" rtl="0">
              <a:lnSpc>
                <a:spcPct val="90000"/>
              </a:lnSpc>
              <a:spcBef>
                <a:spcPts val="500"/>
              </a:spcBef>
              <a:spcAft>
                <a:spcPts val="0"/>
              </a:spcAft>
              <a:buClr>
                <a:schemeClr val="dk1"/>
              </a:buClr>
              <a:buSzPts val="2200"/>
              <a:buNone/>
            </a:pPr>
            <a:endParaRPr dirty="0">
              <a:solidFill>
                <a:schemeClr val="dk1"/>
              </a:solidFill>
              <a:latin typeface="Source Sans Pro"/>
              <a:ea typeface="Source Sans Pro"/>
              <a:cs typeface="Source Sans Pro"/>
              <a:sym typeface="Source Sans Pro"/>
            </a:endParaRPr>
          </a:p>
          <a:p>
            <a:pPr marL="609600" lvl="0" indent="-444500" algn="l" rtl="0">
              <a:lnSpc>
                <a:spcPct val="90000"/>
              </a:lnSpc>
              <a:spcBef>
                <a:spcPts val="1000"/>
              </a:spcBef>
              <a:spcAft>
                <a:spcPts val="0"/>
              </a:spcAft>
              <a:buClr>
                <a:schemeClr val="dk1"/>
              </a:buClr>
              <a:buSzPts val="2200"/>
              <a:buFont typeface="Source Sans Pro"/>
              <a:buChar char="●"/>
            </a:pPr>
            <a:r>
              <a:rPr lang="en-US" sz="2200" dirty="0">
                <a:solidFill>
                  <a:schemeClr val="dk1"/>
                </a:solidFill>
                <a:latin typeface="Source Sans Pro"/>
                <a:ea typeface="Source Sans Pro"/>
                <a:cs typeface="Source Sans Pro"/>
                <a:sym typeface="Source Sans Pro"/>
              </a:rPr>
              <a:t>Ask for help!</a:t>
            </a:r>
            <a:endParaRPr sz="2200" dirty="0">
              <a:solidFill>
                <a:schemeClr val="dk1"/>
              </a:solidFill>
              <a:latin typeface="Source Sans Pro"/>
              <a:ea typeface="Source Sans Pro"/>
              <a:cs typeface="Source Sans Pro"/>
              <a:sym typeface="Source Sans Pro"/>
            </a:endParaRPr>
          </a:p>
          <a:p>
            <a:pPr marL="1219200" lvl="1" indent="-444500" algn="l" rtl="0">
              <a:lnSpc>
                <a:spcPct val="90000"/>
              </a:lnSpc>
              <a:spcBef>
                <a:spcPts val="500"/>
              </a:spcBef>
              <a:spcAft>
                <a:spcPts val="0"/>
              </a:spcAft>
              <a:buClr>
                <a:schemeClr val="dk1"/>
              </a:buClr>
              <a:buSzPts val="2200"/>
              <a:buFont typeface="Source Sans Pro"/>
              <a:buChar char="•"/>
            </a:pPr>
            <a:r>
              <a:rPr lang="en-US" dirty="0">
                <a:solidFill>
                  <a:schemeClr val="dk1"/>
                </a:solidFill>
                <a:latin typeface="Source Sans Pro"/>
                <a:ea typeface="Source Sans Pro"/>
                <a:cs typeface="Source Sans Pro"/>
                <a:sym typeface="Source Sans Pro"/>
              </a:rPr>
              <a:t>CCC Chancellor’s Office</a:t>
            </a:r>
            <a:endParaRPr dirty="0">
              <a:solidFill>
                <a:schemeClr val="dk1"/>
              </a:solidFill>
              <a:latin typeface="Source Sans Pro"/>
              <a:ea typeface="Source Sans Pro"/>
              <a:cs typeface="Source Sans Pro"/>
              <a:sym typeface="Source Sans Pro"/>
            </a:endParaRPr>
          </a:p>
          <a:p>
            <a:pPr marL="1219200" lvl="1" indent="-444500" algn="l" rtl="0">
              <a:lnSpc>
                <a:spcPct val="90000"/>
              </a:lnSpc>
              <a:spcBef>
                <a:spcPts val="500"/>
              </a:spcBef>
              <a:spcAft>
                <a:spcPts val="0"/>
              </a:spcAft>
              <a:buClr>
                <a:schemeClr val="dk1"/>
              </a:buClr>
              <a:buSzPts val="2200"/>
              <a:buFont typeface="Source Sans Pro"/>
              <a:buChar char="•"/>
            </a:pPr>
            <a:r>
              <a:rPr lang="en-US" dirty="0">
                <a:solidFill>
                  <a:schemeClr val="dk1"/>
                </a:solidFill>
                <a:latin typeface="Source Sans Pro"/>
                <a:ea typeface="Source Sans Pro"/>
                <a:cs typeface="Source Sans Pro"/>
                <a:sym typeface="Source Sans Pro"/>
              </a:rPr>
              <a:t>Other noncredit faculty</a:t>
            </a:r>
            <a:endParaRPr dirty="0">
              <a:solidFill>
                <a:schemeClr val="dk1"/>
              </a:solidFill>
              <a:latin typeface="Source Sans Pro"/>
              <a:ea typeface="Source Sans Pro"/>
              <a:cs typeface="Source Sans Pro"/>
              <a:sym typeface="Source Sans Pro"/>
            </a:endParaRPr>
          </a:p>
          <a:p>
            <a:pPr marL="1219200" lvl="1" indent="-444500" algn="l" rtl="0">
              <a:lnSpc>
                <a:spcPct val="90000"/>
              </a:lnSpc>
              <a:spcBef>
                <a:spcPts val="500"/>
              </a:spcBef>
              <a:spcAft>
                <a:spcPts val="0"/>
              </a:spcAft>
              <a:buClr>
                <a:schemeClr val="dk1"/>
              </a:buClr>
              <a:buSzPts val="2200"/>
              <a:buFont typeface="Source Sans Pro"/>
              <a:buChar char="•"/>
            </a:pPr>
            <a:r>
              <a:rPr lang="en-US" dirty="0">
                <a:solidFill>
                  <a:schemeClr val="dk1"/>
                </a:solidFill>
                <a:latin typeface="Source Sans Pro"/>
                <a:ea typeface="Source Sans Pro"/>
                <a:cs typeface="Source Sans Pro"/>
                <a:sym typeface="Source Sans Pro"/>
              </a:rPr>
              <a:t>Association of Continuing and Community Education (ACCE)</a:t>
            </a:r>
            <a:endParaRPr dirty="0">
              <a:solidFill>
                <a:schemeClr val="dk1"/>
              </a:solidFill>
              <a:latin typeface="Source Sans Pro"/>
              <a:ea typeface="Source Sans Pro"/>
              <a:cs typeface="Source Sans Pro"/>
              <a:sym typeface="Source Sans Pro"/>
            </a:endParaRPr>
          </a:p>
          <a:p>
            <a:pPr marL="1219200" lvl="1" indent="-444500" algn="l" rtl="0">
              <a:lnSpc>
                <a:spcPct val="90000"/>
              </a:lnSpc>
              <a:spcBef>
                <a:spcPts val="500"/>
              </a:spcBef>
              <a:spcAft>
                <a:spcPts val="0"/>
              </a:spcAft>
              <a:buClr>
                <a:schemeClr val="dk1"/>
              </a:buClr>
              <a:buSzPts val="2200"/>
              <a:buFont typeface="Source Sans Pro"/>
              <a:buChar char="•"/>
            </a:pPr>
            <a:r>
              <a:rPr lang="en-US" dirty="0">
                <a:solidFill>
                  <a:schemeClr val="dk1"/>
                </a:solidFill>
                <a:latin typeface="Source Sans Pro"/>
                <a:ea typeface="Source Sans Pro"/>
                <a:cs typeface="Source Sans Pro"/>
                <a:sym typeface="Source Sans Pro"/>
              </a:rPr>
              <a:t>Noncredit is new to many, but there are also many experienced NC practitioners (Mt. SAC, NOCE, SDCE, etc.)</a:t>
            </a:r>
            <a:endParaRPr dirty="0">
              <a:solidFill>
                <a:srgbClr val="000000"/>
              </a:solidFill>
            </a:endParaRPr>
          </a:p>
        </p:txBody>
      </p:sp>
      <p:pic>
        <p:nvPicPr>
          <p:cNvPr id="282" name="Google Shape;282;p34"/>
          <p:cNvPicPr preferRelativeResize="0"/>
          <p:nvPr/>
        </p:nvPicPr>
        <p:blipFill>
          <a:blip r:embed="rId3">
            <a:alphaModFix/>
          </a:blip>
          <a:stretch>
            <a:fillRect/>
          </a:stretch>
        </p:blipFill>
        <p:spPr>
          <a:xfrm>
            <a:off x="9190567" y="1432283"/>
            <a:ext cx="2469300" cy="2880866"/>
          </a:xfrm>
          <a:prstGeom prst="rect">
            <a:avLst/>
          </a:prstGeom>
          <a:noFill/>
          <a:ln>
            <a:noFill/>
          </a:ln>
        </p:spPr>
      </p:pic>
      <p:sp>
        <p:nvSpPr>
          <p:cNvPr id="283" name="Google Shape;283;p34"/>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5"/>
          <p:cNvSpPr txBox="1">
            <a:spLocks noGrp="1"/>
          </p:cNvSpPr>
          <p:nvPr>
            <p:ph type="title"/>
          </p:nvPr>
        </p:nvSpPr>
        <p:spPr>
          <a:xfrm>
            <a:off x="1277650" y="365125"/>
            <a:ext cx="10046100" cy="1325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533A27"/>
              </a:buClr>
              <a:buSzPts val="3600"/>
              <a:buFont typeface="Palatino"/>
              <a:buNone/>
            </a:pPr>
            <a:r>
              <a:rPr lang="en-US" sz="3600" b="1"/>
              <a:t>Tip #</a:t>
            </a:r>
            <a:r>
              <a:rPr lang="en-US" b="1"/>
              <a:t>3</a:t>
            </a:r>
            <a:r>
              <a:rPr lang="en-US" sz="3600" b="1"/>
              <a:t>: Attend Conferences and Workshops </a:t>
            </a:r>
            <a:endParaRPr b="1"/>
          </a:p>
        </p:txBody>
      </p:sp>
      <p:sp>
        <p:nvSpPr>
          <p:cNvPr id="289" name="Google Shape;289;p35"/>
          <p:cNvSpPr txBox="1">
            <a:spLocks noGrp="1"/>
          </p:cNvSpPr>
          <p:nvPr>
            <p:ph type="body" idx="1"/>
          </p:nvPr>
        </p:nvSpPr>
        <p:spPr>
          <a:xfrm>
            <a:off x="1277650" y="1798320"/>
            <a:ext cx="10058400" cy="4419600"/>
          </a:xfrm>
          <a:prstGeom prst="rect">
            <a:avLst/>
          </a:prstGeom>
          <a:noFill/>
          <a:ln>
            <a:noFill/>
          </a:ln>
        </p:spPr>
        <p:txBody>
          <a:bodyPr spcFirstLastPara="1" wrap="square" lIns="91425" tIns="91425" rIns="91425" bIns="91425" anchor="t" anchorCtr="0">
            <a:noAutofit/>
          </a:bodyPr>
          <a:lstStyle/>
          <a:p>
            <a:pPr marL="609600" lvl="0" indent="-463550" algn="l" rtl="0">
              <a:lnSpc>
                <a:spcPct val="90000"/>
              </a:lnSpc>
              <a:spcBef>
                <a:spcPts val="1000"/>
              </a:spcBef>
              <a:spcAft>
                <a:spcPts val="0"/>
              </a:spcAft>
              <a:buClr>
                <a:schemeClr val="dk1"/>
              </a:buClr>
              <a:buSzPts val="2500"/>
              <a:buFont typeface="Source Sans Pro"/>
              <a:buChar char="●"/>
            </a:pPr>
            <a:r>
              <a:rPr lang="en-US" sz="2500">
                <a:solidFill>
                  <a:schemeClr val="dk1"/>
                </a:solidFill>
                <a:latin typeface="Source Sans Pro"/>
                <a:ea typeface="Source Sans Pro"/>
                <a:cs typeface="Source Sans Pro"/>
                <a:sym typeface="Source Sans Pro"/>
              </a:rPr>
              <a:t>ASCCC 2021 Curriculum Institute - </a:t>
            </a:r>
            <a:r>
              <a:rPr lang="en-US" sz="2500" u="sng">
                <a:solidFill>
                  <a:schemeClr val="dk1"/>
                </a:solidFill>
                <a:latin typeface="Source Sans Pro"/>
                <a:ea typeface="Source Sans Pro"/>
                <a:cs typeface="Source Sans Pro"/>
                <a:sym typeface="Source Sans Pro"/>
                <a:hlinkClick r:id="rId3">
                  <a:extLst>
                    <a:ext uri="{A12FA001-AC4F-418D-AE19-62706E023703}">
                      <ahyp:hlinkClr xmlns="" xmlns:ahyp="http://schemas.microsoft.com/office/drawing/2018/hyperlinkcolor" val="tx"/>
                    </a:ext>
                  </a:extLst>
                </a:hlinkClick>
              </a:rPr>
              <a:t>Virtual Event link</a:t>
            </a:r>
            <a:r>
              <a:rPr lang="en-US" sz="2500">
                <a:solidFill>
                  <a:schemeClr val="dk1"/>
                </a:solidFill>
                <a:latin typeface="Source Sans Pro"/>
                <a:ea typeface="Source Sans Pro"/>
                <a:cs typeface="Source Sans Pro"/>
                <a:sym typeface="Source Sans Pro"/>
              </a:rPr>
              <a:t> </a:t>
            </a:r>
            <a:endParaRPr sz="2500">
              <a:solidFill>
                <a:schemeClr val="dk1"/>
              </a:solidFill>
              <a:latin typeface="Source Sans Pro"/>
              <a:ea typeface="Source Sans Pro"/>
              <a:cs typeface="Source Sans Pro"/>
              <a:sym typeface="Source Sans Pro"/>
            </a:endParaRPr>
          </a:p>
          <a:p>
            <a:pPr marL="609600" lvl="0" indent="-463550" algn="l" rtl="0">
              <a:lnSpc>
                <a:spcPct val="90000"/>
              </a:lnSpc>
              <a:spcBef>
                <a:spcPts val="1000"/>
              </a:spcBef>
              <a:spcAft>
                <a:spcPts val="0"/>
              </a:spcAft>
              <a:buClr>
                <a:schemeClr val="dk1"/>
              </a:buClr>
              <a:buSzPts val="2500"/>
              <a:buFont typeface="Source Sans Pro"/>
              <a:buChar char="●"/>
            </a:pPr>
            <a:r>
              <a:rPr lang="en-US" sz="2500">
                <a:solidFill>
                  <a:schemeClr val="dk1"/>
                </a:solidFill>
                <a:latin typeface="Source Sans Pro"/>
                <a:ea typeface="Source Sans Pro"/>
                <a:cs typeface="Source Sans Pro"/>
                <a:sym typeface="Source Sans Pro"/>
              </a:rPr>
              <a:t>Association for Continuing and Community Education (ACCE)</a:t>
            </a:r>
            <a:endParaRPr sz="2500">
              <a:solidFill>
                <a:schemeClr val="dk1"/>
              </a:solidFill>
              <a:latin typeface="Source Sans Pro"/>
              <a:ea typeface="Source Sans Pro"/>
              <a:cs typeface="Source Sans Pro"/>
              <a:sym typeface="Source Sans Pro"/>
            </a:endParaRPr>
          </a:p>
          <a:p>
            <a:pPr marL="1219200" lvl="1" indent="-463550" algn="l" rtl="0">
              <a:lnSpc>
                <a:spcPct val="90000"/>
              </a:lnSpc>
              <a:spcBef>
                <a:spcPts val="1000"/>
              </a:spcBef>
              <a:spcAft>
                <a:spcPts val="0"/>
              </a:spcAft>
              <a:buClr>
                <a:schemeClr val="dk1"/>
              </a:buClr>
              <a:buSzPts val="2500"/>
              <a:buFont typeface="Source Sans Pro"/>
              <a:buChar char="•"/>
            </a:pPr>
            <a:r>
              <a:rPr lang="en-US" sz="2500">
                <a:solidFill>
                  <a:schemeClr val="dk1"/>
                </a:solidFill>
                <a:latin typeface="Source Sans Pro"/>
                <a:ea typeface="Source Sans Pro"/>
                <a:cs typeface="Source Sans Pro"/>
                <a:sym typeface="Source Sans Pro"/>
              </a:rPr>
              <a:t>Several workshops and conferences offered throughout the year</a:t>
            </a:r>
            <a:endParaRPr sz="2500">
              <a:solidFill>
                <a:schemeClr val="dk1"/>
              </a:solidFill>
              <a:latin typeface="Source Sans Pro"/>
              <a:ea typeface="Source Sans Pro"/>
              <a:cs typeface="Source Sans Pro"/>
              <a:sym typeface="Source Sans Pro"/>
            </a:endParaRPr>
          </a:p>
          <a:p>
            <a:pPr marL="1219200" lvl="1" indent="-463550" algn="l" rtl="0">
              <a:lnSpc>
                <a:spcPct val="90000"/>
              </a:lnSpc>
              <a:spcBef>
                <a:spcPts val="1000"/>
              </a:spcBef>
              <a:spcAft>
                <a:spcPts val="0"/>
              </a:spcAft>
              <a:buClr>
                <a:schemeClr val="dk1"/>
              </a:buClr>
              <a:buSzPts val="2500"/>
              <a:buFont typeface="Source Sans Pro"/>
              <a:buChar char="•"/>
            </a:pPr>
            <a:r>
              <a:rPr lang="en-US" sz="2500">
                <a:solidFill>
                  <a:schemeClr val="dk1"/>
                </a:solidFill>
                <a:latin typeface="Source Sans Pro"/>
                <a:ea typeface="Source Sans Pro"/>
                <a:cs typeface="Source Sans Pro"/>
                <a:sym typeface="Source Sans Pro"/>
              </a:rPr>
              <a:t>Visit acceonline.org for details on upcoming events</a:t>
            </a:r>
            <a:endParaRPr sz="2500">
              <a:solidFill>
                <a:schemeClr val="dk1"/>
              </a:solidFill>
              <a:latin typeface="Source Sans Pro"/>
              <a:ea typeface="Source Sans Pro"/>
              <a:cs typeface="Source Sans Pro"/>
              <a:sym typeface="Source Sans Pro"/>
            </a:endParaRPr>
          </a:p>
          <a:p>
            <a:pPr marL="609600" lvl="0" indent="-463550" algn="l" rtl="0">
              <a:lnSpc>
                <a:spcPct val="90000"/>
              </a:lnSpc>
              <a:spcBef>
                <a:spcPts val="1000"/>
              </a:spcBef>
              <a:spcAft>
                <a:spcPts val="0"/>
              </a:spcAft>
              <a:buClr>
                <a:schemeClr val="dk1"/>
              </a:buClr>
              <a:buSzPts val="2500"/>
              <a:buFont typeface="Source Sans Pro"/>
              <a:buChar char="●"/>
            </a:pPr>
            <a:r>
              <a:rPr lang="en-US" sz="2500" u="sng">
                <a:solidFill>
                  <a:schemeClr val="dk1"/>
                </a:solidFill>
                <a:latin typeface="Source Sans Pro"/>
                <a:ea typeface="Source Sans Pro"/>
                <a:cs typeface="Source Sans Pro"/>
                <a:sym typeface="Source Sans Pro"/>
                <a:hlinkClick r:id="rId4">
                  <a:extLst>
                    <a:ext uri="{A12FA001-AC4F-418D-AE19-62706E023703}">
                      <ahyp:hlinkClr xmlns="" xmlns:ahyp="http://schemas.microsoft.com/office/drawing/2018/hyperlinkcolor" val="tx"/>
                    </a:ext>
                  </a:extLst>
                </a:hlinkClick>
              </a:rPr>
              <a:t>First Friday Webinars link</a:t>
            </a:r>
            <a:endParaRPr sz="2500">
              <a:solidFill>
                <a:schemeClr val="dk1"/>
              </a:solidFill>
              <a:latin typeface="Source Sans Pro"/>
              <a:ea typeface="Source Sans Pro"/>
              <a:cs typeface="Source Sans Pro"/>
              <a:sym typeface="Source Sans Pro"/>
            </a:endParaRPr>
          </a:p>
          <a:p>
            <a:pPr marL="1219200" lvl="1" indent="-463550" algn="l" rtl="0">
              <a:lnSpc>
                <a:spcPct val="90000"/>
              </a:lnSpc>
              <a:spcBef>
                <a:spcPts val="1000"/>
              </a:spcBef>
              <a:spcAft>
                <a:spcPts val="1000"/>
              </a:spcAft>
              <a:buClr>
                <a:schemeClr val="dk1"/>
              </a:buClr>
              <a:buSzPts val="2500"/>
              <a:buFont typeface="Source Sans Pro"/>
              <a:buChar char="•"/>
            </a:pPr>
            <a:r>
              <a:rPr lang="en-US" sz="2500">
                <a:solidFill>
                  <a:schemeClr val="dk1"/>
                </a:solidFill>
                <a:highlight>
                  <a:srgbClr val="FFFFFF"/>
                </a:highlight>
                <a:latin typeface="Source Sans Pro"/>
                <a:ea typeface="Source Sans Pro"/>
                <a:cs typeface="Source Sans Pro"/>
                <a:sym typeface="Source Sans Pro"/>
              </a:rPr>
              <a:t>Webinars are conducted in collaboration with noncredit practitioners from ACCE, ASCCC, Career Ladders Project, and the CCC Success Network (3CSN)</a:t>
            </a:r>
            <a:endParaRPr sz="2100">
              <a:solidFill>
                <a:srgbClr val="000000"/>
              </a:solidFill>
            </a:endParaRPr>
          </a:p>
        </p:txBody>
      </p:sp>
      <p:sp>
        <p:nvSpPr>
          <p:cNvPr id="290" name="Google Shape;290;p35"/>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6"/>
          <p:cNvSpPr txBox="1">
            <a:spLocks noGrp="1"/>
          </p:cNvSpPr>
          <p:nvPr>
            <p:ph type="title"/>
          </p:nvPr>
        </p:nvSpPr>
        <p:spPr>
          <a:xfrm>
            <a:off x="1277650" y="365125"/>
            <a:ext cx="10046100" cy="73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1300"/>
              <a:buNone/>
            </a:pPr>
            <a:r>
              <a:rPr lang="en-US" sz="3600" b="1"/>
              <a:t>Tip #</a:t>
            </a:r>
            <a:r>
              <a:rPr lang="en-US" b="1"/>
              <a:t>4</a:t>
            </a:r>
            <a:r>
              <a:rPr lang="en-US" sz="3600" b="1"/>
              <a:t>: Breakdown Silos!</a:t>
            </a:r>
            <a:endParaRPr sz="3600" b="1"/>
          </a:p>
        </p:txBody>
      </p:sp>
      <p:sp>
        <p:nvSpPr>
          <p:cNvPr id="296" name="Google Shape;296;p36"/>
          <p:cNvSpPr txBox="1">
            <a:spLocks noGrp="1"/>
          </p:cNvSpPr>
          <p:nvPr>
            <p:ph type="body" idx="1"/>
          </p:nvPr>
        </p:nvSpPr>
        <p:spPr>
          <a:xfrm>
            <a:off x="1159250" y="1818045"/>
            <a:ext cx="10058400" cy="4419600"/>
          </a:xfrm>
          <a:prstGeom prst="rect">
            <a:avLst/>
          </a:prstGeom>
        </p:spPr>
        <p:txBody>
          <a:bodyPr spcFirstLastPara="1" wrap="square" lIns="91425" tIns="45700" rIns="91425" bIns="45700" anchor="t" anchorCtr="0">
            <a:noAutofit/>
          </a:bodyPr>
          <a:lstStyle/>
          <a:p>
            <a:pPr marL="609600" lvl="0" indent="-425450" algn="l" rtl="0">
              <a:lnSpc>
                <a:spcPct val="90000"/>
              </a:lnSpc>
              <a:spcBef>
                <a:spcPts val="1000"/>
              </a:spcBef>
              <a:spcAft>
                <a:spcPts val="0"/>
              </a:spcAft>
              <a:buClr>
                <a:schemeClr val="dk1"/>
              </a:buClr>
              <a:buSzPts val="1900"/>
              <a:buFont typeface="Source Sans Pro"/>
              <a:buChar char="●"/>
            </a:pPr>
            <a:r>
              <a:rPr lang="en-US" sz="1500" dirty="0">
                <a:solidFill>
                  <a:schemeClr val="dk1"/>
                </a:solidFill>
                <a:latin typeface="Source Sans Pro"/>
                <a:ea typeface="Source Sans Pro"/>
                <a:cs typeface="Source Sans Pro"/>
                <a:sym typeface="Source Sans Pro"/>
              </a:rPr>
              <a:t>Start developing a culture of cross campus collaboration</a:t>
            </a:r>
            <a:endParaRPr sz="1500" dirty="0">
              <a:solidFill>
                <a:schemeClr val="dk1"/>
              </a:solidFill>
              <a:latin typeface="Source Sans Pro"/>
              <a:ea typeface="Source Sans Pro"/>
              <a:cs typeface="Source Sans Pro"/>
              <a:sym typeface="Source Sans Pro"/>
            </a:endParaRPr>
          </a:p>
          <a:p>
            <a:pPr marL="609600" lvl="0" indent="-425450" algn="l" rtl="0">
              <a:lnSpc>
                <a:spcPct val="90000"/>
              </a:lnSpc>
              <a:spcBef>
                <a:spcPts val="1000"/>
              </a:spcBef>
              <a:spcAft>
                <a:spcPts val="0"/>
              </a:spcAft>
              <a:buClr>
                <a:schemeClr val="dk1"/>
              </a:buClr>
              <a:buSzPts val="1900"/>
              <a:buFont typeface="Source Sans Pro"/>
              <a:buChar char="●"/>
            </a:pPr>
            <a:r>
              <a:rPr lang="en-US" sz="1500" dirty="0">
                <a:solidFill>
                  <a:schemeClr val="dk1"/>
                </a:solidFill>
                <a:latin typeface="Source Sans Pro"/>
                <a:ea typeface="Source Sans Pro"/>
                <a:cs typeface="Source Sans Pro"/>
                <a:sym typeface="Source Sans Pro"/>
              </a:rPr>
              <a:t>Credit faculty may know very little about noncredit </a:t>
            </a:r>
            <a:endParaRPr sz="1500" dirty="0">
              <a:solidFill>
                <a:schemeClr val="dk1"/>
              </a:solidFill>
              <a:latin typeface="Source Sans Pro"/>
              <a:ea typeface="Source Sans Pro"/>
              <a:cs typeface="Source Sans Pro"/>
              <a:sym typeface="Source Sans Pro"/>
            </a:endParaRPr>
          </a:p>
          <a:p>
            <a:pPr marL="609600" lvl="0" indent="-425450" algn="l" rtl="0">
              <a:lnSpc>
                <a:spcPct val="90000"/>
              </a:lnSpc>
              <a:spcBef>
                <a:spcPts val="1000"/>
              </a:spcBef>
              <a:spcAft>
                <a:spcPts val="0"/>
              </a:spcAft>
              <a:buClr>
                <a:schemeClr val="dk1"/>
              </a:buClr>
              <a:buSzPts val="1900"/>
              <a:buFont typeface="Source Sans Pro"/>
              <a:buChar char="●"/>
            </a:pPr>
            <a:r>
              <a:rPr lang="en-US" sz="1500" dirty="0">
                <a:solidFill>
                  <a:schemeClr val="dk1"/>
                </a:solidFill>
                <a:latin typeface="Source Sans Pro"/>
                <a:ea typeface="Source Sans Pro"/>
                <a:cs typeface="Source Sans Pro"/>
                <a:sym typeface="Source Sans Pro"/>
              </a:rPr>
              <a:t>Pass on your knowledge!</a:t>
            </a:r>
            <a:endParaRPr sz="1500" dirty="0">
              <a:solidFill>
                <a:schemeClr val="dk1"/>
              </a:solidFill>
              <a:latin typeface="Source Sans Pro"/>
              <a:ea typeface="Source Sans Pro"/>
              <a:cs typeface="Source Sans Pro"/>
              <a:sym typeface="Source Sans Pro"/>
            </a:endParaRPr>
          </a:p>
          <a:p>
            <a:pPr marL="0" lvl="0" indent="0" algn="l" rtl="0">
              <a:lnSpc>
                <a:spcPct val="90000"/>
              </a:lnSpc>
              <a:spcBef>
                <a:spcPts val="1000"/>
              </a:spcBef>
              <a:spcAft>
                <a:spcPts val="0"/>
              </a:spcAft>
              <a:buNone/>
            </a:pPr>
            <a:endParaRPr sz="1500" dirty="0">
              <a:solidFill>
                <a:schemeClr val="dk1"/>
              </a:solidFill>
              <a:latin typeface="Source Sans Pro"/>
              <a:ea typeface="Source Sans Pro"/>
              <a:cs typeface="Source Sans Pro"/>
              <a:sym typeface="Source Sans Pro"/>
            </a:endParaRPr>
          </a:p>
          <a:p>
            <a:pPr marL="0" lvl="0" indent="0" algn="l" rtl="0">
              <a:lnSpc>
                <a:spcPct val="90000"/>
              </a:lnSpc>
              <a:spcBef>
                <a:spcPts val="1000"/>
              </a:spcBef>
              <a:spcAft>
                <a:spcPts val="0"/>
              </a:spcAft>
              <a:buNone/>
            </a:pPr>
            <a:r>
              <a:rPr lang="en-US" sz="1500" b="1" dirty="0">
                <a:solidFill>
                  <a:schemeClr val="dk1"/>
                </a:solidFill>
                <a:latin typeface="Source Sans Pro"/>
                <a:ea typeface="Source Sans Pro"/>
                <a:cs typeface="Source Sans Pro"/>
                <a:sym typeface="Source Sans Pro"/>
              </a:rPr>
              <a:t>Benefits of collaboration between credit and noncredit:</a:t>
            </a:r>
            <a:endParaRPr sz="1500" b="1" dirty="0">
              <a:solidFill>
                <a:schemeClr val="dk1"/>
              </a:solidFill>
              <a:latin typeface="Source Sans Pro"/>
              <a:ea typeface="Source Sans Pro"/>
              <a:cs typeface="Source Sans Pro"/>
              <a:sym typeface="Source Sans Pro"/>
            </a:endParaRPr>
          </a:p>
          <a:p>
            <a:pPr marL="609600" lvl="0" indent="-361950" algn="l" rtl="0">
              <a:lnSpc>
                <a:spcPct val="90000"/>
              </a:lnSpc>
              <a:spcBef>
                <a:spcPts val="1000"/>
              </a:spcBef>
              <a:spcAft>
                <a:spcPts val="0"/>
              </a:spcAft>
              <a:buClr>
                <a:schemeClr val="dk1"/>
              </a:buClr>
              <a:buSzPts val="900"/>
              <a:buFont typeface="Source Sans Pro"/>
              <a:buChar char="●"/>
            </a:pPr>
            <a:r>
              <a:rPr lang="en-US" sz="1500" dirty="0">
                <a:solidFill>
                  <a:schemeClr val="dk1"/>
                </a:solidFill>
                <a:latin typeface="Source Sans Pro"/>
                <a:ea typeface="Source Sans Pro"/>
                <a:cs typeface="Source Sans Pro"/>
                <a:sym typeface="Source Sans Pro"/>
              </a:rPr>
              <a:t>Fill skills gaps</a:t>
            </a:r>
            <a:endParaRPr sz="1500" dirty="0">
              <a:solidFill>
                <a:schemeClr val="dk1"/>
              </a:solidFill>
              <a:latin typeface="Source Sans Pro"/>
              <a:ea typeface="Source Sans Pro"/>
              <a:cs typeface="Source Sans Pro"/>
              <a:sym typeface="Source Sans Pro"/>
            </a:endParaRPr>
          </a:p>
          <a:p>
            <a:pPr marL="609600" lvl="0" indent="-361950" algn="l" rtl="0">
              <a:lnSpc>
                <a:spcPct val="90000"/>
              </a:lnSpc>
              <a:spcBef>
                <a:spcPts val="1000"/>
              </a:spcBef>
              <a:spcAft>
                <a:spcPts val="0"/>
              </a:spcAft>
              <a:buClr>
                <a:schemeClr val="dk1"/>
              </a:buClr>
              <a:buSzPts val="900"/>
              <a:buFont typeface="Source Sans Pro"/>
              <a:buChar char="●"/>
            </a:pPr>
            <a:r>
              <a:rPr lang="en-US" sz="1500" dirty="0">
                <a:solidFill>
                  <a:schemeClr val="dk1"/>
                </a:solidFill>
                <a:latin typeface="Source Sans Pro"/>
                <a:ea typeface="Source Sans Pro"/>
                <a:cs typeface="Source Sans Pro"/>
                <a:sym typeface="Source Sans Pro"/>
              </a:rPr>
              <a:t>Close the equity gap</a:t>
            </a:r>
            <a:endParaRPr sz="1500" dirty="0">
              <a:solidFill>
                <a:schemeClr val="dk1"/>
              </a:solidFill>
              <a:latin typeface="Source Sans Pro"/>
              <a:ea typeface="Source Sans Pro"/>
              <a:cs typeface="Source Sans Pro"/>
              <a:sym typeface="Source Sans Pro"/>
            </a:endParaRPr>
          </a:p>
          <a:p>
            <a:pPr marL="609600" lvl="0" indent="-361950" algn="l" rtl="0">
              <a:lnSpc>
                <a:spcPct val="90000"/>
              </a:lnSpc>
              <a:spcBef>
                <a:spcPts val="1000"/>
              </a:spcBef>
              <a:spcAft>
                <a:spcPts val="0"/>
              </a:spcAft>
              <a:buClr>
                <a:schemeClr val="dk1"/>
              </a:buClr>
              <a:buSzPts val="900"/>
              <a:buFont typeface="Source Sans Pro"/>
              <a:buChar char="●"/>
            </a:pPr>
            <a:r>
              <a:rPr lang="en-US" sz="1500" dirty="0">
                <a:solidFill>
                  <a:schemeClr val="dk1"/>
                </a:solidFill>
                <a:latin typeface="Source Sans Pro"/>
                <a:ea typeface="Source Sans Pro"/>
                <a:cs typeface="Source Sans Pro"/>
                <a:sym typeface="Source Sans Pro"/>
              </a:rPr>
              <a:t>Increase access to learning opportunities </a:t>
            </a:r>
            <a:endParaRPr sz="1500" dirty="0">
              <a:solidFill>
                <a:schemeClr val="dk1"/>
              </a:solidFill>
              <a:latin typeface="Source Sans Pro"/>
              <a:ea typeface="Source Sans Pro"/>
              <a:cs typeface="Source Sans Pro"/>
              <a:sym typeface="Source Sans Pro"/>
            </a:endParaRPr>
          </a:p>
          <a:p>
            <a:pPr marL="609600" lvl="0" indent="-361950" algn="l" rtl="0">
              <a:lnSpc>
                <a:spcPct val="90000"/>
              </a:lnSpc>
              <a:spcBef>
                <a:spcPts val="1000"/>
              </a:spcBef>
              <a:spcAft>
                <a:spcPts val="0"/>
              </a:spcAft>
              <a:buClr>
                <a:schemeClr val="dk1"/>
              </a:buClr>
              <a:buSzPts val="900"/>
              <a:buFont typeface="Source Sans Pro"/>
              <a:buChar char="●"/>
            </a:pPr>
            <a:r>
              <a:rPr lang="en-US" sz="1500" dirty="0">
                <a:solidFill>
                  <a:schemeClr val="dk1"/>
                </a:solidFill>
                <a:latin typeface="Source Sans Pro"/>
                <a:ea typeface="Source Sans Pro"/>
                <a:cs typeface="Source Sans Pro"/>
                <a:sym typeface="Source Sans Pro"/>
              </a:rPr>
              <a:t>Develop support courses </a:t>
            </a:r>
            <a:endParaRPr sz="1500" dirty="0">
              <a:solidFill>
                <a:schemeClr val="dk1"/>
              </a:solidFill>
              <a:latin typeface="Source Sans Pro"/>
              <a:ea typeface="Source Sans Pro"/>
              <a:cs typeface="Source Sans Pro"/>
              <a:sym typeface="Source Sans Pro"/>
            </a:endParaRPr>
          </a:p>
          <a:p>
            <a:pPr marL="609600" lvl="0" indent="-361950" algn="l" rtl="0">
              <a:lnSpc>
                <a:spcPct val="90000"/>
              </a:lnSpc>
              <a:spcBef>
                <a:spcPts val="1000"/>
              </a:spcBef>
              <a:spcAft>
                <a:spcPts val="0"/>
              </a:spcAft>
              <a:buClr>
                <a:schemeClr val="dk1"/>
              </a:buClr>
              <a:buSzPts val="900"/>
              <a:buFont typeface="Source Sans Pro"/>
              <a:buChar char="●"/>
            </a:pPr>
            <a:r>
              <a:rPr lang="en-US" sz="1500" dirty="0">
                <a:solidFill>
                  <a:schemeClr val="dk1"/>
                </a:solidFill>
                <a:latin typeface="Source Sans Pro"/>
                <a:ea typeface="Source Sans Pro"/>
                <a:cs typeface="Source Sans Pro"/>
                <a:sym typeface="Source Sans Pro"/>
              </a:rPr>
              <a:t>Address advisory committee needs</a:t>
            </a:r>
            <a:endParaRPr sz="1500" dirty="0">
              <a:solidFill>
                <a:schemeClr val="dk1"/>
              </a:solidFill>
              <a:latin typeface="Source Sans Pro"/>
              <a:ea typeface="Source Sans Pro"/>
              <a:cs typeface="Source Sans Pro"/>
              <a:sym typeface="Source Sans Pro"/>
            </a:endParaRPr>
          </a:p>
          <a:p>
            <a:pPr marL="609600" lvl="0" indent="-361950" algn="l" rtl="0">
              <a:lnSpc>
                <a:spcPct val="90000"/>
              </a:lnSpc>
              <a:spcBef>
                <a:spcPts val="1000"/>
              </a:spcBef>
              <a:spcAft>
                <a:spcPts val="0"/>
              </a:spcAft>
              <a:buClr>
                <a:schemeClr val="dk1"/>
              </a:buClr>
              <a:buSzPts val="900"/>
              <a:buFont typeface="Source Sans Pro"/>
              <a:buChar char="●"/>
            </a:pPr>
            <a:r>
              <a:rPr lang="en-US" sz="1500" dirty="0">
                <a:solidFill>
                  <a:schemeClr val="dk1"/>
                </a:solidFill>
                <a:latin typeface="Source Sans Pro"/>
                <a:ea typeface="Source Sans Pro"/>
                <a:cs typeface="Source Sans Pro"/>
                <a:sym typeface="Source Sans Pro"/>
              </a:rPr>
              <a:t>Create a comfortable environment for first time or returning college students </a:t>
            </a:r>
            <a:endParaRPr sz="1500" dirty="0">
              <a:solidFill>
                <a:schemeClr val="dk1"/>
              </a:solidFill>
              <a:latin typeface="Source Sans Pro"/>
              <a:ea typeface="Source Sans Pro"/>
              <a:cs typeface="Source Sans Pro"/>
              <a:sym typeface="Source Sans Pro"/>
            </a:endParaRPr>
          </a:p>
          <a:p>
            <a:pPr marL="609600" lvl="0" indent="-361950" algn="l" rtl="0">
              <a:lnSpc>
                <a:spcPct val="90000"/>
              </a:lnSpc>
              <a:spcBef>
                <a:spcPts val="1000"/>
              </a:spcBef>
              <a:spcAft>
                <a:spcPts val="0"/>
              </a:spcAft>
              <a:buClr>
                <a:schemeClr val="dk1"/>
              </a:buClr>
              <a:buSzPts val="900"/>
              <a:buFont typeface="Source Sans Pro"/>
              <a:buChar char="●"/>
            </a:pPr>
            <a:r>
              <a:rPr lang="en-US" sz="1500" dirty="0">
                <a:solidFill>
                  <a:schemeClr val="dk1"/>
                </a:solidFill>
                <a:latin typeface="Source Sans Pro"/>
                <a:ea typeface="Source Sans Pro"/>
                <a:cs typeface="Source Sans Pro"/>
                <a:sym typeface="Source Sans Pro"/>
              </a:rPr>
              <a:t>And much more!</a:t>
            </a:r>
            <a:endParaRPr sz="1500" dirty="0">
              <a:solidFill>
                <a:schemeClr val="dk1"/>
              </a:solidFill>
              <a:latin typeface="Source Sans Pro"/>
              <a:ea typeface="Source Sans Pro"/>
              <a:cs typeface="Source Sans Pro"/>
              <a:sym typeface="Source Sans Pro"/>
            </a:endParaRPr>
          </a:p>
        </p:txBody>
      </p:sp>
      <p:pic>
        <p:nvPicPr>
          <p:cNvPr id="297" name="Google Shape;297;p36"/>
          <p:cNvPicPr preferRelativeResize="0"/>
          <p:nvPr/>
        </p:nvPicPr>
        <p:blipFill>
          <a:blip r:embed="rId3">
            <a:alphaModFix/>
          </a:blip>
          <a:stretch>
            <a:fillRect/>
          </a:stretch>
        </p:blipFill>
        <p:spPr>
          <a:xfrm>
            <a:off x="6731267" y="2370867"/>
            <a:ext cx="4546400" cy="2459834"/>
          </a:xfrm>
          <a:prstGeom prst="rect">
            <a:avLst/>
          </a:prstGeom>
          <a:noFill/>
          <a:ln>
            <a:noFill/>
          </a:ln>
        </p:spPr>
      </p:pic>
      <p:sp>
        <p:nvSpPr>
          <p:cNvPr id="298" name="Google Shape;298;p36"/>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2" name="TextBox 1"/>
          <p:cNvSpPr txBox="1"/>
          <p:nvPr/>
        </p:nvSpPr>
        <p:spPr>
          <a:xfrm>
            <a:off x="7754815" y="4522924"/>
            <a:ext cx="2910254" cy="307777"/>
          </a:xfrm>
          <a:prstGeom prst="rect">
            <a:avLst/>
          </a:prstGeom>
          <a:solidFill>
            <a:srgbClr val="080808"/>
          </a:solidFill>
        </p:spPr>
        <p:txBody>
          <a:bodyPr wrap="square" rtlCol="0">
            <a:spAutoFit/>
          </a:bodyPr>
          <a:lstStyle/>
          <a:p>
            <a:r>
              <a:rPr lang="en-US" dirty="0" smtClean="0">
                <a:solidFill>
                  <a:srgbClr val="FFFF00"/>
                </a:solidFill>
              </a:rPr>
              <a:t>You know nothing, credit faculty. </a:t>
            </a:r>
            <a:endParaRPr lang="en-US" dirty="0">
              <a:solidFill>
                <a:srgbClr val="FFFF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7"/>
          <p:cNvSpPr txBox="1">
            <a:spLocks noGrp="1"/>
          </p:cNvSpPr>
          <p:nvPr>
            <p:ph type="title"/>
          </p:nvPr>
        </p:nvSpPr>
        <p:spPr>
          <a:xfrm>
            <a:off x="628650" y="273845"/>
            <a:ext cx="7886700" cy="994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Font typeface="Palatino"/>
              <a:buNone/>
            </a:pPr>
            <a:r>
              <a:rPr lang="en-US" b="1"/>
              <a:t>Noncredit Resources</a:t>
            </a:r>
            <a:endParaRPr b="1"/>
          </a:p>
        </p:txBody>
      </p:sp>
      <p:sp>
        <p:nvSpPr>
          <p:cNvPr id="304" name="Google Shape;304;p37"/>
          <p:cNvSpPr txBox="1">
            <a:spLocks noGrp="1"/>
          </p:cNvSpPr>
          <p:nvPr>
            <p:ph type="body" idx="1"/>
          </p:nvPr>
        </p:nvSpPr>
        <p:spPr>
          <a:xfrm>
            <a:off x="628667" y="1020533"/>
            <a:ext cx="11563500" cy="5106000"/>
          </a:xfrm>
          <a:prstGeom prst="rect">
            <a:avLst/>
          </a:prstGeom>
          <a:noFill/>
          <a:ln>
            <a:noFill/>
          </a:ln>
        </p:spPr>
        <p:txBody>
          <a:bodyPr spcFirstLastPara="1" wrap="square" lIns="91425" tIns="45700" rIns="91425" bIns="45700" anchor="t" anchorCtr="0">
            <a:normAutofit/>
          </a:bodyPr>
          <a:lstStyle/>
          <a:p>
            <a:pPr marL="241300" lvl="0" indent="-254000" algn="l" rtl="0">
              <a:lnSpc>
                <a:spcPct val="110000"/>
              </a:lnSpc>
              <a:spcBef>
                <a:spcPts val="0"/>
              </a:spcBef>
              <a:spcAft>
                <a:spcPts val="1200"/>
              </a:spcAft>
              <a:buClr>
                <a:srgbClr val="674831"/>
              </a:buClr>
              <a:buSzPts val="2800"/>
              <a:buFont typeface="Source Sans Pro"/>
              <a:buChar char="•"/>
            </a:pPr>
            <a:r>
              <a:rPr lang="en-US" dirty="0">
                <a:solidFill>
                  <a:schemeClr val="dk1"/>
                </a:solidFill>
                <a:latin typeface="Source Sans Pro"/>
                <a:ea typeface="Source Sans Pro"/>
                <a:cs typeface="Source Sans Pro"/>
                <a:sym typeface="Source Sans Pro"/>
              </a:rPr>
              <a:t>Academic Senate CCC</a:t>
            </a:r>
            <a:r>
              <a:rPr lang="en-US" dirty="0">
                <a:latin typeface="Source Sans Pro"/>
                <a:ea typeface="Source Sans Pro"/>
                <a:cs typeface="Source Sans Pro"/>
                <a:sym typeface="Source Sans Pro"/>
              </a:rPr>
              <a:t>  </a:t>
            </a:r>
            <a:r>
              <a:rPr lang="en-US" sz="2400" u="sng" dirty="0">
                <a:solidFill>
                  <a:schemeClr val="hlink"/>
                </a:solidFill>
                <a:latin typeface="Source Sans Pro"/>
                <a:ea typeface="Source Sans Pro"/>
                <a:cs typeface="Source Sans Pro"/>
                <a:sym typeface="Source Sans Pro"/>
                <a:hlinkClick r:id="rId3"/>
              </a:rPr>
              <a:t>http://asccc.org</a:t>
            </a:r>
            <a:r>
              <a:rPr lang="en-US" sz="2400"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241300" lvl="0" indent="-254000" algn="l" rtl="0">
              <a:lnSpc>
                <a:spcPct val="90000"/>
              </a:lnSpc>
              <a:spcBef>
                <a:spcPts val="1100"/>
              </a:spcBef>
              <a:spcAft>
                <a:spcPts val="1200"/>
              </a:spcAft>
              <a:buClr>
                <a:srgbClr val="674831"/>
              </a:buClr>
              <a:buSzPts val="2800"/>
              <a:buFont typeface="Source Sans Pro"/>
              <a:buChar char="•"/>
            </a:pPr>
            <a:r>
              <a:rPr lang="en-US" dirty="0">
                <a:solidFill>
                  <a:schemeClr val="dk1"/>
                </a:solidFill>
                <a:latin typeface="Source Sans Pro"/>
                <a:ea typeface="Source Sans Pro"/>
                <a:cs typeface="Source Sans Pro"/>
                <a:sym typeface="Source Sans Pro"/>
              </a:rPr>
              <a:t>CCC Chancellor’s Office</a:t>
            </a:r>
            <a:r>
              <a:rPr lang="en-US" dirty="0">
                <a:latin typeface="Source Sans Pro"/>
                <a:ea typeface="Source Sans Pro"/>
                <a:cs typeface="Source Sans Pro"/>
                <a:sym typeface="Source Sans Pro"/>
              </a:rPr>
              <a:t> </a:t>
            </a:r>
            <a:r>
              <a:rPr lang="en-US" u="sng" dirty="0">
                <a:solidFill>
                  <a:schemeClr val="hlink"/>
                </a:solidFill>
                <a:latin typeface="Source Sans Pro"/>
                <a:ea typeface="Source Sans Pro"/>
                <a:cs typeface="Source Sans Pro"/>
                <a:sym typeface="Source Sans Pro"/>
                <a:hlinkClick r:id="rId4"/>
              </a:rPr>
              <a:t>http://cccco.edu</a:t>
            </a:r>
            <a:r>
              <a:rPr lang="en-US"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241300" lvl="0" indent="-254000" algn="l" rtl="0">
              <a:lnSpc>
                <a:spcPct val="90000"/>
              </a:lnSpc>
              <a:spcBef>
                <a:spcPts val="1100"/>
              </a:spcBef>
              <a:spcAft>
                <a:spcPts val="1200"/>
              </a:spcAft>
              <a:buClr>
                <a:srgbClr val="674831"/>
              </a:buClr>
              <a:buSzPts val="2800"/>
              <a:buFont typeface="Source Sans Pro"/>
              <a:buChar char="•"/>
            </a:pPr>
            <a:r>
              <a:rPr lang="en-US" dirty="0">
                <a:solidFill>
                  <a:schemeClr val="dk1"/>
                </a:solidFill>
                <a:latin typeface="Source Sans Pro"/>
                <a:ea typeface="Source Sans Pro"/>
                <a:cs typeface="Source Sans Pro"/>
                <a:sym typeface="Source Sans Pro"/>
              </a:rPr>
              <a:t>Vision Resource Center</a:t>
            </a:r>
            <a:r>
              <a:rPr lang="en-US" dirty="0">
                <a:latin typeface="Source Sans Pro"/>
                <a:ea typeface="Source Sans Pro"/>
                <a:cs typeface="Source Sans Pro"/>
                <a:sym typeface="Source Sans Pro"/>
              </a:rPr>
              <a:t> </a:t>
            </a:r>
            <a:r>
              <a:rPr lang="en-US" sz="2400" u="sng" dirty="0">
                <a:solidFill>
                  <a:schemeClr val="hlink"/>
                </a:solidFill>
                <a:latin typeface="Source Sans Pro"/>
                <a:ea typeface="Source Sans Pro"/>
                <a:cs typeface="Source Sans Pro"/>
                <a:sym typeface="Source Sans Pro"/>
                <a:hlinkClick r:id="rId5"/>
              </a:rPr>
              <a:t>https://visionresourcecenter.cccco.edu/</a:t>
            </a:r>
            <a:endParaRPr sz="2400" dirty="0">
              <a:latin typeface="Source Sans Pro"/>
              <a:ea typeface="Source Sans Pro"/>
              <a:cs typeface="Source Sans Pro"/>
              <a:sym typeface="Source Sans Pro"/>
            </a:endParaRPr>
          </a:p>
          <a:p>
            <a:pPr marL="241300" lvl="0" indent="-254000" algn="l" rtl="0">
              <a:lnSpc>
                <a:spcPct val="90000"/>
              </a:lnSpc>
              <a:spcBef>
                <a:spcPts val="1100"/>
              </a:spcBef>
              <a:spcAft>
                <a:spcPts val="1200"/>
              </a:spcAft>
              <a:buClr>
                <a:srgbClr val="674831"/>
              </a:buClr>
              <a:buSzPts val="2800"/>
              <a:buFont typeface="Source Sans Pro"/>
              <a:buChar char="•"/>
            </a:pPr>
            <a:r>
              <a:rPr lang="en-US" dirty="0">
                <a:solidFill>
                  <a:schemeClr val="dk1"/>
                </a:solidFill>
                <a:latin typeface="Source Sans Pro"/>
                <a:ea typeface="Source Sans Pro"/>
                <a:cs typeface="Source Sans Pro"/>
                <a:sym typeface="Source Sans Pro"/>
              </a:rPr>
              <a:t>California Adult Education Program </a:t>
            </a:r>
            <a:r>
              <a:rPr lang="en-US" sz="2400" u="sng" dirty="0">
                <a:solidFill>
                  <a:schemeClr val="hlink"/>
                </a:solidFill>
                <a:latin typeface="Source Sans Pro"/>
                <a:ea typeface="Source Sans Pro"/>
                <a:cs typeface="Source Sans Pro"/>
                <a:sym typeface="Source Sans Pro"/>
                <a:hlinkClick r:id="rId6"/>
              </a:rPr>
              <a:t>https://caladulted.org/</a:t>
            </a:r>
            <a:endParaRPr sz="2400" dirty="0">
              <a:latin typeface="Source Sans Pro"/>
              <a:ea typeface="Source Sans Pro"/>
              <a:cs typeface="Source Sans Pro"/>
              <a:sym typeface="Source Sans Pro"/>
            </a:endParaRPr>
          </a:p>
          <a:p>
            <a:pPr marL="241300" lvl="0" indent="-254000" algn="l" rtl="0">
              <a:lnSpc>
                <a:spcPct val="90000"/>
              </a:lnSpc>
              <a:spcBef>
                <a:spcPts val="1100"/>
              </a:spcBef>
              <a:spcAft>
                <a:spcPts val="1200"/>
              </a:spcAft>
              <a:buClr>
                <a:srgbClr val="674831"/>
              </a:buClr>
              <a:buSzPts val="2800"/>
              <a:buFont typeface="Source Sans Pro"/>
              <a:buChar char="•"/>
            </a:pPr>
            <a:r>
              <a:rPr lang="en-US" dirty="0">
                <a:solidFill>
                  <a:schemeClr val="dk1"/>
                </a:solidFill>
                <a:latin typeface="Source Sans Pro"/>
                <a:ea typeface="Source Sans Pro"/>
                <a:cs typeface="Source Sans Pro"/>
                <a:sym typeface="Source Sans Pro"/>
              </a:rPr>
              <a:t>Association of Community and Continuing Education (ACCE) </a:t>
            </a:r>
            <a:r>
              <a:rPr lang="en-US" sz="2400" u="sng" dirty="0">
                <a:solidFill>
                  <a:schemeClr val="hlink"/>
                </a:solidFill>
                <a:latin typeface="Source Sans Pro"/>
                <a:ea typeface="Source Sans Pro"/>
                <a:cs typeface="Source Sans Pro"/>
                <a:sym typeface="Source Sans Pro"/>
                <a:hlinkClick r:id="rId7"/>
              </a:rPr>
              <a:t>http://www.acceonline.org/</a:t>
            </a:r>
            <a:endParaRPr sz="2400" dirty="0">
              <a:latin typeface="Source Sans Pro"/>
              <a:ea typeface="Source Sans Pro"/>
              <a:cs typeface="Source Sans Pro"/>
              <a:sym typeface="Source Sans Pro"/>
            </a:endParaRPr>
          </a:p>
          <a:p>
            <a:pPr marL="241300" lvl="0" indent="-254000" algn="l" rtl="0">
              <a:lnSpc>
                <a:spcPct val="90000"/>
              </a:lnSpc>
              <a:spcBef>
                <a:spcPts val="1100"/>
              </a:spcBef>
              <a:spcAft>
                <a:spcPts val="1200"/>
              </a:spcAft>
              <a:buClr>
                <a:srgbClr val="674831"/>
              </a:buClr>
              <a:buSzPts val="2800"/>
              <a:buFont typeface="Source Sans Pro"/>
              <a:buChar char="•"/>
            </a:pPr>
            <a:r>
              <a:rPr lang="en-US" dirty="0">
                <a:solidFill>
                  <a:schemeClr val="dk1"/>
                </a:solidFill>
                <a:latin typeface="Source Sans Pro"/>
                <a:ea typeface="Source Sans Pro"/>
                <a:cs typeface="Source Sans Pro"/>
                <a:sym typeface="Source Sans Pro"/>
              </a:rPr>
              <a:t>California Council of Adult Educators (CCAE) </a:t>
            </a:r>
            <a:r>
              <a:rPr lang="en-US" sz="2400" u="sng" dirty="0">
                <a:solidFill>
                  <a:schemeClr val="hlink"/>
                </a:solidFill>
                <a:latin typeface="Source Sans Pro"/>
                <a:ea typeface="Source Sans Pro"/>
                <a:cs typeface="Source Sans Pro"/>
                <a:sym typeface="Source Sans Pro"/>
                <a:hlinkClick r:id="rId8"/>
              </a:rPr>
              <a:t>https://www.ccaestate.org/</a:t>
            </a:r>
            <a:endParaRPr sz="2400" dirty="0">
              <a:latin typeface="Source Sans Pro"/>
              <a:ea typeface="Source Sans Pro"/>
              <a:cs typeface="Source Sans Pro"/>
              <a:sym typeface="Source Sans Pro"/>
            </a:endParaRPr>
          </a:p>
          <a:p>
            <a:pPr marL="241300" lvl="0" indent="-254000" algn="l" rtl="0">
              <a:lnSpc>
                <a:spcPct val="90000"/>
              </a:lnSpc>
              <a:spcBef>
                <a:spcPts val="1100"/>
              </a:spcBef>
              <a:spcAft>
                <a:spcPts val="1200"/>
              </a:spcAft>
              <a:buClr>
                <a:srgbClr val="674831"/>
              </a:buClr>
              <a:buSzPts val="2800"/>
              <a:buFont typeface="Source Sans Pro"/>
              <a:buChar char="•"/>
            </a:pPr>
            <a:r>
              <a:rPr lang="en-US" dirty="0" err="1">
                <a:solidFill>
                  <a:schemeClr val="dk1"/>
                </a:solidFill>
                <a:latin typeface="Source Sans Pro"/>
                <a:ea typeface="Source Sans Pro"/>
                <a:cs typeface="Source Sans Pro"/>
                <a:sym typeface="Source Sans Pro"/>
              </a:rPr>
              <a:t>LaunchBoard</a:t>
            </a:r>
            <a:r>
              <a:rPr lang="en-US" dirty="0">
                <a:latin typeface="Source Sans Pro"/>
                <a:ea typeface="Source Sans Pro"/>
                <a:cs typeface="Source Sans Pro"/>
                <a:sym typeface="Source Sans Pro"/>
              </a:rPr>
              <a:t> </a:t>
            </a:r>
            <a:r>
              <a:rPr lang="en-US" sz="2400" u="sng" dirty="0">
                <a:solidFill>
                  <a:schemeClr val="hlink"/>
                </a:solidFill>
                <a:latin typeface="Source Sans Pro"/>
                <a:ea typeface="Source Sans Pro"/>
                <a:cs typeface="Source Sans Pro"/>
                <a:sym typeface="Source Sans Pro"/>
                <a:hlinkClick r:id="rId9"/>
              </a:rPr>
              <a:t>https://www.calpassplus.org/LaunchBoard/Home.aspx</a:t>
            </a:r>
            <a:endParaRPr sz="2400" dirty="0">
              <a:latin typeface="Source Sans Pro"/>
              <a:ea typeface="Source Sans Pro"/>
              <a:cs typeface="Source Sans Pro"/>
              <a:sym typeface="Source Sans Pro"/>
            </a:endParaRPr>
          </a:p>
          <a:p>
            <a:pPr marL="152400" lvl="0" indent="0" algn="l" rtl="0">
              <a:lnSpc>
                <a:spcPct val="90000"/>
              </a:lnSpc>
              <a:spcBef>
                <a:spcPts val="1100"/>
              </a:spcBef>
              <a:spcAft>
                <a:spcPts val="0"/>
              </a:spcAft>
              <a:buClr>
                <a:srgbClr val="674831"/>
              </a:buClr>
              <a:buSzPts val="2800"/>
              <a:buNone/>
            </a:pPr>
            <a:endParaRPr dirty="0"/>
          </a:p>
          <a:p>
            <a:pPr marL="241300" lvl="0" indent="-76200" algn="l" rtl="0">
              <a:lnSpc>
                <a:spcPct val="90000"/>
              </a:lnSpc>
              <a:spcBef>
                <a:spcPts val="1100"/>
              </a:spcBef>
              <a:spcAft>
                <a:spcPts val="0"/>
              </a:spcAft>
              <a:buClr>
                <a:srgbClr val="674831"/>
              </a:buClr>
              <a:buSzPts val="280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38"/>
          <p:cNvPicPr preferRelativeResize="0"/>
          <p:nvPr/>
        </p:nvPicPr>
        <p:blipFill>
          <a:blip r:embed="rId3">
            <a:alphaModFix/>
          </a:blip>
          <a:stretch>
            <a:fillRect/>
          </a:stretch>
        </p:blipFill>
        <p:spPr>
          <a:xfrm>
            <a:off x="1898200" y="1322433"/>
            <a:ext cx="8572500" cy="476086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9"/>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b="1"/>
              <a:t>Thank you for attending</a:t>
            </a:r>
            <a:endParaRPr b="1"/>
          </a:p>
        </p:txBody>
      </p:sp>
      <p:sp>
        <p:nvSpPr>
          <p:cNvPr id="315" name="Google Shape;315;p39"/>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457200" lvl="0" indent="0" algn="l" rtl="0">
              <a:spcBef>
                <a:spcPts val="1000"/>
              </a:spcBef>
              <a:spcAft>
                <a:spcPts val="0"/>
              </a:spcAft>
              <a:buNone/>
            </a:pPr>
            <a:r>
              <a:rPr lang="en-US" sz="2600" dirty="0">
                <a:latin typeface="Roboto"/>
                <a:ea typeface="Roboto"/>
                <a:cs typeface="Roboto"/>
                <a:sym typeface="Roboto"/>
              </a:rPr>
              <a:t>Wendy Brill-Wynkoop, Noncredit &amp; Basic Skills Committee </a:t>
            </a:r>
            <a:endParaRPr sz="2600" dirty="0">
              <a:latin typeface="Roboto"/>
              <a:ea typeface="Roboto"/>
              <a:cs typeface="Roboto"/>
              <a:sym typeface="Roboto"/>
            </a:endParaRPr>
          </a:p>
          <a:p>
            <a:pPr marL="1066800" lvl="0" indent="-431800" algn="l" rtl="0">
              <a:spcBef>
                <a:spcPts val="1000"/>
              </a:spcBef>
              <a:spcAft>
                <a:spcPts val="0"/>
              </a:spcAft>
              <a:buClr>
                <a:schemeClr val="dk2"/>
              </a:buClr>
              <a:buSzPts val="2000"/>
              <a:buFont typeface="Roboto"/>
              <a:buChar char="•"/>
            </a:pPr>
            <a:r>
              <a:rPr lang="en-US" sz="2600" dirty="0" err="1">
                <a:solidFill>
                  <a:schemeClr val="dk2"/>
                </a:solidFill>
                <a:latin typeface="Roboto"/>
                <a:ea typeface="Roboto"/>
                <a:cs typeface="Roboto"/>
                <a:sym typeface="Roboto"/>
              </a:rPr>
              <a:t>Wendy.Brill@canyons.edu</a:t>
            </a:r>
            <a:endParaRPr sz="2600" dirty="0">
              <a:solidFill>
                <a:schemeClr val="dk2"/>
              </a:solidFill>
              <a:latin typeface="Roboto"/>
              <a:ea typeface="Roboto"/>
              <a:cs typeface="Roboto"/>
              <a:sym typeface="Roboto"/>
            </a:endParaRPr>
          </a:p>
          <a:p>
            <a:pPr marL="457200" lvl="0" indent="0" algn="l" rtl="0">
              <a:spcBef>
                <a:spcPts val="1000"/>
              </a:spcBef>
              <a:spcAft>
                <a:spcPts val="0"/>
              </a:spcAft>
              <a:buNone/>
            </a:pPr>
            <a:endParaRPr lang="en-US" sz="2600" dirty="0">
              <a:latin typeface="Roboto"/>
              <a:ea typeface="Roboto"/>
              <a:cs typeface="Roboto"/>
              <a:sym typeface="Roboto"/>
            </a:endParaRPr>
          </a:p>
          <a:p>
            <a:pPr marL="457200" lvl="0" indent="0" algn="l" rtl="0">
              <a:spcBef>
                <a:spcPts val="1000"/>
              </a:spcBef>
              <a:spcAft>
                <a:spcPts val="0"/>
              </a:spcAft>
              <a:buNone/>
            </a:pPr>
            <a:r>
              <a:rPr lang="en-US" sz="2600" dirty="0">
                <a:latin typeface="Roboto"/>
                <a:ea typeface="Roboto"/>
                <a:cs typeface="Roboto"/>
                <a:sym typeface="Roboto"/>
              </a:rPr>
              <a:t>Garrett </a:t>
            </a:r>
            <a:r>
              <a:rPr lang="en-US" sz="2600" dirty="0" err="1">
                <a:latin typeface="Roboto"/>
                <a:ea typeface="Roboto"/>
                <a:cs typeface="Roboto"/>
                <a:sym typeface="Roboto"/>
              </a:rPr>
              <a:t>Rieck</a:t>
            </a:r>
            <a:r>
              <a:rPr lang="en-US" sz="2600" dirty="0">
                <a:latin typeface="Roboto"/>
                <a:ea typeface="Roboto"/>
                <a:cs typeface="Roboto"/>
                <a:sym typeface="Roboto"/>
              </a:rPr>
              <a:t>, College of the Canyons</a:t>
            </a:r>
            <a:endParaRPr sz="2600" dirty="0">
              <a:latin typeface="Roboto"/>
              <a:ea typeface="Roboto"/>
              <a:cs typeface="Roboto"/>
              <a:sym typeface="Roboto"/>
            </a:endParaRPr>
          </a:p>
          <a:p>
            <a:pPr marL="1066800" lvl="0" indent="-431800" algn="l" rtl="0">
              <a:spcBef>
                <a:spcPts val="1000"/>
              </a:spcBef>
              <a:spcAft>
                <a:spcPts val="0"/>
              </a:spcAft>
              <a:buClr>
                <a:schemeClr val="dk2"/>
              </a:buClr>
              <a:buSzPts val="2000"/>
              <a:buFont typeface="Roboto"/>
              <a:buChar char="•"/>
            </a:pPr>
            <a:r>
              <a:rPr lang="en-US" sz="2600" dirty="0" err="1">
                <a:solidFill>
                  <a:schemeClr val="dk2"/>
                </a:solidFill>
                <a:highlight>
                  <a:srgbClr val="FFFFFF"/>
                </a:highlight>
                <a:latin typeface="Roboto"/>
                <a:ea typeface="Roboto"/>
                <a:cs typeface="Roboto"/>
                <a:sym typeface="Roboto"/>
              </a:rPr>
              <a:t>Garrett.Rieck@canyons.edu</a:t>
            </a:r>
            <a:endParaRPr sz="2600" dirty="0">
              <a:solidFill>
                <a:schemeClr val="dk2"/>
              </a:solidFill>
              <a:latin typeface="Roboto"/>
              <a:ea typeface="Roboto"/>
              <a:cs typeface="Roboto"/>
              <a:sym typeface="Roboto"/>
            </a:endParaRPr>
          </a:p>
        </p:txBody>
      </p:sp>
      <p:sp>
        <p:nvSpPr>
          <p:cNvPr id="316" name="Google Shape;316;p39"/>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1315550" y="342400"/>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b="1"/>
              <a:t>Presenter</a:t>
            </a:r>
            <a:endParaRPr b="1"/>
          </a:p>
        </p:txBody>
      </p:sp>
      <p:sp>
        <p:nvSpPr>
          <p:cNvPr id="71" name="Google Shape;71;p13"/>
          <p:cNvSpPr txBox="1">
            <a:spLocks noGrp="1"/>
          </p:cNvSpPr>
          <p:nvPr>
            <p:ph type="body" idx="1"/>
          </p:nvPr>
        </p:nvSpPr>
        <p:spPr>
          <a:xfrm>
            <a:off x="1315550" y="1775595"/>
            <a:ext cx="10058400" cy="44196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2200" b="1">
                <a:latin typeface="Source Sans Pro"/>
                <a:ea typeface="Source Sans Pro"/>
                <a:cs typeface="Source Sans Pro"/>
                <a:sym typeface="Source Sans Pro"/>
              </a:rPr>
              <a:t>Garrett Rieck</a:t>
            </a:r>
            <a:endParaRPr sz="2200" b="1">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en-US" sz="1800">
                <a:latin typeface="Source Sans Pro"/>
                <a:ea typeface="Source Sans Pro"/>
                <a:cs typeface="Source Sans Pro"/>
                <a:sym typeface="Source Sans Pro"/>
              </a:rPr>
              <a:t>Faculty Director of Adult and Continuing Education</a:t>
            </a:r>
            <a:endParaRPr sz="1800">
              <a:latin typeface="Source Sans Pro"/>
              <a:ea typeface="Source Sans Pro"/>
              <a:cs typeface="Source Sans Pro"/>
              <a:sym typeface="Source Sans Pro"/>
            </a:endParaRPr>
          </a:p>
          <a:p>
            <a:pPr marL="457200" lvl="0" indent="-342900" algn="l" rtl="0">
              <a:lnSpc>
                <a:spcPct val="150000"/>
              </a:lnSpc>
              <a:spcBef>
                <a:spcPts val="0"/>
              </a:spcBef>
              <a:spcAft>
                <a:spcPts val="0"/>
              </a:spcAft>
              <a:buSzPts val="1800"/>
              <a:buFont typeface="Source Sans Pro"/>
              <a:buChar char="•"/>
            </a:pPr>
            <a:r>
              <a:rPr lang="en-US" sz="1800">
                <a:latin typeface="Source Sans Pro"/>
                <a:ea typeface="Source Sans Pro"/>
                <a:cs typeface="Source Sans Pro"/>
                <a:sym typeface="Source Sans Pro"/>
              </a:rPr>
              <a:t>School of Personal and Professional Learning, College of the Canyons</a:t>
            </a:r>
            <a:endParaRPr sz="1800">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en-US" sz="1800">
                <a:latin typeface="Source Sans Pro"/>
                <a:ea typeface="Source Sans Pro"/>
                <a:cs typeface="Source Sans Pro"/>
                <a:sym typeface="Source Sans Pro"/>
              </a:rPr>
              <a:t>Board Member</a:t>
            </a:r>
            <a:endParaRPr sz="1800">
              <a:latin typeface="Source Sans Pro"/>
              <a:ea typeface="Source Sans Pro"/>
              <a:cs typeface="Source Sans Pro"/>
              <a:sym typeface="Source Sans Pro"/>
            </a:endParaRPr>
          </a:p>
          <a:p>
            <a:pPr marL="457200" lvl="0" indent="-342900" algn="l" rtl="0">
              <a:lnSpc>
                <a:spcPct val="150000"/>
              </a:lnSpc>
              <a:spcBef>
                <a:spcPts val="0"/>
              </a:spcBef>
              <a:spcAft>
                <a:spcPts val="0"/>
              </a:spcAft>
              <a:buSzPts val="1800"/>
              <a:buFont typeface="Source Sans Pro"/>
              <a:buChar char="•"/>
            </a:pPr>
            <a:r>
              <a:rPr lang="en-US" sz="1800">
                <a:latin typeface="Source Sans Pro"/>
                <a:ea typeface="Source Sans Pro"/>
                <a:cs typeface="Source Sans Pro"/>
                <a:sym typeface="Source Sans Pro"/>
              </a:rPr>
              <a:t>Association of Community and Continuing Education (ACCE)</a:t>
            </a:r>
            <a:endParaRPr sz="1800">
              <a:latin typeface="Source Sans Pro"/>
              <a:ea typeface="Source Sans Pro"/>
              <a:cs typeface="Source Sans Pro"/>
              <a:sym typeface="Source Sans Pro"/>
            </a:endParaRPr>
          </a:p>
          <a:p>
            <a:pPr marL="0" lvl="0" indent="0" algn="l" rtl="0">
              <a:lnSpc>
                <a:spcPct val="100000"/>
              </a:lnSpc>
              <a:spcBef>
                <a:spcPts val="0"/>
              </a:spcBef>
              <a:spcAft>
                <a:spcPts val="0"/>
              </a:spcAft>
              <a:buNone/>
            </a:pPr>
            <a:endParaRPr sz="1600">
              <a:solidFill>
                <a:schemeClr val="accent6"/>
              </a:solidFill>
            </a:endParaRPr>
          </a:p>
          <a:p>
            <a:pPr marL="0" lvl="0" indent="0" algn="l" rtl="0">
              <a:lnSpc>
                <a:spcPct val="100000"/>
              </a:lnSpc>
              <a:spcBef>
                <a:spcPts val="0"/>
              </a:spcBef>
              <a:spcAft>
                <a:spcPts val="0"/>
              </a:spcAft>
              <a:buClr>
                <a:schemeClr val="accent6"/>
              </a:buClr>
              <a:buSzPts val="1500"/>
              <a:buFont typeface="Arial"/>
              <a:buNone/>
            </a:pPr>
            <a:endParaRPr sz="1600">
              <a:solidFill>
                <a:schemeClr val="accent6"/>
              </a:solidFill>
            </a:endParaRPr>
          </a:p>
        </p:txBody>
      </p:sp>
      <p:sp>
        <p:nvSpPr>
          <p:cNvPr id="72" name="Google Shape;72;p13"/>
          <p:cNvSpPr txBox="1">
            <a:spLocks noGrp="1"/>
          </p:cNvSpPr>
          <p:nvPr>
            <p:ph type="sldNum" idx="12"/>
          </p:nvPr>
        </p:nvSpPr>
        <p:spPr>
          <a:xfrm>
            <a:off x="10475713" y="6333625"/>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73" name="Google Shape;73;p13"/>
          <p:cNvPicPr preferRelativeResize="0"/>
          <p:nvPr/>
        </p:nvPicPr>
        <p:blipFill>
          <a:blip r:embed="rId3">
            <a:alphaModFix/>
          </a:blip>
          <a:stretch>
            <a:fillRect/>
          </a:stretch>
        </p:blipFill>
        <p:spPr>
          <a:xfrm>
            <a:off x="6697050" y="4436025"/>
            <a:ext cx="3680175" cy="1454950"/>
          </a:xfrm>
          <a:prstGeom prst="rect">
            <a:avLst/>
          </a:prstGeom>
          <a:noFill/>
          <a:ln>
            <a:noFill/>
          </a:ln>
        </p:spPr>
      </p:pic>
      <p:pic>
        <p:nvPicPr>
          <p:cNvPr id="74" name="Google Shape;74;p13"/>
          <p:cNvPicPr preferRelativeResize="0"/>
          <p:nvPr/>
        </p:nvPicPr>
        <p:blipFill>
          <a:blip r:embed="rId4">
            <a:alphaModFix/>
          </a:blip>
          <a:stretch>
            <a:fillRect/>
          </a:stretch>
        </p:blipFill>
        <p:spPr>
          <a:xfrm>
            <a:off x="2298499" y="4388674"/>
            <a:ext cx="2807800" cy="1549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b="1"/>
              <a:t>Program Description</a:t>
            </a:r>
            <a:endParaRPr b="1"/>
          </a:p>
        </p:txBody>
      </p:sp>
      <p:sp>
        <p:nvSpPr>
          <p:cNvPr id="80" name="Google Shape;80;p14"/>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lnSpc>
                <a:spcPct val="150000"/>
              </a:lnSpc>
              <a:spcBef>
                <a:spcPts val="1000"/>
              </a:spcBef>
              <a:spcAft>
                <a:spcPts val="0"/>
              </a:spcAft>
              <a:buClr>
                <a:schemeClr val="accent6"/>
              </a:buClr>
              <a:buSzPts val="1500"/>
              <a:buFont typeface="Arial"/>
              <a:buNone/>
            </a:pPr>
            <a:r>
              <a:rPr lang="en-US" sz="2500">
                <a:latin typeface="Source Sans Pro"/>
                <a:ea typeface="Source Sans Pro"/>
                <a:cs typeface="Source Sans Pro"/>
                <a:sym typeface="Source Sans Pro"/>
              </a:rPr>
              <a:t>The past few years have seen a noticeable increase in noncredit education in the California community college system. While noncredit programs have been advocated as a promising way to address educational equity, there are varied topics of noncredit education to explore. Join us in dialogue and discussion on the categories of noncredit, mirrored classes, noncredit course completion factors, and local/state compliance.</a:t>
            </a:r>
            <a:endParaRPr sz="100">
              <a:latin typeface="Source Sans Pro"/>
              <a:ea typeface="Source Sans Pro"/>
              <a:cs typeface="Source Sans Pro"/>
              <a:sym typeface="Source Sans Pro"/>
            </a:endParaRPr>
          </a:p>
        </p:txBody>
      </p:sp>
      <p:sp>
        <p:nvSpPr>
          <p:cNvPr id="81" name="Google Shape;81;p14"/>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1277650" y="365125"/>
            <a:ext cx="10046100" cy="132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533A27"/>
              </a:buClr>
              <a:buSzPts val="2800"/>
              <a:buFont typeface="Palatino"/>
              <a:buNone/>
            </a:pPr>
            <a:r>
              <a:rPr lang="en-US" b="1"/>
              <a:t>Learning Outcomes</a:t>
            </a:r>
            <a:endParaRPr b="1"/>
          </a:p>
        </p:txBody>
      </p:sp>
      <p:sp>
        <p:nvSpPr>
          <p:cNvPr id="87" name="Google Shape;87;p15"/>
          <p:cNvSpPr txBox="1">
            <a:spLocks noGrp="1"/>
          </p:cNvSpPr>
          <p:nvPr>
            <p:ph type="body" idx="1"/>
          </p:nvPr>
        </p:nvSpPr>
        <p:spPr>
          <a:xfrm>
            <a:off x="1277650" y="1242151"/>
            <a:ext cx="10058400" cy="4975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700" b="1" dirty="0">
                <a:solidFill>
                  <a:srgbClr val="000000"/>
                </a:solidFill>
                <a:latin typeface="Source Sans Pro"/>
                <a:ea typeface="Source Sans Pro"/>
                <a:cs typeface="Source Sans Pro"/>
                <a:sym typeface="Source Sans Pro"/>
              </a:rPr>
              <a:t>During this presentation you will learn…</a:t>
            </a:r>
            <a:endParaRPr sz="2700" b="1" dirty="0">
              <a:solidFill>
                <a:srgbClr val="000000"/>
              </a:solidFill>
              <a:latin typeface="Source Sans Pro"/>
              <a:ea typeface="Source Sans Pro"/>
              <a:cs typeface="Source Sans Pro"/>
              <a:sym typeface="Source Sans Pro"/>
            </a:endParaRPr>
          </a:p>
          <a:p>
            <a:pPr marL="609600" lvl="0" indent="-482600" algn="l" rtl="0">
              <a:lnSpc>
                <a:spcPct val="90000"/>
              </a:lnSpc>
              <a:spcBef>
                <a:spcPts val="1000"/>
              </a:spcBef>
              <a:spcAft>
                <a:spcPts val="0"/>
              </a:spcAft>
              <a:buClr>
                <a:srgbClr val="000000"/>
              </a:buClr>
              <a:buSzPts val="2200"/>
              <a:buFont typeface="Source Sans Pro"/>
              <a:buChar char="●"/>
            </a:pPr>
            <a:r>
              <a:rPr lang="en-US" sz="2700" dirty="0">
                <a:solidFill>
                  <a:srgbClr val="000000"/>
                </a:solidFill>
                <a:latin typeface="Source Sans Pro"/>
                <a:ea typeface="Source Sans Pro"/>
                <a:cs typeface="Source Sans Pro"/>
                <a:sym typeface="Source Sans Pro"/>
              </a:rPr>
              <a:t>The basics of noncredit curriculum, including an introduction to terms like Career Development and College Preparation (CDCP) noncredit </a:t>
            </a:r>
            <a:r>
              <a:rPr lang="en-US" sz="2700" dirty="0" smtClean="0">
                <a:solidFill>
                  <a:srgbClr val="000000"/>
                </a:solidFill>
                <a:latin typeface="Source Sans Pro"/>
                <a:ea typeface="Source Sans Pro"/>
                <a:cs typeface="Source Sans Pro"/>
                <a:sym typeface="Source Sans Pro"/>
              </a:rPr>
              <a:t>and the </a:t>
            </a:r>
            <a:r>
              <a:rPr lang="en-US" sz="2700" dirty="0">
                <a:solidFill>
                  <a:srgbClr val="000000"/>
                </a:solidFill>
                <a:latin typeface="Source Sans Pro"/>
                <a:ea typeface="Source Sans Pro"/>
                <a:cs typeface="Source Sans Pro"/>
                <a:sym typeface="Source Sans Pro"/>
              </a:rPr>
              <a:t>ten instructional categories</a:t>
            </a:r>
            <a:endParaRPr sz="2700" dirty="0">
              <a:solidFill>
                <a:srgbClr val="000000"/>
              </a:solidFill>
              <a:latin typeface="Source Sans Pro"/>
              <a:ea typeface="Source Sans Pro"/>
              <a:cs typeface="Source Sans Pro"/>
              <a:sym typeface="Source Sans Pro"/>
            </a:endParaRPr>
          </a:p>
          <a:p>
            <a:pPr marL="609600" lvl="0" indent="-482600" algn="l" rtl="0">
              <a:lnSpc>
                <a:spcPct val="90000"/>
              </a:lnSpc>
              <a:spcBef>
                <a:spcPts val="1000"/>
              </a:spcBef>
              <a:spcAft>
                <a:spcPts val="0"/>
              </a:spcAft>
              <a:buClr>
                <a:srgbClr val="000000"/>
              </a:buClr>
              <a:buSzPts val="2200"/>
              <a:buFont typeface="Source Sans Pro"/>
              <a:buChar char="●"/>
            </a:pPr>
            <a:r>
              <a:rPr lang="en-US" sz="2700" dirty="0">
                <a:solidFill>
                  <a:srgbClr val="000000"/>
                </a:solidFill>
                <a:latin typeface="Source Sans Pro"/>
                <a:ea typeface="Source Sans Pro"/>
                <a:cs typeface="Source Sans Pro"/>
                <a:sym typeface="Source Sans Pro"/>
              </a:rPr>
              <a:t>Considerations for incorporating noncredit courses and programs into curriculum offerings</a:t>
            </a:r>
            <a:endParaRPr sz="2700" dirty="0">
              <a:solidFill>
                <a:srgbClr val="000000"/>
              </a:solidFill>
              <a:latin typeface="Source Sans Pro"/>
              <a:ea typeface="Source Sans Pro"/>
              <a:cs typeface="Source Sans Pro"/>
              <a:sym typeface="Source Sans Pro"/>
            </a:endParaRPr>
          </a:p>
          <a:p>
            <a:pPr marL="609600" lvl="0" indent="-482600" algn="l" rtl="0">
              <a:lnSpc>
                <a:spcPct val="90000"/>
              </a:lnSpc>
              <a:spcBef>
                <a:spcPts val="1000"/>
              </a:spcBef>
              <a:spcAft>
                <a:spcPts val="0"/>
              </a:spcAft>
              <a:buClr>
                <a:srgbClr val="000000"/>
              </a:buClr>
              <a:buSzPts val="2200"/>
              <a:buFont typeface="Source Sans Pro"/>
              <a:buChar char="●"/>
            </a:pPr>
            <a:r>
              <a:rPr lang="en-US" sz="2700" dirty="0">
                <a:solidFill>
                  <a:srgbClr val="000000"/>
                </a:solidFill>
                <a:latin typeface="Source Sans Pro"/>
                <a:ea typeface="Source Sans Pro"/>
                <a:cs typeface="Source Sans Pro"/>
                <a:sym typeface="Source Sans Pro"/>
              </a:rPr>
              <a:t>The possibilities for integrating noncredit into instructional programs</a:t>
            </a:r>
            <a:endParaRPr sz="2700" dirty="0">
              <a:solidFill>
                <a:srgbClr val="000000"/>
              </a:solidFill>
              <a:latin typeface="Source Sans Pro"/>
              <a:ea typeface="Source Sans Pro"/>
              <a:cs typeface="Source Sans Pro"/>
              <a:sym typeface="Source Sans Pro"/>
            </a:endParaRPr>
          </a:p>
          <a:p>
            <a:pPr marL="609600" lvl="0" indent="-482600" algn="l" rtl="0">
              <a:lnSpc>
                <a:spcPct val="90000"/>
              </a:lnSpc>
              <a:spcBef>
                <a:spcPts val="1000"/>
              </a:spcBef>
              <a:spcAft>
                <a:spcPts val="0"/>
              </a:spcAft>
              <a:buClr>
                <a:srgbClr val="000000"/>
              </a:buClr>
              <a:buSzPts val="2200"/>
              <a:buFont typeface="Source Sans Pro"/>
              <a:buChar char="●"/>
            </a:pPr>
            <a:r>
              <a:rPr lang="en-US" sz="2700" dirty="0">
                <a:solidFill>
                  <a:srgbClr val="000000"/>
                </a:solidFill>
                <a:latin typeface="Source Sans Pro"/>
                <a:ea typeface="Source Sans Pro"/>
                <a:cs typeface="Source Sans Pro"/>
                <a:sym typeface="Source Sans Pro"/>
              </a:rPr>
              <a:t>Practical tips for developing noncredit curriculum</a:t>
            </a:r>
            <a:endParaRPr sz="2700" dirty="0">
              <a:solidFill>
                <a:srgbClr val="000000"/>
              </a:solidFill>
              <a:latin typeface="Source Sans Pro"/>
              <a:ea typeface="Source Sans Pro"/>
              <a:cs typeface="Source Sans Pro"/>
              <a:sym typeface="Source Sans Pro"/>
            </a:endParaRPr>
          </a:p>
          <a:p>
            <a:pPr marL="609600" lvl="0" indent="-482600" algn="l" rtl="0">
              <a:lnSpc>
                <a:spcPct val="90000"/>
              </a:lnSpc>
              <a:spcBef>
                <a:spcPts val="1000"/>
              </a:spcBef>
              <a:spcAft>
                <a:spcPts val="1000"/>
              </a:spcAft>
              <a:buClr>
                <a:srgbClr val="000000"/>
              </a:buClr>
              <a:buSzPts val="2200"/>
              <a:buFont typeface="Source Sans Pro"/>
              <a:buChar char="●"/>
            </a:pPr>
            <a:r>
              <a:rPr lang="en-US" sz="2700" dirty="0">
                <a:solidFill>
                  <a:srgbClr val="000000"/>
                </a:solidFill>
                <a:latin typeface="Source Sans Pro"/>
                <a:ea typeface="Source Sans Pro"/>
                <a:cs typeface="Source Sans Pro"/>
                <a:sym typeface="Source Sans Pro"/>
              </a:rPr>
              <a:t>and much more!</a:t>
            </a:r>
            <a:endParaRPr sz="2700" dirty="0">
              <a:solidFill>
                <a:srgbClr val="000000"/>
              </a:solidFill>
              <a:latin typeface="Source Sans Pro"/>
              <a:ea typeface="Source Sans Pro"/>
              <a:cs typeface="Source Sans Pro"/>
              <a:sym typeface="Source Sans Pro"/>
            </a:endParaRPr>
          </a:p>
        </p:txBody>
      </p:sp>
      <p:sp>
        <p:nvSpPr>
          <p:cNvPr id="88" name="Google Shape;88;p15"/>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1277650" y="365125"/>
            <a:ext cx="10046100" cy="1325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533A27"/>
              </a:buClr>
              <a:buSzPts val="3600"/>
              <a:buFont typeface="Palatino"/>
              <a:buNone/>
            </a:pPr>
            <a:r>
              <a:rPr lang="en-US" sz="3600" b="1"/>
              <a:t>What is Noncredit? </a:t>
            </a:r>
            <a:br>
              <a:rPr lang="en-US" sz="3600" b="1"/>
            </a:br>
            <a:r>
              <a:rPr lang="en-US" sz="2400" b="1" i="1"/>
              <a:t>A brief history and guiding philosophy </a:t>
            </a:r>
            <a:endParaRPr b="1"/>
          </a:p>
        </p:txBody>
      </p:sp>
      <p:sp>
        <p:nvSpPr>
          <p:cNvPr id="94" name="Google Shape;94;p16"/>
          <p:cNvSpPr txBox="1">
            <a:spLocks noGrp="1"/>
          </p:cNvSpPr>
          <p:nvPr>
            <p:ph type="body" idx="1"/>
          </p:nvPr>
        </p:nvSpPr>
        <p:spPr>
          <a:xfrm>
            <a:off x="1277650" y="1798320"/>
            <a:ext cx="10058400" cy="4419600"/>
          </a:xfrm>
          <a:prstGeom prst="rect">
            <a:avLst/>
          </a:prstGeom>
          <a:noFill/>
          <a:ln>
            <a:noFill/>
          </a:ln>
        </p:spPr>
        <p:txBody>
          <a:bodyPr spcFirstLastPara="1" wrap="square" lIns="91425" tIns="91425" rIns="91425" bIns="91425" anchor="t" anchorCtr="0">
            <a:noAutofit/>
          </a:bodyPr>
          <a:lstStyle/>
          <a:p>
            <a:pPr marL="609600" lvl="0" indent="-457200" algn="l" rtl="0">
              <a:lnSpc>
                <a:spcPct val="90000"/>
              </a:lnSpc>
              <a:spcBef>
                <a:spcPts val="1000"/>
              </a:spcBef>
              <a:spcAft>
                <a:spcPts val="0"/>
              </a:spcAft>
              <a:buClr>
                <a:srgbClr val="674831"/>
              </a:buClr>
              <a:buSzPts val="2400"/>
              <a:buFont typeface="Source Sans Pro"/>
              <a:buChar char="●"/>
            </a:pPr>
            <a:r>
              <a:rPr lang="en-US" dirty="0">
                <a:latin typeface="Source Sans Pro"/>
                <a:ea typeface="Source Sans Pro"/>
                <a:cs typeface="Source Sans Pro"/>
                <a:sym typeface="Source Sans Pro"/>
              </a:rPr>
              <a:t>First adult school in California in 1865</a:t>
            </a:r>
            <a:endParaRPr sz="2800" dirty="0">
              <a:latin typeface="Source Sans Pro"/>
              <a:ea typeface="Source Sans Pro"/>
              <a:cs typeface="Source Sans Pro"/>
              <a:sym typeface="Source Sans Pro"/>
            </a:endParaRPr>
          </a:p>
          <a:p>
            <a:pPr marL="609600" lvl="0" indent="-457200" algn="l" rtl="0">
              <a:lnSpc>
                <a:spcPct val="90000"/>
              </a:lnSpc>
              <a:spcBef>
                <a:spcPts val="1100"/>
              </a:spcBef>
              <a:spcAft>
                <a:spcPts val="0"/>
              </a:spcAft>
              <a:buClr>
                <a:srgbClr val="674831"/>
              </a:buClr>
              <a:buSzPts val="2400"/>
              <a:buFont typeface="Source Sans Pro"/>
              <a:buChar char="●"/>
            </a:pPr>
            <a:r>
              <a:rPr lang="en-US" dirty="0">
                <a:latin typeface="Source Sans Pro"/>
                <a:ea typeface="Source Sans Pro"/>
                <a:cs typeface="Source Sans Pro"/>
                <a:sym typeface="Source Sans Pro"/>
              </a:rPr>
              <a:t>Important contributor to “open access” for students with diverse backgrounds</a:t>
            </a:r>
            <a:endParaRPr sz="2800" dirty="0">
              <a:latin typeface="Source Sans Pro"/>
              <a:ea typeface="Source Sans Pro"/>
              <a:cs typeface="Source Sans Pro"/>
              <a:sym typeface="Source Sans Pro"/>
            </a:endParaRPr>
          </a:p>
          <a:p>
            <a:pPr marL="609600" lvl="0" indent="-457200" algn="l" rtl="0">
              <a:lnSpc>
                <a:spcPct val="90000"/>
              </a:lnSpc>
              <a:spcBef>
                <a:spcPts val="1100"/>
              </a:spcBef>
              <a:spcAft>
                <a:spcPts val="0"/>
              </a:spcAft>
              <a:buClr>
                <a:srgbClr val="674831"/>
              </a:buClr>
              <a:buSzPts val="2400"/>
              <a:buFont typeface="Source Sans Pro"/>
              <a:buChar char="●"/>
            </a:pPr>
            <a:r>
              <a:rPr lang="en-US" dirty="0">
                <a:latin typeface="Source Sans Pro"/>
                <a:ea typeface="Source Sans Pro"/>
                <a:cs typeface="Source Sans Pro"/>
                <a:sym typeface="Source Sans Pro"/>
              </a:rPr>
              <a:t>Tuition free</a:t>
            </a:r>
            <a:endParaRPr sz="2800" dirty="0">
              <a:latin typeface="Source Sans Pro"/>
              <a:ea typeface="Source Sans Pro"/>
              <a:cs typeface="Source Sans Pro"/>
              <a:sym typeface="Source Sans Pro"/>
            </a:endParaRPr>
          </a:p>
          <a:p>
            <a:pPr marL="609600" lvl="0" indent="-457200" algn="l" rtl="0">
              <a:lnSpc>
                <a:spcPct val="90000"/>
              </a:lnSpc>
              <a:spcBef>
                <a:spcPts val="1100"/>
              </a:spcBef>
              <a:spcAft>
                <a:spcPts val="0"/>
              </a:spcAft>
              <a:buClr>
                <a:srgbClr val="674831"/>
              </a:buClr>
              <a:buSzPts val="2400"/>
              <a:buFont typeface="Source Sans Pro"/>
              <a:buChar char="●"/>
            </a:pPr>
            <a:r>
              <a:rPr lang="en-US" dirty="0">
                <a:latin typeface="Source Sans Pro"/>
                <a:ea typeface="Source Sans Pro"/>
                <a:cs typeface="Source Sans Pro"/>
                <a:sym typeface="Source Sans Pro"/>
              </a:rPr>
              <a:t>Can be a first point of entry</a:t>
            </a:r>
            <a:endParaRPr dirty="0">
              <a:latin typeface="Source Sans Pro"/>
              <a:ea typeface="Source Sans Pro"/>
              <a:cs typeface="Source Sans Pro"/>
              <a:sym typeface="Source Sans Pro"/>
            </a:endParaRPr>
          </a:p>
          <a:p>
            <a:pPr marL="609600" lvl="0" indent="-457200" algn="l" rtl="0">
              <a:lnSpc>
                <a:spcPct val="90000"/>
              </a:lnSpc>
              <a:spcBef>
                <a:spcPts val="1100"/>
              </a:spcBef>
              <a:spcAft>
                <a:spcPts val="0"/>
              </a:spcAft>
              <a:buClr>
                <a:srgbClr val="674831"/>
              </a:buClr>
              <a:buSzPts val="2400"/>
              <a:buFont typeface="Source Sans Pro"/>
              <a:buChar char="●"/>
            </a:pPr>
            <a:r>
              <a:rPr lang="en-US" dirty="0">
                <a:latin typeface="Source Sans Pro"/>
                <a:ea typeface="Source Sans Pro"/>
                <a:cs typeface="Source Sans Pro"/>
                <a:sym typeface="Source Sans Pro"/>
              </a:rPr>
              <a:t>Transition point to credit instruction and the workforce </a:t>
            </a:r>
            <a:endParaRPr sz="2800" dirty="0">
              <a:latin typeface="Source Sans Pro"/>
              <a:ea typeface="Source Sans Pro"/>
              <a:cs typeface="Source Sans Pro"/>
              <a:sym typeface="Source Sans Pro"/>
            </a:endParaRPr>
          </a:p>
          <a:p>
            <a:pPr marL="609600" lvl="0" indent="-457200" algn="l" rtl="0">
              <a:lnSpc>
                <a:spcPct val="90000"/>
              </a:lnSpc>
              <a:spcBef>
                <a:spcPts val="1100"/>
              </a:spcBef>
              <a:spcAft>
                <a:spcPts val="0"/>
              </a:spcAft>
              <a:buClr>
                <a:srgbClr val="674831"/>
              </a:buClr>
              <a:buSzPts val="2400"/>
              <a:buFont typeface="Source Sans Pro"/>
              <a:buChar char="●"/>
            </a:pPr>
            <a:r>
              <a:rPr lang="en-US" dirty="0">
                <a:latin typeface="Source Sans Pro"/>
                <a:ea typeface="Source Sans Pro"/>
                <a:cs typeface="Source Sans Pro"/>
                <a:sym typeface="Source Sans Pro"/>
              </a:rPr>
              <a:t>Courses focus on skill attainment, not grades or units</a:t>
            </a:r>
            <a:endParaRPr sz="2800" dirty="0">
              <a:latin typeface="Source Sans Pro"/>
              <a:ea typeface="Source Sans Pro"/>
              <a:cs typeface="Source Sans Pro"/>
              <a:sym typeface="Source Sans Pro"/>
            </a:endParaRPr>
          </a:p>
          <a:p>
            <a:pPr marL="609600" lvl="0" indent="-457200" algn="l" rtl="0">
              <a:lnSpc>
                <a:spcPct val="90000"/>
              </a:lnSpc>
              <a:spcBef>
                <a:spcPts val="1100"/>
              </a:spcBef>
              <a:spcAft>
                <a:spcPts val="0"/>
              </a:spcAft>
              <a:buClr>
                <a:srgbClr val="674831"/>
              </a:buClr>
              <a:buSzPts val="2400"/>
              <a:buChar char="●"/>
            </a:pPr>
            <a:r>
              <a:rPr lang="en-US" dirty="0">
                <a:latin typeface="Source Sans Pro"/>
                <a:ea typeface="Source Sans Pro"/>
                <a:cs typeface="Source Sans Pro"/>
                <a:sym typeface="Source Sans Pro"/>
              </a:rPr>
              <a:t>Flexible course scheduling</a:t>
            </a:r>
            <a:r>
              <a:rPr lang="en-US" dirty="0"/>
              <a:t> </a:t>
            </a:r>
            <a:endParaRPr sz="2800" dirty="0"/>
          </a:p>
          <a:p>
            <a:pPr marL="0" lvl="0" indent="0" algn="l" rtl="0">
              <a:lnSpc>
                <a:spcPct val="90000"/>
              </a:lnSpc>
              <a:spcBef>
                <a:spcPts val="1100"/>
              </a:spcBef>
              <a:spcAft>
                <a:spcPts val="0"/>
              </a:spcAft>
              <a:buNone/>
            </a:pPr>
            <a:endParaRPr dirty="0"/>
          </a:p>
        </p:txBody>
      </p:sp>
      <p:sp>
        <p:nvSpPr>
          <p:cNvPr id="95" name="Google Shape;95;p16"/>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1277650" y="365125"/>
            <a:ext cx="10046100" cy="1325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533A27"/>
              </a:buClr>
              <a:buSzPts val="3600"/>
              <a:buFont typeface="Palatino"/>
              <a:buNone/>
            </a:pPr>
            <a:r>
              <a:rPr lang="en-US" sz="3600" b="1"/>
              <a:t>What is Noncredit? </a:t>
            </a:r>
            <a:br>
              <a:rPr lang="en-US" sz="3600" b="1"/>
            </a:br>
            <a:r>
              <a:rPr lang="en-US" sz="2400" b="1" i="1"/>
              <a:t>Guiding Philosophy </a:t>
            </a:r>
            <a:endParaRPr b="1"/>
          </a:p>
        </p:txBody>
      </p:sp>
      <p:grpSp>
        <p:nvGrpSpPr>
          <p:cNvPr id="101" name="Google Shape;101;p17"/>
          <p:cNvGrpSpPr/>
          <p:nvPr/>
        </p:nvGrpSpPr>
        <p:grpSpPr>
          <a:xfrm>
            <a:off x="1255723" y="2366114"/>
            <a:ext cx="10465890" cy="2834875"/>
            <a:chOff x="3272" y="1158126"/>
            <a:chExt cx="10465890" cy="2834875"/>
          </a:xfrm>
        </p:grpSpPr>
        <p:sp>
          <p:nvSpPr>
            <p:cNvPr id="102" name="Google Shape;102;p17"/>
            <p:cNvSpPr/>
            <p:nvPr/>
          </p:nvSpPr>
          <p:spPr>
            <a:xfrm>
              <a:off x="3272" y="1158126"/>
              <a:ext cx="3190800" cy="1254000"/>
            </a:xfrm>
            <a:prstGeom prst="rect">
              <a:avLst/>
            </a:prstGeom>
            <a:solidFill>
              <a:srgbClr val="DF2624"/>
            </a:solidFill>
            <a:ln w="12700" cap="flat" cmpd="sng">
              <a:solidFill>
                <a:srgbClr val="DF262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txBox="1"/>
            <p:nvPr/>
          </p:nvSpPr>
          <p:spPr>
            <a:xfrm>
              <a:off x="3272" y="1158126"/>
              <a:ext cx="3190800" cy="12540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None/>
              </a:pPr>
              <a:r>
                <a:rPr lang="en-US" sz="3600" b="0" i="0" u="none" strike="noStrike" cap="none">
                  <a:solidFill>
                    <a:schemeClr val="lt1"/>
                  </a:solidFill>
                  <a:latin typeface="Gill Sans"/>
                  <a:ea typeface="Gill Sans"/>
                  <a:cs typeface="Gill Sans"/>
                  <a:sym typeface="Gill Sans"/>
                </a:rPr>
                <a:t>Flexible</a:t>
              </a:r>
              <a:endParaRPr sz="1500"/>
            </a:p>
          </p:txBody>
        </p:sp>
        <p:sp>
          <p:nvSpPr>
            <p:cNvPr id="104" name="Google Shape;104;p17"/>
            <p:cNvSpPr/>
            <p:nvPr/>
          </p:nvSpPr>
          <p:spPr>
            <a:xfrm>
              <a:off x="3272" y="2412001"/>
              <a:ext cx="3190800" cy="1581000"/>
            </a:xfrm>
            <a:prstGeom prst="rect">
              <a:avLst/>
            </a:prstGeom>
            <a:solidFill>
              <a:srgbClr val="F3CBCB">
                <a:alpha val="89800"/>
              </a:srgbClr>
            </a:solidFill>
            <a:ln w="12700" cap="flat" cmpd="sng">
              <a:solidFill>
                <a:srgbClr val="F3CBCB">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txBox="1"/>
            <p:nvPr/>
          </p:nvSpPr>
          <p:spPr>
            <a:xfrm>
              <a:off x="3272" y="2412001"/>
              <a:ext cx="3190800" cy="1581000"/>
            </a:xfrm>
            <a:prstGeom prst="rect">
              <a:avLst/>
            </a:prstGeom>
            <a:noFill/>
            <a:ln>
              <a:noFill/>
            </a:ln>
          </p:spPr>
          <p:txBody>
            <a:bodyPr spcFirstLastPara="1" wrap="square" lIns="74675" tIns="74675" rIns="99575" bIns="112000" anchor="t" anchorCtr="0">
              <a:noAutofit/>
            </a:bodyPr>
            <a:lstStyle/>
            <a:p>
              <a:pPr marL="114300" marR="0" lvl="1" indent="-120650" algn="l" rtl="0">
                <a:lnSpc>
                  <a:spcPct val="90000"/>
                </a:lnSpc>
                <a:spcBef>
                  <a:spcPts val="0"/>
                </a:spcBef>
                <a:spcAft>
                  <a:spcPts val="0"/>
                </a:spcAft>
                <a:buClr>
                  <a:schemeClr val="dk1"/>
                </a:buClr>
                <a:buSzPts val="1500"/>
                <a:buFont typeface="Gill Sans"/>
                <a:buChar char="•"/>
              </a:pPr>
              <a:r>
                <a:rPr lang="en-US" sz="1500" b="0" i="0" u="none" strike="noStrike" cap="none">
                  <a:solidFill>
                    <a:schemeClr val="dk1"/>
                  </a:solidFill>
                  <a:latin typeface="Gill Sans"/>
                  <a:ea typeface="Gill Sans"/>
                  <a:cs typeface="Gill Sans"/>
                  <a:sym typeface="Gill Sans"/>
                </a:rPr>
                <a:t>Flexible course scheduling</a:t>
              </a:r>
              <a:endParaRPr sz="1500"/>
            </a:p>
            <a:p>
              <a:pPr marL="114300" marR="0" lvl="1" indent="-120650" algn="l" rtl="0">
                <a:lnSpc>
                  <a:spcPct val="90000"/>
                </a:lnSpc>
                <a:spcBef>
                  <a:spcPts val="300"/>
                </a:spcBef>
                <a:spcAft>
                  <a:spcPts val="0"/>
                </a:spcAft>
                <a:buClr>
                  <a:schemeClr val="dk1"/>
                </a:buClr>
                <a:buSzPts val="1500"/>
                <a:buFont typeface="Gill Sans"/>
                <a:buChar char="•"/>
              </a:pPr>
              <a:r>
                <a:rPr lang="en-US" sz="1500" b="0" i="0" u="none" strike="noStrike" cap="none">
                  <a:solidFill>
                    <a:schemeClr val="dk1"/>
                  </a:solidFill>
                  <a:latin typeface="Gill Sans"/>
                  <a:ea typeface="Gill Sans"/>
                  <a:cs typeface="Gill Sans"/>
                  <a:sym typeface="Gill Sans"/>
                </a:rPr>
                <a:t>Open Entry/Open Exit</a:t>
              </a:r>
              <a:endParaRPr sz="1500"/>
            </a:p>
          </p:txBody>
        </p:sp>
        <p:sp>
          <p:nvSpPr>
            <p:cNvPr id="106" name="Google Shape;106;p17"/>
            <p:cNvSpPr/>
            <p:nvPr/>
          </p:nvSpPr>
          <p:spPr>
            <a:xfrm>
              <a:off x="3640817" y="1158126"/>
              <a:ext cx="3190800" cy="1254000"/>
            </a:xfrm>
            <a:prstGeom prst="rect">
              <a:avLst/>
            </a:prstGeom>
            <a:solidFill>
              <a:srgbClr val="DF2624"/>
            </a:solidFill>
            <a:ln w="12700" cap="flat" cmpd="sng">
              <a:solidFill>
                <a:srgbClr val="DF262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txBox="1"/>
            <p:nvPr/>
          </p:nvSpPr>
          <p:spPr>
            <a:xfrm>
              <a:off x="3640817" y="1158126"/>
              <a:ext cx="3190800" cy="12540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None/>
              </a:pPr>
              <a:r>
                <a:rPr lang="en-US" sz="3600" b="0" i="0" u="none" strike="noStrike" cap="none">
                  <a:solidFill>
                    <a:schemeClr val="lt1"/>
                  </a:solidFill>
                  <a:latin typeface="Gill Sans"/>
                  <a:ea typeface="Gill Sans"/>
                  <a:cs typeface="Gill Sans"/>
                  <a:sym typeface="Gill Sans"/>
                </a:rPr>
                <a:t>Equity Centered</a:t>
              </a:r>
              <a:endParaRPr sz="1500"/>
            </a:p>
          </p:txBody>
        </p:sp>
        <p:sp>
          <p:nvSpPr>
            <p:cNvPr id="108" name="Google Shape;108;p17"/>
            <p:cNvSpPr/>
            <p:nvPr/>
          </p:nvSpPr>
          <p:spPr>
            <a:xfrm>
              <a:off x="3640817" y="2412001"/>
              <a:ext cx="3190800" cy="1581000"/>
            </a:xfrm>
            <a:prstGeom prst="rect">
              <a:avLst/>
            </a:prstGeom>
            <a:solidFill>
              <a:srgbClr val="F3CBCB">
                <a:alpha val="89800"/>
              </a:srgbClr>
            </a:solidFill>
            <a:ln w="12700" cap="flat" cmpd="sng">
              <a:solidFill>
                <a:srgbClr val="F3CBCB">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txBox="1"/>
            <p:nvPr/>
          </p:nvSpPr>
          <p:spPr>
            <a:xfrm>
              <a:off x="3640817" y="2412001"/>
              <a:ext cx="3190800" cy="1581000"/>
            </a:xfrm>
            <a:prstGeom prst="rect">
              <a:avLst/>
            </a:prstGeom>
            <a:noFill/>
            <a:ln>
              <a:noFill/>
            </a:ln>
          </p:spPr>
          <p:txBody>
            <a:bodyPr spcFirstLastPara="1" wrap="square" lIns="74675" tIns="74675" rIns="99575" bIns="112000" anchor="t" anchorCtr="0">
              <a:noAutofit/>
            </a:bodyPr>
            <a:lstStyle/>
            <a:p>
              <a:pPr marL="114300" marR="0" lvl="1" indent="-120650" algn="l" rtl="0">
                <a:lnSpc>
                  <a:spcPct val="90000"/>
                </a:lnSpc>
                <a:spcBef>
                  <a:spcPts val="0"/>
                </a:spcBef>
                <a:spcAft>
                  <a:spcPts val="0"/>
                </a:spcAft>
                <a:buClr>
                  <a:schemeClr val="dk1"/>
                </a:buClr>
                <a:buSzPts val="1500"/>
                <a:buFont typeface="Gill Sans"/>
                <a:buChar char="•"/>
              </a:pPr>
              <a:r>
                <a:rPr lang="en-US" sz="1500" b="0" i="0" u="none" strike="noStrike" cap="none">
                  <a:solidFill>
                    <a:schemeClr val="dk1"/>
                  </a:solidFill>
                  <a:latin typeface="Gill Sans"/>
                  <a:ea typeface="Gill Sans"/>
                  <a:cs typeface="Gill Sans"/>
                  <a:sym typeface="Gill Sans"/>
                </a:rPr>
                <a:t>Open Access</a:t>
              </a:r>
              <a:endParaRPr sz="1500"/>
            </a:p>
            <a:p>
              <a:pPr marL="114300" marR="0" lvl="1" indent="-120650" algn="l" rtl="0">
                <a:lnSpc>
                  <a:spcPct val="90000"/>
                </a:lnSpc>
                <a:spcBef>
                  <a:spcPts val="300"/>
                </a:spcBef>
                <a:spcAft>
                  <a:spcPts val="0"/>
                </a:spcAft>
                <a:buClr>
                  <a:schemeClr val="dk1"/>
                </a:buClr>
                <a:buSzPts val="1500"/>
                <a:buFont typeface="Gill Sans"/>
                <a:buChar char="•"/>
              </a:pPr>
              <a:r>
                <a:rPr lang="en-US" sz="1500" b="0" i="0" u="none" strike="noStrike" cap="none">
                  <a:solidFill>
                    <a:schemeClr val="dk1"/>
                  </a:solidFill>
                  <a:latin typeface="Gill Sans"/>
                  <a:ea typeface="Gill Sans"/>
                  <a:cs typeface="Gill Sans"/>
                  <a:sym typeface="Gill Sans"/>
                </a:rPr>
                <a:t>First point of entry for underserved students</a:t>
              </a:r>
              <a:endParaRPr sz="1500"/>
            </a:p>
            <a:p>
              <a:pPr marL="114300" marR="0" lvl="1" indent="-120650" algn="l" rtl="0">
                <a:lnSpc>
                  <a:spcPct val="90000"/>
                </a:lnSpc>
                <a:spcBef>
                  <a:spcPts val="300"/>
                </a:spcBef>
                <a:spcAft>
                  <a:spcPts val="0"/>
                </a:spcAft>
                <a:buClr>
                  <a:schemeClr val="dk1"/>
                </a:buClr>
                <a:buSzPts val="1500"/>
                <a:buFont typeface="Gill Sans"/>
                <a:buChar char="•"/>
              </a:pPr>
              <a:r>
                <a:rPr lang="en-US" sz="1500" b="0" i="0" u="none" strike="noStrike" cap="none">
                  <a:solidFill>
                    <a:schemeClr val="dk1"/>
                  </a:solidFill>
                  <a:latin typeface="Gill Sans"/>
                  <a:ea typeface="Gill Sans"/>
                  <a:cs typeface="Gill Sans"/>
                  <a:sym typeface="Gill Sans"/>
                </a:rPr>
                <a:t>Low and no-cost courses</a:t>
              </a:r>
              <a:endParaRPr sz="1500"/>
            </a:p>
          </p:txBody>
        </p:sp>
        <p:sp>
          <p:nvSpPr>
            <p:cNvPr id="110" name="Google Shape;110;p17"/>
            <p:cNvSpPr/>
            <p:nvPr/>
          </p:nvSpPr>
          <p:spPr>
            <a:xfrm>
              <a:off x="7278362" y="1158126"/>
              <a:ext cx="3190800" cy="1254000"/>
            </a:xfrm>
            <a:prstGeom prst="rect">
              <a:avLst/>
            </a:prstGeom>
            <a:solidFill>
              <a:srgbClr val="DF2624"/>
            </a:solidFill>
            <a:ln w="12700" cap="flat" cmpd="sng">
              <a:solidFill>
                <a:srgbClr val="DF262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txBox="1"/>
            <p:nvPr/>
          </p:nvSpPr>
          <p:spPr>
            <a:xfrm>
              <a:off x="7278362" y="1158126"/>
              <a:ext cx="3190800" cy="12540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None/>
              </a:pPr>
              <a:r>
                <a:rPr lang="en-US" sz="3200" b="0" i="0" u="none" strike="noStrike" cap="none" dirty="0">
                  <a:solidFill>
                    <a:schemeClr val="lt1"/>
                  </a:solidFill>
                  <a:latin typeface="Gill Sans"/>
                  <a:ea typeface="Gill Sans"/>
                  <a:cs typeface="Gill Sans"/>
                  <a:sym typeface="Gill Sans"/>
                </a:rPr>
                <a:t>Competency Focused</a:t>
              </a:r>
              <a:endParaRPr dirty="0"/>
            </a:p>
          </p:txBody>
        </p:sp>
        <p:sp>
          <p:nvSpPr>
            <p:cNvPr id="112" name="Google Shape;112;p17"/>
            <p:cNvSpPr/>
            <p:nvPr/>
          </p:nvSpPr>
          <p:spPr>
            <a:xfrm>
              <a:off x="7278362" y="2412001"/>
              <a:ext cx="3190800" cy="1581000"/>
            </a:xfrm>
            <a:prstGeom prst="rect">
              <a:avLst/>
            </a:prstGeom>
            <a:solidFill>
              <a:srgbClr val="F3CBCB">
                <a:alpha val="89800"/>
              </a:srgbClr>
            </a:solidFill>
            <a:ln w="12700" cap="flat" cmpd="sng">
              <a:solidFill>
                <a:srgbClr val="F3CBCB">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txBox="1"/>
            <p:nvPr/>
          </p:nvSpPr>
          <p:spPr>
            <a:xfrm>
              <a:off x="7278362" y="2412001"/>
              <a:ext cx="3190800" cy="1581000"/>
            </a:xfrm>
            <a:prstGeom prst="rect">
              <a:avLst/>
            </a:prstGeom>
            <a:noFill/>
            <a:ln>
              <a:noFill/>
            </a:ln>
          </p:spPr>
          <p:txBody>
            <a:bodyPr spcFirstLastPara="1" wrap="square" lIns="74675" tIns="74675" rIns="99575" bIns="112000" anchor="t" anchorCtr="0">
              <a:noAutofit/>
            </a:bodyPr>
            <a:lstStyle/>
            <a:p>
              <a:pPr marL="114300" marR="0" lvl="1" indent="-120650" algn="l" rtl="0">
                <a:lnSpc>
                  <a:spcPct val="90000"/>
                </a:lnSpc>
                <a:spcBef>
                  <a:spcPts val="0"/>
                </a:spcBef>
                <a:spcAft>
                  <a:spcPts val="0"/>
                </a:spcAft>
                <a:buClr>
                  <a:schemeClr val="dk1"/>
                </a:buClr>
                <a:buSzPts val="1500"/>
                <a:buFont typeface="Gill Sans"/>
                <a:buChar char="•"/>
              </a:pPr>
              <a:r>
                <a:rPr lang="en-US" sz="1500" b="0" i="0" u="none" strike="noStrike" cap="none" dirty="0">
                  <a:solidFill>
                    <a:schemeClr val="dk1"/>
                  </a:solidFill>
                  <a:latin typeface="Gill Sans"/>
                  <a:ea typeface="Gill Sans"/>
                  <a:cs typeface="Gill Sans"/>
                  <a:sym typeface="Gill Sans"/>
                </a:rPr>
                <a:t>Prepares students for credit instruction and workforce opportunities </a:t>
              </a:r>
              <a:endParaRPr sz="1500" dirty="0"/>
            </a:p>
            <a:p>
              <a:pPr marL="114300" marR="0" lvl="1" indent="-120650" algn="l" rtl="0">
                <a:lnSpc>
                  <a:spcPct val="90000"/>
                </a:lnSpc>
                <a:spcBef>
                  <a:spcPts val="300"/>
                </a:spcBef>
                <a:spcAft>
                  <a:spcPts val="0"/>
                </a:spcAft>
                <a:buClr>
                  <a:schemeClr val="dk1"/>
                </a:buClr>
                <a:buSzPts val="1500"/>
                <a:buFont typeface="Gill Sans"/>
                <a:buChar char="•"/>
              </a:pPr>
              <a:r>
                <a:rPr lang="en-US" sz="1500" b="0" i="0" u="none" strike="noStrike" cap="none" dirty="0">
                  <a:solidFill>
                    <a:schemeClr val="dk1"/>
                  </a:solidFill>
                  <a:latin typeface="Gill Sans"/>
                  <a:ea typeface="Gill Sans"/>
                  <a:cs typeface="Gill Sans"/>
                  <a:sym typeface="Gill Sans"/>
                </a:rPr>
                <a:t>Focus is on skill attainment, not grades or units</a:t>
              </a:r>
              <a:endParaRPr sz="1500" dirty="0"/>
            </a:p>
          </p:txBody>
        </p:sp>
      </p:grpSp>
      <p:sp>
        <p:nvSpPr>
          <p:cNvPr id="114" name="Google Shape;114;p17"/>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18"/>
          <p:cNvGrpSpPr/>
          <p:nvPr/>
        </p:nvGrpSpPr>
        <p:grpSpPr>
          <a:xfrm>
            <a:off x="3463738" y="1274449"/>
            <a:ext cx="5197363" cy="4875859"/>
            <a:chOff x="1634939" y="131449"/>
            <a:chExt cx="5197363" cy="4875859"/>
          </a:xfrm>
        </p:grpSpPr>
        <p:sp>
          <p:nvSpPr>
            <p:cNvPr id="121" name="Google Shape;121;p18"/>
            <p:cNvSpPr/>
            <p:nvPr/>
          </p:nvSpPr>
          <p:spPr>
            <a:xfrm>
              <a:off x="2426639" y="1511613"/>
              <a:ext cx="3549000" cy="2234700"/>
            </a:xfrm>
            <a:prstGeom prst="ellipse">
              <a:avLst/>
            </a:prstGeom>
            <a:gradFill>
              <a:gsLst>
                <a:gs pos="0">
                  <a:srgbClr val="5B5B5B"/>
                </a:gs>
                <a:gs pos="48000">
                  <a:srgbClr val="8A8A8A"/>
                </a:gs>
                <a:gs pos="100000">
                  <a:srgbClr val="B7B7B7"/>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txBox="1"/>
            <p:nvPr/>
          </p:nvSpPr>
          <p:spPr>
            <a:xfrm>
              <a:off x="2946379" y="1838859"/>
              <a:ext cx="2509500" cy="1580100"/>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None/>
              </a:pPr>
              <a:r>
                <a:rPr lang="en-US" sz="3200" b="1" i="0" u="none" strike="noStrike" cap="none">
                  <a:solidFill>
                    <a:srgbClr val="533A27"/>
                  </a:solidFill>
                  <a:latin typeface="Gill Sans"/>
                  <a:ea typeface="Gill Sans"/>
                  <a:cs typeface="Gill Sans"/>
                  <a:sym typeface="Gill Sans"/>
                </a:rPr>
                <a:t>Noncredit Course Categories </a:t>
              </a:r>
              <a:endParaRPr sz="1500"/>
            </a:p>
          </p:txBody>
        </p:sp>
        <p:sp>
          <p:nvSpPr>
            <p:cNvPr id="123" name="Google Shape;123;p18"/>
            <p:cNvSpPr/>
            <p:nvPr/>
          </p:nvSpPr>
          <p:spPr>
            <a:xfrm>
              <a:off x="3412473" y="131449"/>
              <a:ext cx="1464300" cy="1458300"/>
            </a:xfrm>
            <a:prstGeom prst="ellipse">
              <a:avLst/>
            </a:prstGeom>
            <a:gradFill>
              <a:gsLst>
                <a:gs pos="0">
                  <a:srgbClr val="FCA94B">
                    <a:alpha val="49803"/>
                  </a:srgbClr>
                </a:gs>
                <a:gs pos="50000">
                  <a:srgbClr val="FFA20F">
                    <a:alpha val="49803"/>
                  </a:srgbClr>
                </a:gs>
                <a:gs pos="100000">
                  <a:srgbClr val="E39001">
                    <a:alpha val="49803"/>
                  </a:srgbClr>
                </a:gs>
              </a:gsLst>
              <a:lin ang="5400012" scaled="0"/>
            </a:gradFill>
            <a:ln w="571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txBox="1"/>
            <p:nvPr/>
          </p:nvSpPr>
          <p:spPr>
            <a:xfrm>
              <a:off x="3626900" y="345000"/>
              <a:ext cx="10353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533A27"/>
                  </a:solidFill>
                  <a:latin typeface="Gill Sans"/>
                  <a:ea typeface="Gill Sans"/>
                  <a:cs typeface="Gill Sans"/>
                  <a:sym typeface="Gill Sans"/>
                </a:rPr>
                <a:t>ESL</a:t>
              </a:r>
              <a:endParaRPr sz="1500"/>
            </a:p>
          </p:txBody>
        </p:sp>
        <p:sp>
          <p:nvSpPr>
            <p:cNvPr id="125" name="Google Shape;125;p18"/>
            <p:cNvSpPr/>
            <p:nvPr/>
          </p:nvSpPr>
          <p:spPr>
            <a:xfrm>
              <a:off x="4515626" y="363248"/>
              <a:ext cx="1603800" cy="1458300"/>
            </a:xfrm>
            <a:prstGeom prst="ellipse">
              <a:avLst/>
            </a:prstGeom>
            <a:gradFill>
              <a:gsLst>
                <a:gs pos="0">
                  <a:srgbClr val="949494">
                    <a:alpha val="49803"/>
                  </a:srgbClr>
                </a:gs>
                <a:gs pos="50000">
                  <a:srgbClr val="888888">
                    <a:alpha val="49803"/>
                  </a:srgbClr>
                </a:gs>
                <a:gs pos="100000">
                  <a:srgbClr val="777777">
                    <a:alpha val="4980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txBox="1"/>
            <p:nvPr/>
          </p:nvSpPr>
          <p:spPr>
            <a:xfrm>
              <a:off x="4854092" y="480524"/>
              <a:ext cx="11340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533A27"/>
                  </a:solidFill>
                  <a:latin typeface="Gill Sans"/>
                  <a:ea typeface="Gill Sans"/>
                  <a:cs typeface="Gill Sans"/>
                  <a:sym typeface="Gill Sans"/>
                </a:rPr>
                <a:t>Immigrant Education</a:t>
              </a:r>
              <a:endParaRPr sz="1500"/>
            </a:p>
          </p:txBody>
        </p:sp>
        <p:sp>
          <p:nvSpPr>
            <p:cNvPr id="127" name="Google Shape;127;p18"/>
            <p:cNvSpPr/>
            <p:nvPr/>
          </p:nvSpPr>
          <p:spPr>
            <a:xfrm>
              <a:off x="5182602" y="1312884"/>
              <a:ext cx="1649700" cy="1458300"/>
            </a:xfrm>
            <a:prstGeom prst="ellipse">
              <a:avLst/>
            </a:prstGeom>
            <a:gradFill>
              <a:gsLst>
                <a:gs pos="0">
                  <a:srgbClr val="476B9E">
                    <a:alpha val="49803"/>
                  </a:srgbClr>
                </a:gs>
                <a:gs pos="50000">
                  <a:srgbClr val="005798">
                    <a:alpha val="49803"/>
                  </a:srgbClr>
                </a:gs>
                <a:gs pos="100000">
                  <a:srgbClr val="004D8C">
                    <a:alpha val="49803"/>
                  </a:srgbClr>
                </a:gs>
              </a:gsLst>
              <a:lin ang="5400012" scaled="0"/>
            </a:gradFill>
            <a:ln w="571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txBox="1"/>
            <p:nvPr/>
          </p:nvSpPr>
          <p:spPr>
            <a:xfrm>
              <a:off x="5424197" y="1526435"/>
              <a:ext cx="11664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533A27"/>
                  </a:solidFill>
                  <a:latin typeface="Gill Sans"/>
                  <a:ea typeface="Gill Sans"/>
                  <a:cs typeface="Gill Sans"/>
                  <a:sym typeface="Gill Sans"/>
                </a:rPr>
                <a:t>Elementary and Secondary Basic Skills</a:t>
              </a:r>
              <a:endParaRPr sz="1500"/>
            </a:p>
          </p:txBody>
        </p:sp>
        <p:sp>
          <p:nvSpPr>
            <p:cNvPr id="129" name="Google Shape;129;p18"/>
            <p:cNvSpPr/>
            <p:nvPr/>
          </p:nvSpPr>
          <p:spPr>
            <a:xfrm>
              <a:off x="5247566" y="2486697"/>
              <a:ext cx="1519800" cy="1458300"/>
            </a:xfrm>
            <a:prstGeom prst="ellipse">
              <a:avLst/>
            </a:prstGeom>
            <a:gradFill>
              <a:gsLst>
                <a:gs pos="0">
                  <a:srgbClr val="47B19F">
                    <a:alpha val="49803"/>
                  </a:srgbClr>
                </a:gs>
                <a:gs pos="50000">
                  <a:srgbClr val="00AD99">
                    <a:alpha val="49803"/>
                  </a:srgbClr>
                </a:gs>
                <a:gs pos="100000">
                  <a:srgbClr val="009F8C">
                    <a:alpha val="4980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txBox="1"/>
            <p:nvPr/>
          </p:nvSpPr>
          <p:spPr>
            <a:xfrm>
              <a:off x="5470133" y="2700248"/>
              <a:ext cx="10746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533A27"/>
                  </a:solidFill>
                  <a:latin typeface="Gill Sans"/>
                  <a:ea typeface="Gill Sans"/>
                  <a:cs typeface="Gill Sans"/>
                  <a:sym typeface="Gill Sans"/>
                </a:rPr>
                <a:t>Health and Safety</a:t>
              </a:r>
              <a:endParaRPr sz="1500"/>
            </a:p>
          </p:txBody>
        </p:sp>
        <p:sp>
          <p:nvSpPr>
            <p:cNvPr id="131" name="Google Shape;131;p18"/>
            <p:cNvSpPr/>
            <p:nvPr/>
          </p:nvSpPr>
          <p:spPr>
            <a:xfrm>
              <a:off x="4547768" y="3351856"/>
              <a:ext cx="1746600" cy="1458300"/>
            </a:xfrm>
            <a:prstGeom prst="ellipse">
              <a:avLst/>
            </a:prstGeom>
            <a:gradFill>
              <a:gsLst>
                <a:gs pos="0">
                  <a:srgbClr val="A0474A">
                    <a:alpha val="49803"/>
                  </a:srgbClr>
                </a:gs>
                <a:gs pos="50000">
                  <a:srgbClr val="9A0018">
                    <a:alpha val="49803"/>
                  </a:srgbClr>
                </a:gs>
                <a:gs pos="100000">
                  <a:srgbClr val="8E0010">
                    <a:alpha val="4980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p:nvPr/>
          </p:nvSpPr>
          <p:spPr>
            <a:xfrm>
              <a:off x="4803559" y="3565407"/>
              <a:ext cx="12351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533A27"/>
                  </a:solidFill>
                  <a:latin typeface="Gill Sans"/>
                  <a:ea typeface="Gill Sans"/>
                  <a:cs typeface="Gill Sans"/>
                  <a:sym typeface="Gill Sans"/>
                </a:rPr>
                <a:t>Substantial Disabilities</a:t>
              </a:r>
              <a:endParaRPr sz="1500"/>
            </a:p>
          </p:txBody>
        </p:sp>
        <p:sp>
          <p:nvSpPr>
            <p:cNvPr id="133" name="Google Shape;133;p18"/>
            <p:cNvSpPr/>
            <p:nvPr/>
          </p:nvSpPr>
          <p:spPr>
            <a:xfrm>
              <a:off x="3511053" y="3549008"/>
              <a:ext cx="1519800" cy="1458300"/>
            </a:xfrm>
            <a:prstGeom prst="ellipse">
              <a:avLst/>
            </a:prstGeom>
            <a:gradFill>
              <a:gsLst>
                <a:gs pos="0">
                  <a:srgbClr val="FCA94B">
                    <a:alpha val="49803"/>
                  </a:srgbClr>
                </a:gs>
                <a:gs pos="50000">
                  <a:srgbClr val="FFA20F">
                    <a:alpha val="49803"/>
                  </a:srgbClr>
                </a:gs>
                <a:gs pos="100000">
                  <a:srgbClr val="E39001">
                    <a:alpha val="4980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txBox="1"/>
            <p:nvPr/>
          </p:nvSpPr>
          <p:spPr>
            <a:xfrm>
              <a:off x="3733620" y="3762559"/>
              <a:ext cx="10746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533A27"/>
                  </a:solidFill>
                  <a:latin typeface="Gill Sans"/>
                  <a:ea typeface="Gill Sans"/>
                  <a:cs typeface="Gill Sans"/>
                  <a:sym typeface="Gill Sans"/>
                </a:rPr>
                <a:t>Parenting</a:t>
              </a:r>
              <a:endParaRPr sz="1500"/>
            </a:p>
          </p:txBody>
        </p:sp>
        <p:sp>
          <p:nvSpPr>
            <p:cNvPr id="135" name="Google Shape;135;p18"/>
            <p:cNvSpPr/>
            <p:nvPr/>
          </p:nvSpPr>
          <p:spPr>
            <a:xfrm>
              <a:off x="2324889" y="3436333"/>
              <a:ext cx="1519800" cy="1458300"/>
            </a:xfrm>
            <a:prstGeom prst="ellipse">
              <a:avLst/>
            </a:prstGeom>
            <a:gradFill>
              <a:gsLst>
                <a:gs pos="0">
                  <a:srgbClr val="949494">
                    <a:alpha val="49803"/>
                  </a:srgbClr>
                </a:gs>
                <a:gs pos="50000">
                  <a:srgbClr val="888888">
                    <a:alpha val="49803"/>
                  </a:srgbClr>
                </a:gs>
                <a:gs pos="100000">
                  <a:srgbClr val="777777">
                    <a:alpha val="4980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txBox="1"/>
            <p:nvPr/>
          </p:nvSpPr>
          <p:spPr>
            <a:xfrm>
              <a:off x="2547456" y="3649884"/>
              <a:ext cx="10746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533A27"/>
                  </a:solidFill>
                  <a:latin typeface="Gill Sans"/>
                  <a:ea typeface="Gill Sans"/>
                  <a:cs typeface="Gill Sans"/>
                  <a:sym typeface="Gill Sans"/>
                </a:rPr>
                <a:t>Home Economics</a:t>
              </a:r>
              <a:endParaRPr sz="1500"/>
            </a:p>
          </p:txBody>
        </p:sp>
        <p:sp>
          <p:nvSpPr>
            <p:cNvPr id="137" name="Google Shape;137;p18"/>
            <p:cNvSpPr/>
            <p:nvPr/>
          </p:nvSpPr>
          <p:spPr>
            <a:xfrm>
              <a:off x="1634939" y="2486697"/>
              <a:ext cx="1519800" cy="1458300"/>
            </a:xfrm>
            <a:prstGeom prst="ellipse">
              <a:avLst/>
            </a:prstGeom>
            <a:gradFill>
              <a:gsLst>
                <a:gs pos="0">
                  <a:srgbClr val="476B9E">
                    <a:alpha val="49803"/>
                  </a:srgbClr>
                </a:gs>
                <a:gs pos="50000">
                  <a:srgbClr val="005798">
                    <a:alpha val="49803"/>
                  </a:srgbClr>
                </a:gs>
                <a:gs pos="100000">
                  <a:srgbClr val="004D8C">
                    <a:alpha val="4980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8"/>
            <p:cNvSpPr txBox="1"/>
            <p:nvPr/>
          </p:nvSpPr>
          <p:spPr>
            <a:xfrm>
              <a:off x="1857506" y="2700248"/>
              <a:ext cx="10746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533A27"/>
                  </a:solidFill>
                  <a:latin typeface="Gill Sans"/>
                  <a:ea typeface="Gill Sans"/>
                  <a:cs typeface="Gill Sans"/>
                  <a:sym typeface="Gill Sans"/>
                </a:rPr>
                <a:t>Older Adults</a:t>
              </a:r>
              <a:endParaRPr sz="1500"/>
            </a:p>
          </p:txBody>
        </p:sp>
        <p:sp>
          <p:nvSpPr>
            <p:cNvPr id="139" name="Google Shape;139;p18"/>
            <p:cNvSpPr/>
            <p:nvPr/>
          </p:nvSpPr>
          <p:spPr>
            <a:xfrm>
              <a:off x="1634939" y="1312884"/>
              <a:ext cx="1519800" cy="1458300"/>
            </a:xfrm>
            <a:prstGeom prst="ellipse">
              <a:avLst/>
            </a:prstGeom>
            <a:gradFill>
              <a:gsLst>
                <a:gs pos="0">
                  <a:srgbClr val="47B19F">
                    <a:alpha val="49803"/>
                  </a:srgbClr>
                </a:gs>
                <a:gs pos="50000">
                  <a:srgbClr val="00AD99">
                    <a:alpha val="49803"/>
                  </a:srgbClr>
                </a:gs>
                <a:gs pos="100000">
                  <a:srgbClr val="009F8C">
                    <a:alpha val="49803"/>
                  </a:srgbClr>
                </a:gs>
              </a:gsLst>
              <a:lin ang="5400012" scaled="0"/>
            </a:gradFill>
            <a:ln w="571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8"/>
            <p:cNvSpPr txBox="1"/>
            <p:nvPr/>
          </p:nvSpPr>
          <p:spPr>
            <a:xfrm>
              <a:off x="1857506" y="1526435"/>
              <a:ext cx="10746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500" b="1" i="0" u="none" strike="noStrike" cap="none">
                  <a:solidFill>
                    <a:srgbClr val="533A27"/>
                  </a:solidFill>
                  <a:latin typeface="Gill Sans"/>
                  <a:ea typeface="Gill Sans"/>
                  <a:cs typeface="Gill Sans"/>
                  <a:sym typeface="Gill Sans"/>
                </a:rPr>
                <a:t>Short-term</a:t>
              </a:r>
              <a:r>
                <a:rPr lang="en-US" sz="1600" b="1" i="0" u="none" strike="noStrike" cap="none">
                  <a:solidFill>
                    <a:srgbClr val="533A27"/>
                  </a:solidFill>
                  <a:latin typeface="Gill Sans"/>
                  <a:ea typeface="Gill Sans"/>
                  <a:cs typeface="Gill Sans"/>
                  <a:sym typeface="Gill Sans"/>
                </a:rPr>
                <a:t> Vocational</a:t>
              </a:r>
              <a:endParaRPr sz="1500"/>
            </a:p>
          </p:txBody>
        </p:sp>
        <p:sp>
          <p:nvSpPr>
            <p:cNvPr id="141" name="Google Shape;141;p18"/>
            <p:cNvSpPr/>
            <p:nvPr/>
          </p:nvSpPr>
          <p:spPr>
            <a:xfrm>
              <a:off x="2247523" y="363248"/>
              <a:ext cx="1674600" cy="1458300"/>
            </a:xfrm>
            <a:prstGeom prst="ellipse">
              <a:avLst/>
            </a:prstGeom>
            <a:gradFill>
              <a:gsLst>
                <a:gs pos="0">
                  <a:srgbClr val="A0474A">
                    <a:alpha val="49803"/>
                  </a:srgbClr>
                </a:gs>
                <a:gs pos="50000">
                  <a:srgbClr val="9A0018">
                    <a:alpha val="49803"/>
                  </a:srgbClr>
                </a:gs>
                <a:gs pos="100000">
                  <a:srgbClr val="8E0010">
                    <a:alpha val="49803"/>
                  </a:srgbClr>
                </a:gs>
              </a:gsLst>
              <a:lin ang="5400012" scaled="0"/>
            </a:gradFill>
            <a:ln w="571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txBox="1"/>
            <p:nvPr/>
          </p:nvSpPr>
          <p:spPr>
            <a:xfrm>
              <a:off x="2492750" y="576799"/>
              <a:ext cx="11841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533A27"/>
                  </a:solidFill>
                  <a:latin typeface="Gill Sans"/>
                  <a:ea typeface="Gill Sans"/>
                  <a:cs typeface="Gill Sans"/>
                  <a:sym typeface="Gill Sans"/>
                </a:rPr>
                <a:t>Workforce Preparation</a:t>
              </a:r>
              <a:endParaRPr sz="1500"/>
            </a:p>
          </p:txBody>
        </p:sp>
      </p:grpSp>
      <p:sp>
        <p:nvSpPr>
          <p:cNvPr id="143" name="Google Shape;143;p18"/>
          <p:cNvSpPr txBox="1"/>
          <p:nvPr/>
        </p:nvSpPr>
        <p:spPr>
          <a:xfrm>
            <a:off x="9281099" y="2990652"/>
            <a:ext cx="2609100" cy="3093900"/>
          </a:xfrm>
          <a:prstGeom prst="rect">
            <a:avLst/>
          </a:prstGeom>
          <a:noFill/>
          <a:ln w="9525" cap="flat" cmpd="sng">
            <a:solidFill>
              <a:srgbClr val="AEABA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i="1" u="none" strike="noStrike" cap="none">
                <a:solidFill>
                  <a:schemeClr val="dk1"/>
                </a:solidFill>
                <a:latin typeface="Source Sans Pro"/>
                <a:ea typeface="Source Sans Pro"/>
                <a:cs typeface="Source Sans Pro"/>
                <a:sym typeface="Source Sans Pro"/>
              </a:rPr>
              <a:t>Note:  </a:t>
            </a:r>
            <a:r>
              <a:rPr lang="en-US" sz="1500" i="1" u="none" strike="noStrike" cap="none">
                <a:solidFill>
                  <a:schemeClr val="dk1"/>
                </a:solidFill>
                <a:latin typeface="Source Sans Pro"/>
                <a:ea typeface="Source Sans Pro"/>
                <a:cs typeface="Source Sans Pro"/>
                <a:sym typeface="Source Sans Pro"/>
              </a:rPr>
              <a:t>A noncredit instructional category that is </a:t>
            </a:r>
            <a:r>
              <a:rPr lang="en-US" sz="1500" b="1" i="1" u="sng" strike="noStrike" cap="none">
                <a:solidFill>
                  <a:schemeClr val="dk1"/>
                </a:solidFill>
                <a:latin typeface="Source Sans Pro"/>
                <a:ea typeface="Source Sans Pro"/>
                <a:cs typeface="Source Sans Pro"/>
                <a:sym typeface="Source Sans Pro"/>
              </a:rPr>
              <a:t>outlined/circled in red</a:t>
            </a:r>
            <a:r>
              <a:rPr lang="en-US" sz="1500" i="1" u="none" strike="noStrike" cap="none">
                <a:solidFill>
                  <a:schemeClr val="dk1"/>
                </a:solidFill>
                <a:latin typeface="Source Sans Pro"/>
                <a:ea typeface="Source Sans Pro"/>
                <a:cs typeface="Source Sans Pro"/>
                <a:sym typeface="Source Sans Pro"/>
              </a:rPr>
              <a:t> denotes an instructional category in which eligible noncredit courses may be sequenced to lead to a </a:t>
            </a:r>
            <a:r>
              <a:rPr lang="en-US" sz="1500" b="1" i="1" u="sng" strike="noStrike" cap="none">
                <a:solidFill>
                  <a:schemeClr val="dk1"/>
                </a:solidFill>
                <a:latin typeface="Source Sans Pro"/>
                <a:ea typeface="Source Sans Pro"/>
                <a:cs typeface="Source Sans Pro"/>
                <a:sym typeface="Source Sans Pro"/>
              </a:rPr>
              <a:t>Career Development and College Preparation (CDCP)</a:t>
            </a:r>
            <a:r>
              <a:rPr lang="en-US" sz="1500" i="1" u="none" strike="noStrike" cap="none">
                <a:solidFill>
                  <a:schemeClr val="dk1"/>
                </a:solidFill>
                <a:latin typeface="Source Sans Pro"/>
                <a:ea typeface="Source Sans Pro"/>
                <a:cs typeface="Source Sans Pro"/>
                <a:sym typeface="Source Sans Pro"/>
              </a:rPr>
              <a:t> (“enhanced funding”) certificate program, pursuant to </a:t>
            </a:r>
            <a:endParaRPr sz="15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US" sz="1500" i="1">
                <a:solidFill>
                  <a:schemeClr val="dk1"/>
                </a:solidFill>
                <a:latin typeface="Source Sans Pro"/>
                <a:ea typeface="Source Sans Pro"/>
                <a:cs typeface="Source Sans Pro"/>
                <a:sym typeface="Source Sans Pro"/>
              </a:rPr>
              <a:t>Ed Code § 84760.5. </a:t>
            </a:r>
            <a:endParaRPr sz="1500">
              <a:solidFill>
                <a:schemeClr val="dk1"/>
              </a:solidFill>
              <a:latin typeface="Source Sans Pro"/>
              <a:ea typeface="Source Sans Pro"/>
              <a:cs typeface="Source Sans Pro"/>
              <a:sym typeface="Source Sans Pro"/>
            </a:endParaRPr>
          </a:p>
        </p:txBody>
      </p:sp>
      <p:sp>
        <p:nvSpPr>
          <p:cNvPr id="144" name="Google Shape;144;p18"/>
          <p:cNvSpPr/>
          <p:nvPr/>
        </p:nvSpPr>
        <p:spPr>
          <a:xfrm>
            <a:off x="990600" y="370808"/>
            <a:ext cx="10363200" cy="738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1">
                <a:solidFill>
                  <a:schemeClr val="accent1"/>
                </a:solidFill>
                <a:latin typeface="Palatino"/>
                <a:ea typeface="Palatino"/>
                <a:cs typeface="Palatino"/>
                <a:sym typeface="Palatino"/>
              </a:rPr>
              <a:t>Noncredit Instructional Categories Eligible for Apportionment</a:t>
            </a:r>
            <a:endParaRPr sz="1500" b="1">
              <a:solidFill>
                <a:schemeClr val="accent1"/>
              </a:solidFill>
              <a:latin typeface="Palatino"/>
              <a:ea typeface="Palatino"/>
              <a:cs typeface="Palatino"/>
              <a:sym typeface="Palatino"/>
            </a:endParaRPr>
          </a:p>
          <a:p>
            <a:pPr marL="0" marR="0" lvl="0" indent="0" algn="ctr" rtl="0">
              <a:spcBef>
                <a:spcPts val="0"/>
              </a:spcBef>
              <a:spcAft>
                <a:spcPts val="0"/>
              </a:spcAft>
              <a:buNone/>
            </a:pPr>
            <a:r>
              <a:rPr lang="en-US" sz="1900" b="1">
                <a:solidFill>
                  <a:schemeClr val="accent1"/>
                </a:solidFill>
                <a:latin typeface="Palatino"/>
                <a:ea typeface="Palatino"/>
                <a:cs typeface="Palatino"/>
                <a:sym typeface="Palatino"/>
              </a:rPr>
              <a:t>[EC § 84757; Title 5 § 58160]   |   [CDCP: EC § 84760.5; Title 5 § 55151]</a:t>
            </a:r>
            <a:endParaRPr sz="1500" b="1">
              <a:solidFill>
                <a:schemeClr val="accent1"/>
              </a:solidFill>
              <a:latin typeface="Palatino"/>
              <a:ea typeface="Palatino"/>
              <a:cs typeface="Palatino"/>
              <a:sym typeface="Palatino"/>
            </a:endParaRPr>
          </a:p>
        </p:txBody>
      </p:sp>
      <p:sp>
        <p:nvSpPr>
          <p:cNvPr id="145" name="Google Shape;145;p18"/>
          <p:cNvSpPr txBox="1"/>
          <p:nvPr/>
        </p:nvSpPr>
        <p:spPr>
          <a:xfrm>
            <a:off x="370861" y="4809610"/>
            <a:ext cx="26793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a:solidFill>
                  <a:srgbClr val="533A27"/>
                </a:solidFill>
                <a:latin typeface="Source Sans Pro"/>
                <a:ea typeface="Source Sans Pro"/>
                <a:cs typeface="Source Sans Pro"/>
                <a:sym typeface="Source Sans Pro"/>
              </a:rPr>
              <a:t>Refer to PCAH for specific curriculum submission requirements applicable to each category</a:t>
            </a:r>
            <a:endParaRPr sz="1500">
              <a:latin typeface="Source Sans Pro"/>
              <a:ea typeface="Source Sans Pro"/>
              <a:cs typeface="Source Sans Pro"/>
              <a:sym typeface="Source Sans Pro"/>
            </a:endParaRPr>
          </a:p>
        </p:txBody>
      </p:sp>
      <p:sp>
        <p:nvSpPr>
          <p:cNvPr id="146" name="Google Shape;146;p18"/>
          <p:cNvSpPr txBox="1"/>
          <p:nvPr/>
        </p:nvSpPr>
        <p:spPr>
          <a:xfrm>
            <a:off x="272461" y="3137093"/>
            <a:ext cx="28761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a:solidFill>
                  <a:schemeClr val="dk2"/>
                </a:solidFill>
                <a:latin typeface="Source Sans Pro"/>
                <a:ea typeface="Source Sans Pro"/>
                <a:cs typeface="Source Sans Pro"/>
                <a:sym typeface="Source Sans Pro"/>
              </a:rPr>
              <a:t>STREAMLINED APPROVAL!</a:t>
            </a:r>
            <a:endParaRPr sz="1500">
              <a:latin typeface="Source Sans Pro"/>
              <a:ea typeface="Source Sans Pro"/>
              <a:cs typeface="Source Sans Pro"/>
              <a:sym typeface="Source Sans Pro"/>
            </a:endParaRPr>
          </a:p>
          <a:p>
            <a:pPr marL="0" marR="0" lvl="0" indent="0" algn="l" rtl="0">
              <a:spcBef>
                <a:spcPts val="0"/>
              </a:spcBef>
              <a:spcAft>
                <a:spcPts val="0"/>
              </a:spcAft>
              <a:buNone/>
            </a:pPr>
            <a:r>
              <a:rPr lang="en-US" sz="1600" i="1">
                <a:solidFill>
                  <a:schemeClr val="dk1"/>
                </a:solidFill>
                <a:latin typeface="Source Sans Pro"/>
                <a:ea typeface="Source Sans Pro"/>
                <a:cs typeface="Source Sans Pro"/>
                <a:sym typeface="Source Sans Pro"/>
              </a:rPr>
              <a:t>Noncredit courses are approved by districts and “chaptered” by CCCCO via the CO Curriculum Inventory (COCI) </a:t>
            </a:r>
            <a:endParaRPr sz="1500">
              <a:solidFill>
                <a:schemeClr val="dk1"/>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pSp>
        <p:nvGrpSpPr>
          <p:cNvPr id="152" name="Google Shape;152;p19"/>
          <p:cNvGrpSpPr/>
          <p:nvPr/>
        </p:nvGrpSpPr>
        <p:grpSpPr>
          <a:xfrm>
            <a:off x="2555947" y="1093951"/>
            <a:ext cx="7469981" cy="4509902"/>
            <a:chOff x="1136817" y="215454"/>
            <a:chExt cx="7469981" cy="4509902"/>
          </a:xfrm>
        </p:grpSpPr>
        <p:sp>
          <p:nvSpPr>
            <p:cNvPr id="153" name="Google Shape;153;p19"/>
            <p:cNvSpPr/>
            <p:nvPr/>
          </p:nvSpPr>
          <p:spPr>
            <a:xfrm>
              <a:off x="3121860" y="1415800"/>
              <a:ext cx="3591600" cy="1878900"/>
            </a:xfrm>
            <a:prstGeom prst="ellipse">
              <a:avLst/>
            </a:prstGeom>
            <a:solidFill>
              <a:srgbClr val="93001D">
                <a:alpha val="4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9"/>
            <p:cNvSpPr txBox="1"/>
            <p:nvPr/>
          </p:nvSpPr>
          <p:spPr>
            <a:xfrm>
              <a:off x="3647842" y="1690969"/>
              <a:ext cx="2539800" cy="1328700"/>
            </a:xfrm>
            <a:prstGeom prst="rect">
              <a:avLst/>
            </a:prstGeom>
            <a:noFill/>
            <a:ln>
              <a:noFill/>
            </a:ln>
          </p:spPr>
          <p:txBody>
            <a:bodyPr spcFirstLastPara="1" wrap="square" lIns="35575" tIns="35575" rIns="35575" bIns="35575" anchor="ctr" anchorCtr="0">
              <a:noAutofit/>
            </a:bodyPr>
            <a:lstStyle/>
            <a:p>
              <a:pPr marL="0" marR="0" lvl="0" indent="0" algn="ctr" rtl="0">
                <a:lnSpc>
                  <a:spcPct val="90000"/>
                </a:lnSpc>
                <a:spcBef>
                  <a:spcPts val="0"/>
                </a:spcBef>
                <a:spcAft>
                  <a:spcPts val="0"/>
                </a:spcAft>
                <a:buNone/>
              </a:pPr>
              <a:r>
                <a:rPr lang="en-US" sz="2800" b="1">
                  <a:solidFill>
                    <a:schemeClr val="dk2"/>
                  </a:solidFill>
                  <a:latin typeface="Gill Sans"/>
                  <a:ea typeface="Gill Sans"/>
                  <a:cs typeface="Gill Sans"/>
                  <a:sym typeface="Gill Sans"/>
                </a:rPr>
                <a:t>NONCREDIT PROGRAMS</a:t>
              </a:r>
              <a:endParaRPr sz="1500"/>
            </a:p>
          </p:txBody>
        </p:sp>
        <p:sp>
          <p:nvSpPr>
            <p:cNvPr id="155" name="Google Shape;155;p19"/>
            <p:cNvSpPr/>
            <p:nvPr/>
          </p:nvSpPr>
          <p:spPr>
            <a:xfrm>
              <a:off x="3600631" y="215454"/>
              <a:ext cx="2535900" cy="1339200"/>
            </a:xfrm>
            <a:prstGeom prst="ellipse">
              <a:avLst/>
            </a:prstGeom>
            <a:solidFill>
              <a:srgbClr val="F9A01C">
                <a:alpha val="49800"/>
              </a:srgbClr>
            </a:solid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9"/>
            <p:cNvSpPr txBox="1"/>
            <p:nvPr/>
          </p:nvSpPr>
          <p:spPr>
            <a:xfrm>
              <a:off x="3972018" y="411561"/>
              <a:ext cx="1793100" cy="9468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None/>
              </a:pPr>
              <a:r>
                <a:rPr lang="en-US" sz="2000" b="1" u="none">
                  <a:solidFill>
                    <a:schemeClr val="dk2"/>
                  </a:solidFill>
                  <a:latin typeface="Gill Sans"/>
                  <a:ea typeface="Gill Sans"/>
                  <a:cs typeface="Gill Sans"/>
                  <a:sym typeface="Gill Sans"/>
                </a:rPr>
                <a:t>Certificate of Competency </a:t>
              </a:r>
              <a:endParaRPr sz="1500"/>
            </a:p>
          </p:txBody>
        </p:sp>
        <p:sp>
          <p:nvSpPr>
            <p:cNvPr id="157" name="Google Shape;157;p19"/>
            <p:cNvSpPr/>
            <p:nvPr/>
          </p:nvSpPr>
          <p:spPr>
            <a:xfrm>
              <a:off x="6394598" y="1564202"/>
              <a:ext cx="2212200" cy="1460400"/>
            </a:xfrm>
            <a:prstGeom prst="ellipse">
              <a:avLst/>
            </a:prstGeom>
            <a:solidFill>
              <a:schemeClr val="accent4">
                <a:alpha val="49800"/>
              </a:schemeClr>
            </a:solid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9"/>
            <p:cNvSpPr txBox="1"/>
            <p:nvPr/>
          </p:nvSpPr>
          <p:spPr>
            <a:xfrm>
              <a:off x="6718574" y="1778064"/>
              <a:ext cx="1564200" cy="10326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None/>
              </a:pPr>
              <a:r>
                <a:rPr lang="en-US" sz="2000" b="1" u="none">
                  <a:solidFill>
                    <a:schemeClr val="dk2"/>
                  </a:solidFill>
                  <a:latin typeface="Gill Sans"/>
                  <a:ea typeface="Gill Sans"/>
                  <a:cs typeface="Gill Sans"/>
                  <a:sym typeface="Gill Sans"/>
                </a:rPr>
                <a:t>Certificate of Completion </a:t>
              </a:r>
              <a:endParaRPr sz="1500"/>
            </a:p>
          </p:txBody>
        </p:sp>
        <p:sp>
          <p:nvSpPr>
            <p:cNvPr id="159" name="Google Shape;159;p19"/>
            <p:cNvSpPr/>
            <p:nvPr/>
          </p:nvSpPr>
          <p:spPr>
            <a:xfrm>
              <a:off x="3842488" y="3150656"/>
              <a:ext cx="2294700" cy="1574700"/>
            </a:xfrm>
            <a:prstGeom prst="ellipse">
              <a:avLst/>
            </a:prstGeom>
            <a:solidFill>
              <a:schemeClr val="accent5">
                <a:alpha val="498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9"/>
            <p:cNvSpPr txBox="1"/>
            <p:nvPr/>
          </p:nvSpPr>
          <p:spPr>
            <a:xfrm>
              <a:off x="4178519" y="3381246"/>
              <a:ext cx="1622400" cy="1113300"/>
            </a:xfrm>
            <a:prstGeom prst="rect">
              <a:avLst/>
            </a:prstGeom>
            <a:noFill/>
            <a:ln>
              <a:noFill/>
            </a:ln>
          </p:spPr>
          <p:txBody>
            <a:bodyPr spcFirstLastPara="1" wrap="square" lIns="22875" tIns="22875" rIns="22875" bIns="22875" anchor="ctr" anchorCtr="0">
              <a:noAutofit/>
            </a:bodyPr>
            <a:lstStyle/>
            <a:p>
              <a:pPr marL="0" marR="0" lvl="0" indent="0" algn="ctr" rtl="0">
                <a:lnSpc>
                  <a:spcPct val="90000"/>
                </a:lnSpc>
                <a:spcBef>
                  <a:spcPts val="0"/>
                </a:spcBef>
                <a:spcAft>
                  <a:spcPts val="0"/>
                </a:spcAft>
                <a:buNone/>
              </a:pPr>
              <a:r>
                <a:rPr lang="en-US" sz="1900" b="1">
                  <a:solidFill>
                    <a:schemeClr val="dk2"/>
                  </a:solidFill>
                  <a:latin typeface="Gill Sans"/>
                  <a:ea typeface="Gill Sans"/>
                  <a:cs typeface="Gill Sans"/>
                  <a:sym typeface="Gill Sans"/>
                </a:rPr>
                <a:t>Adult High School Diploma </a:t>
              </a:r>
              <a:endParaRPr sz="1500"/>
            </a:p>
            <a:p>
              <a:pPr marL="0" marR="0" lvl="0" indent="0" algn="ctr" rtl="0">
                <a:lnSpc>
                  <a:spcPct val="90000"/>
                </a:lnSpc>
                <a:spcBef>
                  <a:spcPts val="700"/>
                </a:spcBef>
                <a:spcAft>
                  <a:spcPts val="0"/>
                </a:spcAft>
                <a:buNone/>
              </a:pPr>
              <a:r>
                <a:rPr lang="en-US" sz="1900" b="1">
                  <a:solidFill>
                    <a:schemeClr val="dk2"/>
                  </a:solidFill>
                  <a:latin typeface="Gill Sans"/>
                  <a:ea typeface="Gill Sans"/>
                  <a:cs typeface="Gill Sans"/>
                  <a:sym typeface="Gill Sans"/>
                </a:rPr>
                <a:t>(AHSD)</a:t>
              </a:r>
              <a:endParaRPr sz="1500"/>
            </a:p>
          </p:txBody>
        </p:sp>
        <p:sp>
          <p:nvSpPr>
            <p:cNvPr id="161" name="Google Shape;161;p19"/>
            <p:cNvSpPr/>
            <p:nvPr/>
          </p:nvSpPr>
          <p:spPr>
            <a:xfrm>
              <a:off x="1136817" y="1574338"/>
              <a:ext cx="2556000" cy="1611000"/>
            </a:xfrm>
            <a:prstGeom prst="ellipse">
              <a:avLst/>
            </a:prstGeom>
            <a:solidFill>
              <a:schemeClr val="accent6">
                <a:alpha val="498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txBox="1"/>
            <p:nvPr/>
          </p:nvSpPr>
          <p:spPr>
            <a:xfrm>
              <a:off x="1511114" y="1810258"/>
              <a:ext cx="1807200" cy="1139100"/>
            </a:xfrm>
            <a:prstGeom prst="rect">
              <a:avLst/>
            </a:prstGeom>
            <a:noFill/>
            <a:ln>
              <a:noFill/>
            </a:ln>
          </p:spPr>
          <p:txBody>
            <a:bodyPr spcFirstLastPara="1" wrap="square" lIns="22875" tIns="22875" rIns="22875" bIns="22875" anchor="ctr" anchorCtr="0">
              <a:noAutofit/>
            </a:bodyPr>
            <a:lstStyle/>
            <a:p>
              <a:pPr marL="0" marR="0" lvl="0" indent="0" algn="ctr" rtl="0">
                <a:lnSpc>
                  <a:spcPct val="90000"/>
                </a:lnSpc>
                <a:spcBef>
                  <a:spcPts val="0"/>
                </a:spcBef>
                <a:spcAft>
                  <a:spcPts val="0"/>
                </a:spcAft>
                <a:buNone/>
              </a:pPr>
              <a:r>
                <a:rPr lang="en-US" sz="1900" b="1">
                  <a:solidFill>
                    <a:schemeClr val="dk2"/>
                  </a:solidFill>
                  <a:latin typeface="Gill Sans"/>
                  <a:ea typeface="Gill Sans"/>
                  <a:cs typeface="Gill Sans"/>
                  <a:sym typeface="Gill Sans"/>
                </a:rPr>
                <a:t>Noncredit Pre-apprenticeship </a:t>
              </a:r>
              <a:endParaRPr sz="1500"/>
            </a:p>
          </p:txBody>
        </p:sp>
      </p:grpSp>
      <p:sp>
        <p:nvSpPr>
          <p:cNvPr id="163" name="Google Shape;163;p19"/>
          <p:cNvSpPr/>
          <p:nvPr/>
        </p:nvSpPr>
        <p:spPr>
          <a:xfrm>
            <a:off x="1600200" y="6172201"/>
            <a:ext cx="4114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i="1" u="sng">
                <a:solidFill>
                  <a:schemeClr val="lt1"/>
                </a:solidFill>
                <a:latin typeface="Gill Sans"/>
                <a:ea typeface="Gill Sans"/>
                <a:cs typeface="Gill Sans"/>
                <a:sym typeface="Gill Sans"/>
              </a:rPr>
              <a:t>The underlined programs are eligible for CDCP enhanced funding, EDC 84760.5 (b)</a:t>
            </a:r>
            <a:endParaRPr sz="1500"/>
          </a:p>
        </p:txBody>
      </p:sp>
      <p:sp>
        <p:nvSpPr>
          <p:cNvPr id="164" name="Google Shape;164;p19"/>
          <p:cNvSpPr txBox="1"/>
          <p:nvPr/>
        </p:nvSpPr>
        <p:spPr>
          <a:xfrm flipH="1">
            <a:off x="8370750" y="4058199"/>
            <a:ext cx="3658500" cy="240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i="1">
                <a:solidFill>
                  <a:schemeClr val="dk2"/>
                </a:solidFill>
                <a:latin typeface="Source Sans Pro"/>
                <a:ea typeface="Source Sans Pro"/>
                <a:cs typeface="Source Sans Pro"/>
                <a:sym typeface="Source Sans Pro"/>
              </a:rPr>
              <a:t>Note:</a:t>
            </a:r>
            <a:endParaRPr sz="1500" b="1">
              <a:latin typeface="Source Sans Pro"/>
              <a:ea typeface="Source Sans Pro"/>
              <a:cs typeface="Source Sans Pro"/>
              <a:sym typeface="Source Sans Pro"/>
            </a:endParaRPr>
          </a:p>
          <a:p>
            <a:pPr marL="0" marR="0" lvl="0" indent="0" algn="l" rtl="0">
              <a:spcBef>
                <a:spcPts val="0"/>
              </a:spcBef>
              <a:spcAft>
                <a:spcPts val="0"/>
              </a:spcAft>
              <a:buNone/>
            </a:pPr>
            <a:r>
              <a:rPr lang="en-US" sz="1500" i="1">
                <a:solidFill>
                  <a:schemeClr val="dk1"/>
                </a:solidFill>
                <a:latin typeface="Source Sans Pro"/>
                <a:ea typeface="Source Sans Pro"/>
                <a:cs typeface="Source Sans Pro"/>
                <a:sym typeface="Source Sans Pro"/>
              </a:rPr>
              <a:t>Programs circled in red are CDCP (Career Development and College Preparation). </a:t>
            </a:r>
            <a:endParaRPr sz="15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US" sz="1500" i="1">
                <a:solidFill>
                  <a:schemeClr val="dk1"/>
                </a:solidFill>
                <a:latin typeface="Source Sans Pro"/>
                <a:ea typeface="Source Sans Pro"/>
                <a:cs typeface="Source Sans Pro"/>
                <a:sym typeface="Source Sans Pro"/>
              </a:rPr>
              <a:t>CO “</a:t>
            </a:r>
            <a:r>
              <a:rPr lang="en-US" sz="1500" i="1" u="sng">
                <a:solidFill>
                  <a:schemeClr val="dk1"/>
                </a:solidFill>
                <a:latin typeface="Source Sans Pro"/>
                <a:ea typeface="Source Sans Pro"/>
                <a:cs typeface="Source Sans Pro"/>
                <a:sym typeface="Source Sans Pro"/>
              </a:rPr>
              <a:t>approval</a:t>
            </a:r>
            <a:r>
              <a:rPr lang="en-US" sz="1500" i="1">
                <a:solidFill>
                  <a:schemeClr val="dk1"/>
                </a:solidFill>
                <a:latin typeface="Source Sans Pro"/>
                <a:ea typeface="Source Sans Pro"/>
                <a:cs typeface="Source Sans Pro"/>
                <a:sym typeface="Source Sans Pro"/>
              </a:rPr>
              <a:t>” is currently required for CDCP programs in the instructional domain of </a:t>
            </a:r>
            <a:r>
              <a:rPr lang="en-US" sz="1500" i="1" u="sng">
                <a:solidFill>
                  <a:schemeClr val="dk1"/>
                </a:solidFill>
                <a:latin typeface="Source Sans Pro"/>
                <a:ea typeface="Source Sans Pro"/>
                <a:cs typeface="Source Sans Pro"/>
                <a:sym typeface="Source Sans Pro"/>
              </a:rPr>
              <a:t>short-term vocational with high employment potential</a:t>
            </a:r>
            <a:r>
              <a:rPr lang="en-US" sz="1500" i="1">
                <a:solidFill>
                  <a:schemeClr val="dk1"/>
                </a:solidFill>
                <a:latin typeface="Source Sans Pro"/>
                <a:ea typeface="Source Sans Pro"/>
                <a:cs typeface="Source Sans Pro"/>
                <a:sym typeface="Source Sans Pro"/>
              </a:rPr>
              <a:t>. The short-term vocational CDCP program is in the </a:t>
            </a:r>
            <a:r>
              <a:rPr lang="en-US" sz="1500" i="1" u="sng">
                <a:solidFill>
                  <a:schemeClr val="dk1"/>
                </a:solidFill>
                <a:latin typeface="Source Sans Pro"/>
                <a:ea typeface="Source Sans Pro"/>
                <a:cs typeface="Source Sans Pro"/>
                <a:sym typeface="Source Sans Pro"/>
              </a:rPr>
              <a:t>certificate of completion</a:t>
            </a:r>
            <a:r>
              <a:rPr lang="en-US" sz="1500" i="1">
                <a:solidFill>
                  <a:schemeClr val="dk1"/>
                </a:solidFill>
                <a:latin typeface="Source Sans Pro"/>
                <a:ea typeface="Source Sans Pro"/>
                <a:cs typeface="Source Sans Pro"/>
                <a:sym typeface="Source Sans Pro"/>
              </a:rPr>
              <a:t> group</a:t>
            </a:r>
            <a:endParaRPr sz="15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US" sz="1500" i="1">
                <a:solidFill>
                  <a:schemeClr val="dk1"/>
                </a:solidFill>
                <a:latin typeface="Source Sans Pro"/>
                <a:ea typeface="Source Sans Pro"/>
                <a:cs typeface="Source Sans Pro"/>
                <a:sym typeface="Source Sans Pro"/>
              </a:rPr>
              <a:t>[References: EC 84760.5; Title 5, 55151]</a:t>
            </a:r>
            <a:endParaRPr sz="1500">
              <a:solidFill>
                <a:schemeClr val="dk1"/>
              </a:solidFill>
              <a:latin typeface="Source Sans Pro"/>
              <a:ea typeface="Source Sans Pro"/>
              <a:cs typeface="Source Sans Pro"/>
              <a:sym typeface="Source Sans Pro"/>
            </a:endParaRPr>
          </a:p>
        </p:txBody>
      </p:sp>
      <p:sp>
        <p:nvSpPr>
          <p:cNvPr id="165" name="Google Shape;165;p19"/>
          <p:cNvSpPr txBox="1"/>
          <p:nvPr/>
        </p:nvSpPr>
        <p:spPr>
          <a:xfrm>
            <a:off x="597524" y="334975"/>
            <a:ext cx="57795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accent1"/>
                </a:solidFill>
                <a:latin typeface="Palatino"/>
                <a:ea typeface="Palatino"/>
                <a:cs typeface="Palatino"/>
                <a:sym typeface="Palatino"/>
              </a:rPr>
              <a:t>Noncredit Programs</a:t>
            </a:r>
            <a:endParaRPr sz="1500" b="1">
              <a:solidFill>
                <a:schemeClr val="accent1"/>
              </a:solidFill>
              <a:latin typeface="Palatino"/>
              <a:ea typeface="Palatino"/>
              <a:cs typeface="Palatino"/>
              <a:sym typeface="Palatino"/>
            </a:endParaRPr>
          </a:p>
        </p:txBody>
      </p:sp>
      <p:sp>
        <p:nvSpPr>
          <p:cNvPr id="166" name="Google Shape;166;p19"/>
          <p:cNvSpPr txBox="1"/>
          <p:nvPr/>
        </p:nvSpPr>
        <p:spPr>
          <a:xfrm>
            <a:off x="317567" y="4241665"/>
            <a:ext cx="3403500" cy="217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i="1">
                <a:solidFill>
                  <a:schemeClr val="dk2"/>
                </a:solidFill>
                <a:latin typeface="Source Sans Pro"/>
                <a:ea typeface="Source Sans Pro"/>
                <a:cs typeface="Source Sans Pro"/>
                <a:sym typeface="Source Sans Pro"/>
              </a:rPr>
              <a:t>STREAMLINED APPROVAL!</a:t>
            </a:r>
            <a:endParaRPr sz="1500">
              <a:latin typeface="Source Sans Pro"/>
              <a:ea typeface="Source Sans Pro"/>
              <a:cs typeface="Source Sans Pro"/>
              <a:sym typeface="Source Sans Pro"/>
            </a:endParaRPr>
          </a:p>
          <a:p>
            <a:pPr marL="0" marR="0" lvl="0" indent="0" algn="l" rtl="0">
              <a:spcBef>
                <a:spcPts val="0"/>
              </a:spcBef>
              <a:spcAft>
                <a:spcPts val="0"/>
              </a:spcAft>
              <a:buNone/>
            </a:pPr>
            <a:r>
              <a:rPr lang="en-US" sz="1500" i="1">
                <a:solidFill>
                  <a:schemeClr val="dk1"/>
                </a:solidFill>
                <a:latin typeface="Source Sans Pro"/>
                <a:ea typeface="Source Sans Pro"/>
                <a:cs typeface="Source Sans Pro"/>
                <a:sym typeface="Source Sans Pro"/>
              </a:rPr>
              <a:t>Noncredit programs are approved by districts and “chaptered” by CCCCO via the CO Curriculum Inventory (COCI). Streamlined approval does </a:t>
            </a:r>
            <a:r>
              <a:rPr lang="en-US" sz="1500" i="1" u="sng">
                <a:solidFill>
                  <a:schemeClr val="dk1"/>
                </a:solidFill>
                <a:latin typeface="Source Sans Pro"/>
                <a:ea typeface="Source Sans Pro"/>
                <a:cs typeface="Source Sans Pro"/>
                <a:sym typeface="Source Sans Pro"/>
              </a:rPr>
              <a:t>not</a:t>
            </a:r>
            <a:r>
              <a:rPr lang="en-US" sz="1500" i="1">
                <a:solidFill>
                  <a:schemeClr val="dk1"/>
                </a:solidFill>
                <a:latin typeface="Source Sans Pro"/>
                <a:ea typeface="Source Sans Pro"/>
                <a:cs typeface="Source Sans Pro"/>
                <a:sym typeface="Source Sans Pro"/>
              </a:rPr>
              <a:t> include </a:t>
            </a:r>
            <a:r>
              <a:rPr lang="en-US" sz="1500" i="1" u="sng">
                <a:solidFill>
                  <a:schemeClr val="dk1"/>
                </a:solidFill>
                <a:latin typeface="Source Sans Pro"/>
                <a:ea typeface="Source Sans Pro"/>
                <a:cs typeface="Source Sans Pro"/>
                <a:sym typeface="Source Sans Pro"/>
              </a:rPr>
              <a:t>CDCP programs in the instructional domain of “short-term vocational with high employment potential”; CCCCO review and approval is required </a:t>
            </a:r>
            <a:endParaRPr sz="1500">
              <a:solidFill>
                <a:schemeClr val="dk1"/>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ASCCC Curriculum Inst. 2020 Theme">
  <a:themeElements>
    <a:clrScheme name="ASCCC CNEI 2">
      <a:dk1>
        <a:srgbClr val="0A3D57"/>
      </a:dk1>
      <a:lt1>
        <a:srgbClr val="FFFFFF"/>
      </a:lt1>
      <a:dk2>
        <a:srgbClr val="1B83A7"/>
      </a:dk2>
      <a:lt2>
        <a:srgbClr val="EFC38F"/>
      </a:lt2>
      <a:accent1>
        <a:srgbClr val="409C94"/>
      </a:accent1>
      <a:accent2>
        <a:srgbClr val="DB5F75"/>
      </a:accent2>
      <a:accent3>
        <a:srgbClr val="B196DA"/>
      </a:accent3>
      <a:accent4>
        <a:srgbClr val="EFC38E"/>
      </a:accent4>
      <a:accent5>
        <a:srgbClr val="8AC1D3"/>
      </a:accent5>
      <a:accent6>
        <a:srgbClr val="1A83A7"/>
      </a:accent6>
      <a:hlink>
        <a:srgbClr val="1A83A7"/>
      </a:hlink>
      <a:folHlink>
        <a:srgbClr val="B19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FC6063E9B00547A6CDF11FD0FA9E9C" ma:contentTypeVersion="11" ma:contentTypeDescription="Create a new document." ma:contentTypeScope="" ma:versionID="3e73bfe3f1c3b727677840e1facf93dd">
  <xsd:schema xmlns:xsd="http://www.w3.org/2001/XMLSchema" xmlns:xs="http://www.w3.org/2001/XMLSchema" xmlns:p="http://schemas.microsoft.com/office/2006/metadata/properties" xmlns:ns3="7b3cbac8-d2fc-4dbe-af61-9b16a8aff423" xmlns:ns4="8d74a0c7-68d2-42b1-b02e-9052b5b9c7e0" targetNamespace="http://schemas.microsoft.com/office/2006/metadata/properties" ma:root="true" ma:fieldsID="264a36b9b50f2ad37b001929b5a6d409" ns3:_="" ns4:_="">
    <xsd:import namespace="7b3cbac8-d2fc-4dbe-af61-9b16a8aff423"/>
    <xsd:import namespace="8d74a0c7-68d2-42b1-b02e-9052b5b9c7e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3cbac8-d2fc-4dbe-af61-9b16a8aff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74a0c7-68d2-42b1-b02e-9052b5b9c7e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FCFC56-2DF3-4246-B02A-AF20118E0C70}">
  <ds:schemaRefs>
    <ds:schemaRef ds:uri="http://schemas.microsoft.com/sharepoint/v3/contenttype/forms"/>
  </ds:schemaRefs>
</ds:datastoreItem>
</file>

<file path=customXml/itemProps2.xml><?xml version="1.0" encoding="utf-8"?>
<ds:datastoreItem xmlns:ds="http://schemas.openxmlformats.org/officeDocument/2006/customXml" ds:itemID="{A647C4BC-1948-4009-8134-82A12D3416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3cbac8-d2fc-4dbe-af61-9b16a8aff423"/>
    <ds:schemaRef ds:uri="8d74a0c7-68d2-42b1-b02e-9052b5b9c7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D429B0-7142-446C-A8C5-DE920740B2E8}">
  <ds:schemaRefs>
    <ds:schemaRef ds:uri="http://schemas.microsoft.com/office/2006/documentManagement/types"/>
    <ds:schemaRef ds:uri="http://purl.org/dc/elements/1.1/"/>
    <ds:schemaRef ds:uri="http://schemas.microsoft.com/office/2006/metadata/properties"/>
    <ds:schemaRef ds:uri="7b3cbac8-d2fc-4dbe-af61-9b16a8aff423"/>
    <ds:schemaRef ds:uri="http://purl.org/dc/terms/"/>
    <ds:schemaRef ds:uri="8d74a0c7-68d2-42b1-b02e-9052b5b9c7e0"/>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TotalTime>
  <Words>2158</Words>
  <Application>Microsoft Office PowerPoint</Application>
  <PresentationFormat>Widescreen</PresentationFormat>
  <Paragraphs>285</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Gill Sans</vt:lpstr>
      <vt:lpstr>Palatino</vt:lpstr>
      <vt:lpstr>Arial</vt:lpstr>
      <vt:lpstr>Source Sans Pro</vt:lpstr>
      <vt:lpstr>Georgia</vt:lpstr>
      <vt:lpstr>Noto Sans Symbols</vt:lpstr>
      <vt:lpstr>Roboto</vt:lpstr>
      <vt:lpstr>Calibri</vt:lpstr>
      <vt:lpstr>ASCCC Curriculum Inst. 2020 Theme</vt:lpstr>
      <vt:lpstr>Noncredit 101: A Crash Course in Noncredit Curriculum Development</vt:lpstr>
      <vt:lpstr>Chat it up!</vt:lpstr>
      <vt:lpstr>Presenter</vt:lpstr>
      <vt:lpstr>Program Description</vt:lpstr>
      <vt:lpstr>Learning Outcomes</vt:lpstr>
      <vt:lpstr>What is Noncredit?  A brief history and guiding philosophy </vt:lpstr>
      <vt:lpstr>What is Noncredit?  Guiding Philosophy </vt:lpstr>
      <vt:lpstr>PowerPoint Presentation</vt:lpstr>
      <vt:lpstr>PowerPoint Presentation</vt:lpstr>
      <vt:lpstr> Career Development and College Preparation (CDCP) Programs</vt:lpstr>
      <vt:lpstr>Labor Market Information for Short-Term Vocational Programs </vt:lpstr>
      <vt:lpstr>Noncredit Course Outline of Record (COR) </vt:lpstr>
      <vt:lpstr>PowerPoint Presentation</vt:lpstr>
      <vt:lpstr>Noncredit Curriculum Considerations  </vt:lpstr>
      <vt:lpstr>MQ’s Noncredit  </vt:lpstr>
      <vt:lpstr>Teaching Considerations</vt:lpstr>
      <vt:lpstr>Collaboration between Credit and Noncredit </vt:lpstr>
      <vt:lpstr>Mirrored Credit and Noncredit Courses </vt:lpstr>
      <vt:lpstr>Mirrored Courses (Cont.) </vt:lpstr>
      <vt:lpstr>From Noncredit to Credit: Providing a Guided Pathway for Students </vt:lpstr>
      <vt:lpstr>PowerPoint Presentation</vt:lpstr>
      <vt:lpstr>Tip #1: Read the PCAH! Specifically, pages 97-137</vt:lpstr>
      <vt:lpstr>Tip #2: Do your Homework</vt:lpstr>
      <vt:lpstr>Tip #2: Do your Homework (cont’d)</vt:lpstr>
      <vt:lpstr>Tip #3: Attend Conferences and Workshops </vt:lpstr>
      <vt:lpstr>Tip #4: Breakdown Silos!</vt:lpstr>
      <vt:lpstr>Noncredit Resources</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Noncredit 101: A Crash Course in Noncredit Curriculum Development</dc:title>
  <dc:creator>Rieck, Garrett</dc:creator>
  <cp:lastModifiedBy>Rieck, Garrett</cp:lastModifiedBy>
  <cp:revision>5</cp:revision>
  <dcterms:modified xsi:type="dcterms:W3CDTF">2021-04-29T16:28:19Z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0x010100E5FC6063E9B00547A6CDF11FD0FA9E9C</vt:lpwstr>
  </property>
</Properties>
</file>