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98" r:id="rId3"/>
    <p:sldId id="505" r:id="rId4"/>
    <p:sldId id="507" r:id="rId5"/>
    <p:sldId id="516" r:id="rId6"/>
    <p:sldId id="508" r:id="rId7"/>
    <p:sldId id="454" r:id="rId8"/>
    <p:sldId id="524" r:id="rId9"/>
    <p:sldId id="518" r:id="rId10"/>
    <p:sldId id="526" r:id="rId11"/>
    <p:sldId id="509" r:id="rId12"/>
    <p:sldId id="520" r:id="rId13"/>
    <p:sldId id="455" r:id="rId14"/>
    <p:sldId id="456" r:id="rId15"/>
    <p:sldId id="457" r:id="rId16"/>
    <p:sldId id="510" r:id="rId17"/>
    <p:sldId id="527" r:id="rId18"/>
    <p:sldId id="528" r:id="rId19"/>
    <p:sldId id="529" r:id="rId20"/>
    <p:sldId id="511" r:id="rId21"/>
    <p:sldId id="519" r:id="rId22"/>
    <p:sldId id="5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autoAdjust="0"/>
    <p:restoredTop sz="92718" autoAdjust="0"/>
  </p:normalViewPr>
  <p:slideViewPr>
    <p:cSldViewPr snapToGrid="0" snapToObjects="1">
      <p:cViewPr varScale="1">
        <p:scale>
          <a:sx n="88" d="100"/>
          <a:sy n="88" d="100"/>
        </p:scale>
        <p:origin x="200" y="20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7/10/19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2</a:t>
            </a:fld>
            <a:endParaRPr lang="en-US" dirty="0"/>
          </a:p>
        </p:txBody>
      </p:sp>
    </p:spTree>
    <p:extLst>
      <p:ext uri="{BB962C8B-B14F-4D97-AF65-F5344CB8AC3E}">
        <p14:creationId xmlns:p14="http://schemas.microsoft.com/office/powerpoint/2010/main" val="8794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C-ID</a:t>
            </a:r>
            <a:endParaRPr lang="en-US" dirty="0"/>
          </a:p>
        </p:txBody>
      </p:sp>
      <p:sp>
        <p:nvSpPr>
          <p:cNvPr id="5" name="Date Placeholder 4"/>
          <p:cNvSpPr>
            <a:spLocks noGrp="1"/>
          </p:cNvSpPr>
          <p:nvPr>
            <p:ph type="dt" idx="1"/>
          </p:nvPr>
        </p:nvSpPr>
        <p:spPr/>
        <p:txBody>
          <a:bodyPr/>
          <a:lstStyle/>
          <a:p>
            <a:fld id="{A99CD55E-C91E-498B-8856-880FA4B8EF23}" type="datetime1">
              <a:rPr lang="en-US" altLang="en-US" smtClean="0"/>
              <a:pPr/>
              <a:t>7/10/19</a:t>
            </a:fld>
            <a:endParaRPr lang="en-US" altLang="en-US" dirty="0"/>
          </a:p>
        </p:txBody>
      </p:sp>
    </p:spTree>
    <p:extLst>
      <p:ext uri="{BB962C8B-B14F-4D97-AF65-F5344CB8AC3E}">
        <p14:creationId xmlns:p14="http://schemas.microsoft.com/office/powerpoint/2010/main" val="29648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7/10/19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7/10/19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7/10/19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7/10/19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r>
              <a:rPr lang="en-US" sz="4800" b="1">
                <a:latin typeface="Times New Roman" panose="02020603050405020304" pitchFamily="18" charset="0"/>
                <a:cs typeface="Times New Roman" panose="02020603050405020304" pitchFamily="18" charset="0"/>
              </a:rPr>
              <a:t>The Chancellor’s </a:t>
            </a:r>
            <a:r>
              <a:rPr lang="en-US" sz="4800" b="1" dirty="0">
                <a:latin typeface="Times New Roman" panose="02020603050405020304" pitchFamily="18" charset="0"/>
                <a:cs typeface="Times New Roman" panose="02020603050405020304" pitchFamily="18" charset="0"/>
              </a:rPr>
              <a:t>Office Curriculum Inventory – Using it, and for How Long?</a:t>
            </a:r>
            <a:r>
              <a:rPr lang="en-US" sz="4800" dirty="0">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501445" y="3621944"/>
            <a:ext cx="11145255" cy="2977286"/>
          </a:xfrm>
        </p:spPr>
        <p:txBody>
          <a:bodyPr>
            <a:normAutofit fontScale="92500" lnSpcReduction="10000"/>
          </a:bodyPr>
          <a:lstStyle/>
          <a:p>
            <a:pPr algn="l"/>
            <a:r>
              <a:rPr lang="en-US" sz="2800" i="1" dirty="0">
                <a:latin typeface="Times New Roman" panose="02020603050405020304" pitchFamily="18" charset="0"/>
                <a:cs typeface="Times New Roman" panose="02020603050405020304" pitchFamily="18" charset="0"/>
              </a:rPr>
              <a:t>Marty Alvarado</a:t>
            </a:r>
            <a:r>
              <a:rPr lang="en-US" sz="2800" dirty="0">
                <a:latin typeface="Times New Roman" panose="02020603050405020304" pitchFamily="18" charset="0"/>
                <a:cs typeface="Times New Roman" panose="02020603050405020304" pitchFamily="18" charset="0"/>
              </a:rPr>
              <a:t>, Executive Vice Chancellor of Educational Services, CCCCO</a:t>
            </a:r>
          </a:p>
          <a:p>
            <a:pPr algn="l"/>
            <a:r>
              <a:rPr lang="en-US" sz="2800" i="1" dirty="0">
                <a:latin typeface="Times New Roman" panose="02020603050405020304" pitchFamily="18" charset="0"/>
                <a:cs typeface="Times New Roman" panose="02020603050405020304" pitchFamily="18" charset="0"/>
              </a:rPr>
              <a:t>Virginia </a:t>
            </a:r>
            <a:r>
              <a:rPr lang="en-US" sz="2800" i="1" dirty="0" err="1">
                <a:latin typeface="Times New Roman" panose="02020603050405020304" pitchFamily="18" charset="0"/>
                <a:cs typeface="Times New Roman" panose="02020603050405020304" pitchFamily="18" charset="0"/>
              </a:rPr>
              <a:t>Guleff</a:t>
            </a:r>
            <a:r>
              <a:rPr lang="en-US" sz="2800" dirty="0">
                <a:latin typeface="Times New Roman" panose="02020603050405020304" pitchFamily="18" charset="0"/>
                <a:cs typeface="Times New Roman" panose="02020603050405020304" pitchFamily="18" charset="0"/>
              </a:rPr>
              <a:t>, Vice President of Instruction, Butte College</a:t>
            </a:r>
          </a:p>
          <a:p>
            <a:pPr algn="l"/>
            <a:r>
              <a:rPr lang="en-US" sz="2800" i="1" dirty="0" err="1">
                <a:latin typeface="Times New Roman" panose="02020603050405020304" pitchFamily="18" charset="0"/>
                <a:cs typeface="Times New Roman" panose="02020603050405020304" pitchFamily="18" charset="0"/>
              </a:rPr>
              <a:t>Ginni</a:t>
            </a:r>
            <a:r>
              <a:rPr lang="en-US" sz="2800" i="1" dirty="0">
                <a:latin typeface="Times New Roman" panose="02020603050405020304" pitchFamily="18" charset="0"/>
                <a:cs typeface="Times New Roman" panose="02020603050405020304" pitchFamily="18" charset="0"/>
              </a:rPr>
              <a:t> May</a:t>
            </a:r>
            <a:r>
              <a:rPr lang="en-US" sz="2800" dirty="0">
                <a:latin typeface="Times New Roman" panose="02020603050405020304" pitchFamily="18" charset="0"/>
                <a:cs typeface="Times New Roman" panose="02020603050405020304" pitchFamily="18" charset="0"/>
              </a:rPr>
              <a:t>, ASCCC Treasurer, 2018-19 Curriculum Chair</a:t>
            </a: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Curriculum Institute, Hyatt Regency San Francisco Airport</a:t>
            </a: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 July 11, 2019, 2:15-3:30</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471741"/>
            <a:ext cx="3577450" cy="827100"/>
          </a:xfrm>
          <a:prstGeom prst="rect">
            <a:avLst/>
          </a:prstGeom>
          <a:noFill/>
          <a:ln>
            <a:noFill/>
          </a:ln>
        </p:spPr>
      </p:pic>
      <p:pic>
        <p:nvPicPr>
          <p:cNvPr id="5" name="Picture 4">
            <a:extLst>
              <a:ext uri="{FF2B5EF4-FFF2-40B4-BE49-F238E27FC236}">
                <a16:creationId xmlns:a16="http://schemas.microsoft.com/office/drawing/2014/main" id="{1D3F6664-9BA0-5744-89D8-4E8CA20084DA}"/>
              </a:ext>
            </a:extLst>
          </p:cNvPr>
          <p:cNvPicPr>
            <a:picLocks noChangeAspect="1"/>
          </p:cNvPicPr>
          <p:nvPr/>
        </p:nvPicPr>
        <p:blipFill>
          <a:blip r:embed="rId4"/>
          <a:stretch>
            <a:fillRect/>
          </a:stretch>
        </p:blipFill>
        <p:spPr>
          <a:xfrm>
            <a:off x="9650184" y="4236101"/>
            <a:ext cx="1551215" cy="2100604"/>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1110"/>
            <a:ext cx="12395200" cy="7237308"/>
          </a:xfrm>
        </p:spPr>
      </p:pic>
    </p:spTree>
    <p:extLst>
      <p:ext uri="{BB962C8B-B14F-4D97-AF65-F5344CB8AC3E}">
        <p14:creationId xmlns:p14="http://schemas.microsoft.com/office/powerpoint/2010/main" val="30860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State of COCI</a:t>
            </a:r>
          </a:p>
        </p:txBody>
      </p:sp>
      <p:pic>
        <p:nvPicPr>
          <p:cNvPr id="3" name="Picture 2" descr="Screen Shot 2019-07-08 at 9.48.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340" y="1636853"/>
            <a:ext cx="6248400" cy="3251200"/>
          </a:xfrm>
          <a:prstGeom prst="rect">
            <a:avLst/>
          </a:prstGeom>
        </p:spPr>
      </p:pic>
    </p:spTree>
    <p:extLst>
      <p:ext uri="{BB962C8B-B14F-4D97-AF65-F5344CB8AC3E}">
        <p14:creationId xmlns:p14="http://schemas.microsoft.com/office/powerpoint/2010/main" val="21159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2627086" y="1690688"/>
            <a:ext cx="7068457" cy="4826227"/>
          </a:xfrm>
        </p:spPr>
        <p:txBody>
          <a:bodyPr>
            <a:normAutofit/>
          </a:bodyPr>
          <a:lstStyle/>
          <a:p>
            <a:pPr marL="114300" indent="0" algn="ctr">
              <a:buClr>
                <a:srgbClr val="0070C0"/>
              </a:buClr>
              <a:buNone/>
            </a:pPr>
            <a:r>
              <a:rPr lang="en-US" dirty="0">
                <a:latin typeface="Times New Roman" panose="02020603050405020304" pitchFamily="18" charset="0"/>
                <a:cs typeface="Times New Roman" panose="02020603050405020304" pitchFamily="18" charset="0"/>
              </a:rPr>
              <a:t>State of COCI (current system)</a:t>
            </a:r>
          </a:p>
          <a:p>
            <a:pPr>
              <a:buClr>
                <a:srgbClr val="0070C0"/>
              </a:buClr>
            </a:pPr>
            <a:r>
              <a:rPr lang="en-US" dirty="0">
                <a:latin typeface="Times New Roman" panose="02020603050405020304" pitchFamily="18" charset="0"/>
                <a:cs typeface="Times New Roman" panose="02020603050405020304" pitchFamily="18" charset="0"/>
              </a:rPr>
              <a:t>Went live July 2017</a:t>
            </a:r>
          </a:p>
          <a:p>
            <a:pPr>
              <a:buClr>
                <a:srgbClr val="0070C0"/>
              </a:buClr>
            </a:pPr>
            <a:r>
              <a:rPr lang="en-US" dirty="0">
                <a:latin typeface="Times New Roman" panose="02020603050405020304" pitchFamily="18" charset="0"/>
                <a:cs typeface="Times New Roman" panose="02020603050405020304" pitchFamily="18" charset="0"/>
              </a:rPr>
              <a:t>Curriculum inventory system that was built to: </a:t>
            </a:r>
          </a:p>
          <a:p>
            <a:pPr lvl="1">
              <a:buClr>
                <a:srgbClr val="0070C0"/>
              </a:buClr>
            </a:pPr>
            <a:r>
              <a:rPr lang="en-US" dirty="0">
                <a:latin typeface="Times New Roman" panose="02020603050405020304" pitchFamily="18" charset="0"/>
                <a:cs typeface="Times New Roman" panose="02020603050405020304" pitchFamily="18" charset="0"/>
              </a:rPr>
              <a:t>Facilitate streamlining of curriculum approval processes</a:t>
            </a:r>
          </a:p>
          <a:p>
            <a:pPr lvl="1">
              <a:buClr>
                <a:srgbClr val="0070C0"/>
              </a:buClr>
            </a:pPr>
            <a:r>
              <a:rPr lang="en-US" dirty="0">
                <a:latin typeface="Times New Roman" panose="02020603050405020304" pitchFamily="18" charset="0"/>
                <a:cs typeface="Times New Roman" panose="02020603050405020304" pitchFamily="18" charset="0"/>
              </a:rPr>
              <a:t>Generate control numbers in a timely fashion</a:t>
            </a:r>
          </a:p>
          <a:p>
            <a:pPr lvl="1">
              <a:buClr>
                <a:srgbClr val="0070C0"/>
              </a:buClr>
            </a:pPr>
            <a:r>
              <a:rPr lang="en-US" dirty="0">
                <a:latin typeface="Times New Roman" panose="02020603050405020304" pitchFamily="18" charset="0"/>
                <a:cs typeface="Times New Roman" panose="02020603050405020304" pitchFamily="18" charset="0"/>
              </a:rPr>
              <a:t>Replace </a:t>
            </a:r>
            <a:r>
              <a:rPr lang="en-US" dirty="0" err="1">
                <a:latin typeface="Times New Roman" panose="02020603050405020304" pitchFamily="18" charset="0"/>
                <a:cs typeface="Times New Roman" panose="02020603050405020304" pitchFamily="18" charset="0"/>
              </a:rPr>
              <a:t>Governet</a:t>
            </a: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Some are satisfied and some are not</a:t>
            </a:r>
          </a:p>
          <a:p>
            <a:pPr>
              <a:buClr>
                <a:srgbClr val="0070C0"/>
              </a:buClr>
            </a:pPr>
            <a:r>
              <a:rPr lang="en-US" dirty="0">
                <a:latin typeface="Times New Roman" panose="02020603050405020304" pitchFamily="18" charset="0"/>
                <a:cs typeface="Times New Roman" panose="02020603050405020304" pitchFamily="18" charset="0"/>
              </a:rPr>
              <a:t>Updates and improvements continue</a:t>
            </a: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7733-0A63-4202-9797-68A2A2047C13}"/>
              </a:ext>
            </a:extLst>
          </p:cNvPr>
          <p:cNvSpPr>
            <a:spLocks noGrp="1"/>
          </p:cNvSpPr>
          <p:nvPr>
            <p:ph type="title"/>
          </p:nvPr>
        </p:nvSpPr>
        <p:spPr>
          <a:xfrm>
            <a:off x="2152650" y="484818"/>
            <a:ext cx="7886700" cy="575657"/>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Ongoing issues in the transition of COCI</a:t>
            </a:r>
          </a:p>
        </p:txBody>
      </p:sp>
      <p:sp>
        <p:nvSpPr>
          <p:cNvPr id="3" name="Content Placeholder 2">
            <a:extLst>
              <a:ext uri="{FF2B5EF4-FFF2-40B4-BE49-F238E27FC236}">
                <a16:creationId xmlns:a16="http://schemas.microsoft.com/office/drawing/2014/main" id="{1D37BC1D-C2E3-4C9E-8861-F8B3819E6279}"/>
              </a:ext>
            </a:extLst>
          </p:cNvPr>
          <p:cNvSpPr>
            <a:spLocks noGrp="1"/>
          </p:cNvSpPr>
          <p:nvPr>
            <p:ph idx="1"/>
          </p:nvPr>
        </p:nvSpPr>
        <p:spPr>
          <a:xfrm>
            <a:off x="943429" y="1465942"/>
            <a:ext cx="10261600" cy="3599544"/>
          </a:xfrm>
        </p:spPr>
        <p:txBody>
          <a:bodyPr>
            <a:noAutofit/>
          </a:bodyPr>
          <a:lstStyle/>
          <a:p>
            <a:pPr>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Parity with the Governet system was never achieved.</a:t>
            </a:r>
          </a:p>
          <a:p>
            <a:pPr>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Delays in enhancements of required functionality due to “hot fixes” requiring immediate attention. </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No “save” option for nearly 18 months</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Options for generating control numbers</a:t>
            </a:r>
          </a:p>
          <a:p>
            <a:pPr>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Data is not clean – Inaccurate record of curriculum within the system. </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Data lost in transition from </a:t>
            </a:r>
            <a:r>
              <a:rPr lang="en-US" sz="1800" dirty="0" err="1">
                <a:latin typeface="Times New Roman" panose="02020603050405020304" pitchFamily="18" charset="0"/>
                <a:ea typeface="Verdana" panose="020B0604030504040204" pitchFamily="34" charset="0"/>
                <a:cs typeface="Times New Roman" panose="02020603050405020304" pitchFamily="18" charset="0"/>
              </a:rPr>
              <a:t>Governet</a:t>
            </a:r>
            <a:r>
              <a:rPr lang="en-US" sz="1800" dirty="0">
                <a:latin typeface="Times New Roman" panose="02020603050405020304" pitchFamily="18" charset="0"/>
                <a:ea typeface="Verdana" panose="020B0604030504040204" pitchFamily="34" charset="0"/>
                <a:cs typeface="Times New Roman" panose="02020603050405020304" pitchFamily="18" charset="0"/>
              </a:rPr>
              <a:t> to the Tech Center </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Cleanup continues to require manual intervention from the CCCCO and College</a:t>
            </a:r>
          </a:p>
          <a:p>
            <a:pPr>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Basic and Enhanced functionality is required to support the Colleges as well as needs of the CCCCO. </a:t>
            </a:r>
          </a:p>
        </p:txBody>
      </p:sp>
      <p:sp>
        <p:nvSpPr>
          <p:cNvPr id="4" name="Content Placeholder 2">
            <a:extLst>
              <a:ext uri="{FF2B5EF4-FFF2-40B4-BE49-F238E27FC236}">
                <a16:creationId xmlns:a16="http://schemas.microsoft.com/office/drawing/2014/main" id="{50D5839C-A43A-3B43-B35C-CAD7B87D2B63}"/>
              </a:ext>
            </a:extLst>
          </p:cNvPr>
          <p:cNvSpPr txBox="1">
            <a:spLocks/>
          </p:cNvSpPr>
          <p:nvPr/>
        </p:nvSpPr>
        <p:spPr>
          <a:xfrm>
            <a:off x="1139371" y="5065486"/>
            <a:ext cx="10065658" cy="115388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Integration of systems</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Document Management</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Program workflows – certificates</a:t>
            </a: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Enhanced Course &amp; Program validation</a:t>
            </a:r>
            <a:endParaRPr lang="en-US" sz="18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Information &amp; Reports </a:t>
            </a:r>
            <a:endParaRPr lang="en-US" sz="18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User Experience  </a:t>
            </a:r>
            <a:endParaRPr lang="en-US" sz="18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lvl="1">
              <a:buClr>
                <a:srgbClr val="0070C0"/>
              </a:buClr>
            </a:pPr>
            <a:r>
              <a:rPr lang="en-US" sz="1800" dirty="0">
                <a:latin typeface="Times New Roman" panose="02020603050405020304" pitchFamily="18" charset="0"/>
                <a:ea typeface="Verdana" panose="020B0604030504040204" pitchFamily="34" charset="0"/>
                <a:cs typeface="Times New Roman" panose="02020603050405020304" pitchFamily="18" charset="0"/>
              </a:rPr>
              <a:t>ADT and Transfer Course functionality</a:t>
            </a:r>
          </a:p>
        </p:txBody>
      </p:sp>
    </p:spTree>
    <p:extLst>
      <p:ext uri="{BB962C8B-B14F-4D97-AF65-F5344CB8AC3E}">
        <p14:creationId xmlns:p14="http://schemas.microsoft.com/office/powerpoint/2010/main" val="184312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C1C4-A056-4049-AA0F-BED0CAE6EEAD}"/>
              </a:ext>
            </a:extLst>
          </p:cNvPr>
          <p:cNvSpPr>
            <a:spLocks noGrp="1"/>
          </p:cNvSpPr>
          <p:nvPr>
            <p:ph type="title"/>
          </p:nvPr>
        </p:nvSpPr>
        <p:spPr>
          <a:xfrm>
            <a:off x="2152650" y="533400"/>
            <a:ext cx="7886700" cy="531500"/>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18-19 COCI Roadmap</a:t>
            </a:r>
          </a:p>
        </p:txBody>
      </p:sp>
      <p:sp>
        <p:nvSpPr>
          <p:cNvPr id="3" name="Content Placeholder 2">
            <a:extLst>
              <a:ext uri="{FF2B5EF4-FFF2-40B4-BE49-F238E27FC236}">
                <a16:creationId xmlns:a16="http://schemas.microsoft.com/office/drawing/2014/main" id="{93935BE8-EA35-47B2-84E9-DA3E011A952B}"/>
              </a:ext>
            </a:extLst>
          </p:cNvPr>
          <p:cNvSpPr>
            <a:spLocks noGrp="1"/>
          </p:cNvSpPr>
          <p:nvPr>
            <p:ph idx="1"/>
          </p:nvPr>
        </p:nvSpPr>
        <p:spPr>
          <a:xfrm>
            <a:off x="1146629" y="1524001"/>
            <a:ext cx="9985828" cy="4252686"/>
          </a:xfrm>
        </p:spPr>
        <p:txBody>
          <a:bodyPr>
            <a:noAutofit/>
          </a:bodyPr>
          <a:lstStyle/>
          <a:p>
            <a:pPr>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2018 – A “COCI Roadmap” was requested from the Tech Center</a:t>
            </a:r>
            <a:endParaRPr lang="en-US" dirty="0">
              <a:latin typeface="Times New Roman" panose="02020603050405020304" pitchFamily="18" charset="0"/>
              <a:ea typeface="Verdana" panose="020B0604030504040204" pitchFamily="34" charset="0"/>
              <a:cs typeface="Times New Roman" panose="02020603050405020304" pitchFamily="18" charset="0"/>
            </a:endParaRP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For the first time a list of all outstanding issues and the agreed upon timeframe for which these fixes &amp; enhancements will be completed was provided. </a:t>
            </a:r>
            <a:endParaRPr lang="en-US" sz="2200" b="1" dirty="0">
              <a:latin typeface="Times New Roman" panose="02020603050405020304" pitchFamily="18" charset="0"/>
              <a:ea typeface="Verdana" panose="020B0604030504040204" pitchFamily="34" charset="0"/>
              <a:cs typeface="Times New Roman" panose="02020603050405020304" pitchFamily="18" charset="0"/>
            </a:endParaRPr>
          </a:p>
          <a:p>
            <a:pPr lvl="0">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Prior to this request, a complete list or “Roadmap” didn’t exist.  Issues, fixes &amp; enhancement requests were sent to the Tech Center one by one creating additional issues</a:t>
            </a:r>
            <a:endParaRPr lang="en-US" dirty="0">
              <a:latin typeface="Times New Roman" panose="02020603050405020304" pitchFamily="18" charset="0"/>
              <a:ea typeface="Verdana" panose="020B0604030504040204" pitchFamily="34" charset="0"/>
              <a:cs typeface="Times New Roman" panose="02020603050405020304" pitchFamily="18" charset="0"/>
            </a:endParaRPr>
          </a:p>
          <a:p>
            <a:pPr marL="685800" lvl="2">
              <a:spcBef>
                <a:spcPts val="1000"/>
              </a:spcBef>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“Hot fixes” (i.e. Ad hoc issues based upon system failures) are necessarily prioritized, causing the outstanding issues to continue to be delayed. </a:t>
            </a:r>
          </a:p>
          <a:p>
            <a:pPr marL="685800" lvl="2">
              <a:spcBef>
                <a:spcPts val="1000"/>
              </a:spcBef>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Deadlines were hard to meet and releases were generally not completed on time. </a:t>
            </a:r>
          </a:p>
          <a:p>
            <a:pPr lvl="1">
              <a:buClr>
                <a:srgbClr val="0070C0"/>
              </a:buClr>
            </a:pPr>
            <a:endParaRPr lang="en-US" dirty="0">
              <a:latin typeface="Times New Roman" panose="02020603050405020304" pitchFamily="18" charset="0"/>
              <a:ea typeface="Verdana" panose="020B0604030504040204" pitchFamily="34" charset="0"/>
              <a:cs typeface="Times New Roman" panose="02020603050405020304" pitchFamily="18" charset="0"/>
            </a:endParaRPr>
          </a:p>
          <a:p>
            <a:pPr>
              <a:buClr>
                <a:srgbClr val="0070C0"/>
              </a:buClr>
            </a:pP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a:p>
            <a:pPr>
              <a:buClr>
                <a:srgbClr val="0070C0"/>
              </a:buClr>
            </a:pP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a:p>
            <a:pPr marL="342900" lvl="1" indent="0">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27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C1C4-A056-4049-AA0F-BED0CAE6EEAD}"/>
              </a:ext>
            </a:extLst>
          </p:cNvPr>
          <p:cNvSpPr>
            <a:spLocks noGrp="1"/>
          </p:cNvSpPr>
          <p:nvPr>
            <p:ph type="title"/>
          </p:nvPr>
        </p:nvSpPr>
        <p:spPr>
          <a:xfrm>
            <a:off x="2152650" y="228601"/>
            <a:ext cx="7886700" cy="588125"/>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18-19 COCI Roadmap</a:t>
            </a:r>
          </a:p>
        </p:txBody>
      </p:sp>
      <p:sp>
        <p:nvSpPr>
          <p:cNvPr id="3" name="Content Placeholder 2">
            <a:extLst>
              <a:ext uri="{FF2B5EF4-FFF2-40B4-BE49-F238E27FC236}">
                <a16:creationId xmlns:a16="http://schemas.microsoft.com/office/drawing/2014/main" id="{93935BE8-EA35-47B2-84E9-DA3E011A952B}"/>
              </a:ext>
            </a:extLst>
          </p:cNvPr>
          <p:cNvSpPr>
            <a:spLocks noGrp="1"/>
          </p:cNvSpPr>
          <p:nvPr>
            <p:ph idx="1"/>
          </p:nvPr>
        </p:nvSpPr>
        <p:spPr>
          <a:xfrm>
            <a:off x="740229" y="1291770"/>
            <a:ext cx="10711542" cy="5326744"/>
          </a:xfrm>
        </p:spPr>
        <p:txBody>
          <a:bodyPr>
            <a:noAutofit/>
          </a:bodyPr>
          <a:lstStyle/>
          <a:p>
            <a:pPr>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The “roadmap” supported progress in some areas, however critical requirements were determined to be “out of scope“:</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Dynamic reporting interface or on-demand self-generated reporting tool </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Integration with applications other than MIS, requiring all other potential integrations to be managed as separate projects. </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Custom data extracts or overrides for colleges. </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Application support for users not associated with a CCC, a college district or the CCCCO.</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Real-time integration with the local college stand-alone curriculum management system</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Ingesting catalog data from the colleges (descriptions, pre-prerequisites, co-requisites) not currently included in the COCI work plan.</a:t>
            </a:r>
          </a:p>
          <a:p>
            <a:pPr lvl="1">
              <a:buClr>
                <a:srgbClr val="0070C0"/>
              </a:buClr>
            </a:pPr>
            <a:r>
              <a:rPr lang="en-US" sz="2200" dirty="0">
                <a:latin typeface="Times New Roman" panose="02020603050405020304" pitchFamily="18" charset="0"/>
                <a:ea typeface="Verdana" panose="020B0604030504040204" pitchFamily="34" charset="0"/>
                <a:cs typeface="Times New Roman" panose="02020603050405020304" pitchFamily="18" charset="0"/>
              </a:rPr>
              <a:t>The 18-19 work plan, going forward, is also highly dependent upon the CCCCO Academic Affairs team &amp; College Curriculum specialists for testing, training development &amp; execution. </a:t>
            </a:r>
          </a:p>
          <a:p>
            <a:pPr>
              <a:buClr>
                <a:srgbClr val="0070C0"/>
              </a:buClr>
              <a:buNone/>
            </a:pPr>
            <a:endParaRPr lang="en-US" sz="2200" dirty="0">
              <a:latin typeface="Times New Roman" panose="02020603050405020304" pitchFamily="18" charset="0"/>
              <a:ea typeface="Verdana" panose="020B0604030504040204" pitchFamily="34" charset="0"/>
              <a:cs typeface="Times New Roman" panose="02020603050405020304" pitchFamily="18" charset="0"/>
            </a:endParaRPr>
          </a:p>
          <a:p>
            <a:pPr marL="228600" lvl="1">
              <a:spcBef>
                <a:spcPts val="1000"/>
              </a:spcBef>
              <a:buClr>
                <a:srgbClr val="0070C0"/>
              </a:buClr>
              <a:buNone/>
            </a:pPr>
            <a:endParaRPr lang="en-US" dirty="0">
              <a:latin typeface="Times New Roman" panose="02020603050405020304" pitchFamily="18" charset="0"/>
              <a:cs typeface="Times New Roman" panose="02020603050405020304" pitchFamily="18" charset="0"/>
            </a:endParaRPr>
          </a:p>
          <a:p>
            <a:pPr marL="228600" lvl="1">
              <a:spcBef>
                <a:spcPts val="1000"/>
              </a:spcBef>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56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Future…</a:t>
            </a:r>
          </a:p>
        </p:txBody>
      </p:sp>
      <p:pic>
        <p:nvPicPr>
          <p:cNvPr id="4" name="Picture 3">
            <a:extLst>
              <a:ext uri="{FF2B5EF4-FFF2-40B4-BE49-F238E27FC236}">
                <a16:creationId xmlns:a16="http://schemas.microsoft.com/office/drawing/2014/main" id="{F2AA2A43-EEE4-2F4F-B595-BBA85FC77EF4}"/>
              </a:ext>
            </a:extLst>
          </p:cNvPr>
          <p:cNvPicPr>
            <a:picLocks noChangeAspect="1"/>
          </p:cNvPicPr>
          <p:nvPr/>
        </p:nvPicPr>
        <p:blipFill>
          <a:blip r:embed="rId2"/>
          <a:stretch>
            <a:fillRect/>
          </a:stretch>
        </p:blipFill>
        <p:spPr>
          <a:xfrm>
            <a:off x="7213600" y="1713224"/>
            <a:ext cx="3432628" cy="3432628"/>
          </a:xfrm>
          <a:prstGeom prst="rect">
            <a:avLst/>
          </a:prstGeom>
        </p:spPr>
      </p:pic>
    </p:spTree>
    <p:extLst>
      <p:ext uri="{BB962C8B-B14F-4D97-AF65-F5344CB8AC3E}">
        <p14:creationId xmlns:p14="http://schemas.microsoft.com/office/powerpoint/2010/main" val="220621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7-08 at 10.3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973182"/>
          </a:xfrm>
          <a:prstGeom prst="rect">
            <a:avLst/>
          </a:prstGeom>
        </p:spPr>
      </p:pic>
    </p:spTree>
    <p:extLst>
      <p:ext uri="{BB962C8B-B14F-4D97-AF65-F5344CB8AC3E}">
        <p14:creationId xmlns:p14="http://schemas.microsoft.com/office/powerpoint/2010/main" val="305526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7-08 at 10.40.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0900" cy="6997700"/>
          </a:xfrm>
          <a:prstGeom prst="rect">
            <a:avLst/>
          </a:prstGeom>
        </p:spPr>
      </p:pic>
    </p:spTree>
    <p:extLst>
      <p:ext uri="{BB962C8B-B14F-4D97-AF65-F5344CB8AC3E}">
        <p14:creationId xmlns:p14="http://schemas.microsoft.com/office/powerpoint/2010/main" val="254529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7-08 at 10.47.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9570"/>
          </a:xfrm>
          <a:prstGeom prst="rect">
            <a:avLst/>
          </a:prstGeom>
        </p:spPr>
      </p:pic>
    </p:spTree>
    <p:extLst>
      <p:ext uri="{BB962C8B-B14F-4D97-AF65-F5344CB8AC3E}">
        <p14:creationId xmlns:p14="http://schemas.microsoft.com/office/powerpoint/2010/main" val="360497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Presentation Description</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580571" y="1690688"/>
            <a:ext cx="4575629" cy="4549775"/>
          </a:xfrm>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dirty="0">
                <a:highlight>
                  <a:srgbClr val="FFFFFF"/>
                </a:highlight>
                <a:latin typeface="Times New Roman" panose="02020603050405020304" pitchFamily="18" charset="0"/>
                <a:cs typeface="Times New Roman" panose="02020603050405020304" pitchFamily="18" charset="0"/>
              </a:rPr>
              <a:t>With 114 colleges in the California Community College system, finding an efficient and effective curriculum inventory or repository system has turned out to be easier said than done. Join us as we discuss the history and future of the Chancellor’s Office curriculum inventory system(s).</a:t>
            </a:r>
          </a:p>
        </p:txBody>
      </p:sp>
      <p:pic>
        <p:nvPicPr>
          <p:cNvPr id="4" name="Picture 3" descr="Screen Shot 2019-07-08 at 9.33.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301" y="1690688"/>
            <a:ext cx="6194448" cy="4549775"/>
          </a:xfrm>
          <a:prstGeom prst="rect">
            <a:avLst/>
          </a:prstGeom>
        </p:spPr>
      </p:pic>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Discussion</a:t>
            </a:r>
          </a:p>
        </p:txBody>
      </p:sp>
      <p:pic>
        <p:nvPicPr>
          <p:cNvPr id="4" name="Picture 3">
            <a:extLst>
              <a:ext uri="{FF2B5EF4-FFF2-40B4-BE49-F238E27FC236}">
                <a16:creationId xmlns:a16="http://schemas.microsoft.com/office/drawing/2014/main" id="{6733BB24-4E81-4244-8884-DE79BB9C2640}"/>
              </a:ext>
            </a:extLst>
          </p:cNvPr>
          <p:cNvPicPr>
            <a:picLocks noChangeAspect="1"/>
          </p:cNvPicPr>
          <p:nvPr/>
        </p:nvPicPr>
        <p:blipFill>
          <a:blip r:embed="rId2"/>
          <a:stretch>
            <a:fillRect/>
          </a:stretch>
        </p:blipFill>
        <p:spPr>
          <a:xfrm>
            <a:off x="6249307" y="1701490"/>
            <a:ext cx="4707165" cy="3803390"/>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Let’s Hear From You</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902542"/>
            <a:ext cx="10515600" cy="4684238"/>
          </a:xfrm>
        </p:spPr>
        <p:txBody>
          <a:bodyPr>
            <a:normAutofit/>
          </a:bodyPr>
          <a:lstStyle/>
          <a:p>
            <a:pPr marL="514350" indent="-514350">
              <a:buClr>
                <a:srgbClr val="0070C0"/>
              </a:buClr>
              <a:buAutoNum type="arabicPeriod"/>
            </a:pPr>
            <a:r>
              <a:rPr lang="en-US" dirty="0">
                <a:latin typeface="Times New Roman" panose="02020603050405020304" pitchFamily="18" charset="0"/>
                <a:cs typeface="Times New Roman" panose="02020603050405020304" pitchFamily="18" charset="0"/>
              </a:rPr>
              <a:t>What are your concerns with implementing a new Chancellor’s Office curriculum inventory system?</a:t>
            </a:r>
          </a:p>
          <a:p>
            <a:pPr marL="514350" indent="-514350">
              <a:buClr>
                <a:srgbClr val="0070C0"/>
              </a:buClr>
              <a:buAutoNum type="arabicPeriod"/>
            </a:pPr>
            <a:r>
              <a:rPr lang="en-US" dirty="0">
                <a:latin typeface="Times New Roman" panose="02020603050405020304" pitchFamily="18" charset="0"/>
                <a:cs typeface="Times New Roman" panose="02020603050405020304" pitchFamily="18" charset="0"/>
              </a:rPr>
              <a:t>What are your needs for a Chancellor’s Office curriculum inventory system?</a:t>
            </a:r>
          </a:p>
          <a:p>
            <a:pPr marL="514350" indent="-514350">
              <a:buClr>
                <a:srgbClr val="0070C0"/>
              </a:buClr>
              <a:buFont typeface="Arial"/>
              <a:buAutoNum type="arabicPeriod"/>
            </a:pPr>
            <a:r>
              <a:rPr lang="en-US" dirty="0">
                <a:latin typeface="Times New Roman" panose="02020603050405020304" pitchFamily="18" charset="0"/>
                <a:cs typeface="Times New Roman" panose="02020603050405020304" pitchFamily="18" charset="0"/>
              </a:rPr>
              <a:t>What would you like to see in a new Chancellor’s Office curriculum inventory system? </a:t>
            </a:r>
          </a:p>
          <a:p>
            <a:pPr marL="514350" indent="-514350">
              <a:buClr>
                <a:srgbClr val="0070C0"/>
              </a:buClr>
              <a:buAutoNum type="arabicPeriod"/>
            </a:pPr>
            <a:endParaRPr lang="en-US" dirty="0">
              <a:latin typeface="Times New Roman" panose="02020603050405020304" pitchFamily="18" charset="0"/>
              <a:cs typeface="Times New Roman" panose="02020603050405020304" pitchFamily="18" charset="0"/>
            </a:endParaRPr>
          </a:p>
          <a:p>
            <a:pPr marL="514350" indent="-514350">
              <a:buClr>
                <a:srgbClr val="0070C0"/>
              </a:buClr>
              <a:buAutoNum type="arabicPeriod"/>
            </a:pPr>
            <a:endParaRPr lang="en-US" dirty="0">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587F7D1-3A24-934A-88D6-2E107056E22C}"/>
              </a:ext>
            </a:extLst>
          </p:cNvPr>
          <p:cNvPicPr>
            <a:picLocks noChangeAspect="1"/>
          </p:cNvPicPr>
          <p:nvPr/>
        </p:nvPicPr>
        <p:blipFill>
          <a:blip r:embed="rId2"/>
          <a:stretch>
            <a:fillRect/>
          </a:stretch>
        </p:blipFill>
        <p:spPr>
          <a:xfrm>
            <a:off x="4668157" y="4244661"/>
            <a:ext cx="3314699" cy="2185780"/>
          </a:xfrm>
          <a:prstGeom prst="rect">
            <a:avLst/>
          </a:prstGeom>
        </p:spPr>
      </p:pic>
    </p:spTree>
    <p:extLst>
      <p:ext uri="{BB962C8B-B14F-4D97-AF65-F5344CB8AC3E}">
        <p14:creationId xmlns:p14="http://schemas.microsoft.com/office/powerpoint/2010/main" val="1618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Thank You!</a:t>
            </a:r>
          </a:p>
        </p:txBody>
      </p:sp>
      <p:pic>
        <p:nvPicPr>
          <p:cNvPr id="3" name="Picture 2" descr="Screen Shot 2019-07-08 at 9.5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137" y="1463172"/>
            <a:ext cx="6763087" cy="3577661"/>
          </a:xfrm>
          <a:prstGeom prst="rect">
            <a:avLst/>
          </a:prstGeom>
        </p:spPr>
      </p:pic>
    </p:spTree>
    <p:extLst>
      <p:ext uri="{BB962C8B-B14F-4D97-AF65-F5344CB8AC3E}">
        <p14:creationId xmlns:p14="http://schemas.microsoft.com/office/powerpoint/2010/main" val="59376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915886"/>
            <a:ext cx="10515600" cy="3454400"/>
          </a:xfrm>
        </p:spPr>
        <p:txBody>
          <a:bodyPr>
            <a:normAutofit fontScale="92500" lnSpcReduction="10000"/>
          </a:bodyPr>
          <a:lstStyle/>
          <a:p>
            <a:pPr>
              <a:buClr>
                <a:srgbClr val="00B050"/>
              </a:buClr>
            </a:pPr>
            <a:r>
              <a:rPr lang="en-US" sz="3200" dirty="0">
                <a:latin typeface="Times New Roman" panose="02020603050405020304" pitchFamily="18" charset="0"/>
                <a:cs typeface="Times New Roman" panose="02020603050405020304" pitchFamily="18" charset="0"/>
              </a:rPr>
              <a:t>Need and Purpose of a Chancellor’s Office curriculum inventory system</a:t>
            </a:r>
          </a:p>
          <a:p>
            <a:pPr>
              <a:buClr>
                <a:srgbClr val="00B050"/>
              </a:buClr>
            </a:pPr>
            <a:r>
              <a:rPr lang="en-US" sz="3200" dirty="0">
                <a:latin typeface="Times New Roman" panose="02020603050405020304" pitchFamily="18" charset="0"/>
                <a:cs typeface="Times New Roman" panose="02020603050405020304" pitchFamily="18" charset="0"/>
              </a:rPr>
              <a:t>History of curriculum inventory systems at the Chancellor’s Office</a:t>
            </a:r>
          </a:p>
          <a:p>
            <a:pPr>
              <a:buClr>
                <a:srgbClr val="00B050"/>
              </a:buClr>
            </a:pPr>
            <a:r>
              <a:rPr lang="en-US" sz="3200" dirty="0">
                <a:latin typeface="Times New Roman" panose="02020603050405020304" pitchFamily="18" charset="0"/>
                <a:cs typeface="Times New Roman" panose="02020603050405020304" pitchFamily="18" charset="0"/>
              </a:rPr>
              <a:t>State of COCI</a:t>
            </a:r>
          </a:p>
          <a:p>
            <a:pPr>
              <a:buClr>
                <a:srgbClr val="00B050"/>
              </a:buClr>
            </a:pPr>
            <a:r>
              <a:rPr lang="en-US" sz="3200" dirty="0">
                <a:latin typeface="Times New Roman" panose="02020603050405020304" pitchFamily="18" charset="0"/>
                <a:cs typeface="Times New Roman" panose="02020603050405020304" pitchFamily="18" charset="0"/>
              </a:rPr>
              <a:t>Future of the Chancellor’s Office curriculum inventory system</a:t>
            </a:r>
          </a:p>
          <a:p>
            <a:pPr>
              <a:buClr>
                <a:srgbClr val="00B050"/>
              </a:buClr>
            </a:pPr>
            <a:r>
              <a:rPr lang="en-US" sz="3200" dirty="0">
                <a:latin typeface="Times New Roman" panose="02020603050405020304" pitchFamily="18" charset="0"/>
                <a:cs typeface="Times New Roman" panose="02020603050405020304" pitchFamily="18" charset="0"/>
              </a:rPr>
              <a:t>Discussion</a:t>
            </a:r>
          </a:p>
          <a:p>
            <a:pPr marL="0" indent="0">
              <a:buClr>
                <a:srgbClr val="00B050"/>
              </a:buClr>
              <a:buNone/>
            </a:pPr>
            <a:endParaRPr lang="en-US" sz="3200" dirty="0">
              <a:latin typeface="Times New Roman" panose="02020603050405020304" pitchFamily="18" charset="0"/>
              <a:cs typeface="Times New Roman" panose="02020603050405020304" pitchFamily="18" charset="0"/>
            </a:endParaRPr>
          </a:p>
          <a:p>
            <a:pPr>
              <a:buClr>
                <a:srgbClr val="00B050"/>
              </a:buCl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16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3880171" cy="4247273"/>
          </a:xfrm>
        </p:spPr>
        <p:txBody>
          <a:bodyPr>
            <a:normAutofit/>
          </a:bodyPr>
          <a:lstStyle/>
          <a:p>
            <a:pPr algn="ctr"/>
            <a:r>
              <a:rPr lang="en-US" sz="6800" b="1" dirty="0">
                <a:solidFill>
                  <a:srgbClr val="C00000"/>
                </a:solidFill>
                <a:latin typeface="Times New Roman" panose="02020603050405020304" pitchFamily="18" charset="0"/>
                <a:cs typeface="Times New Roman" panose="02020603050405020304" pitchFamily="18" charset="0"/>
              </a:rPr>
              <a:t>Need and Purpose</a:t>
            </a:r>
          </a:p>
        </p:txBody>
      </p:sp>
      <p:pic>
        <p:nvPicPr>
          <p:cNvPr id="7" name="Picture 6" descr="Screen Shot 2019-07-08 at 9.4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966" y="1981050"/>
            <a:ext cx="7073067" cy="3352817"/>
          </a:xfrm>
          <a:prstGeom prst="rect">
            <a:avLst/>
          </a:prstGeom>
        </p:spPr>
      </p:pic>
    </p:spTree>
    <p:extLst>
      <p:ext uri="{BB962C8B-B14F-4D97-AF65-F5344CB8AC3E}">
        <p14:creationId xmlns:p14="http://schemas.microsoft.com/office/powerpoint/2010/main" val="168463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Curriculum Inventory System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825624"/>
            <a:ext cx="10515600" cy="4778375"/>
          </a:xfrm>
        </p:spPr>
        <p:txBody>
          <a:bodyPr>
            <a:normAutofit/>
          </a:bodyPr>
          <a:lstStyle/>
          <a:p>
            <a:pPr marL="0" indent="0" algn="ctr">
              <a:buClr>
                <a:srgbClr val="FF0000"/>
              </a:buClr>
              <a:buNone/>
            </a:pPr>
            <a:r>
              <a:rPr lang="en-US" dirty="0">
                <a:solidFill>
                  <a:srgbClr val="0070C0"/>
                </a:solidFill>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Current Role</a:t>
            </a:r>
          </a:p>
          <a:p>
            <a:pPr>
              <a:buClr>
                <a:srgbClr val="FF0000"/>
              </a:buClr>
            </a:pPr>
            <a:r>
              <a:rPr lang="en-US" dirty="0">
                <a:latin typeface="Times New Roman" panose="02020603050405020304" pitchFamily="18" charset="0"/>
                <a:cs typeface="Times New Roman" panose="02020603050405020304" pitchFamily="18" charset="0"/>
              </a:rPr>
              <a:t>Provides a mechanism for colleges to submit their approved curriculum for the  Chancellor’s Office to review and chapter</a:t>
            </a:r>
          </a:p>
          <a:p>
            <a:pPr>
              <a:buClr>
                <a:srgbClr val="FF0000"/>
              </a:buClr>
            </a:pPr>
            <a:r>
              <a:rPr lang="en-US" dirty="0">
                <a:latin typeface="Times New Roman" panose="02020603050405020304" pitchFamily="18" charset="0"/>
                <a:cs typeface="Times New Roman" panose="02020603050405020304" pitchFamily="18" charset="0"/>
              </a:rPr>
              <a:t>Houses colleges’ locally approved and CO chaptered curriculum</a:t>
            </a:r>
          </a:p>
          <a:p>
            <a:pPr>
              <a:buClr>
                <a:srgbClr val="FF0000"/>
              </a:buClr>
            </a:pPr>
            <a:r>
              <a:rPr lang="en-US" dirty="0">
                <a:latin typeface="Times New Roman" panose="02020603050405020304" pitchFamily="18" charset="0"/>
                <a:cs typeface="Times New Roman" panose="02020603050405020304" pitchFamily="18" charset="0"/>
              </a:rPr>
              <a:t>Provides control numbers for courses and programs quickly</a:t>
            </a:r>
          </a:p>
          <a:p>
            <a:pPr>
              <a:buClr>
                <a:srgbClr val="FF0000"/>
              </a:buClr>
            </a:pPr>
            <a:endParaRPr lang="en-US" dirty="0">
              <a:latin typeface="Times New Roman" panose="02020603050405020304" pitchFamily="18" charset="0"/>
              <a:cs typeface="Times New Roman" panose="02020603050405020304" pitchFamily="18" charset="0"/>
            </a:endParaRPr>
          </a:p>
          <a:p>
            <a:pPr>
              <a:buClr>
                <a:srgbClr val="FF000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79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History</a:t>
            </a:r>
          </a:p>
        </p:txBody>
      </p:sp>
      <p:pic>
        <p:nvPicPr>
          <p:cNvPr id="3" name="Picture 2" descr="Screen Shot 2019-07-08 at 9.45.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434" y="1572226"/>
            <a:ext cx="6895646" cy="3872897"/>
          </a:xfrm>
          <a:prstGeom prst="rect">
            <a:avLst/>
          </a:prstGeom>
        </p:spPr>
      </p:pic>
    </p:spTree>
    <p:extLst>
      <p:ext uri="{BB962C8B-B14F-4D97-AF65-F5344CB8AC3E}">
        <p14:creationId xmlns:p14="http://schemas.microsoft.com/office/powerpoint/2010/main" val="170810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8D53-C42C-498E-8C0E-12DE274981DB}"/>
              </a:ext>
            </a:extLst>
          </p:cNvPr>
          <p:cNvSpPr>
            <a:spLocks noGrp="1"/>
          </p:cNvSpPr>
          <p:nvPr>
            <p:ph type="title"/>
          </p:nvPr>
        </p:nvSpPr>
        <p:spPr>
          <a:xfrm>
            <a:off x="1436914" y="537029"/>
            <a:ext cx="9332686" cy="986972"/>
          </a:xfrm>
        </p:spPr>
        <p:txBody>
          <a:bodyPr>
            <a:noAutofit/>
          </a:bodyPr>
          <a:lstStyle/>
          <a:p>
            <a:pPr algn="ctr"/>
            <a:r>
              <a:rPr lang="en-US" sz="3200"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History of Chancellors Office Curriculum Inventory (COCI)</a:t>
            </a:r>
          </a:p>
        </p:txBody>
      </p:sp>
      <p:sp>
        <p:nvSpPr>
          <p:cNvPr id="3" name="Content Placeholder 2">
            <a:extLst>
              <a:ext uri="{FF2B5EF4-FFF2-40B4-BE49-F238E27FC236}">
                <a16:creationId xmlns:a16="http://schemas.microsoft.com/office/drawing/2014/main" id="{594CEE4C-762C-4A1F-B048-4EB5354F2890}"/>
              </a:ext>
            </a:extLst>
          </p:cNvPr>
          <p:cNvSpPr>
            <a:spLocks noGrp="1"/>
          </p:cNvSpPr>
          <p:nvPr>
            <p:ph idx="1"/>
          </p:nvPr>
        </p:nvSpPr>
        <p:spPr>
          <a:xfrm>
            <a:off x="1074057" y="1741714"/>
            <a:ext cx="10043886" cy="4630056"/>
          </a:xfrm>
        </p:spPr>
        <p:txBody>
          <a:bodyPr>
            <a:noAutofit/>
          </a:bodyPr>
          <a:lstStyle/>
          <a:p>
            <a:pPr>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2011 </a:t>
            </a:r>
            <a:r>
              <a:rPr lang="en-US" sz="2400" dirty="0">
                <a:latin typeface="Times New Roman" panose="02020603050405020304" pitchFamily="18" charset="0"/>
                <a:ea typeface="Verdana" panose="020B0604030504040204" pitchFamily="34" charset="0"/>
                <a:cs typeface="Times New Roman" panose="02020603050405020304" pitchFamily="18" charset="0"/>
              </a:rPr>
              <a:t>– The Chancellors Office contracted with Governet to provide a curriculum inventory product.  Prior to 2011 all curriculum management was done on paper. The Governet product functionality proved to be limited and created processing issues for the Chancellors Office &amp; the Colleges. </a:t>
            </a:r>
          </a:p>
          <a:p>
            <a:pPr>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2016 </a:t>
            </a:r>
            <a:r>
              <a:rPr lang="en-US" sz="2400" dirty="0">
                <a:latin typeface="Times New Roman" panose="02020603050405020304" pitchFamily="18" charset="0"/>
                <a:ea typeface="Verdana" panose="020B0604030504040204" pitchFamily="34" charset="0"/>
                <a:cs typeface="Times New Roman" panose="02020603050405020304" pitchFamily="18" charset="0"/>
              </a:rPr>
              <a:t>–The decision was made to sever ties with Governet and turn the continued development of COCI over to the CCC Tech Center. </a:t>
            </a:r>
          </a:p>
          <a:p>
            <a:pPr>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2016-2017</a:t>
            </a:r>
            <a:r>
              <a:rPr lang="en-US" sz="2400" dirty="0">
                <a:latin typeface="Times New Roman" panose="02020603050405020304" pitchFamily="18" charset="0"/>
                <a:ea typeface="Verdana" panose="020B0604030504040204" pitchFamily="34" charset="0"/>
                <a:cs typeface="Times New Roman" panose="02020603050405020304" pitchFamily="18" charset="0"/>
              </a:rPr>
              <a:t> – The CCC Tech Center in conjunction worked to transition the Governet system into a CC Developed system. </a:t>
            </a:r>
          </a:p>
          <a:p>
            <a:pPr>
              <a:buClr>
                <a:srgbClr val="0070C0"/>
              </a:buClr>
            </a:pPr>
            <a:r>
              <a:rPr lang="en-US" sz="2400" b="1" dirty="0">
                <a:latin typeface="Times New Roman" panose="02020603050405020304" pitchFamily="18" charset="0"/>
                <a:ea typeface="Verdana" panose="020B0604030504040204" pitchFamily="34" charset="0"/>
                <a:cs typeface="Times New Roman" panose="02020603050405020304" pitchFamily="18" charset="0"/>
              </a:rPr>
              <a:t>July 2017 </a:t>
            </a:r>
            <a:r>
              <a:rPr lang="en-US" sz="2400" dirty="0">
                <a:latin typeface="Times New Roman" panose="02020603050405020304" pitchFamily="18" charset="0"/>
                <a:ea typeface="Verdana" panose="020B0604030504040204" pitchFamily="34" charset="0"/>
                <a:cs typeface="Times New Roman" panose="02020603050405020304" pitchFamily="18" charset="0"/>
              </a:rPr>
              <a:t>– COCI went live with the Chancellors Office and the Colleges we serve. </a:t>
            </a:r>
          </a:p>
        </p:txBody>
      </p:sp>
    </p:spTree>
    <p:extLst>
      <p:ext uri="{BB962C8B-B14F-4D97-AF65-F5344CB8AC3E}">
        <p14:creationId xmlns:p14="http://schemas.microsoft.com/office/powerpoint/2010/main" val="238021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47" y="-224137"/>
            <a:ext cx="12275151" cy="7718720"/>
          </a:xfrm>
        </p:spPr>
      </p:pic>
    </p:spTree>
    <p:extLst>
      <p:ext uri="{BB962C8B-B14F-4D97-AF65-F5344CB8AC3E}">
        <p14:creationId xmlns:p14="http://schemas.microsoft.com/office/powerpoint/2010/main" val="212195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Additional History</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457200" indent="-457200">
              <a:buClr>
                <a:srgbClr val="0070C0"/>
              </a:buClr>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Curriculum approval was slow – paper processes to </a:t>
            </a:r>
            <a:r>
              <a:rPr lang="en-US" dirty="0" err="1">
                <a:solidFill>
                  <a:srgbClr val="000000"/>
                </a:solidFill>
                <a:latin typeface="Times New Roman" panose="02020603050405020304" pitchFamily="18" charset="0"/>
                <a:cs typeface="Times New Roman" panose="02020603050405020304" pitchFamily="18" charset="0"/>
              </a:rPr>
              <a:t>Governet</a:t>
            </a: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Clr>
                <a:srgbClr val="0070C0"/>
              </a:buClr>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Fall 2016 – North/Far North Regional Consortium had grant to set up a streamlined curriculum approval process in response to the Strong Workforce Recommendations</a:t>
            </a:r>
          </a:p>
          <a:p>
            <a:pPr marL="457200" indent="-457200">
              <a:buClr>
                <a:srgbClr val="0070C0"/>
              </a:buClr>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ASCCC asserted that curriculum processes fall under academic and professional matters and joined project with CCCCO</a:t>
            </a:r>
          </a:p>
          <a:p>
            <a:pPr marL="457200" indent="-457200">
              <a:buClr>
                <a:srgbClr val="0070C0"/>
              </a:buClr>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5C began discussions on streamlining curriculum approval processes</a:t>
            </a:r>
          </a:p>
          <a:p>
            <a:pPr marL="457200" indent="-457200">
              <a:buClr>
                <a:srgbClr val="0070C0"/>
              </a:buClr>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Title 5 Regulations needed to be changed </a:t>
            </a:r>
            <a:r>
              <a:rPr lang="en-US" dirty="0">
                <a:solidFill>
                  <a:srgbClr val="000000"/>
                </a:solidFill>
                <a:latin typeface="Times New Roman" panose="02020603050405020304" pitchFamily="18" charset="0"/>
                <a:cs typeface="Times New Roman" panose="02020603050405020304" pitchFamily="18" charset="0"/>
              </a:rPr>
              <a:t>to allow for streamlining curriculum approval processes – 2016-17 academic year</a:t>
            </a:r>
          </a:p>
          <a:p>
            <a:pPr marL="457200" indent="-457200">
              <a:buClr>
                <a:srgbClr val="0070C0"/>
              </a:buClr>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COCI went live July 2017</a:t>
            </a:r>
          </a:p>
          <a:p>
            <a:pPr marL="0" indent="0" algn="ctr">
              <a:spcAft>
                <a:spcPts val="1200"/>
              </a:spcAft>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70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2771</TotalTime>
  <Words>811</Words>
  <Application>Microsoft Macintosh PowerPoint</Application>
  <PresentationFormat>Widescreen</PresentationFormat>
  <Paragraphs>91</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Verdana</vt:lpstr>
      <vt:lpstr>Office Theme</vt:lpstr>
      <vt:lpstr>The Chancellor’s Office Curriculum Inventory – Using it, and for How Long? </vt:lpstr>
      <vt:lpstr>Presentation Description</vt:lpstr>
      <vt:lpstr>Overview</vt:lpstr>
      <vt:lpstr>Need and Purpose</vt:lpstr>
      <vt:lpstr>Curriculum Inventory System </vt:lpstr>
      <vt:lpstr>History</vt:lpstr>
      <vt:lpstr>History of Chancellors Office Curriculum Inventory (COCI)</vt:lpstr>
      <vt:lpstr>PowerPoint Presentation</vt:lpstr>
      <vt:lpstr>Additional History</vt:lpstr>
      <vt:lpstr>PowerPoint Presentation</vt:lpstr>
      <vt:lpstr>State of COCI</vt:lpstr>
      <vt:lpstr>COCI</vt:lpstr>
      <vt:lpstr>Ongoing issues in the transition of COCI</vt:lpstr>
      <vt:lpstr>18-19 COCI Roadmap</vt:lpstr>
      <vt:lpstr>18-19 COCI Roadmap</vt:lpstr>
      <vt:lpstr>The Future…</vt:lpstr>
      <vt:lpstr>PowerPoint Presentation</vt:lpstr>
      <vt:lpstr>PowerPoint Presentation</vt:lpstr>
      <vt:lpstr>PowerPoint Presentation</vt:lpstr>
      <vt:lpstr>Discussion</vt:lpstr>
      <vt:lpstr>Let’s Hear From You</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281</cp:revision>
  <dcterms:created xsi:type="dcterms:W3CDTF">2017-10-02T12:56:57Z</dcterms:created>
  <dcterms:modified xsi:type="dcterms:W3CDTF">2019-07-11T05:44:39Z</dcterms:modified>
</cp:coreProperties>
</file>