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4"/>
  </p:notesMasterIdLst>
  <p:handoutMasterIdLst>
    <p:handoutMasterId r:id="rId35"/>
  </p:handoutMasterIdLst>
  <p:sldIdLst>
    <p:sldId id="282" r:id="rId2"/>
    <p:sldId id="257" r:id="rId3"/>
    <p:sldId id="258" r:id="rId4"/>
    <p:sldId id="699" r:id="rId5"/>
    <p:sldId id="727" r:id="rId6"/>
    <p:sldId id="725" r:id="rId7"/>
    <p:sldId id="711" r:id="rId8"/>
    <p:sldId id="712" r:id="rId9"/>
    <p:sldId id="728" r:id="rId10"/>
    <p:sldId id="708" r:id="rId11"/>
    <p:sldId id="721" r:id="rId12"/>
    <p:sldId id="726" r:id="rId13"/>
    <p:sldId id="734" r:id="rId14"/>
    <p:sldId id="735" r:id="rId15"/>
    <p:sldId id="729" r:id="rId16"/>
    <p:sldId id="709" r:id="rId17"/>
    <p:sldId id="730" r:id="rId18"/>
    <p:sldId id="733" r:id="rId19"/>
    <p:sldId id="714" r:id="rId20"/>
    <p:sldId id="738" r:id="rId21"/>
    <p:sldId id="736" r:id="rId22"/>
    <p:sldId id="722" r:id="rId23"/>
    <p:sldId id="718" r:id="rId24"/>
    <p:sldId id="717" r:id="rId25"/>
    <p:sldId id="719" r:id="rId26"/>
    <p:sldId id="720" r:id="rId27"/>
    <p:sldId id="737" r:id="rId28"/>
    <p:sldId id="716" r:id="rId29"/>
    <p:sldId id="695" r:id="rId30"/>
    <p:sldId id="357" r:id="rId31"/>
    <p:sldId id="710" r:id="rId32"/>
    <p:sldId id="263" r:id="rId33"/>
  </p:sldIdLst>
  <p:sldSz cx="9144000" cy="6858000" type="screen4x3"/>
  <p:notesSz cx="7010400" cy="9296400"/>
  <p:embeddedFontLst>
    <p:embeddedFont>
      <p:font typeface="Calibri" panose="020F0502020204030204" pitchFamily="34" charset="0"/>
      <p:regular r:id="rId36"/>
      <p:bold r:id="rId37"/>
      <p:italic r:id="rId38"/>
      <p:boldItalic r:id="rId39"/>
    </p:embeddedFont>
    <p:embeddedFont>
      <p:font typeface="Roboto" panose="020B0604020202020204" charset="0"/>
      <p:regular r:id="rId40"/>
      <p:bold r:id="rId41"/>
      <p:italic r:id="rId42"/>
      <p:boldItalic r:id="rId43"/>
    </p:embeddedFont>
    <p:embeddedFont>
      <p:font typeface="Snap ITC" panose="04040A07060A02020202" pitchFamily="82" charset="0"/>
      <p:regular r:id="rId44"/>
    </p:embeddedFont>
    <p:embeddedFont>
      <p:font typeface="Source Sans Pro" panose="020B0503030403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1978" autoAdjust="0"/>
  </p:normalViewPr>
  <p:slideViewPr>
    <p:cSldViewPr snapToGrid="0">
      <p:cViewPr varScale="1">
        <p:scale>
          <a:sx n="90" d="100"/>
          <a:sy n="90" d="100"/>
        </p:scale>
        <p:origin x="2088"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475" cy="466725"/>
          </a:xfrm>
          <a:prstGeom prst="rect">
            <a:avLst/>
          </a:prstGeom>
        </p:spPr>
        <p:txBody>
          <a:bodyPr vert="horz" lIns="91410" tIns="45704" rIns="91410" bIns="45704"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6725"/>
          </a:xfrm>
          <a:prstGeom prst="rect">
            <a:avLst/>
          </a:prstGeom>
        </p:spPr>
        <p:txBody>
          <a:bodyPr vert="horz" lIns="91410" tIns="45704" rIns="91410" bIns="45704" rtlCol="0"/>
          <a:lstStyle>
            <a:lvl1pPr algn="r">
              <a:defRPr sz="1200"/>
            </a:lvl1pPr>
          </a:lstStyle>
          <a:p>
            <a:fld id="{FE488278-2A31-4C30-8D57-76F1633E2E6D}" type="datetimeFigureOut">
              <a:rPr lang="en-US" smtClean="0"/>
              <a:t>3/4/2020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10" tIns="45704" rIns="91410" bIns="457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6725"/>
          </a:xfrm>
          <a:prstGeom prst="rect">
            <a:avLst/>
          </a:prstGeom>
        </p:spPr>
        <p:txBody>
          <a:bodyPr vert="horz" lIns="91410" tIns="45704" rIns="91410" bIns="45704" rtlCol="0" anchor="b"/>
          <a:lstStyle>
            <a:lvl1pPr algn="r">
              <a:defRPr sz="1200"/>
            </a:lvl1pPr>
          </a:lstStyle>
          <a:p>
            <a:fld id="{258E27D8-A665-40CF-962A-E166FF3ADC99}" type="slidenum">
              <a:rPr lang="en-US" smtClean="0"/>
              <a:t>‹#›</a:t>
            </a:fld>
            <a:endParaRPr lang="en-US" dirty="0"/>
          </a:p>
        </p:txBody>
      </p:sp>
    </p:spTree>
    <p:extLst>
      <p:ext uri="{BB962C8B-B14F-4D97-AF65-F5344CB8AC3E}">
        <p14:creationId xmlns:p14="http://schemas.microsoft.com/office/powerpoint/2010/main" val="130968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37840" cy="464820"/>
          </a:xfrm>
          <a:prstGeom prst="rect">
            <a:avLst/>
          </a:prstGeom>
          <a:noFill/>
          <a:ln>
            <a:noFill/>
          </a:ln>
        </p:spPr>
        <p:txBody>
          <a:bodyPr spcFirstLastPara="1" wrap="square" lIns="93145" tIns="46559" rIns="93145" bIns="4655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40" y="0"/>
            <a:ext cx="3037840" cy="464820"/>
          </a:xfrm>
          <a:prstGeom prst="rect">
            <a:avLst/>
          </a:prstGeom>
          <a:noFill/>
          <a:ln>
            <a:noFill/>
          </a:ln>
        </p:spPr>
        <p:txBody>
          <a:bodyPr spcFirstLastPara="1" wrap="square" lIns="93145" tIns="46559" rIns="93145" bIns="4655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45" tIns="46559" rIns="93145" bIns="4655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967"/>
            <a:ext cx="3037840" cy="464820"/>
          </a:xfrm>
          <a:prstGeom prst="rect">
            <a:avLst/>
          </a:prstGeom>
          <a:noFill/>
          <a:ln>
            <a:noFill/>
          </a:ln>
        </p:spPr>
        <p:txBody>
          <a:bodyPr spcFirstLastPara="1" wrap="square" lIns="93145" tIns="46559" rIns="93145" bIns="4655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40" y="8829967"/>
            <a:ext cx="3037840" cy="464820"/>
          </a:xfrm>
          <a:prstGeom prst="rect">
            <a:avLst/>
          </a:prstGeom>
          <a:noFill/>
          <a:ln>
            <a:noFill/>
          </a:ln>
        </p:spPr>
        <p:txBody>
          <a:bodyPr spcFirstLastPara="1" wrap="square" lIns="93145" tIns="46559" rIns="93145" bIns="46559"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88392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Ayo</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9961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a:p>
            <a:pPr marL="453451" indent="-226725" defTabSz="906902">
              <a:defRPr/>
            </a:pPr>
            <a:r>
              <a:rPr lang="en-US" dirty="0"/>
              <a:t>What do you do when a substantial amount of faculty, including GP leaders, finds the SOAA prompt objectionable?</a:t>
            </a:r>
          </a:p>
          <a:p>
            <a:pPr lvl="1">
              <a:buFont typeface="Wingdings" panose="05000000000000000000" pitchFamily="2" charset="2"/>
              <a:buChar char="v"/>
            </a:pPr>
            <a:r>
              <a:rPr lang="en-US" dirty="0"/>
              <a:t>(Note: This practice was added to SOAA in February 2019).”</a:t>
            </a:r>
          </a:p>
          <a:p>
            <a:pPr lvl="1">
              <a:buFont typeface="Wingdings" panose="05000000000000000000" pitchFamily="2" charset="2"/>
              <a:buChar char="v"/>
            </a:pPr>
            <a:r>
              <a:rPr lang="en-US" dirty="0"/>
              <a:t>This then becomes a tool for planning; mostly planning the Academic Senate Agenda for philosophical conversations about policing students and faculty this way.</a:t>
            </a:r>
          </a:p>
          <a:p>
            <a:pPr marL="453451" indent="-226725" defTabSz="906902">
              <a:defRPr/>
            </a:pPr>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971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992"/>
              </a:spcBef>
            </a:pPr>
            <a:r>
              <a:rPr lang="en-US" dirty="0">
                <a:solidFill>
                  <a:srgbClr val="53575A"/>
                </a:solidFill>
                <a:latin typeface="Source Sans Pro"/>
                <a:ea typeface="Source Sans Pro"/>
                <a:cs typeface="Source Sans Pro"/>
                <a:sym typeface="Source Sans Pro"/>
              </a:rPr>
              <a:t>Jessica Ayo</a:t>
            </a:r>
          </a:p>
          <a:p>
            <a:pPr marL="0" indent="0">
              <a:lnSpc>
                <a:spcPct val="90000"/>
              </a:lnSpc>
              <a:spcBef>
                <a:spcPts val="992"/>
              </a:spcBef>
            </a:pPr>
            <a:r>
              <a:rPr lang="en-US" dirty="0">
                <a:solidFill>
                  <a:srgbClr val="53575A"/>
                </a:solidFill>
                <a:latin typeface="Source Sans Pro"/>
                <a:ea typeface="Source Sans Pro"/>
                <a:cs typeface="Source Sans Pro"/>
                <a:sym typeface="Source Sans Pro"/>
              </a:rPr>
              <a:t>Discuss and describe the choices for responses what their scope may mean</a:t>
            </a:r>
          </a:p>
          <a:p>
            <a:pPr marL="0" indent="0">
              <a:lnSpc>
                <a:spcPct val="90000"/>
              </a:lnSpc>
              <a:spcBef>
                <a:spcPts val="992"/>
              </a:spcBef>
            </a:pPr>
            <a:r>
              <a:rPr lang="en-US" dirty="0">
                <a:solidFill>
                  <a:srgbClr val="53575A"/>
                </a:solidFill>
                <a:latin typeface="Source Sans Pro"/>
                <a:ea typeface="Source Sans Pro"/>
                <a:cs typeface="Source Sans Pro"/>
                <a:sym typeface="Source Sans Pro"/>
              </a:rPr>
              <a:t>Make a single appropriate choice of the 5 and make notes in the section on the right</a:t>
            </a:r>
          </a:p>
          <a:p>
            <a:pPr marL="0" indent="0">
              <a:lnSpc>
                <a:spcPct val="90000"/>
              </a:lnSpc>
              <a:spcBef>
                <a:spcPts val="992"/>
              </a:spcBef>
            </a:pPr>
            <a:endParaRPr lang="en-US" dirty="0">
              <a:solidFill>
                <a:srgbClr val="53575A"/>
              </a:solidFill>
              <a:latin typeface="Source Sans Pro"/>
              <a:ea typeface="Source Sans Pro"/>
              <a:cs typeface="Source Sans Pro"/>
              <a:sym typeface="Source Sans Pro"/>
            </a:endParaRPr>
          </a:p>
          <a:p>
            <a:pPr marL="0" indent="0">
              <a:lnSpc>
                <a:spcPct val="90000"/>
              </a:lnSpc>
              <a:spcBef>
                <a:spcPts val="992"/>
              </a:spcBef>
            </a:pPr>
            <a:r>
              <a:rPr lang="en-US" dirty="0">
                <a:solidFill>
                  <a:srgbClr val="53575A"/>
                </a:solidFill>
                <a:latin typeface="Source Sans Pro"/>
                <a:ea typeface="Source Sans Pro"/>
                <a:cs typeface="Source Sans Pro"/>
                <a:sym typeface="Source Sans Pro"/>
              </a:rPr>
              <a:t>Decide what At Scale means for you – an example, perhaps you have mypath or degree audit and it is at SCALE available for all pathways including CTE, certificate, noncredit but to improve you need all students to know where to go and how to use it.</a:t>
            </a:r>
          </a:p>
          <a:p>
            <a:pPr marL="0" indent="0">
              <a:lnSpc>
                <a:spcPct val="90000"/>
              </a:lnSpc>
              <a:spcBef>
                <a:spcPts val="992"/>
              </a:spcBef>
            </a:pPr>
            <a:endParaRPr lang="en-US" dirty="0">
              <a:solidFill>
                <a:srgbClr val="53575A"/>
              </a:solidFill>
              <a:latin typeface="Source Sans Pro"/>
              <a:ea typeface="Source Sans Pro"/>
              <a:cs typeface="Source Sans Pro"/>
              <a:sym typeface="Source Sans Pro"/>
            </a:endParaRPr>
          </a:p>
          <a:p>
            <a:pPr marL="0" indent="0">
              <a:lnSpc>
                <a:spcPct val="90000"/>
              </a:lnSpc>
              <a:spcBef>
                <a:spcPts val="992"/>
              </a:spcBef>
            </a:pPr>
            <a:r>
              <a:rPr lang="en-US" dirty="0">
                <a:solidFill>
                  <a:srgbClr val="53575A"/>
                </a:solidFill>
                <a:latin typeface="Source Sans Pro"/>
                <a:ea typeface="Source Sans Pro"/>
                <a:cs typeface="Source Sans Pro"/>
                <a:sym typeface="Source Sans Pro"/>
              </a:rPr>
              <a:t>Scaling</a:t>
            </a:r>
            <a:r>
              <a:rPr lang="en-US" baseline="0" dirty="0">
                <a:solidFill>
                  <a:srgbClr val="53575A"/>
                </a:solidFill>
                <a:latin typeface="Source Sans Pro"/>
                <a:ea typeface="Source Sans Pro"/>
                <a:cs typeface="Source Sans Pro"/>
                <a:sym typeface="Source Sans Pro"/>
              </a:rPr>
              <a:t> in progress – the policy, plan and the processes are in are in place, but you are rolling it out as resources, rescheduling, restructuring or communication allows</a:t>
            </a:r>
            <a:endParaRPr lang="en-US" dirty="0">
              <a:solidFill>
                <a:srgbClr val="53575A"/>
              </a:solidFill>
              <a:latin typeface="Source Sans Pro"/>
              <a:ea typeface="Source Sans Pro"/>
              <a:cs typeface="Source Sans Pro"/>
              <a:sym typeface="Source Sans Pro"/>
            </a:endParaRPr>
          </a:p>
          <a:p>
            <a:pPr marL="0" indent="0"/>
            <a:endParaRPr lang="en-US" dirty="0">
              <a:latin typeface="Source Sans Pro"/>
              <a:ea typeface="Source Sans Pro"/>
              <a:cs typeface="Source Sans Pro"/>
              <a:sym typeface="Source Sans Pro"/>
            </a:endParaRPr>
          </a:p>
          <a:p>
            <a:pPr marL="0" indent="0"/>
            <a:r>
              <a:rPr lang="en-US" dirty="0">
                <a:latin typeface="Source Sans Pro"/>
                <a:ea typeface="Source Sans Pro"/>
                <a:cs typeface="Source Sans Pro"/>
                <a:sym typeface="Source Sans Pro"/>
              </a:rPr>
              <a:t>Planning to scale – The</a:t>
            </a:r>
            <a:r>
              <a:rPr lang="en-US" baseline="0" dirty="0">
                <a:latin typeface="Source Sans Pro"/>
                <a:ea typeface="Source Sans Pro"/>
                <a:cs typeface="Source Sans Pro"/>
                <a:sym typeface="Source Sans Pro"/>
              </a:rPr>
              <a:t> policy and plans are in place, the timeline and people responsible are identified</a:t>
            </a:r>
          </a:p>
          <a:p>
            <a:pPr marL="0" indent="0" defTabSz="906902">
              <a:defRPr/>
            </a:pPr>
            <a:r>
              <a:rPr lang="en-US" baseline="0" dirty="0">
                <a:latin typeface="Source Sans Pro"/>
                <a:ea typeface="Source Sans Pro"/>
                <a:cs typeface="Source Sans Pro"/>
                <a:sym typeface="Source Sans Pro"/>
              </a:rPr>
              <a:t>Not systematic – perhaps practiced in an area, identified as the way forward but not</a:t>
            </a:r>
          </a:p>
          <a:p>
            <a:pPr marL="0" indent="0" defTabSz="906902">
              <a:defRPr/>
            </a:pPr>
            <a:r>
              <a:rPr lang="en-US" dirty="0">
                <a:solidFill>
                  <a:srgbClr val="53575A"/>
                </a:solidFill>
                <a:latin typeface="Source Sans Pro"/>
                <a:ea typeface="Source Sans Pro"/>
                <a:cs typeface="Source Sans Pro"/>
                <a:sym typeface="Source Sans Pro"/>
              </a:rPr>
              <a:t>Not occurring is either not following or planning to follow</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742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Ayo</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260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3451" indent="-226725" defTabSz="906902">
              <a:defRPr/>
            </a:pPr>
            <a:r>
              <a:rPr lang="en-US" dirty="0"/>
              <a:t>Jessica Ayo-</a:t>
            </a:r>
          </a:p>
          <a:p>
            <a:pPr marL="453451" indent="-226725" defTabSz="906902">
              <a:defRPr/>
            </a:pPr>
            <a:r>
              <a:rPr lang="en-US" dirty="0"/>
              <a:t>Use the task of the SOAA completion to document and timeline work going forward. Define terms that may have different meetings</a:t>
            </a:r>
          </a:p>
          <a:p>
            <a:pPr marL="453451" indent="-226725" defTabSz="906902">
              <a:defRPr/>
            </a:pPr>
            <a:r>
              <a:rPr lang="en-US" dirty="0"/>
              <a:t>Colleges</a:t>
            </a:r>
            <a:r>
              <a:rPr lang="en-US" baseline="0" dirty="0"/>
              <a:t> are encouraged to implement Guided Pathways in ways that compliment their student populations and campus culture, and at the same, there are concerns about continuity around 10+1 issues, inclusion, student engagement, equity-minded….and we’re hearing that this continuity is lacking in many ways around the state.</a:t>
            </a:r>
            <a:endParaRPr lang="en-US"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387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479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a:p>
            <a:pPr marL="453451" indent="-226725" defTabSz="906902">
              <a:defRPr/>
            </a:pPr>
            <a:r>
              <a:rPr lang="en-US" dirty="0"/>
              <a:t>*Should Include: GP liaisons, leads, team members (faculty, classified, students, administrators), presidents and vice presidents, and (above all) Academic Senates</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219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6902">
              <a:defRPr/>
            </a:pPr>
            <a:r>
              <a:rPr lang="en-US" dirty="0"/>
              <a:t>Jessica</a:t>
            </a:r>
          </a:p>
          <a:p>
            <a:pPr marL="0" indent="0" defTabSz="906902">
              <a:defRPr/>
            </a:pPr>
            <a:r>
              <a:rPr lang="en-US" dirty="0"/>
              <a:t>This is a self-evaluation tool. There are no standards for colleges as all 114 are extremely different and work at paces consistent with their resources, aligned with their mission and addressing diverse populations.</a:t>
            </a:r>
          </a:p>
          <a:p>
            <a:pPr marL="0" indent="0"/>
            <a:endParaRPr lang="en-US" dirty="0"/>
          </a:p>
          <a:p>
            <a:pPr marL="0" indent="0"/>
            <a:r>
              <a:rPr lang="en-US" dirty="0"/>
              <a:t>Because this is a self-evaluation tool – the meaning is dependent upon those who answer. Our experience in the national project was that many colleges began assessing themselves high until they realized all the work that needed to be done, in later evaluations they lowered their self evaluation – it looked like</a:t>
            </a:r>
            <a:r>
              <a:rPr lang="en-US" baseline="0" dirty="0"/>
              <a:t> they were going backwards. Many factors and your knowledge may cause you to underestimate yourselves on certain areas, such as work on placement and equity.</a:t>
            </a:r>
          </a:p>
          <a:p>
            <a:pPr marL="0" indent="0"/>
            <a:endParaRPr lang="en-US" baseline="0" dirty="0"/>
          </a:p>
          <a:p>
            <a:pPr marL="0" indent="0"/>
            <a:r>
              <a:rPr lang="en-US" baseline="0" dirty="0"/>
              <a:t>Create a good baseline that subsequent colleagues can follow</a:t>
            </a:r>
          </a:p>
          <a:p>
            <a:pPr marL="0" indent="0"/>
            <a:r>
              <a:rPr lang="en-US" baseline="0" dirty="0"/>
              <a:t>One way to do this is by effectively using you governance process    </a:t>
            </a:r>
          </a:p>
          <a:p>
            <a:pPr marL="0" indent="0"/>
            <a:endParaRPr lang="en-US" baseline="0"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344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3451" indent="-226725" defTabSz="906902">
              <a:defRPr/>
            </a:pPr>
            <a:r>
              <a:rPr lang="en-US" dirty="0"/>
              <a:t>The more groups included the more critical mass of informed and participating constituents you have. You may think that you do not want certain comments made, but it is better to have them through the process than as a barrier at the end - even if after adoption. This work involves many perspectives and people of varying expertise - respect them allow.</a:t>
            </a: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72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150" indent="0">
              <a:lnSpc>
                <a:spcPct val="115000"/>
              </a:lnSpc>
              <a:buSzPts val="1200"/>
              <a:buFont typeface="Source Sans Pro"/>
              <a:buNone/>
            </a:pPr>
            <a:r>
              <a:rPr lang="en-US" dirty="0">
                <a:solidFill>
                  <a:srgbClr val="000000"/>
                </a:solidFill>
                <a:latin typeface="Source Sans Pro"/>
                <a:ea typeface="Source Sans Pro"/>
                <a:cs typeface="Source Sans Pro"/>
                <a:sym typeface="Source Sans Pro"/>
              </a:rPr>
              <a:t>Jessica Ayo</a:t>
            </a:r>
          </a:p>
          <a:p>
            <a:pPr marL="453451" indent="-302301">
              <a:lnSpc>
                <a:spcPct val="115000"/>
              </a:lnSpc>
              <a:buSzPts val="1200"/>
              <a:buFont typeface="Source Sans Pro"/>
              <a:buChar char="❏"/>
            </a:pPr>
            <a:r>
              <a:rPr lang="en-US" dirty="0">
                <a:solidFill>
                  <a:srgbClr val="000000"/>
                </a:solidFill>
                <a:latin typeface="Source Sans Pro"/>
                <a:ea typeface="Source Sans Pro"/>
                <a:cs typeface="Source Sans Pro"/>
                <a:sym typeface="Source Sans Pro"/>
              </a:rPr>
              <a:t>How to use SOAA as a strategic planning tool vs. compliance</a:t>
            </a:r>
          </a:p>
          <a:p>
            <a:pPr marL="906902" lvl="1" indent="-302301">
              <a:lnSpc>
                <a:spcPct val="115000"/>
              </a:lnSpc>
              <a:buSzPts val="1200"/>
              <a:buFont typeface="Source Sans Pro"/>
              <a:buChar char="❏"/>
            </a:pPr>
            <a:r>
              <a:rPr lang="en-US" dirty="0">
                <a:solidFill>
                  <a:srgbClr val="000000"/>
                </a:solidFill>
                <a:latin typeface="Source Sans Pro"/>
                <a:ea typeface="Source Sans Pro"/>
                <a:cs typeface="Source Sans Pro"/>
                <a:sym typeface="Source Sans Pro"/>
              </a:rPr>
              <a:t>Communication</a:t>
            </a:r>
          </a:p>
          <a:p>
            <a:pPr marL="906902" lvl="1" indent="-302301">
              <a:lnSpc>
                <a:spcPct val="115000"/>
              </a:lnSpc>
              <a:buSzPts val="1200"/>
              <a:buFont typeface="Source Sans Pro"/>
              <a:buChar char="❏"/>
            </a:pPr>
            <a:r>
              <a:rPr lang="en-US" dirty="0">
                <a:solidFill>
                  <a:srgbClr val="000000"/>
                </a:solidFill>
                <a:latin typeface="Source Sans Pro"/>
                <a:ea typeface="Source Sans Pro"/>
                <a:cs typeface="Source Sans Pro"/>
                <a:sym typeface="Source Sans Pro"/>
              </a:rPr>
              <a:t>Transparency</a:t>
            </a:r>
          </a:p>
          <a:p>
            <a:pPr marL="906902" lvl="1" indent="-302301">
              <a:lnSpc>
                <a:spcPct val="115000"/>
              </a:lnSpc>
              <a:buSzPts val="1200"/>
              <a:buFont typeface="Source Sans Pro"/>
              <a:buChar char="❏"/>
            </a:pPr>
            <a:r>
              <a:rPr lang="en-US" dirty="0">
                <a:solidFill>
                  <a:srgbClr val="000000"/>
                </a:solidFill>
                <a:latin typeface="Source Sans Pro"/>
                <a:ea typeface="Source Sans Pro"/>
                <a:cs typeface="Source Sans Pro"/>
                <a:sym typeface="Source Sans Pro"/>
              </a:rPr>
              <a:t>Across the institution - don’t give the task to the small group that does it - like the basic skills work or the onboarding.</a:t>
            </a:r>
          </a:p>
          <a:p>
            <a:pPr marL="906902" lvl="1" indent="-302301">
              <a:lnSpc>
                <a:spcPct val="115000"/>
              </a:lnSpc>
              <a:buSzPts val="1200"/>
              <a:buFont typeface="Source Sans Pro"/>
              <a:buChar char="❏"/>
            </a:pPr>
            <a:r>
              <a:rPr lang="en-US" dirty="0">
                <a:solidFill>
                  <a:srgbClr val="000000"/>
                </a:solidFill>
                <a:latin typeface="Source Sans Pro"/>
                <a:ea typeface="Source Sans Pro"/>
                <a:cs typeface="Source Sans Pro"/>
                <a:sym typeface="Source Sans Pro"/>
              </a:rPr>
              <a:t>Give people a chance to share their data</a:t>
            </a:r>
          </a:p>
          <a:p>
            <a:pPr marL="906902" lvl="1" indent="-302301">
              <a:lnSpc>
                <a:spcPct val="115000"/>
              </a:lnSpc>
              <a:buSzPts val="1200"/>
              <a:buFont typeface="Source Sans Pro"/>
              <a:buChar char="❏"/>
            </a:pPr>
            <a:r>
              <a:rPr lang="en-US" dirty="0">
                <a:solidFill>
                  <a:srgbClr val="000000"/>
                </a:solidFill>
                <a:latin typeface="Source Sans Pro"/>
                <a:ea typeface="Source Sans Pro"/>
                <a:cs typeface="Source Sans Pro"/>
                <a:sym typeface="Source Sans Pro"/>
              </a:rPr>
              <a:t>Base it on evidence - we think we are at scale - why, how etc</a:t>
            </a:r>
          </a:p>
          <a:p>
            <a:pPr marL="0" indent="0">
              <a:lnSpc>
                <a:spcPct val="90000"/>
              </a:lnSpc>
              <a:spcBef>
                <a:spcPts val="992"/>
              </a:spcBef>
            </a:pPr>
            <a:r>
              <a:rPr lang="en-US" dirty="0">
                <a:solidFill>
                  <a:srgbClr val="53575A"/>
                </a:solidFill>
                <a:latin typeface="Source Sans Pro"/>
                <a:ea typeface="Source Sans Pro"/>
                <a:cs typeface="Source Sans Pro"/>
                <a:sym typeface="Source Sans Pro"/>
              </a:rPr>
              <a:t>Explain the issue with language</a:t>
            </a:r>
          </a:p>
          <a:p>
            <a:pPr marL="0" indent="0">
              <a:lnSpc>
                <a:spcPct val="90000"/>
              </a:lnSpc>
              <a:spcBef>
                <a:spcPts val="992"/>
              </a:spcBef>
            </a:pPr>
            <a:r>
              <a:rPr lang="en-US" dirty="0">
                <a:solidFill>
                  <a:srgbClr val="53575A"/>
                </a:solidFill>
                <a:latin typeface="Source Sans Pro"/>
                <a:ea typeface="Source Sans Pro"/>
                <a:cs typeface="Source Sans Pro"/>
                <a:sym typeface="Source Sans Pro"/>
              </a:rPr>
              <a:t>	Particularly some language inconsistent with California</a:t>
            </a:r>
          </a:p>
          <a:p>
            <a:pPr marL="0" indent="0">
              <a:lnSpc>
                <a:spcPct val="90000"/>
              </a:lnSpc>
              <a:spcBef>
                <a:spcPts val="992"/>
              </a:spcBef>
            </a:pPr>
            <a:r>
              <a:rPr lang="en-US" sz="1100" dirty="0">
                <a:solidFill>
                  <a:srgbClr val="000000"/>
                </a:solidFill>
                <a:latin typeface="Source Sans Pro"/>
                <a:ea typeface="Source Sans Pro"/>
                <a:cs typeface="Source Sans Pro"/>
                <a:sym typeface="Source Sans Pro"/>
              </a:rPr>
              <a:t>Special supports are provided to help academically underprepared students to succeed in the “gateway” courses for the college’s </a:t>
            </a:r>
            <a:r>
              <a:rPr lang="en-US" sz="1100" b="1" dirty="0">
                <a:solidFill>
                  <a:srgbClr val="000000"/>
                </a:solidFill>
                <a:latin typeface="Source Sans Pro"/>
                <a:ea typeface="Source Sans Pro"/>
                <a:cs typeface="Source Sans Pro"/>
                <a:sym typeface="Source Sans Pro"/>
              </a:rPr>
              <a:t>major program areas</a:t>
            </a:r>
            <a:r>
              <a:rPr lang="en-US" sz="1100" dirty="0">
                <a:solidFill>
                  <a:srgbClr val="000000"/>
                </a:solidFill>
                <a:latin typeface="Source Sans Pro"/>
                <a:ea typeface="Source Sans Pro"/>
                <a:cs typeface="Source Sans Pro"/>
                <a:sym typeface="Source Sans Pro"/>
              </a:rPr>
              <a:t>. </a:t>
            </a:r>
            <a:r>
              <a:rPr lang="en-US" sz="1100" b="1" i="1" dirty="0">
                <a:solidFill>
                  <a:srgbClr val="000000"/>
                </a:solidFill>
                <a:latin typeface="Source Sans Pro"/>
                <a:ea typeface="Source Sans Pro"/>
                <a:cs typeface="Source Sans Pro"/>
                <a:sym typeface="Source Sans Pro"/>
              </a:rPr>
              <a:t>We do not use the term Gateway</a:t>
            </a:r>
            <a:endParaRPr lang="en-US" b="1" i="1" dirty="0">
              <a:solidFill>
                <a:srgbClr val="53575A"/>
              </a:solidFill>
              <a:latin typeface="Source Sans Pro"/>
              <a:ea typeface="Source Sans Pro"/>
              <a:cs typeface="Source Sans Pro"/>
              <a:sym typeface="Source Sans Pro"/>
            </a:endParaRPr>
          </a:p>
          <a:p>
            <a:pPr marL="0" indent="0">
              <a:lnSpc>
                <a:spcPct val="90000"/>
              </a:lnSpc>
              <a:spcBef>
                <a:spcPts val="992"/>
              </a:spcBef>
            </a:pPr>
            <a:r>
              <a:rPr lang="en-US" sz="1100" dirty="0">
                <a:solidFill>
                  <a:srgbClr val="000000"/>
                </a:solidFill>
                <a:latin typeface="Source Sans Pro"/>
                <a:ea typeface="Source Sans Pro"/>
                <a:cs typeface="Source Sans Pro"/>
                <a:sym typeface="Source Sans Pro"/>
              </a:rPr>
              <a:t>Intensive support is provided to help </a:t>
            </a:r>
            <a:r>
              <a:rPr lang="en-US" sz="1100" i="1" dirty="0">
                <a:solidFill>
                  <a:srgbClr val="000000"/>
                </a:solidFill>
                <a:latin typeface="Source Sans Pro"/>
                <a:ea typeface="Source Sans Pro"/>
                <a:cs typeface="Source Sans Pro"/>
                <a:sym typeface="Source Sans Pro"/>
              </a:rPr>
              <a:t>very poorly prepared students</a:t>
            </a:r>
            <a:r>
              <a:rPr lang="en-US" sz="1100" dirty="0">
                <a:solidFill>
                  <a:srgbClr val="000000"/>
                </a:solidFill>
                <a:latin typeface="Source Sans Pro"/>
                <a:ea typeface="Source Sans Pro"/>
                <a:cs typeface="Source Sans Pro"/>
                <a:sym typeface="Source Sans Pro"/>
              </a:rPr>
              <a:t> to succeed in college-level courses as soon as possible. </a:t>
            </a:r>
            <a:r>
              <a:rPr lang="en-US" sz="1100" b="1" dirty="0">
                <a:solidFill>
                  <a:srgbClr val="000000"/>
                </a:solidFill>
                <a:latin typeface="Source Sans Pro"/>
                <a:ea typeface="Source Sans Pro"/>
                <a:cs typeface="Source Sans Pro"/>
                <a:sym typeface="Source Sans Pro"/>
              </a:rPr>
              <a:t>We do not highlight VERY POORLY PREPARED students but rather speak to providing the kind of support students need when they need it.</a:t>
            </a:r>
            <a:endParaRPr lang="en-US" b="1" dirty="0">
              <a:solidFill>
                <a:srgbClr val="53575A"/>
              </a:solidFill>
              <a:latin typeface="Source Sans Pro"/>
              <a:ea typeface="Source Sans Pro"/>
              <a:cs typeface="Source Sans Pro"/>
              <a:sym typeface="Source Sans Pro"/>
            </a:endParaRPr>
          </a:p>
          <a:p>
            <a:pPr marL="0" indent="0">
              <a:lnSpc>
                <a:spcPct val="90000"/>
              </a:lnSpc>
              <a:spcBef>
                <a:spcPts val="992"/>
              </a:spcBef>
            </a:pPr>
            <a:r>
              <a:rPr lang="en-US" dirty="0">
                <a:solidFill>
                  <a:srgbClr val="53575A"/>
                </a:solidFill>
                <a:latin typeface="Source Sans Pro"/>
                <a:ea typeface="Source Sans Pro"/>
                <a:cs typeface="Source Sans Pro"/>
                <a:sym typeface="Source Sans Pro"/>
              </a:rPr>
              <a:t>Describe the importance of governance</a:t>
            </a:r>
          </a:p>
          <a:p>
            <a:pPr marL="0" indent="0">
              <a:lnSpc>
                <a:spcPct val="90000"/>
              </a:lnSpc>
              <a:spcBef>
                <a:spcPts val="992"/>
              </a:spcBef>
            </a:pPr>
            <a:r>
              <a:rPr lang="en-US" dirty="0">
                <a:solidFill>
                  <a:srgbClr val="53575A"/>
                </a:solidFill>
                <a:latin typeface="Source Sans Pro"/>
                <a:ea typeface="Source Sans Pro"/>
                <a:cs typeface="Source Sans Pro"/>
                <a:sym typeface="Source Sans Pro"/>
              </a:rPr>
              <a:t>	To make the SOAA plan integrated with all other plans</a:t>
            </a:r>
          </a:p>
          <a:p>
            <a:pPr marL="0" indent="0">
              <a:lnSpc>
                <a:spcPct val="90000"/>
              </a:lnSpc>
              <a:spcBef>
                <a:spcPts val="992"/>
              </a:spcBef>
            </a:pPr>
            <a:endParaRPr lang="en-US" dirty="0">
              <a:solidFill>
                <a:srgbClr val="53575A"/>
              </a:solidFill>
              <a:latin typeface="Source Sans Pro"/>
              <a:ea typeface="Source Sans Pro"/>
              <a:cs typeface="Source Sans Pro"/>
              <a:sym typeface="Source Sans Pro"/>
            </a:endParaRPr>
          </a:p>
          <a:p>
            <a:pPr marL="0" indent="0"/>
            <a:endParaRPr lang="en-US" dirty="0">
              <a:latin typeface="Source Sans Pro"/>
              <a:ea typeface="Source Sans Pro"/>
              <a:cs typeface="Source Sans Pro"/>
              <a:sym typeface="Source Sans Pro"/>
            </a:endParaRP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998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Ayo</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870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notes"/>
          <p:cNvSpPr txBox="1">
            <a:spLocks noGrp="1"/>
          </p:cNvSpPr>
          <p:nvPr>
            <p:ph type="body" idx="1"/>
          </p:nvPr>
        </p:nvSpPr>
        <p:spPr>
          <a:xfrm>
            <a:off x="701040" y="4415790"/>
            <a:ext cx="5608200" cy="4183500"/>
          </a:xfrm>
          <a:prstGeom prst="rect">
            <a:avLst/>
          </a:prstGeom>
          <a:noFill/>
          <a:ln>
            <a:noFill/>
          </a:ln>
        </p:spPr>
        <p:txBody>
          <a:bodyPr spcFirstLastPara="1" wrap="square" lIns="93145" tIns="46559" rIns="93145" bIns="46559" anchor="t" anchorCtr="0">
            <a:noAutofit/>
          </a:bodyPr>
          <a:lstStyle/>
          <a:p>
            <a:pPr marL="0" indent="0"/>
            <a:r>
              <a:rPr lang="en-US" dirty="0"/>
              <a:t>Jessica Ayo</a:t>
            </a:r>
            <a:endParaRPr dirty="0"/>
          </a:p>
        </p:txBody>
      </p:sp>
      <p:sp>
        <p:nvSpPr>
          <p:cNvPr id="183" name="Google Shape;183;p2:notes"/>
          <p:cNvSpPr txBox="1">
            <a:spLocks noGrp="1"/>
          </p:cNvSpPr>
          <p:nvPr>
            <p:ph type="sldNum" idx="12"/>
          </p:nvPr>
        </p:nvSpPr>
        <p:spPr>
          <a:xfrm>
            <a:off x="3970938" y="8829969"/>
            <a:ext cx="3037800" cy="464700"/>
          </a:xfrm>
          <a:prstGeom prst="rect">
            <a:avLst/>
          </a:prstGeom>
          <a:noFill/>
          <a:ln>
            <a:noFill/>
          </a:ln>
        </p:spPr>
        <p:txBody>
          <a:bodyPr spcFirstLastPara="1" wrap="square" lIns="93145" tIns="46559" rIns="93145" bIns="46559" anchor="b" anchorCtr="0">
            <a:noAutofit/>
          </a:bodyPr>
          <a:lstStyle/>
          <a:p>
            <a:pPr algn="r">
              <a:buSzPts val="1400"/>
            </a:pPr>
            <a:fld id="{00000000-1234-1234-1234-123412341234}" type="slidenum">
              <a:rPr lang="en-US"/>
              <a:pPr algn="r">
                <a:buSzPts val="1400"/>
              </a:pPr>
              <a:t>2</a:t>
            </a:fld>
            <a:endParaRPr dirty="0"/>
          </a:p>
        </p:txBody>
      </p:sp>
    </p:spTree>
    <p:extLst>
      <p:ext uri="{BB962C8B-B14F-4D97-AF65-F5344CB8AC3E}">
        <p14:creationId xmlns:p14="http://schemas.microsoft.com/office/powerpoint/2010/main" val="1011714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8430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236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a:p>
            <a:r>
              <a:rPr lang="en-US" dirty="0"/>
              <a:t>Website and program pages should be easy to navigate and understand for students and families without prior experience with higher education.</a:t>
            </a:r>
          </a:p>
          <a:p>
            <a:r>
              <a:rPr lang="en-US" dirty="0"/>
              <a:t>Access to and use of this information should be equitable for students who have been historically underrepresented and/or underserved in higher education (e.g., racial/ethnic minority students, lower-income students, first-generation students, students with disabilities, indigenous students, formerly incarcerated students, veterans, undocumented students, etc.).</a:t>
            </a:r>
          </a:p>
          <a:p>
            <a:r>
              <a:rPr lang="en-US" dirty="0"/>
              <a:t>Financial costs, potential debt, and economic benefits of program completion (including paths to program-relevant regional employment, projected earnings, and transfer outcomes) should be made clear for prospective students. Program websites should clarify differences in earnings potential between related certificates and degrees and across levels of educational attainment.</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061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Ayo-</a:t>
            </a:r>
          </a:p>
          <a:p>
            <a:r>
              <a:rPr lang="en-US" dirty="0"/>
              <a:t>Assess whether historically underrepresented and high needs students are disproportionately enrolled in programs that lead to lower remuneration careers. Consider how to help underrepresented students raise their educational and career expectations while at the same time meeting their more immediate economic needs.</a:t>
            </a:r>
          </a:p>
          <a:p>
            <a:r>
              <a:rPr lang="en-US" dirty="0"/>
              <a:t>For critical program courses, disaggregate enrollment, pass rate, and subsequent success data by student characteristics. Employ strategies to improve overall student success in these courses.</a:t>
            </a:r>
          </a:p>
          <a:p>
            <a:r>
              <a:rPr lang="en-US" dirty="0"/>
              <a:t>Proactively partner with feeder high schools that serve predominantly underrepresented and high needs students to help students explore academic and career interests and develop viable plans for college. Dual enrollment opportunities should be made available to high school students who are deemed “not yet college ready”. Build bridges to high-opportunity college programs for students in adult basic skills programs.</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5046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a:p>
            <a:pPr>
              <a:buFont typeface="Arial" panose="020B0604020202020204" pitchFamily="34" charset="0"/>
              <a:buChar char="•"/>
            </a:pPr>
            <a:r>
              <a:rPr lang="en-US" sz="1200" dirty="0">
                <a:solidFill>
                  <a:srgbClr val="333333"/>
                </a:solidFill>
                <a:latin typeface="Source Sans Pro"/>
              </a:rPr>
              <a:t>Support advisors to incorporate engaging, proactive, and culturally relevant advising practices to better support underrepresented students’ success in their programs.</a:t>
            </a:r>
          </a:p>
          <a:p>
            <a:pPr>
              <a:buFont typeface="Arial" panose="020B0604020202020204" pitchFamily="34" charset="0"/>
              <a:buChar char="•"/>
            </a:pPr>
            <a:r>
              <a:rPr lang="en-US" sz="1200" dirty="0">
                <a:solidFill>
                  <a:srgbClr val="333333"/>
                </a:solidFill>
                <a:latin typeface="Source Sans Pro"/>
              </a:rPr>
              <a:t>Ensure that underrepresented students are not disproportionately directed away from competitive, limited access programs.</a:t>
            </a:r>
          </a:p>
          <a:p>
            <a:pPr>
              <a:buFont typeface="Arial" panose="020B0604020202020204" pitchFamily="34" charset="0"/>
              <a:buChar char="•"/>
            </a:pPr>
            <a:r>
              <a:rPr lang="en-US" sz="1200" dirty="0">
                <a:solidFill>
                  <a:srgbClr val="333333"/>
                </a:solidFill>
                <a:latin typeface="Source Sans Pro"/>
              </a:rPr>
              <a:t>Integrate academic and student support services into pathways so that the support is unavoidable and therefore less stigmatized.</a:t>
            </a:r>
          </a:p>
          <a:p>
            <a:pPr>
              <a:buFont typeface="Arial" panose="020B0604020202020204" pitchFamily="34" charset="0"/>
              <a:buChar char="•"/>
            </a:pPr>
            <a:r>
              <a:rPr lang="en-US" sz="1200" dirty="0">
                <a:solidFill>
                  <a:srgbClr val="333333"/>
                </a:solidFill>
                <a:latin typeface="Source Sans Pro"/>
              </a:rPr>
              <a:t>Ensure that low-income students' financial stability needs (e.g., nutrition, transportation, childcare, public benefits, emergency assistance) are being met so they can make progress toward program completion.</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5165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Ayo-</a:t>
            </a:r>
          </a:p>
          <a:p>
            <a:r>
              <a:rPr lang="en-US" sz="1200" dirty="0"/>
              <a:t>Ensure that underrepresented students participate in program-relevant active and experiential learning opportunities.</a:t>
            </a:r>
          </a:p>
          <a:p>
            <a:r>
              <a:rPr lang="en-US" sz="1200" dirty="0"/>
              <a:t>As faculty make curricular changes to better align course assignments with program learning outcomes, support faculty to implement pedagogical changes that better support learning outcomes success for underrepresented students (e.g., culturally responsive teaching).</a:t>
            </a:r>
          </a:p>
          <a:p>
            <a:r>
              <a:rPr lang="en-US" sz="1200" dirty="0"/>
              <a:t>Identify opportunities for faculty or advisors to critically examine their role in advancing equity-minded teaching and advising practices at the college (e.g., critically examining the role of unconscious bias in the classroom or advising that could affect student aspirations for a particular field and/or program selection).</a:t>
            </a:r>
          </a:p>
          <a:p>
            <a:r>
              <a:rPr lang="en-US" sz="1200" dirty="0"/>
              <a:t>Disaggregate program learning outcomes data, program retention and completion data, and other assessment measures by race, income, age, and gender to examine equity gaps. Ensure this data is disseminated and discussed among college staff, with students, and with the outside community.</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8561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9729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9532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94435" y="4384345"/>
            <a:ext cx="5555364" cy="4153709"/>
          </a:xfrm>
          <a:prstGeom prst="rect">
            <a:avLst/>
          </a:prstGeom>
          <a:noFill/>
          <a:ln>
            <a:noFill/>
          </a:ln>
        </p:spPr>
        <p:txBody>
          <a:bodyPr spcFirstLastPara="1" wrap="square" lIns="92411" tIns="46193" rIns="92411" bIns="46193" anchor="t" anchorCtr="0">
            <a:noAutofit/>
          </a:bodyPr>
          <a:lstStyle/>
          <a:p>
            <a:pPr marL="0" indent="0"/>
            <a:r>
              <a:rPr lang="en-US" dirty="0"/>
              <a:t>Eric</a:t>
            </a:r>
            <a:endParaRPr dirty="0"/>
          </a:p>
        </p:txBody>
      </p:sp>
      <p:sp>
        <p:nvSpPr>
          <p:cNvPr id="208" name="Google Shape;208;p8:notes"/>
          <p:cNvSpPr>
            <a:spLocks noGrp="1" noRot="1" noChangeAspect="1"/>
          </p:cNvSpPr>
          <p:nvPr>
            <p:ph type="sldImg" idx="2"/>
          </p:nvPr>
        </p:nvSpPr>
        <p:spPr>
          <a:xfrm>
            <a:off x="1165225" y="692150"/>
            <a:ext cx="4613275" cy="3460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9777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539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701040" y="4415790"/>
            <a:ext cx="5608200" cy="4183500"/>
          </a:xfrm>
          <a:prstGeom prst="rect">
            <a:avLst/>
          </a:prstGeom>
          <a:noFill/>
          <a:ln>
            <a:noFill/>
          </a:ln>
        </p:spPr>
        <p:txBody>
          <a:bodyPr spcFirstLastPara="1" wrap="square" lIns="93145" tIns="46559" rIns="93145" bIns="46559" anchor="t" anchorCtr="0">
            <a:noAutofit/>
          </a:bodyPr>
          <a:lstStyle/>
          <a:p>
            <a:pPr marL="0" indent="0"/>
            <a:r>
              <a:rPr lang="en-US" dirty="0"/>
              <a:t>Jessica Ayo</a:t>
            </a:r>
            <a:endParaRPr dirty="0"/>
          </a:p>
        </p:txBody>
      </p:sp>
      <p:sp>
        <p:nvSpPr>
          <p:cNvPr id="192" name="Google Shape;192;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5002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701040" y="4415790"/>
            <a:ext cx="5608200" cy="4183500"/>
          </a:xfrm>
          <a:prstGeom prst="rect">
            <a:avLst/>
          </a:prstGeom>
          <a:noFill/>
          <a:ln>
            <a:noFill/>
          </a:ln>
        </p:spPr>
        <p:txBody>
          <a:bodyPr spcFirstLastPara="1" wrap="square" lIns="93145" tIns="46559" rIns="93145" bIns="46559" anchor="t" anchorCtr="0">
            <a:noAutofit/>
          </a:bodyPr>
          <a:lstStyle/>
          <a:p>
            <a:pPr marL="0" indent="0"/>
            <a:r>
              <a:rPr lang="en-US" dirty="0"/>
              <a:t>Jessica Ayo</a:t>
            </a:r>
            <a:endParaRPr dirty="0"/>
          </a:p>
        </p:txBody>
      </p:sp>
      <p:sp>
        <p:nvSpPr>
          <p:cNvPr id="192" name="Google Shape;192;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7008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2:notes"/>
          <p:cNvSpPr txBox="1">
            <a:spLocks noGrp="1"/>
          </p:cNvSpPr>
          <p:nvPr>
            <p:ph type="body" idx="1"/>
          </p:nvPr>
        </p:nvSpPr>
        <p:spPr>
          <a:xfrm>
            <a:off x="701040" y="4415790"/>
            <a:ext cx="5608320" cy="4183380"/>
          </a:xfrm>
          <a:prstGeom prst="rect">
            <a:avLst/>
          </a:prstGeom>
          <a:noFill/>
          <a:ln>
            <a:noFill/>
          </a:ln>
        </p:spPr>
        <p:txBody>
          <a:bodyPr spcFirstLastPara="1" wrap="square" lIns="93145" tIns="46559" rIns="93145" bIns="46559" anchor="t" anchorCtr="0">
            <a:noAutofit/>
          </a:bodyPr>
          <a:lstStyle/>
          <a:p>
            <a:pPr marL="0" indent="0"/>
            <a:r>
              <a:rPr lang="en-US" dirty="0"/>
              <a:t>Jessica Ayo</a:t>
            </a:r>
            <a:endParaRPr dirty="0"/>
          </a:p>
        </p:txBody>
      </p:sp>
      <p:sp>
        <p:nvSpPr>
          <p:cNvPr id="232" name="Google Shape;232;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296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701040" y="4415790"/>
            <a:ext cx="5608200" cy="4183500"/>
          </a:xfrm>
          <a:prstGeom prst="rect">
            <a:avLst/>
          </a:prstGeom>
          <a:noFill/>
          <a:ln>
            <a:noFill/>
          </a:ln>
        </p:spPr>
        <p:txBody>
          <a:bodyPr spcFirstLastPara="1" wrap="square" lIns="93145" tIns="46559" rIns="93145" bIns="46559" anchor="t" anchorCtr="0">
            <a:noAutofit/>
          </a:bodyPr>
          <a:lstStyle/>
          <a:p>
            <a:pPr marL="0" indent="0"/>
            <a:r>
              <a:rPr lang="en-US" dirty="0"/>
              <a:t>Jessica Ayo</a:t>
            </a:r>
            <a:endParaRPr dirty="0"/>
          </a:p>
        </p:txBody>
      </p:sp>
      <p:sp>
        <p:nvSpPr>
          <p:cNvPr id="192" name="Google Shape;192;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25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3451" indent="-226725" defTabSz="906902">
              <a:defRPr/>
            </a:pPr>
            <a:r>
              <a:rPr lang="en-US" dirty="0"/>
              <a:t>Jessica Ayo-</a:t>
            </a:r>
          </a:p>
          <a:p>
            <a:pPr marL="453451" indent="-226725" defTabSz="906902">
              <a:defRPr/>
            </a:pPr>
            <a:r>
              <a:rPr lang="en-US" dirty="0"/>
              <a:t>Initially  an original template was created and distributed by CCCCO and a general analysis was done</a:t>
            </a:r>
          </a:p>
          <a:p>
            <a:pPr marL="453451" indent="-226725" defTabSz="906902">
              <a:defRPr/>
            </a:pPr>
            <a:r>
              <a:rPr lang="en-US" dirty="0"/>
              <a:t>Then CCRC (Community College Research Center) assessment was  introduced </a:t>
            </a:r>
          </a:p>
          <a:p>
            <a:pPr marL="453451" indent="-226725" defTabSz="906902">
              <a:defRPr/>
            </a:pPr>
            <a:r>
              <a:rPr lang="en-US" dirty="0"/>
              <a:t>The thoughts were to get CA data and compare with National data and other GP colleges outside of CA</a:t>
            </a:r>
          </a:p>
          <a:p>
            <a:pPr marL="453451" indent="-226725" defTabSz="906902">
              <a:defRPr/>
            </a:pPr>
            <a:endParaRPr lang="en-US" dirty="0"/>
          </a:p>
          <a:p>
            <a:endParaRPr lang="en-US" dirty="0"/>
          </a:p>
          <a:p>
            <a:r>
              <a:rPr lang="en-US" dirty="0"/>
              <a:t>RP and others created an initial tool. All colleges were required to complete and submit it in order to get GP funding</a:t>
            </a:r>
          </a:p>
          <a:p>
            <a:r>
              <a:rPr lang="en-US" dirty="0"/>
              <a:t>Then the CCRC model was distributed and later the model due in March 2020 was constructed with additional factors needed to report to the legislature and an umbrella of equity</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676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a:p>
            <a:r>
              <a:rPr lang="en-US" dirty="0"/>
              <a:t>What is the intent of Scale of Adoption Assessment?</a:t>
            </a:r>
          </a:p>
          <a:p>
            <a:pPr marL="453451" indent="-226725" defTabSz="906902">
              <a:defRPr/>
            </a:pPr>
            <a:r>
              <a:rPr lang="en-US" dirty="0"/>
              <a:t>CCRC’s own description: </a:t>
            </a:r>
          </a:p>
          <a:p>
            <a:pPr marL="453451" indent="-226725" defTabSz="906902">
              <a:defRPr/>
            </a:pPr>
            <a:r>
              <a:rPr lang="en-US" dirty="0"/>
              <a:t>CCRC has developed summary reports for assessments for American College Counseling Association colleges’ pathways, which have been used to write progress reports to college leaders, policy makers, and funders and to plan capacity building events.”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035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103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ayo</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458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a:p>
            <a:pPr marL="453451" lvl="1" indent="-226725" defTabSz="906902">
              <a:defRPr/>
            </a:pPr>
            <a:r>
              <a:rPr lang="en-US" dirty="0"/>
              <a:t>If you can get a diverse group of people in one room working on it together, it can be a great focuser, but its home in NOVA doesn’t make that particularly easy</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12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1" name="Google Shape;101;p14"/>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2" name="Google Shape;102;p14"/>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3" name="Google Shape;103;p1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6"/>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3" name="Google Shape;113;p16"/>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4" name="Google Shape;114;p16"/>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457200" y="792080"/>
            <a:ext cx="2139600" cy="12618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body" idx="1"/>
          </p:nvPr>
        </p:nvSpPr>
        <p:spPr>
          <a:xfrm>
            <a:off x="2971800" y="792080"/>
            <a:ext cx="5715000" cy="5577900"/>
          </a:xfrm>
          <a:prstGeom prst="rect">
            <a:avLst/>
          </a:prstGeom>
          <a:noFill/>
          <a:ln>
            <a:noFill/>
          </a:ln>
        </p:spPr>
        <p:txBody>
          <a:bodyPr spcFirstLastPara="1" wrap="square" lIns="91425" tIns="45700" rIns="91425" bIns="45700" anchor="t" anchorCtr="0"/>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147" name="Google Shape;147;p21"/>
          <p:cNvSpPr txBox="1">
            <a:spLocks noGrp="1"/>
          </p:cNvSpPr>
          <p:nvPr>
            <p:ph type="body" idx="2"/>
          </p:nvPr>
        </p:nvSpPr>
        <p:spPr>
          <a:xfrm>
            <a:off x="457201" y="2130554"/>
            <a:ext cx="2139600" cy="42435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48" name="Google Shape;148;p21"/>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9" name="Google Shape;149;p21"/>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0" name="Google Shape;150;p21"/>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cxnSp>
        <p:nvCxnSpPr>
          <p:cNvPr id="151" name="Google Shape;151;p21"/>
          <p:cNvCxnSpPr/>
          <p:nvPr/>
        </p:nvCxnSpPr>
        <p:spPr>
          <a:xfrm rot="5400000">
            <a:off x="-13102" y="3580280"/>
            <a:ext cx="55779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457200" y="792480"/>
            <a:ext cx="2142600" cy="12648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2"/>
          <p:cNvSpPr>
            <a:spLocks noGrp="1"/>
          </p:cNvSpPr>
          <p:nvPr>
            <p:ph type="pic" idx="2"/>
          </p:nvPr>
        </p:nvSpPr>
        <p:spPr>
          <a:xfrm>
            <a:off x="2858610" y="838201"/>
            <a:ext cx="59043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039"/>
              </a:srgbClr>
            </a:outerShdw>
          </a:effectLst>
        </p:spPr>
        <p:txBody>
          <a:bodyPr spcFirstLastPara="1" wrap="square" lIns="91425" tIns="45700" rIns="91425" bIns="45700" anchor="t" anchorCtr="0"/>
          <a:lstStyle>
            <a:lvl1pPr marR="0" lvl="0" algn="l" rtl="0">
              <a:lnSpc>
                <a:spcPct val="100000"/>
              </a:lnSpc>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5" name="Google Shape;155;p22"/>
          <p:cNvSpPr txBox="1">
            <a:spLocks noGrp="1"/>
          </p:cNvSpPr>
          <p:nvPr>
            <p:ph type="body" idx="1"/>
          </p:nvPr>
        </p:nvSpPr>
        <p:spPr>
          <a:xfrm>
            <a:off x="457200" y="2133600"/>
            <a:ext cx="2139600" cy="42429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56" name="Google Shape;156;p22"/>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7" name="Google Shape;157;p22"/>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8" name="Google Shape;158;p22"/>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3"/>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2" name="Google Shape;162;p23"/>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3" name="Google Shape;163;p23"/>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4" name="Google Shape;164;p23"/>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4"/>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8" name="Google Shape;168;p24"/>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9" name="Google Shape;169;p24"/>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0" name="Google Shape;170;p2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3"/>
          <p:cNvSpPr/>
          <p:nvPr/>
        </p:nvSpPr>
        <p:spPr>
          <a:xfrm>
            <a:off x="0" y="220787"/>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2" name="Google Shape;92;p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1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94" name="Google Shape;94;p13"/>
          <p:cNvSpPr/>
          <p:nvPr/>
        </p:nvSpPr>
        <p:spPr>
          <a:xfrm>
            <a:off x="0" y="0"/>
            <a:ext cx="9144000" cy="36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 name="Google Shape;95;p13"/>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6" name="Google Shape;96;p13"/>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13"/>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6" r:id="rId3"/>
    <p:sldLayoutId id="2147483667" r:id="rId4"/>
    <p:sldLayoutId id="2147483668" r:id="rId5"/>
    <p:sldLayoutId id="2147483669" r:id="rId6"/>
    <p:sldLayoutId id="214748368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asccc.org/guided-pathway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4.emf"/><Relationship Id="rId4" Type="http://schemas.openxmlformats.org/officeDocument/2006/relationships/package" Target="../embeddings/Microsoft_PowerPoint_Slide.sldx"/></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inyurl.com/CCC-GP2018" TargetMode="External"/><Relationship Id="rId7" Type="http://schemas.openxmlformats.org/officeDocument/2006/relationships/hyperlink" Target="mailto:info@asccc.or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asccc.org/signup-newsletters" TargetMode="External"/><Relationship Id="rId5" Type="http://schemas.openxmlformats.org/officeDocument/2006/relationships/hyperlink" Target="https://asccc.org/calendar/list/events" TargetMode="External"/><Relationship Id="rId4" Type="http://schemas.openxmlformats.org/officeDocument/2006/relationships/hyperlink" Target="https://www.asccc.org/guided-pathway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jfforg-prod-prime.s3.amazonaws.com/media/documents/CCRC_SOAA_Services_Descriptions_March_2018.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1" y="400924"/>
            <a:ext cx="8202303" cy="248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oogle Shape;189;p26"/>
          <p:cNvPicPr preferRelativeResize="0"/>
          <p:nvPr/>
        </p:nvPicPr>
        <p:blipFill rotWithShape="1">
          <a:blip r:embed="rId4">
            <a:alphaModFix/>
          </a:blip>
          <a:srcRect/>
          <a:stretch/>
        </p:blipFill>
        <p:spPr>
          <a:xfrm>
            <a:off x="1064525" y="5313024"/>
            <a:ext cx="6974006" cy="1123824"/>
          </a:xfrm>
          <a:prstGeom prst="rect">
            <a:avLst/>
          </a:prstGeom>
          <a:noFill/>
          <a:ln>
            <a:noFill/>
          </a:ln>
        </p:spPr>
      </p:pic>
      <p:sp>
        <p:nvSpPr>
          <p:cNvPr id="3" name="Rectangle 2"/>
          <p:cNvSpPr/>
          <p:nvPr/>
        </p:nvSpPr>
        <p:spPr>
          <a:xfrm>
            <a:off x="1153196" y="2887313"/>
            <a:ext cx="7137779" cy="1631216"/>
          </a:xfrm>
          <a:prstGeom prst="rect">
            <a:avLst/>
          </a:prstGeom>
        </p:spPr>
        <p:txBody>
          <a:bodyPr wrap="square">
            <a:spAutoFit/>
          </a:bodyPr>
          <a:lstStyle/>
          <a:p>
            <a:pPr lvl="0" algn="ctr">
              <a:buSzPts val="3600"/>
            </a:pPr>
            <a:r>
              <a:rPr lang="en-US" sz="2000" dirty="0"/>
              <a:t>Welcome!  We’ll be with you shortly.</a:t>
            </a:r>
          </a:p>
          <a:p>
            <a:pPr lvl="0" algn="ctr">
              <a:buSzPts val="3600"/>
            </a:pPr>
            <a:r>
              <a:rPr lang="en-US" sz="2000" dirty="0"/>
              <a:t>The chat will be used for questions and input.</a:t>
            </a:r>
          </a:p>
          <a:p>
            <a:pPr lvl="0" algn="ctr">
              <a:buSzPts val="3600"/>
            </a:pPr>
            <a:r>
              <a:rPr lang="en-US" sz="2000" dirty="0"/>
              <a:t>All attendees will be muted upon entry.</a:t>
            </a:r>
          </a:p>
          <a:p>
            <a:pPr lvl="0" algn="ctr">
              <a:buSzPts val="3600"/>
            </a:pPr>
            <a:r>
              <a:rPr lang="en-US" sz="2000" dirty="0"/>
              <a:t>You can find this presentation on the ASCCC website below.</a:t>
            </a:r>
          </a:p>
          <a:p>
            <a:pPr lvl="0" algn="ctr">
              <a:buSzPts val="3600"/>
            </a:pPr>
            <a:endParaRPr lang="en-US" sz="2000" dirty="0"/>
          </a:p>
        </p:txBody>
      </p:sp>
      <p:sp>
        <p:nvSpPr>
          <p:cNvPr id="5" name="Rectangle 4"/>
          <p:cNvSpPr/>
          <p:nvPr/>
        </p:nvSpPr>
        <p:spPr>
          <a:xfrm>
            <a:off x="361665" y="4122801"/>
            <a:ext cx="8434314" cy="425501"/>
          </a:xfrm>
          <a:prstGeom prst="rect">
            <a:avLst/>
          </a:prstGeom>
        </p:spPr>
        <p:txBody>
          <a:bodyPr wrap="square">
            <a:spAutoFit/>
          </a:bodyPr>
          <a:lstStyle/>
          <a:p>
            <a:pPr lvl="0" algn="ctr">
              <a:lnSpc>
                <a:spcPct val="115000"/>
              </a:lnSpc>
              <a:buClr>
                <a:schemeClr val="dk1"/>
              </a:buClr>
              <a:buSzPts val="1100"/>
            </a:pPr>
            <a:r>
              <a:rPr lang="en-US" sz="2000" dirty="0">
                <a:latin typeface="Calibri"/>
                <a:ea typeface="Calibri"/>
                <a:cs typeface="Calibri"/>
                <a:sym typeface="Calibri"/>
              </a:rPr>
              <a:t>ASCCC Guided Pathways RESOURCES</a:t>
            </a:r>
            <a:r>
              <a:rPr lang="en-US" sz="2000" dirty="0">
                <a:solidFill>
                  <a:schemeClr val="hlink"/>
                </a:solidFill>
                <a:uFill>
                  <a:noFill/>
                </a:uFill>
                <a:latin typeface="Calibri"/>
                <a:ea typeface="Calibri"/>
                <a:cs typeface="Calibri"/>
                <a:sym typeface="Calibri"/>
                <a:hlinkClick r:id="rId5"/>
              </a:rPr>
              <a:t> </a:t>
            </a:r>
            <a:r>
              <a:rPr lang="en-US" sz="2000" u="sng" dirty="0">
                <a:solidFill>
                  <a:schemeClr val="hlink"/>
                </a:solidFill>
                <a:latin typeface="Calibri"/>
                <a:ea typeface="Calibri"/>
                <a:cs typeface="Calibri"/>
                <a:sym typeface="Calibri"/>
                <a:hlinkClick r:id="rId5"/>
              </a:rPr>
              <a:t>https://www.asccc.org/guided-pathways</a:t>
            </a:r>
            <a:endParaRPr lang="en-US" sz="2000" u="sng" dirty="0">
              <a:solidFill>
                <a:schemeClr val="hlink"/>
              </a:solidFill>
              <a:latin typeface="Calibri"/>
              <a:ea typeface="Calibri"/>
              <a:cs typeface="Calibri"/>
              <a:sym typeface="Calibri"/>
            </a:endParaRPr>
          </a:p>
        </p:txBody>
      </p:sp>
    </p:spTree>
    <p:extLst>
      <p:ext uri="{BB962C8B-B14F-4D97-AF65-F5344CB8AC3E}">
        <p14:creationId xmlns:p14="http://schemas.microsoft.com/office/powerpoint/2010/main" val="154604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913" y="533400"/>
            <a:ext cx="2314131" cy="4283032"/>
          </a:xfrm>
          <a:prstGeom prst="rect">
            <a:avLst/>
          </a:prstGeom>
        </p:spPr>
      </p:pic>
      <p:sp>
        <p:nvSpPr>
          <p:cNvPr id="3" name="Title 2"/>
          <p:cNvSpPr>
            <a:spLocks noGrp="1"/>
          </p:cNvSpPr>
          <p:nvPr>
            <p:ph type="title"/>
          </p:nvPr>
        </p:nvSpPr>
        <p:spPr>
          <a:xfrm>
            <a:off x="447040" y="494755"/>
            <a:ext cx="4196080" cy="604520"/>
          </a:xfrm>
        </p:spPr>
        <p:txBody>
          <a:bodyPr/>
          <a:lstStyle/>
          <a:p>
            <a:r>
              <a:rPr lang="en-US" b="1" dirty="0"/>
              <a:t>Challenges</a:t>
            </a:r>
          </a:p>
        </p:txBody>
      </p:sp>
      <p:sp>
        <p:nvSpPr>
          <p:cNvPr id="4" name="Text Placeholder 3"/>
          <p:cNvSpPr>
            <a:spLocks noGrp="1"/>
          </p:cNvSpPr>
          <p:nvPr>
            <p:ph type="body" idx="1"/>
          </p:nvPr>
        </p:nvSpPr>
        <p:spPr>
          <a:xfrm>
            <a:off x="274957" y="1099275"/>
            <a:ext cx="6279956" cy="4942840"/>
          </a:xfrm>
        </p:spPr>
        <p:txBody>
          <a:bodyPr/>
          <a:lstStyle/>
          <a:p>
            <a:pPr>
              <a:buFont typeface="Wingdings" panose="05000000000000000000" pitchFamily="2" charset="2"/>
              <a:buChar char="q"/>
            </a:pPr>
            <a:r>
              <a:rPr lang="en-US" dirty="0"/>
              <a:t>Hard to find in NOVA </a:t>
            </a:r>
          </a:p>
          <a:p>
            <a:pPr lvl="1">
              <a:buFont typeface="Wingdings" panose="05000000000000000000" pitchFamily="2" charset="2"/>
              <a:buChar char="q"/>
            </a:pPr>
            <a:r>
              <a:rPr lang="en-US" dirty="0"/>
              <a:t>Click on Programs &gt; then GUIDED PATHWAYS &gt; then PROJECTS &gt; your College</a:t>
            </a:r>
          </a:p>
          <a:p>
            <a:pPr marL="588645" lvl="1" indent="0">
              <a:buNone/>
            </a:pPr>
            <a:endParaRPr lang="en-US" dirty="0"/>
          </a:p>
          <a:p>
            <a:pPr>
              <a:buFont typeface="Wingdings" panose="05000000000000000000" pitchFamily="2" charset="2"/>
              <a:buChar char="q"/>
            </a:pPr>
            <a:r>
              <a:rPr lang="en-US" dirty="0"/>
              <a:t>May feel like a “Straight-Jacket” working in tension with local understanding / control / interpretation/definition</a:t>
            </a:r>
          </a:p>
          <a:p>
            <a:pPr>
              <a:buFont typeface="Wingdings" panose="05000000000000000000" pitchFamily="2" charset="2"/>
              <a:buChar char="q"/>
            </a:pPr>
            <a:endParaRPr lang="en-US" dirty="0"/>
          </a:p>
          <a:p>
            <a:pPr lvl="1">
              <a:buFont typeface="Wingdings" panose="05000000000000000000" pitchFamily="2" charset="2"/>
              <a:buChar char="q"/>
            </a:pPr>
            <a:r>
              <a:rPr lang="en-US" dirty="0"/>
              <a:t>You don’t have to do it all, and you can explain how local implementation expresses local culture</a:t>
            </a:r>
          </a:p>
          <a:p>
            <a:pPr>
              <a:buFont typeface="Wingdings" panose="05000000000000000000" pitchFamily="2" charset="2"/>
              <a:buChar char="q"/>
            </a:pPr>
            <a:r>
              <a:rPr lang="en-US" dirty="0"/>
              <a:t>May not be terrifically conducive to collaboration</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dirty="0"/>
          </a:p>
        </p:txBody>
      </p:sp>
      <p:pic>
        <p:nvPicPr>
          <p:cNvPr id="6" name="Picture 5">
            <a:extLst>
              <a:ext uri="{FF2B5EF4-FFF2-40B4-BE49-F238E27FC236}">
                <a16:creationId xmlns:a16="http://schemas.microsoft.com/office/drawing/2014/main" id="{E57DFD70-06CE-46F7-A909-9D4B1E887135}"/>
              </a:ext>
            </a:extLst>
          </p:cNvPr>
          <p:cNvPicPr>
            <a:picLocks noChangeAspect="1"/>
          </p:cNvPicPr>
          <p:nvPr/>
        </p:nvPicPr>
        <p:blipFill>
          <a:blip r:embed="rId4"/>
          <a:stretch>
            <a:fillRect/>
          </a:stretch>
        </p:blipFill>
        <p:spPr>
          <a:xfrm>
            <a:off x="6202557" y="5813514"/>
            <a:ext cx="2834886" cy="859611"/>
          </a:xfrm>
          <a:prstGeom prst="rect">
            <a:avLst/>
          </a:prstGeom>
        </p:spPr>
      </p:pic>
    </p:spTree>
    <p:extLst>
      <p:ext uri="{BB962C8B-B14F-4D97-AF65-F5344CB8AC3E}">
        <p14:creationId xmlns:p14="http://schemas.microsoft.com/office/powerpoint/2010/main" val="3753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anim calcmode="lin" valueType="num">
                                      <p:cBhvr>
                                        <p:cTn id="2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anim calcmode="lin" valueType="num">
                                      <p:cBhvr>
                                        <p:cTn id="2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183" y="599440"/>
            <a:ext cx="2052637" cy="3541099"/>
          </a:xfrm>
          <a:prstGeom prst="rect">
            <a:avLst/>
          </a:prstGeom>
        </p:spPr>
      </p:pic>
      <p:sp>
        <p:nvSpPr>
          <p:cNvPr id="3" name="Title 2"/>
          <p:cNvSpPr>
            <a:spLocks noGrp="1"/>
          </p:cNvSpPr>
          <p:nvPr>
            <p:ph type="title"/>
          </p:nvPr>
        </p:nvSpPr>
        <p:spPr>
          <a:xfrm>
            <a:off x="457200" y="487680"/>
            <a:ext cx="6979920" cy="741680"/>
          </a:xfrm>
        </p:spPr>
        <p:txBody>
          <a:bodyPr/>
          <a:lstStyle/>
          <a:p>
            <a:r>
              <a:rPr lang="en-US" b="1" dirty="0"/>
              <a:t>Example from Santa Rosa</a:t>
            </a:r>
          </a:p>
        </p:txBody>
      </p:sp>
      <p:sp>
        <p:nvSpPr>
          <p:cNvPr id="4" name="Text Placeholder 3"/>
          <p:cNvSpPr>
            <a:spLocks noGrp="1"/>
          </p:cNvSpPr>
          <p:nvPr>
            <p:ph type="body" idx="1"/>
          </p:nvPr>
        </p:nvSpPr>
        <p:spPr>
          <a:xfrm>
            <a:off x="190500" y="1123950"/>
            <a:ext cx="6819900" cy="5134610"/>
          </a:xfrm>
        </p:spPr>
        <p:txBody>
          <a:bodyPr/>
          <a:lstStyle/>
          <a:p>
            <a:pPr>
              <a:buFont typeface="Wingdings" panose="05000000000000000000" pitchFamily="2" charset="2"/>
              <a:buChar char="v"/>
            </a:pPr>
            <a:r>
              <a:rPr lang="en-US" dirty="0"/>
              <a:t>Objectionable prompts with substantial resistance</a:t>
            </a:r>
          </a:p>
          <a:p>
            <a:pPr>
              <a:buFont typeface="Wingdings" panose="05000000000000000000" pitchFamily="2" charset="2"/>
              <a:buChar char="v"/>
            </a:pPr>
            <a:r>
              <a:rPr lang="en-US" b="1" dirty="0"/>
              <a:t>For example: </a:t>
            </a:r>
          </a:p>
          <a:p>
            <a:pPr lvl="1">
              <a:buFont typeface="Wingdings" panose="05000000000000000000" pitchFamily="2" charset="2"/>
              <a:buChar char="v"/>
            </a:pPr>
            <a:r>
              <a:rPr lang="en-US" dirty="0"/>
              <a:t>Practice A: Pillar 3 (Staying on the Path)“Advisors monitor which program </a:t>
            </a:r>
            <a:r>
              <a:rPr lang="en-US" b="1" i="1" dirty="0"/>
              <a:t>every student </a:t>
            </a:r>
            <a:r>
              <a:rPr lang="en-US" dirty="0"/>
              <a:t>is in and how far along the student is toward completing the program requirements.”</a:t>
            </a:r>
          </a:p>
          <a:p>
            <a:pPr lvl="2">
              <a:buFont typeface="Wingdings" panose="05000000000000000000" pitchFamily="2" charset="2"/>
              <a:buChar char="v"/>
            </a:pPr>
            <a:r>
              <a:rPr lang="en-US" i="1" dirty="0"/>
              <a:t>It isn’t hard to see why faculty respond “surveillance culture” and “Big Brother”</a:t>
            </a:r>
          </a:p>
          <a:p>
            <a:pPr lvl="1">
              <a:buFont typeface="Wingdings" panose="05000000000000000000" pitchFamily="2" charset="2"/>
              <a:buChar char="v"/>
            </a:pPr>
            <a:r>
              <a:rPr lang="en-US" dirty="0"/>
              <a:t>Practice B: “Instruction across programs . . . engage students in active and applied learning, encouraging them to think critically, solve meaningful problems, and work and communicate effectively with others.</a:t>
            </a:r>
          </a:p>
          <a:p>
            <a:pPr lvl="2">
              <a:buFont typeface="Wingdings" panose="05000000000000000000" pitchFamily="2" charset="2"/>
              <a:buChar char="v"/>
            </a:pPr>
            <a:r>
              <a:rPr lang="en-US" i="1" dirty="0"/>
              <a:t>How does this relate to faculty autonomy &amp; academic freedom?</a:t>
            </a:r>
          </a:p>
          <a:p>
            <a:pPr lvl="1">
              <a:buFont typeface="Wingdings" panose="05000000000000000000" pitchFamily="2" charset="2"/>
              <a:buChar char="v"/>
            </a:pPr>
            <a:endParaRPr lang="en-US" dirty="0"/>
          </a:p>
          <a:p>
            <a:pPr marL="588645" lvl="1" indent="0">
              <a:buNone/>
            </a:pPr>
            <a:r>
              <a:rPr lang="en-US" dirty="0"/>
              <a:t> </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dirty="0"/>
          </a:p>
        </p:txBody>
      </p:sp>
      <p:pic>
        <p:nvPicPr>
          <p:cNvPr id="6" name="Picture 5">
            <a:extLst>
              <a:ext uri="{FF2B5EF4-FFF2-40B4-BE49-F238E27FC236}">
                <a16:creationId xmlns:a16="http://schemas.microsoft.com/office/drawing/2014/main" id="{F66FAEA3-940E-447B-ADE8-9ADC4D165FF4}"/>
              </a:ext>
            </a:extLst>
          </p:cNvPr>
          <p:cNvPicPr>
            <a:picLocks noChangeAspect="1"/>
          </p:cNvPicPr>
          <p:nvPr/>
        </p:nvPicPr>
        <p:blipFill>
          <a:blip r:embed="rId4"/>
          <a:stretch>
            <a:fillRect/>
          </a:stretch>
        </p:blipFill>
        <p:spPr>
          <a:xfrm>
            <a:off x="6199509" y="5828754"/>
            <a:ext cx="2840982" cy="859611"/>
          </a:xfrm>
          <a:prstGeom prst="rect">
            <a:avLst/>
          </a:prstGeom>
        </p:spPr>
      </p:pic>
    </p:spTree>
    <p:extLst>
      <p:ext uri="{BB962C8B-B14F-4D97-AF65-F5344CB8AC3E}">
        <p14:creationId xmlns:p14="http://schemas.microsoft.com/office/powerpoint/2010/main" val="217859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F2D9F-12EF-40FD-AA02-0AAB439440A7}"/>
              </a:ext>
            </a:extLst>
          </p:cNvPr>
          <p:cNvSpPr>
            <a:spLocks noGrp="1"/>
          </p:cNvSpPr>
          <p:nvPr>
            <p:ph type="title"/>
          </p:nvPr>
        </p:nvSpPr>
        <p:spPr>
          <a:xfrm>
            <a:off x="457200" y="1119220"/>
            <a:ext cx="8229600" cy="990600"/>
          </a:xfrm>
        </p:spPr>
        <p:txBody>
          <a:bodyPr/>
          <a:lstStyle/>
          <a:p>
            <a:r>
              <a:rPr lang="en-US" dirty="0"/>
              <a:t>The rating choices are not clear when the college is working on only some projects within a pillar or have limited ability to scale </a:t>
            </a:r>
          </a:p>
        </p:txBody>
      </p:sp>
      <p:sp>
        <p:nvSpPr>
          <p:cNvPr id="2" name="Slide Number Placeholder 1">
            <a:extLst>
              <a:ext uri="{FF2B5EF4-FFF2-40B4-BE49-F238E27FC236}">
                <a16:creationId xmlns:a16="http://schemas.microsoft.com/office/drawing/2014/main" id="{8973ABE6-00BC-4ABD-8137-E0FCBFA4502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dirty="0"/>
          </a:p>
        </p:txBody>
      </p:sp>
      <p:graphicFrame>
        <p:nvGraphicFramePr>
          <p:cNvPr id="4" name="Google Shape;233;g651eec4cae_0_0">
            <a:extLst>
              <a:ext uri="{FF2B5EF4-FFF2-40B4-BE49-F238E27FC236}">
                <a16:creationId xmlns:a16="http://schemas.microsoft.com/office/drawing/2014/main" id="{6F47CF36-1466-4D26-8D35-56B8AD15B31A}"/>
              </a:ext>
            </a:extLst>
          </p:cNvPr>
          <p:cNvGraphicFramePr/>
          <p:nvPr/>
        </p:nvGraphicFramePr>
        <p:xfrm>
          <a:off x="73918" y="3223325"/>
          <a:ext cx="8996164" cy="3433329"/>
        </p:xfrm>
        <a:graphic>
          <a:graphicData uri="http://schemas.openxmlformats.org/drawingml/2006/table">
            <a:tbl>
              <a:tblPr>
                <a:noFill/>
              </a:tblPr>
              <a:tblGrid>
                <a:gridCol w="2228560">
                  <a:extLst>
                    <a:ext uri="{9D8B030D-6E8A-4147-A177-3AD203B41FA5}">
                      <a16:colId xmlns:a16="http://schemas.microsoft.com/office/drawing/2014/main" val="20000"/>
                    </a:ext>
                  </a:extLst>
                </a:gridCol>
                <a:gridCol w="6767604">
                  <a:extLst>
                    <a:ext uri="{9D8B030D-6E8A-4147-A177-3AD203B41FA5}">
                      <a16:colId xmlns:a16="http://schemas.microsoft.com/office/drawing/2014/main" val="20001"/>
                    </a:ext>
                  </a:extLst>
                </a:gridCol>
              </a:tblGrid>
              <a:tr h="390796">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a:t>Scale of Adoption</a:t>
                      </a:r>
                      <a:endParaRPr sz="1400" b="1"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dirty="0"/>
                        <a:t>Definition</a:t>
                      </a:r>
                      <a:endParaRPr sz="1400" b="1" u="none" strike="noStrike" cap="none"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extLst>
                  <a:ext uri="{0D108BD9-81ED-4DB2-BD59-A6C34878D82A}">
                    <a16:rowId xmlns:a16="http://schemas.microsoft.com/office/drawing/2014/main" val="10000"/>
                  </a:ext>
                </a:extLst>
              </a:tr>
              <a:tr h="459578">
                <a:tc>
                  <a:txBody>
                    <a:bodyPr/>
                    <a:lstStyle/>
                    <a:p>
                      <a:pPr marL="0" marR="0" lvl="0" indent="0" algn="l" rtl="0">
                        <a:lnSpc>
                          <a:spcPct val="115000"/>
                        </a:lnSpc>
                        <a:spcBef>
                          <a:spcPts val="0"/>
                        </a:spcBef>
                        <a:spcAft>
                          <a:spcPts val="0"/>
                        </a:spcAft>
                        <a:buClr>
                          <a:srgbClr val="000000"/>
                        </a:buClr>
                        <a:buSzPts val="1800"/>
                        <a:buFont typeface="Arial"/>
                        <a:buNone/>
                      </a:pPr>
                      <a:r>
                        <a:rPr lang="en-US" sz="1800" i="1" u="none" strike="noStrike" cap="none" dirty="0">
                          <a:latin typeface="Source Sans Pro"/>
                          <a:ea typeface="Source Sans Pro"/>
                          <a:cs typeface="Source Sans Pro"/>
                          <a:sym typeface="Source Sans Pro"/>
                        </a:rPr>
                        <a:t>Not occurring</a:t>
                      </a:r>
                      <a:endParaRPr sz="1800" i="1"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College is currently not following, or planning to follow, this practice</a:t>
                      </a:r>
                      <a:endParaRPr sz="1800"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9578">
                <a:tc>
                  <a:txBody>
                    <a:bodyPr/>
                    <a:lstStyle/>
                    <a:p>
                      <a:pPr marL="0" marR="0" lvl="0" indent="0" algn="l" rtl="0">
                        <a:lnSpc>
                          <a:spcPct val="115000"/>
                        </a:lnSpc>
                        <a:spcBef>
                          <a:spcPts val="0"/>
                        </a:spcBef>
                        <a:spcAft>
                          <a:spcPts val="0"/>
                        </a:spcAft>
                        <a:buClr>
                          <a:srgbClr val="000000"/>
                        </a:buClr>
                        <a:buSzPts val="1800"/>
                        <a:buFont typeface="Arial"/>
                        <a:buNone/>
                      </a:pPr>
                      <a:r>
                        <a:rPr lang="en-US" sz="1800" i="1" u="none" strike="noStrike" cap="none" dirty="0">
                          <a:latin typeface="Source Sans Pro"/>
                          <a:ea typeface="Source Sans Pro"/>
                          <a:cs typeface="Source Sans Pro"/>
                          <a:sym typeface="Source Sans Pro"/>
                        </a:rPr>
                        <a:t>Not systematic</a:t>
                      </a:r>
                      <a:endParaRPr sz="1800" i="1"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Practice is incomplete, inconsistent, informal, and/or optional</a:t>
                      </a:r>
                      <a:endParaRPr sz="1800"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62246">
                <a:tc>
                  <a:txBody>
                    <a:bodyPr/>
                    <a:lstStyle/>
                    <a:p>
                      <a:pPr marL="0" marR="0" lvl="0" indent="0" algn="l" rtl="0">
                        <a:lnSpc>
                          <a:spcPct val="115000"/>
                        </a:lnSpc>
                        <a:spcBef>
                          <a:spcPts val="0"/>
                        </a:spcBef>
                        <a:spcAft>
                          <a:spcPts val="0"/>
                        </a:spcAft>
                        <a:buClr>
                          <a:srgbClr val="000000"/>
                        </a:buClr>
                        <a:buSzPts val="1800"/>
                        <a:buFont typeface="Arial"/>
                        <a:buNone/>
                      </a:pPr>
                      <a:r>
                        <a:rPr lang="en-US" sz="1800" i="1" u="none" strike="noStrike" cap="none" dirty="0">
                          <a:latin typeface="Source Sans Pro"/>
                          <a:ea typeface="Source Sans Pro"/>
                          <a:cs typeface="Source Sans Pro"/>
                          <a:sym typeface="Source Sans Pro"/>
                        </a:rPr>
                        <a:t>Planning to scale</a:t>
                      </a:r>
                      <a:endParaRPr sz="1800" i="1"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College has made plans to implement the practice at scale and has started to put these plans into place</a:t>
                      </a:r>
                      <a:endParaRPr sz="1800"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9578">
                <a:tc>
                  <a:txBody>
                    <a:bodyPr/>
                    <a:lstStyle/>
                    <a:p>
                      <a:pPr marL="0" marR="0" lvl="0" indent="0" algn="l" rtl="0">
                        <a:lnSpc>
                          <a:spcPct val="115000"/>
                        </a:lnSpc>
                        <a:spcBef>
                          <a:spcPts val="0"/>
                        </a:spcBef>
                        <a:spcAft>
                          <a:spcPts val="0"/>
                        </a:spcAft>
                        <a:buClr>
                          <a:srgbClr val="000000"/>
                        </a:buClr>
                        <a:buSzPts val="1800"/>
                        <a:buFont typeface="Arial"/>
                        <a:buNone/>
                      </a:pPr>
                      <a:r>
                        <a:rPr lang="en-US" sz="1800" i="1" u="none" strike="noStrike" cap="none" dirty="0">
                          <a:latin typeface="Source Sans Pro"/>
                          <a:ea typeface="Source Sans Pro"/>
                          <a:cs typeface="Source Sans Pro"/>
                          <a:sym typeface="Source Sans Pro"/>
                        </a:rPr>
                        <a:t>Scaling in progress</a:t>
                      </a:r>
                      <a:endParaRPr sz="1800" i="1"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Implementation of the practice is in progress for all students</a:t>
                      </a:r>
                      <a:endParaRPr sz="1800"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62246">
                <a:tc>
                  <a:txBody>
                    <a:bodyPr/>
                    <a:lstStyle/>
                    <a:p>
                      <a:pPr marL="0" marR="0" lvl="0" indent="0" algn="l" rtl="0">
                        <a:lnSpc>
                          <a:spcPct val="115000"/>
                        </a:lnSpc>
                        <a:spcBef>
                          <a:spcPts val="0"/>
                        </a:spcBef>
                        <a:spcAft>
                          <a:spcPts val="0"/>
                        </a:spcAft>
                        <a:buClr>
                          <a:srgbClr val="000000"/>
                        </a:buClr>
                        <a:buSzPts val="1800"/>
                        <a:buFont typeface="Arial"/>
                        <a:buNone/>
                      </a:pPr>
                      <a:r>
                        <a:rPr lang="en-US" sz="1800" i="1" u="none" strike="noStrike" cap="none" dirty="0">
                          <a:latin typeface="Source Sans Pro"/>
                          <a:ea typeface="Source Sans Pro"/>
                          <a:cs typeface="Source Sans Pro"/>
                          <a:sym typeface="Source Sans Pro"/>
                        </a:rPr>
                        <a:t>At scale</a:t>
                      </a:r>
                      <a:endParaRPr sz="1800" i="1"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Practice is implemented at scale—that is, </a:t>
                      </a:r>
                      <a:r>
                        <a:rPr lang="en-US" sz="1800" u="sng" strike="noStrike" cap="none" dirty="0">
                          <a:latin typeface="Source Sans Pro"/>
                          <a:ea typeface="Source Sans Pro"/>
                          <a:cs typeface="Source Sans Pro"/>
                          <a:sym typeface="Source Sans Pro"/>
                        </a:rPr>
                        <a:t>for all students in all programs</a:t>
                      </a:r>
                      <a:r>
                        <a:rPr lang="en-US" sz="1800" u="none" strike="noStrike" cap="none" dirty="0">
                          <a:latin typeface="Source Sans Pro"/>
                          <a:ea typeface="Source Sans Pro"/>
                          <a:cs typeface="Source Sans Pro"/>
                          <a:sym typeface="Source Sans Pro"/>
                        </a:rPr>
                        <a:t> of study</a:t>
                      </a:r>
                      <a:endParaRPr sz="1800" u="none" strike="noStrike" cap="none" dirty="0">
                        <a:latin typeface="Source Sans Pro"/>
                        <a:ea typeface="Source Sans Pro"/>
                        <a:cs typeface="Source Sans Pro"/>
                        <a:sym typeface="Source Sans Pro"/>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1138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3782-6145-4D16-BE69-54E23D3D717E}"/>
              </a:ext>
            </a:extLst>
          </p:cNvPr>
          <p:cNvSpPr>
            <a:spLocks noGrp="1"/>
          </p:cNvSpPr>
          <p:nvPr>
            <p:ph type="title"/>
          </p:nvPr>
        </p:nvSpPr>
        <p:spPr>
          <a:xfrm>
            <a:off x="174661" y="533400"/>
            <a:ext cx="8708081" cy="990600"/>
          </a:xfrm>
        </p:spPr>
        <p:txBody>
          <a:bodyPr/>
          <a:lstStyle/>
          <a:p>
            <a:r>
              <a:rPr lang="en-US" sz="3600" b="1" dirty="0"/>
              <a:t>Governance Processes for Guided Pathways</a:t>
            </a:r>
          </a:p>
        </p:txBody>
      </p:sp>
      <p:sp>
        <p:nvSpPr>
          <p:cNvPr id="3" name="Text Placeholder 2">
            <a:extLst>
              <a:ext uri="{FF2B5EF4-FFF2-40B4-BE49-F238E27FC236}">
                <a16:creationId xmlns:a16="http://schemas.microsoft.com/office/drawing/2014/main" id="{6BDA9641-B360-442C-88D7-B79365941F71}"/>
              </a:ext>
            </a:extLst>
          </p:cNvPr>
          <p:cNvSpPr>
            <a:spLocks noGrp="1"/>
          </p:cNvSpPr>
          <p:nvPr>
            <p:ph type="body" idx="1"/>
          </p:nvPr>
        </p:nvSpPr>
        <p:spPr/>
        <p:txBody>
          <a:bodyPr/>
          <a:lstStyle/>
          <a:p>
            <a:pPr lvl="0" indent="-342900">
              <a:spcBef>
                <a:spcPts val="1000"/>
              </a:spcBef>
              <a:buSzPts val="1800"/>
              <a:buFont typeface="Wingdings" panose="05000000000000000000" pitchFamily="2" charset="2"/>
              <a:buChar char="§"/>
            </a:pPr>
            <a:r>
              <a:rPr lang="en-US" dirty="0"/>
              <a:t>A guided pathways structure that parallels governance. There may be points of intersection, but not necessarily integration. How sustainable is this?</a:t>
            </a:r>
          </a:p>
          <a:p>
            <a:pPr lvl="0" indent="-342900">
              <a:spcBef>
                <a:spcPts val="1000"/>
              </a:spcBef>
              <a:buSzPts val="1800"/>
              <a:buFont typeface="Wingdings" panose="05000000000000000000" pitchFamily="2" charset="2"/>
              <a:buChar char="§"/>
            </a:pPr>
            <a:endParaRPr lang="en-US" dirty="0"/>
          </a:p>
          <a:p>
            <a:pPr lvl="0" indent="-342900">
              <a:spcBef>
                <a:spcPts val="0"/>
              </a:spcBef>
              <a:buSzPts val="1800"/>
              <a:buFont typeface="Wingdings" panose="05000000000000000000" pitchFamily="2" charset="2"/>
              <a:buChar char="§"/>
            </a:pPr>
            <a:r>
              <a:rPr lang="en-US" dirty="0"/>
              <a:t>College personnel report they are working on Guided Pathways, but critical decisions are made “over there”.</a:t>
            </a:r>
          </a:p>
          <a:p>
            <a:pPr lvl="0" indent="-342900">
              <a:spcBef>
                <a:spcPts val="0"/>
              </a:spcBef>
              <a:buSzPts val="1800"/>
              <a:buFont typeface="Wingdings" panose="05000000000000000000" pitchFamily="2" charset="2"/>
              <a:buChar char="§"/>
            </a:pPr>
            <a:endParaRPr lang="en-US" dirty="0"/>
          </a:p>
          <a:p>
            <a:pPr lvl="0" indent="-342900">
              <a:spcBef>
                <a:spcPts val="0"/>
              </a:spcBef>
              <a:buSzPts val="1800"/>
              <a:buFont typeface="Wingdings" panose="05000000000000000000" pitchFamily="2" charset="2"/>
              <a:buChar char="§"/>
            </a:pPr>
            <a:r>
              <a:rPr lang="en-US" dirty="0"/>
              <a:t>Moving towards integrating guided pathways and adaptation governance to support and advance guided pathways implementation while taking care of “regular business”.</a:t>
            </a:r>
          </a:p>
          <a:p>
            <a:pPr marL="131445" indent="0">
              <a:buNone/>
            </a:pPr>
            <a:endParaRPr lang="en-US" dirty="0"/>
          </a:p>
        </p:txBody>
      </p:sp>
      <p:sp>
        <p:nvSpPr>
          <p:cNvPr id="4" name="Slide Number Placeholder 3">
            <a:extLst>
              <a:ext uri="{FF2B5EF4-FFF2-40B4-BE49-F238E27FC236}">
                <a16:creationId xmlns:a16="http://schemas.microsoft.com/office/drawing/2014/main" id="{0F7FC8E9-BC49-483B-BF22-95B30CAF634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dirty="0"/>
          </a:p>
        </p:txBody>
      </p:sp>
      <p:pic>
        <p:nvPicPr>
          <p:cNvPr id="5" name="Picture 4"/>
          <p:cNvPicPr>
            <a:picLocks noChangeAspect="1"/>
          </p:cNvPicPr>
          <p:nvPr/>
        </p:nvPicPr>
        <p:blipFill>
          <a:blip r:embed="rId3"/>
          <a:stretch>
            <a:fillRect/>
          </a:stretch>
        </p:blipFill>
        <p:spPr>
          <a:xfrm>
            <a:off x="5730323" y="5617389"/>
            <a:ext cx="2840982" cy="859611"/>
          </a:xfrm>
          <a:prstGeom prst="rect">
            <a:avLst/>
          </a:prstGeom>
        </p:spPr>
      </p:pic>
    </p:spTree>
    <p:extLst>
      <p:ext uri="{BB962C8B-B14F-4D97-AF65-F5344CB8AC3E}">
        <p14:creationId xmlns:p14="http://schemas.microsoft.com/office/powerpoint/2010/main" val="366296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3CFA-3CD8-4D44-A6FA-41843545BDFE}"/>
              </a:ext>
            </a:extLst>
          </p:cNvPr>
          <p:cNvSpPr>
            <a:spLocks noGrp="1"/>
          </p:cNvSpPr>
          <p:nvPr>
            <p:ph type="title"/>
          </p:nvPr>
        </p:nvSpPr>
        <p:spPr>
          <a:xfrm>
            <a:off x="457200" y="287023"/>
            <a:ext cx="8229600" cy="637854"/>
          </a:xfrm>
        </p:spPr>
        <p:txBody>
          <a:bodyPr/>
          <a:lstStyle/>
          <a:p>
            <a:r>
              <a:rPr lang="en-US" dirty="0"/>
              <a:t>Potential Issues as we continue…</a:t>
            </a:r>
          </a:p>
        </p:txBody>
      </p:sp>
      <p:sp>
        <p:nvSpPr>
          <p:cNvPr id="3" name="Text Placeholder 2">
            <a:extLst>
              <a:ext uri="{FF2B5EF4-FFF2-40B4-BE49-F238E27FC236}">
                <a16:creationId xmlns:a16="http://schemas.microsoft.com/office/drawing/2014/main" id="{2306B7D7-332B-4511-9F48-B4F8A3D252F4}"/>
              </a:ext>
            </a:extLst>
          </p:cNvPr>
          <p:cNvSpPr>
            <a:spLocks noGrp="1"/>
          </p:cNvSpPr>
          <p:nvPr>
            <p:ph type="body" idx="1"/>
          </p:nvPr>
        </p:nvSpPr>
        <p:spPr>
          <a:xfrm>
            <a:off x="0" y="983751"/>
            <a:ext cx="7803222" cy="4646487"/>
          </a:xfrm>
        </p:spPr>
        <p:txBody>
          <a:bodyPr/>
          <a:lstStyle/>
          <a:p>
            <a:pPr lvl="0" indent="-419100">
              <a:spcBef>
                <a:spcPts val="1000"/>
              </a:spcBef>
              <a:buSzPts val="3000"/>
              <a:buFont typeface="Wingdings" panose="05000000000000000000" pitchFamily="2" charset="2"/>
              <a:buChar char="v"/>
            </a:pPr>
            <a:r>
              <a:rPr lang="en-US" sz="2000" dirty="0"/>
              <a:t>Some colleges are stuck or parked because they have not designated timelines or final authorities. </a:t>
            </a:r>
          </a:p>
          <a:p>
            <a:pPr marL="38100" lvl="0" indent="0">
              <a:spcBef>
                <a:spcPts val="1000"/>
              </a:spcBef>
              <a:buSzPts val="3000"/>
              <a:buNone/>
            </a:pPr>
            <a:endParaRPr lang="en-US" sz="2000" dirty="0"/>
          </a:p>
          <a:p>
            <a:pPr lvl="0" indent="-419100">
              <a:spcBef>
                <a:spcPts val="0"/>
              </a:spcBef>
              <a:buSzPts val="3000"/>
              <a:buFont typeface="Wingdings" panose="05000000000000000000" pitchFamily="2" charset="2"/>
              <a:buChar char="v"/>
            </a:pPr>
            <a:r>
              <a:rPr lang="en-US" sz="2000" dirty="0"/>
              <a:t>One  college worked diligently to identify meta-majors and program maps only to find that when the final structure was announced, changes had been negotiated, departments moved, etc. by others… beyond the final document.</a:t>
            </a:r>
          </a:p>
          <a:p>
            <a:pPr lvl="0" indent="-419100">
              <a:spcBef>
                <a:spcPts val="0"/>
              </a:spcBef>
              <a:buSzPts val="3000"/>
              <a:buFont typeface="Wingdings" panose="05000000000000000000" pitchFamily="2" charset="2"/>
              <a:buChar char="v"/>
            </a:pPr>
            <a:endParaRPr lang="en-US" sz="2000" dirty="0"/>
          </a:p>
          <a:p>
            <a:pPr lvl="0" indent="-419100">
              <a:spcBef>
                <a:spcPts val="0"/>
              </a:spcBef>
              <a:buSzPts val="3000"/>
              <a:buFont typeface="Wingdings" panose="05000000000000000000" pitchFamily="2" charset="2"/>
              <a:buChar char="v"/>
            </a:pPr>
            <a:r>
              <a:rPr lang="en-US" sz="2000" dirty="0"/>
              <a:t>Some GP teams are operating parallel or independent of normal governance processes; the Guided Pathways Liaisons are a critical piece to this</a:t>
            </a:r>
          </a:p>
          <a:p>
            <a:pPr lvl="0" indent="-419100">
              <a:spcBef>
                <a:spcPts val="0"/>
              </a:spcBef>
              <a:buSzPts val="3000"/>
              <a:buFont typeface="Wingdings" panose="05000000000000000000" pitchFamily="2" charset="2"/>
              <a:buChar char="v"/>
            </a:pPr>
            <a:endParaRPr lang="en-US" sz="2000" dirty="0"/>
          </a:p>
          <a:p>
            <a:pPr lvl="0" indent="-419100">
              <a:spcBef>
                <a:spcPts val="0"/>
              </a:spcBef>
              <a:buSzPts val="3000"/>
              <a:buFont typeface="Wingdings" panose="05000000000000000000" pitchFamily="2" charset="2"/>
              <a:buChar char="v"/>
            </a:pPr>
            <a:r>
              <a:rPr lang="en-US" sz="2000" dirty="0"/>
              <a:t>Communication and transparency issues - One college created a website that dated and recorded Guided Pathways work allowing people to see numerous iterations, dated, with explanations of the committees adopting the changes</a:t>
            </a:r>
          </a:p>
          <a:p>
            <a:pPr lvl="0" indent="-419100">
              <a:spcBef>
                <a:spcPts val="0"/>
              </a:spcBef>
              <a:buSzPts val="3000"/>
            </a:pPr>
            <a:endParaRPr lang="en-US" sz="2000" dirty="0"/>
          </a:p>
          <a:p>
            <a:endParaRPr lang="en-US" dirty="0"/>
          </a:p>
        </p:txBody>
      </p:sp>
      <p:sp>
        <p:nvSpPr>
          <p:cNvPr id="4" name="Slide Number Placeholder 3">
            <a:extLst>
              <a:ext uri="{FF2B5EF4-FFF2-40B4-BE49-F238E27FC236}">
                <a16:creationId xmlns:a16="http://schemas.microsoft.com/office/drawing/2014/main" id="{A860E8E9-F2D6-40B6-AA0F-0BC2262E76F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dirty="0"/>
          </a:p>
        </p:txBody>
      </p:sp>
      <p:pic>
        <p:nvPicPr>
          <p:cNvPr id="5" name="Picture 4"/>
          <p:cNvPicPr>
            <a:picLocks noChangeAspect="1"/>
          </p:cNvPicPr>
          <p:nvPr/>
        </p:nvPicPr>
        <p:blipFill>
          <a:blip r:embed="rId3"/>
          <a:stretch>
            <a:fillRect/>
          </a:stretch>
        </p:blipFill>
        <p:spPr>
          <a:xfrm>
            <a:off x="6256105" y="5888800"/>
            <a:ext cx="2727789" cy="825362"/>
          </a:xfrm>
          <a:prstGeom prst="rect">
            <a:avLst/>
          </a:prstGeom>
        </p:spPr>
      </p:pic>
    </p:spTree>
    <p:extLst>
      <p:ext uri="{BB962C8B-B14F-4D97-AF65-F5344CB8AC3E}">
        <p14:creationId xmlns:p14="http://schemas.microsoft.com/office/powerpoint/2010/main" val="216569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1BAA-D9E1-4B6A-AF80-BAFBE07D04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02967B0-6C06-430F-9AF0-5EA3A17C2B22}"/>
              </a:ext>
            </a:extLst>
          </p:cNvPr>
          <p:cNvSpPr>
            <a:spLocks noGrp="1"/>
          </p:cNvSpPr>
          <p:nvPr>
            <p:ph type="body" idx="1"/>
          </p:nvPr>
        </p:nvSpPr>
        <p:spPr>
          <a:xfrm>
            <a:off x="457200" y="3429000"/>
            <a:ext cx="8229600" cy="3047999"/>
          </a:xfrm>
        </p:spPr>
        <p:txBody>
          <a:bodyPr/>
          <a:lstStyle/>
          <a:p>
            <a:r>
              <a:rPr lang="en-US" sz="2800" dirty="0"/>
              <a:t>Has your college benefitted from completing the SOAA?  If so, please explain how.</a:t>
            </a:r>
          </a:p>
          <a:p>
            <a:endParaRPr lang="en-US" dirty="0"/>
          </a:p>
          <a:p>
            <a:r>
              <a:rPr lang="en-US" sz="4000" dirty="0"/>
              <a:t>Please answer in the Chat!</a:t>
            </a:r>
          </a:p>
        </p:txBody>
      </p:sp>
      <p:sp>
        <p:nvSpPr>
          <p:cNvPr id="4" name="Slide Number Placeholder 3">
            <a:extLst>
              <a:ext uri="{FF2B5EF4-FFF2-40B4-BE49-F238E27FC236}">
                <a16:creationId xmlns:a16="http://schemas.microsoft.com/office/drawing/2014/main" id="{208486E9-C60D-4171-B694-98904D71C7C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dirty="0"/>
          </a:p>
        </p:txBody>
      </p:sp>
      <p:pic>
        <p:nvPicPr>
          <p:cNvPr id="5" name="Picture 2">
            <a:extLst>
              <a:ext uri="{FF2B5EF4-FFF2-40B4-BE49-F238E27FC236}">
                <a16:creationId xmlns:a16="http://schemas.microsoft.com/office/drawing/2014/main" id="{F159A1A9-B0FA-4241-99CB-226907CD9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1" y="400924"/>
            <a:ext cx="8202303" cy="248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8767B06-CEB5-43D7-94BD-0F7FF7707B9A}"/>
              </a:ext>
            </a:extLst>
          </p:cNvPr>
          <p:cNvPicPr>
            <a:picLocks noChangeAspect="1"/>
          </p:cNvPicPr>
          <p:nvPr/>
        </p:nvPicPr>
        <p:blipFill>
          <a:blip r:embed="rId4"/>
          <a:stretch>
            <a:fillRect/>
          </a:stretch>
        </p:blipFill>
        <p:spPr>
          <a:xfrm>
            <a:off x="7213600" y="4792313"/>
            <a:ext cx="1473200" cy="1387414"/>
          </a:xfrm>
          <a:prstGeom prst="rect">
            <a:avLst/>
          </a:prstGeom>
        </p:spPr>
      </p:pic>
      <p:pic>
        <p:nvPicPr>
          <p:cNvPr id="7" name="Picture 6">
            <a:extLst>
              <a:ext uri="{FF2B5EF4-FFF2-40B4-BE49-F238E27FC236}">
                <a16:creationId xmlns:a16="http://schemas.microsoft.com/office/drawing/2014/main" id="{5004C570-435E-411B-91AE-A8AA0730618A}"/>
              </a:ext>
            </a:extLst>
          </p:cNvPr>
          <p:cNvPicPr>
            <a:picLocks noChangeAspect="1"/>
          </p:cNvPicPr>
          <p:nvPr/>
        </p:nvPicPr>
        <p:blipFill>
          <a:blip r:embed="rId5"/>
          <a:stretch>
            <a:fillRect/>
          </a:stretch>
        </p:blipFill>
        <p:spPr>
          <a:xfrm rot="810598">
            <a:off x="1871963" y="2147158"/>
            <a:ext cx="5413717" cy="2021997"/>
          </a:xfrm>
          <a:prstGeom prst="rect">
            <a:avLst/>
          </a:prstGeom>
        </p:spPr>
      </p:pic>
      <p:pic>
        <p:nvPicPr>
          <p:cNvPr id="8" name="Picture 7"/>
          <p:cNvPicPr>
            <a:picLocks noChangeAspect="1"/>
          </p:cNvPicPr>
          <p:nvPr/>
        </p:nvPicPr>
        <p:blipFill>
          <a:blip r:embed="rId6"/>
          <a:stretch>
            <a:fillRect/>
          </a:stretch>
        </p:blipFill>
        <p:spPr>
          <a:xfrm>
            <a:off x="624066" y="5749921"/>
            <a:ext cx="2840982" cy="859611"/>
          </a:xfrm>
          <a:prstGeom prst="rect">
            <a:avLst/>
          </a:prstGeom>
        </p:spPr>
      </p:pic>
    </p:spTree>
    <p:extLst>
      <p:ext uri="{BB962C8B-B14F-4D97-AF65-F5344CB8AC3E}">
        <p14:creationId xmlns:p14="http://schemas.microsoft.com/office/powerpoint/2010/main" val="39073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77" y="1196410"/>
            <a:ext cx="4858361" cy="4876800"/>
          </a:xfrm>
          <a:prstGeom prst="rect">
            <a:avLst/>
          </a:prstGeom>
        </p:spPr>
      </p:pic>
      <p:sp>
        <p:nvSpPr>
          <p:cNvPr id="3" name="Title 2"/>
          <p:cNvSpPr>
            <a:spLocks noGrp="1"/>
          </p:cNvSpPr>
          <p:nvPr>
            <p:ph type="title"/>
          </p:nvPr>
        </p:nvSpPr>
        <p:spPr>
          <a:xfrm>
            <a:off x="219477" y="347388"/>
            <a:ext cx="4435812" cy="630900"/>
          </a:xfrm>
        </p:spPr>
        <p:txBody>
          <a:bodyPr/>
          <a:lstStyle/>
          <a:p>
            <a:r>
              <a:rPr lang="en-US" sz="3200" b="1" dirty="0"/>
              <a:t>Positive Aspects of SOAA</a:t>
            </a:r>
          </a:p>
        </p:txBody>
      </p:sp>
      <p:sp>
        <p:nvSpPr>
          <p:cNvPr id="4" name="Text Placeholder 3"/>
          <p:cNvSpPr>
            <a:spLocks noGrp="1"/>
          </p:cNvSpPr>
          <p:nvPr>
            <p:ph type="body" idx="1"/>
          </p:nvPr>
        </p:nvSpPr>
        <p:spPr>
          <a:xfrm>
            <a:off x="5402093" y="614174"/>
            <a:ext cx="3722195" cy="5755806"/>
          </a:xfrm>
        </p:spPr>
        <p:txBody>
          <a:bodyPr/>
          <a:lstStyle/>
          <a:p>
            <a:pPr marL="55880" indent="0">
              <a:buNone/>
            </a:pPr>
            <a:r>
              <a:rPr lang="en-US" dirty="0"/>
              <a:t> </a:t>
            </a:r>
          </a:p>
          <a:p>
            <a:pPr marL="588645" lvl="1" indent="0">
              <a:buNone/>
            </a:pPr>
            <a:endParaRPr lang="en-US" dirty="0"/>
          </a:p>
        </p:txBody>
      </p:sp>
      <p:sp>
        <p:nvSpPr>
          <p:cNvPr id="6" name="Text Placeholder 5"/>
          <p:cNvSpPr>
            <a:spLocks noGrp="1"/>
          </p:cNvSpPr>
          <p:nvPr>
            <p:ph type="body" idx="2"/>
          </p:nvPr>
        </p:nvSpPr>
        <p:spPr>
          <a:xfrm>
            <a:off x="5077838" y="614174"/>
            <a:ext cx="3884768" cy="5730046"/>
          </a:xfrm>
        </p:spPr>
        <p:txBody>
          <a:bodyPr/>
          <a:lstStyle/>
          <a:p>
            <a:pPr marL="571500" indent="-342900">
              <a:buFont typeface="Wingdings" panose="05000000000000000000" pitchFamily="2" charset="2"/>
              <a:buChar char="ü"/>
            </a:pPr>
            <a:r>
              <a:rPr lang="en-US" sz="2000" dirty="0"/>
              <a:t>It puts the whole GP process and framework together in one place</a:t>
            </a:r>
          </a:p>
          <a:p>
            <a:pPr marL="571500" indent="-342900">
              <a:buFont typeface="Wingdings" panose="05000000000000000000" pitchFamily="2" charset="2"/>
              <a:buChar char="ü"/>
            </a:pPr>
            <a:endParaRPr lang="en-US" sz="2000" dirty="0"/>
          </a:p>
          <a:p>
            <a:pPr marL="571500" indent="-342900">
              <a:buFont typeface="Wingdings" panose="05000000000000000000" pitchFamily="2" charset="2"/>
              <a:buChar char="ü"/>
            </a:pPr>
            <a:r>
              <a:rPr lang="en-US" sz="2000" dirty="0"/>
              <a:t>It helps facilitate participation of all essential constituents*</a:t>
            </a:r>
          </a:p>
          <a:p>
            <a:pPr marL="571500" indent="-342900">
              <a:buFont typeface="Wingdings" panose="05000000000000000000" pitchFamily="2" charset="2"/>
              <a:buChar char="ü"/>
            </a:pPr>
            <a:endParaRPr lang="en-US" sz="2000" dirty="0"/>
          </a:p>
          <a:p>
            <a:pPr marL="571500" indent="-342900">
              <a:buFont typeface="Wingdings" panose="05000000000000000000" pitchFamily="2" charset="2"/>
              <a:buChar char="ü"/>
            </a:pPr>
            <a:r>
              <a:rPr lang="en-US" sz="2000" dirty="0"/>
              <a:t>It affords reflection on institutional identity formation and self-assessment</a:t>
            </a:r>
          </a:p>
          <a:p>
            <a:pPr marL="571500" indent="-342900">
              <a:buFont typeface="Wingdings" panose="05000000000000000000" pitchFamily="2" charset="2"/>
              <a:buChar char="ü"/>
            </a:pPr>
            <a:endParaRPr lang="en-US" sz="2000" dirty="0"/>
          </a:p>
          <a:p>
            <a:pPr marL="571500" indent="-342900">
              <a:buFont typeface="Wingdings" panose="05000000000000000000" pitchFamily="2" charset="2"/>
              <a:buChar char="ü"/>
            </a:pPr>
            <a:r>
              <a:rPr lang="en-US" sz="2000" dirty="0"/>
              <a:t>Who are the stakeholders that should be at the table?</a:t>
            </a:r>
          </a:p>
          <a:p>
            <a:endParaRPr lang="en-US" sz="2000" dirty="0"/>
          </a:p>
          <a:p>
            <a:endParaRPr lang="en-US" sz="2000"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dirty="0"/>
          </a:p>
        </p:txBody>
      </p:sp>
      <p:pic>
        <p:nvPicPr>
          <p:cNvPr id="7" name="Picture 6"/>
          <p:cNvPicPr>
            <a:picLocks noChangeAspect="1"/>
          </p:cNvPicPr>
          <p:nvPr/>
        </p:nvPicPr>
        <p:blipFill>
          <a:blip r:embed="rId4"/>
          <a:stretch>
            <a:fillRect/>
          </a:stretch>
        </p:blipFill>
        <p:spPr>
          <a:xfrm>
            <a:off x="5956354" y="5643404"/>
            <a:ext cx="2840982" cy="859611"/>
          </a:xfrm>
          <a:prstGeom prst="rect">
            <a:avLst/>
          </a:prstGeom>
        </p:spPr>
      </p:pic>
    </p:spTree>
    <p:extLst>
      <p:ext uri="{BB962C8B-B14F-4D97-AF65-F5344CB8AC3E}">
        <p14:creationId xmlns:p14="http://schemas.microsoft.com/office/powerpoint/2010/main" val="180601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56DAF6-4D03-4799-8137-E25F84FF10C2}"/>
              </a:ext>
            </a:extLst>
          </p:cNvPr>
          <p:cNvSpPr>
            <a:spLocks noGrp="1"/>
          </p:cNvSpPr>
          <p:nvPr>
            <p:ph type="title"/>
          </p:nvPr>
        </p:nvSpPr>
        <p:spPr>
          <a:xfrm>
            <a:off x="256854" y="533400"/>
            <a:ext cx="8763856" cy="990600"/>
          </a:xfrm>
        </p:spPr>
        <p:txBody>
          <a:bodyPr/>
          <a:lstStyle/>
          <a:p>
            <a:r>
              <a:rPr lang="en-US" sz="3600" b="1" dirty="0"/>
              <a:t>How Careful Should I Be on My Answers?</a:t>
            </a:r>
          </a:p>
        </p:txBody>
      </p:sp>
      <p:sp>
        <p:nvSpPr>
          <p:cNvPr id="5" name="Slide Number Placeholder 4">
            <a:extLst>
              <a:ext uri="{FF2B5EF4-FFF2-40B4-BE49-F238E27FC236}">
                <a16:creationId xmlns:a16="http://schemas.microsoft.com/office/drawing/2014/main" id="{BF15DBA6-D4BD-4A95-B3CC-72BDD806B6F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dirty="0"/>
          </a:p>
        </p:txBody>
      </p:sp>
      <p:sp>
        <p:nvSpPr>
          <p:cNvPr id="8" name="Google Shape;240;g6407f14dd7_0_384">
            <a:extLst>
              <a:ext uri="{FF2B5EF4-FFF2-40B4-BE49-F238E27FC236}">
                <a16:creationId xmlns:a16="http://schemas.microsoft.com/office/drawing/2014/main" id="{6C375A8E-6866-43AF-BEC1-7AF1BCAA0E3B}"/>
              </a:ext>
            </a:extLst>
          </p:cNvPr>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dirty="0"/>
              <a:t>In the national project several things were apparent:</a:t>
            </a:r>
            <a:endParaRPr dirty="0"/>
          </a:p>
          <a:p>
            <a:pPr marL="457200" lvl="0" indent="-342900" algn="l" rtl="0">
              <a:lnSpc>
                <a:spcPct val="90000"/>
              </a:lnSpc>
              <a:spcBef>
                <a:spcPts val="1000"/>
              </a:spcBef>
              <a:spcAft>
                <a:spcPts val="0"/>
              </a:spcAft>
              <a:buSzPts val="1800"/>
              <a:buChar char="•"/>
            </a:pPr>
            <a:r>
              <a:rPr lang="en-US" dirty="0"/>
              <a:t>Some colleges:</a:t>
            </a:r>
          </a:p>
          <a:p>
            <a:pPr lvl="1" indent="-342900">
              <a:lnSpc>
                <a:spcPct val="90000"/>
              </a:lnSpc>
              <a:spcBef>
                <a:spcPts val="1000"/>
              </a:spcBef>
              <a:buSzPts val="1800"/>
            </a:pPr>
            <a:r>
              <a:rPr lang="en-US" dirty="0"/>
              <a:t>New to GP work-</a:t>
            </a:r>
            <a:r>
              <a:rPr lang="en-US" b="1" dirty="0"/>
              <a:t>-overestimated</a:t>
            </a:r>
            <a:r>
              <a:rPr lang="en-US" dirty="0"/>
              <a:t> their adoption and work because they did not know the extent of the change </a:t>
            </a:r>
          </a:p>
          <a:p>
            <a:pPr lvl="1" indent="-342900">
              <a:lnSpc>
                <a:spcPct val="90000"/>
              </a:lnSpc>
              <a:spcBef>
                <a:spcPts val="1000"/>
              </a:spcBef>
              <a:buSzPts val="1800"/>
            </a:pPr>
            <a:r>
              <a:rPr lang="en-US" dirty="0"/>
              <a:t>Those that were further along in their GP work, </a:t>
            </a:r>
            <a:r>
              <a:rPr lang="en-US" b="1" dirty="0"/>
              <a:t>underestimated</a:t>
            </a:r>
            <a:r>
              <a:rPr lang="en-US" dirty="0"/>
              <a:t> their work because it seemed like such a huge change</a:t>
            </a:r>
          </a:p>
          <a:p>
            <a:pPr lvl="1" indent="-342900">
              <a:lnSpc>
                <a:spcPct val="90000"/>
              </a:lnSpc>
              <a:spcBef>
                <a:spcPts val="1000"/>
              </a:spcBef>
              <a:buSzPts val="1800"/>
            </a:pPr>
            <a:endParaRPr dirty="0"/>
          </a:p>
          <a:p>
            <a:pPr marL="457200" lvl="0" indent="-342900" algn="l" rtl="0">
              <a:lnSpc>
                <a:spcPct val="90000"/>
              </a:lnSpc>
              <a:spcBef>
                <a:spcPts val="0"/>
              </a:spcBef>
              <a:spcAft>
                <a:spcPts val="0"/>
              </a:spcAft>
              <a:buSzPts val="1800"/>
              <a:buChar char="•"/>
            </a:pPr>
            <a:r>
              <a:rPr lang="en-US" dirty="0"/>
              <a:t>The SOAA should be used to get a good baseline</a:t>
            </a:r>
          </a:p>
          <a:p>
            <a:pPr lvl="1" indent="-342900">
              <a:lnSpc>
                <a:spcPct val="90000"/>
              </a:lnSpc>
              <a:spcBef>
                <a:spcPts val="0"/>
              </a:spcBef>
              <a:buSzPts val="1800"/>
            </a:pPr>
            <a:r>
              <a:rPr lang="en-US" dirty="0"/>
              <a:t>defined by your work</a:t>
            </a:r>
          </a:p>
          <a:p>
            <a:pPr lvl="1" indent="-342900">
              <a:lnSpc>
                <a:spcPct val="90000"/>
              </a:lnSpc>
              <a:spcBef>
                <a:spcPts val="0"/>
              </a:spcBef>
              <a:buSzPts val="1800"/>
            </a:pPr>
            <a:r>
              <a:rPr lang="en-US" dirty="0"/>
              <a:t>to scale and evaluate progress going forward</a:t>
            </a:r>
          </a:p>
          <a:p>
            <a:pPr lvl="1" indent="-342900">
              <a:lnSpc>
                <a:spcPct val="90000"/>
              </a:lnSpc>
              <a:spcBef>
                <a:spcPts val="0"/>
              </a:spcBef>
              <a:buSzPts val="1800"/>
            </a:pPr>
            <a:r>
              <a:rPr lang="en-US" dirty="0"/>
              <a:t>A tool to document what you have done</a:t>
            </a:r>
          </a:p>
          <a:p>
            <a:pPr lvl="1" indent="-342900">
              <a:lnSpc>
                <a:spcPct val="90000"/>
              </a:lnSpc>
              <a:spcBef>
                <a:spcPts val="0"/>
              </a:spcBef>
              <a:buSzPts val="1800"/>
            </a:pPr>
            <a:r>
              <a:rPr lang="en-US" dirty="0"/>
              <a:t>An opportunity to communicate to your campus</a:t>
            </a:r>
            <a:endParaRPr dirty="0"/>
          </a:p>
        </p:txBody>
      </p:sp>
    </p:spTree>
    <p:extLst>
      <p:ext uri="{BB962C8B-B14F-4D97-AF65-F5344CB8AC3E}">
        <p14:creationId xmlns:p14="http://schemas.microsoft.com/office/powerpoint/2010/main" val="419952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5B9404-5E04-4453-8861-FB86DB231A8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dirty="0"/>
          </a:p>
        </p:txBody>
      </p:sp>
      <p:graphicFrame>
        <p:nvGraphicFramePr>
          <p:cNvPr id="3" name="Object 2">
            <a:extLst>
              <a:ext uri="{FF2B5EF4-FFF2-40B4-BE49-F238E27FC236}">
                <a16:creationId xmlns:a16="http://schemas.microsoft.com/office/drawing/2014/main" id="{E3757CB5-6A59-4642-B236-C3252199A513}"/>
              </a:ext>
            </a:extLst>
          </p:cNvPr>
          <p:cNvGraphicFramePr>
            <a:graphicFrameLocks noChangeAspect="1"/>
          </p:cNvGraphicFramePr>
          <p:nvPr>
            <p:extLst>
              <p:ext uri="{D42A27DB-BD31-4B8C-83A1-F6EECF244321}">
                <p14:modId xmlns:p14="http://schemas.microsoft.com/office/powerpoint/2010/main" val="3406122618"/>
              </p:ext>
            </p:extLst>
          </p:nvPr>
        </p:nvGraphicFramePr>
        <p:xfrm>
          <a:off x="112751" y="692881"/>
          <a:ext cx="8928507" cy="6067515"/>
        </p:xfrm>
        <a:graphic>
          <a:graphicData uri="http://schemas.openxmlformats.org/presentationml/2006/ole">
            <mc:AlternateContent xmlns:mc="http://schemas.openxmlformats.org/markup-compatibility/2006">
              <mc:Choice xmlns:v="urn:schemas-microsoft-com:vml" Requires="v">
                <p:oleObj spid="_x0000_s1035" name="Slide" r:id="rId4" imgW="6094572" imgH="3427437" progId="PowerPoint.Slide.12">
                  <p:embed/>
                </p:oleObj>
              </mc:Choice>
              <mc:Fallback>
                <p:oleObj name="Slide" r:id="rId4" imgW="6094572" imgH="3427437" progId="PowerPoint.Slide.12">
                  <p:embed/>
                  <p:pic>
                    <p:nvPicPr>
                      <p:cNvPr id="3" name="Object 2">
                        <a:extLst>
                          <a:ext uri="{FF2B5EF4-FFF2-40B4-BE49-F238E27FC236}">
                            <a16:creationId xmlns:a16="http://schemas.microsoft.com/office/drawing/2014/main" id="{E3757CB5-6A59-4642-B236-C3252199A513}"/>
                          </a:ext>
                        </a:extLst>
                      </p:cNvPr>
                      <p:cNvPicPr/>
                      <p:nvPr/>
                    </p:nvPicPr>
                    <p:blipFill>
                      <a:blip r:embed="rId5"/>
                      <a:stretch>
                        <a:fillRect/>
                      </a:stretch>
                    </p:blipFill>
                    <p:spPr>
                      <a:xfrm>
                        <a:off x="112751" y="692881"/>
                        <a:ext cx="8928507" cy="606751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5B11176-2DC0-47CB-B2AE-0F0DECB9E317}"/>
              </a:ext>
            </a:extLst>
          </p:cNvPr>
          <p:cNvSpPr txBox="1"/>
          <p:nvPr/>
        </p:nvSpPr>
        <p:spPr>
          <a:xfrm flipH="1">
            <a:off x="287676" y="182838"/>
            <a:ext cx="8399124" cy="1077218"/>
          </a:xfrm>
          <a:prstGeom prst="rect">
            <a:avLst/>
          </a:prstGeom>
          <a:noFill/>
        </p:spPr>
        <p:txBody>
          <a:bodyPr wrap="square" rtlCol="0">
            <a:spAutoFit/>
          </a:bodyPr>
          <a:lstStyle/>
          <a:p>
            <a:pPr algn="ctr"/>
            <a:r>
              <a:rPr lang="en-US" sz="3200" b="1" dirty="0"/>
              <a:t>SOAA as a Tool to Integrate Guided Pathways into the Governance Structures</a:t>
            </a:r>
          </a:p>
        </p:txBody>
      </p:sp>
      <p:pic>
        <p:nvPicPr>
          <p:cNvPr id="4" name="Picture 3"/>
          <p:cNvPicPr>
            <a:picLocks noChangeAspect="1"/>
          </p:cNvPicPr>
          <p:nvPr/>
        </p:nvPicPr>
        <p:blipFill>
          <a:blip r:embed="rId6"/>
          <a:stretch>
            <a:fillRect/>
          </a:stretch>
        </p:blipFill>
        <p:spPr>
          <a:xfrm>
            <a:off x="6303018" y="5900785"/>
            <a:ext cx="2840982" cy="859611"/>
          </a:xfrm>
          <a:prstGeom prst="rect">
            <a:avLst/>
          </a:prstGeom>
        </p:spPr>
      </p:pic>
    </p:spTree>
    <p:extLst>
      <p:ext uri="{BB962C8B-B14F-4D97-AF65-F5344CB8AC3E}">
        <p14:creationId xmlns:p14="http://schemas.microsoft.com/office/powerpoint/2010/main" val="2168436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50FEDC-4107-423A-A1DF-E4E7AFFB84A4}"/>
              </a:ext>
            </a:extLst>
          </p:cNvPr>
          <p:cNvSpPr>
            <a:spLocks noGrp="1"/>
          </p:cNvSpPr>
          <p:nvPr>
            <p:ph type="title"/>
          </p:nvPr>
        </p:nvSpPr>
        <p:spPr/>
        <p:txBody>
          <a:bodyPr/>
          <a:lstStyle/>
          <a:p>
            <a:pPr algn="ctr"/>
            <a:r>
              <a:rPr lang="en-US" b="1" dirty="0"/>
              <a:t>Customization of the SOAA as a Tool</a:t>
            </a:r>
          </a:p>
        </p:txBody>
      </p:sp>
      <p:sp>
        <p:nvSpPr>
          <p:cNvPr id="5" name="Text Placeholder 4">
            <a:extLst>
              <a:ext uri="{FF2B5EF4-FFF2-40B4-BE49-F238E27FC236}">
                <a16:creationId xmlns:a16="http://schemas.microsoft.com/office/drawing/2014/main" id="{188A8CA1-C284-4D68-8E6E-D29FB75B2E40}"/>
              </a:ext>
            </a:extLst>
          </p:cNvPr>
          <p:cNvSpPr>
            <a:spLocks noGrp="1"/>
          </p:cNvSpPr>
          <p:nvPr>
            <p:ph type="body" idx="1"/>
          </p:nvPr>
        </p:nvSpPr>
        <p:spPr>
          <a:xfrm>
            <a:off x="190074" y="1376737"/>
            <a:ext cx="8229600" cy="4140486"/>
          </a:xfrm>
        </p:spPr>
        <p:txBody>
          <a:bodyPr/>
          <a:lstStyle/>
          <a:p>
            <a:pPr>
              <a:buFont typeface="Wingdings" panose="05000000000000000000" pitchFamily="2" charset="2"/>
              <a:buChar char="q"/>
            </a:pPr>
            <a:r>
              <a:rPr lang="en-US" sz="2800" dirty="0"/>
              <a:t>Create an opportunity for review</a:t>
            </a:r>
          </a:p>
          <a:p>
            <a:pPr>
              <a:buFont typeface="Wingdings" panose="05000000000000000000" pitchFamily="2" charset="2"/>
              <a:buChar char="q"/>
            </a:pPr>
            <a:r>
              <a:rPr lang="en-US" sz="2800" dirty="0"/>
              <a:t>Open discussions for input</a:t>
            </a:r>
          </a:p>
          <a:p>
            <a:pPr>
              <a:buFont typeface="Wingdings" panose="05000000000000000000" pitchFamily="2" charset="2"/>
              <a:buChar char="q"/>
            </a:pPr>
            <a:r>
              <a:rPr lang="en-US" sz="2800" dirty="0"/>
              <a:t>Document you progress</a:t>
            </a:r>
          </a:p>
          <a:p>
            <a:pPr>
              <a:buFont typeface="Wingdings" panose="05000000000000000000" pitchFamily="2" charset="2"/>
              <a:buChar char="q"/>
            </a:pPr>
            <a:r>
              <a:rPr lang="en-US" sz="2800" dirty="0"/>
              <a:t>Plan on-going work, proposals, and recommendations</a:t>
            </a:r>
          </a:p>
          <a:p>
            <a:pPr>
              <a:buFont typeface="Wingdings" panose="05000000000000000000" pitchFamily="2" charset="2"/>
              <a:buChar char="q"/>
            </a:pPr>
            <a:r>
              <a:rPr lang="en-US" sz="2800" dirty="0"/>
              <a:t>Disseminate knowledge of the constellation of initiatives collectively called Guided Pathways</a:t>
            </a:r>
          </a:p>
          <a:p>
            <a:pPr>
              <a:buFont typeface="Wingdings" panose="05000000000000000000" pitchFamily="2" charset="2"/>
              <a:buChar char="q"/>
            </a:pPr>
            <a:r>
              <a:rPr lang="en-US" sz="2800" dirty="0"/>
              <a:t>Use it as a communication tool</a:t>
            </a:r>
          </a:p>
          <a:p>
            <a:pPr>
              <a:buFont typeface="Wingdings" panose="05000000000000000000" pitchFamily="2" charset="2"/>
              <a:buChar char="q"/>
            </a:pPr>
            <a:r>
              <a:rPr lang="en-US" sz="2800" dirty="0"/>
              <a:t>Evaluate the effectiveness of your governance processes</a:t>
            </a:r>
          </a:p>
          <a:p>
            <a:pPr>
              <a:buFont typeface="Wingdings" panose="05000000000000000000" pitchFamily="2" charset="2"/>
              <a:buChar char="q"/>
            </a:pPr>
            <a:r>
              <a:rPr lang="en-US" sz="2800" dirty="0"/>
              <a:t>Shift from an institutional to a student perspective</a:t>
            </a:r>
          </a:p>
        </p:txBody>
      </p:sp>
      <p:sp>
        <p:nvSpPr>
          <p:cNvPr id="2" name="Slide Number Placeholder 1">
            <a:extLst>
              <a:ext uri="{FF2B5EF4-FFF2-40B4-BE49-F238E27FC236}">
                <a16:creationId xmlns:a16="http://schemas.microsoft.com/office/drawing/2014/main" id="{E876DB84-E2D3-440F-9A05-97A7D9983DA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dirty="0"/>
          </a:p>
        </p:txBody>
      </p:sp>
      <p:pic>
        <p:nvPicPr>
          <p:cNvPr id="4" name="Picture 3"/>
          <p:cNvPicPr>
            <a:picLocks noChangeAspect="1"/>
          </p:cNvPicPr>
          <p:nvPr/>
        </p:nvPicPr>
        <p:blipFill>
          <a:blip r:embed="rId3"/>
          <a:stretch>
            <a:fillRect/>
          </a:stretch>
        </p:blipFill>
        <p:spPr>
          <a:xfrm>
            <a:off x="6185044" y="1623317"/>
            <a:ext cx="2804844" cy="2661007"/>
          </a:xfrm>
          <a:prstGeom prst="rect">
            <a:avLst/>
          </a:prstGeom>
        </p:spPr>
      </p:pic>
      <p:pic>
        <p:nvPicPr>
          <p:cNvPr id="6" name="Picture 5"/>
          <p:cNvPicPr>
            <a:picLocks noChangeAspect="1"/>
          </p:cNvPicPr>
          <p:nvPr/>
        </p:nvPicPr>
        <p:blipFill>
          <a:blip r:embed="rId4"/>
          <a:stretch>
            <a:fillRect/>
          </a:stretch>
        </p:blipFill>
        <p:spPr>
          <a:xfrm>
            <a:off x="6381491" y="6037456"/>
            <a:ext cx="2411949" cy="729796"/>
          </a:xfrm>
          <a:prstGeom prst="rect">
            <a:avLst/>
          </a:prstGeom>
        </p:spPr>
      </p:pic>
    </p:spTree>
    <p:extLst>
      <p:ext uri="{BB962C8B-B14F-4D97-AF65-F5344CB8AC3E}">
        <p14:creationId xmlns:p14="http://schemas.microsoft.com/office/powerpoint/2010/main" val="18241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ctrTitle"/>
          </p:nvPr>
        </p:nvSpPr>
        <p:spPr>
          <a:xfrm>
            <a:off x="252607" y="1260211"/>
            <a:ext cx="8671446" cy="1155465"/>
          </a:xfrm>
          <a:prstGeom prst="rect">
            <a:avLst/>
          </a:prstGeom>
          <a:noFill/>
          <a:ln>
            <a:noFill/>
          </a:ln>
        </p:spPr>
        <p:txBody>
          <a:bodyPr spcFirstLastPara="1" wrap="square" lIns="91425" tIns="45700" rIns="91425" bIns="45700" anchor="b" anchorCtr="0">
            <a:noAutofit/>
          </a:bodyPr>
          <a:lstStyle/>
          <a:p>
            <a:r>
              <a:rPr lang="en-US" sz="3200" b="1" dirty="0">
                <a:solidFill>
                  <a:schemeClr val="tx2">
                    <a:lumMod val="50000"/>
                  </a:schemeClr>
                </a:solidFill>
              </a:rPr>
              <a:t>Using the SOAA as a Tool for Guided Pathways Reflection, Planning and Collaboration</a:t>
            </a:r>
            <a:endParaRPr lang="en-US" sz="3200" dirty="0">
              <a:solidFill>
                <a:schemeClr val="tx2">
                  <a:lumMod val="50000"/>
                </a:schemeClr>
              </a:solidFill>
            </a:endParaRPr>
          </a:p>
        </p:txBody>
      </p:sp>
      <p:sp>
        <p:nvSpPr>
          <p:cNvPr id="186" name="Google Shape;186;p26"/>
          <p:cNvSpPr txBox="1">
            <a:spLocks noGrp="1"/>
          </p:cNvSpPr>
          <p:nvPr>
            <p:ph type="subTitle" idx="1"/>
          </p:nvPr>
        </p:nvSpPr>
        <p:spPr>
          <a:xfrm>
            <a:off x="185059" y="3149600"/>
            <a:ext cx="8806542" cy="30528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40"/>
              <a:buNone/>
            </a:pPr>
            <a:r>
              <a:rPr lang="en-US" sz="1800" b="1" dirty="0">
                <a:solidFill>
                  <a:schemeClr val="tx1"/>
                </a:solidFill>
                <a:latin typeface="+mn-lt"/>
                <a:ea typeface="Arial"/>
                <a:cs typeface="Arial"/>
                <a:sym typeface="Arial"/>
              </a:rPr>
              <a:t>Presenters: </a:t>
            </a:r>
            <a:endParaRPr sz="1800" dirty="0">
              <a:solidFill>
                <a:schemeClr val="tx1"/>
              </a:solidFill>
              <a:latin typeface="+mn-lt"/>
              <a:ea typeface="Arial"/>
              <a:cs typeface="Arial"/>
              <a:sym typeface="Arial"/>
            </a:endParaRPr>
          </a:p>
          <a:p>
            <a:pPr marL="0" lvl="0" indent="0" algn="l" rtl="0">
              <a:lnSpc>
                <a:spcPct val="100000"/>
              </a:lnSpc>
              <a:spcBef>
                <a:spcPts val="360"/>
              </a:spcBef>
              <a:spcAft>
                <a:spcPts val="0"/>
              </a:spcAft>
              <a:buSzPts val="1530"/>
              <a:buNone/>
            </a:pPr>
            <a:r>
              <a:rPr lang="en-US" sz="1800" dirty="0">
                <a:solidFill>
                  <a:schemeClr val="tx1"/>
                </a:solidFill>
                <a:latin typeface="+mn-lt"/>
                <a:ea typeface="Arial"/>
                <a:cs typeface="Arial"/>
                <a:sym typeface="Arial"/>
              </a:rPr>
              <a:t>Jessica Ayo Alabi, ASCCC Guided Pathways Faculty Lead, Orange Coast College Guided Pathways Onboarding Faculty Coordinator</a:t>
            </a:r>
          </a:p>
          <a:p>
            <a:pPr>
              <a:spcBef>
                <a:spcPts val="360"/>
              </a:spcBef>
              <a:buSzPts val="1530"/>
            </a:pPr>
            <a:endParaRPr lang="en-US" sz="1800" dirty="0">
              <a:solidFill>
                <a:schemeClr val="tx1"/>
              </a:solidFill>
              <a:latin typeface="+mn-lt"/>
              <a:ea typeface="Arial"/>
              <a:cs typeface="Arial"/>
              <a:sym typeface="Arial"/>
            </a:endParaRPr>
          </a:p>
          <a:p>
            <a:pPr>
              <a:spcBef>
                <a:spcPts val="360"/>
              </a:spcBef>
              <a:buSzPts val="1530"/>
            </a:pPr>
            <a:r>
              <a:rPr lang="en-US" sz="1800" dirty="0">
                <a:solidFill>
                  <a:schemeClr val="tx1"/>
                </a:solidFill>
                <a:latin typeface="+mn-lt"/>
                <a:ea typeface="Arial"/>
                <a:cs typeface="Arial"/>
                <a:sym typeface="Arial"/>
              </a:rPr>
              <a:t>Eric Thompson, ASCCC Guided Pathways Taskforce Member, Academic Senate President, Humanities Faculty, Santa Rosa Junior College</a:t>
            </a:r>
          </a:p>
          <a:p>
            <a:pPr lvl="0">
              <a:spcBef>
                <a:spcPts val="360"/>
              </a:spcBef>
              <a:buSzPts val="1530"/>
            </a:pPr>
            <a:endParaRPr lang="en-US" sz="1800" dirty="0">
              <a:solidFill>
                <a:schemeClr val="tx1"/>
              </a:solidFill>
              <a:latin typeface="+mn-lt"/>
              <a:ea typeface="Arial"/>
              <a:cs typeface="Calibri" panose="020F0502020204030204" pitchFamily="34" charset="0"/>
              <a:sym typeface="Arial"/>
            </a:endParaRPr>
          </a:p>
          <a:p>
            <a:pPr marL="0" lvl="0" indent="0" algn="l" rtl="0">
              <a:lnSpc>
                <a:spcPct val="100000"/>
              </a:lnSpc>
              <a:spcBef>
                <a:spcPts val="360"/>
              </a:spcBef>
              <a:spcAft>
                <a:spcPts val="0"/>
              </a:spcAft>
              <a:buSzPts val="1530"/>
              <a:buNone/>
            </a:pPr>
            <a:endParaRPr lang="en-US" sz="1800" dirty="0">
              <a:solidFill>
                <a:schemeClr val="tx1"/>
              </a:solidFill>
              <a:latin typeface="+mn-lt"/>
              <a:ea typeface="Arial"/>
              <a:cs typeface="Arial"/>
              <a:sym typeface="Arial"/>
            </a:endParaRPr>
          </a:p>
        </p:txBody>
      </p:sp>
      <p:sp>
        <p:nvSpPr>
          <p:cNvPr id="188" name="Google Shape;188;p2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645" y="400937"/>
            <a:ext cx="2834640" cy="85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388"/>
            <a:ext cx="8229600" cy="709773"/>
          </a:xfrm>
        </p:spPr>
        <p:txBody>
          <a:bodyPr/>
          <a:lstStyle/>
          <a:p>
            <a:r>
              <a:rPr lang="en-US" b="1" dirty="0"/>
              <a:t>SOAA and Accreditation</a:t>
            </a:r>
          </a:p>
        </p:txBody>
      </p:sp>
      <p:sp>
        <p:nvSpPr>
          <p:cNvPr id="3" name="Text Placeholder 2"/>
          <p:cNvSpPr>
            <a:spLocks noGrp="1"/>
          </p:cNvSpPr>
          <p:nvPr>
            <p:ph type="body" idx="1"/>
          </p:nvPr>
        </p:nvSpPr>
        <p:spPr>
          <a:xfrm>
            <a:off x="457200" y="1057161"/>
            <a:ext cx="8229600" cy="5419839"/>
          </a:xfrm>
        </p:spPr>
        <p:txBody>
          <a:bodyPr/>
          <a:lstStyle/>
          <a:p>
            <a:r>
              <a:rPr lang="en-US" dirty="0"/>
              <a:t>What is the purpose of accreditation?  Meet the standards, right?  What do the standards consist of?</a:t>
            </a:r>
          </a:p>
          <a:p>
            <a:pPr lvl="1"/>
            <a:r>
              <a:rPr lang="en-US" dirty="0"/>
              <a:t>Standard I: Mission, Academic Quality and Institutional Effectiveness, and Integrity</a:t>
            </a:r>
          </a:p>
          <a:p>
            <a:pPr lvl="1"/>
            <a:r>
              <a:rPr lang="en-US" dirty="0"/>
              <a:t>Standard II: Student Learning Programs and Support Services</a:t>
            </a:r>
          </a:p>
          <a:p>
            <a:pPr lvl="1"/>
            <a:r>
              <a:rPr lang="en-US" dirty="0"/>
              <a:t>Standard III: Resources</a:t>
            </a:r>
          </a:p>
          <a:p>
            <a:pPr lvl="1"/>
            <a:r>
              <a:rPr lang="en-US" dirty="0"/>
              <a:t>Standard IV: Leadership and Governance</a:t>
            </a:r>
          </a:p>
          <a:p>
            <a:r>
              <a:rPr lang="en-US" dirty="0"/>
              <a:t>When we look at the questions on the SOAA, could we be duplicating our work? </a:t>
            </a:r>
          </a:p>
          <a:p>
            <a:r>
              <a:rPr lang="en-US" dirty="0"/>
              <a:t>Should we be using this document to think more broadly about how to Guided Pathways is impacting our Standards?</a:t>
            </a:r>
          </a:p>
          <a:p>
            <a:r>
              <a:rPr lang="en-US" dirty="0"/>
              <a:t>Should there be more collaboration between groups, who don’t normally meet together?</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dirty="0"/>
          </a:p>
        </p:txBody>
      </p:sp>
      <p:pic>
        <p:nvPicPr>
          <p:cNvPr id="5" name="Picture 4"/>
          <p:cNvPicPr>
            <a:picLocks noChangeAspect="1"/>
          </p:cNvPicPr>
          <p:nvPr/>
        </p:nvPicPr>
        <p:blipFill>
          <a:blip r:embed="rId3"/>
          <a:stretch>
            <a:fillRect/>
          </a:stretch>
        </p:blipFill>
        <p:spPr>
          <a:xfrm>
            <a:off x="6028273" y="5721845"/>
            <a:ext cx="2840982" cy="859611"/>
          </a:xfrm>
          <a:prstGeom prst="rect">
            <a:avLst/>
          </a:prstGeom>
        </p:spPr>
      </p:pic>
    </p:spTree>
    <p:extLst>
      <p:ext uri="{BB962C8B-B14F-4D97-AF65-F5344CB8AC3E}">
        <p14:creationId xmlns:p14="http://schemas.microsoft.com/office/powerpoint/2010/main" val="3420390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1BAA-D9E1-4B6A-AF80-BAFBE07D04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02967B0-6C06-430F-9AF0-5EA3A17C2B22}"/>
              </a:ext>
            </a:extLst>
          </p:cNvPr>
          <p:cNvSpPr>
            <a:spLocks noGrp="1"/>
          </p:cNvSpPr>
          <p:nvPr>
            <p:ph type="body" idx="1"/>
          </p:nvPr>
        </p:nvSpPr>
        <p:spPr>
          <a:xfrm>
            <a:off x="457200" y="3429000"/>
            <a:ext cx="8229600" cy="3047999"/>
          </a:xfrm>
        </p:spPr>
        <p:txBody>
          <a:bodyPr/>
          <a:lstStyle/>
          <a:p>
            <a:r>
              <a:rPr lang="en-US" sz="2800" dirty="0"/>
              <a:t>Did your college involve students in the SOAA process? If so, how?</a:t>
            </a:r>
          </a:p>
          <a:p>
            <a:endParaRPr lang="en-US" dirty="0"/>
          </a:p>
          <a:p>
            <a:r>
              <a:rPr lang="en-US" sz="4000" dirty="0"/>
              <a:t>Please answer in the Chat!</a:t>
            </a:r>
          </a:p>
        </p:txBody>
      </p:sp>
      <p:sp>
        <p:nvSpPr>
          <p:cNvPr id="4" name="Slide Number Placeholder 3">
            <a:extLst>
              <a:ext uri="{FF2B5EF4-FFF2-40B4-BE49-F238E27FC236}">
                <a16:creationId xmlns:a16="http://schemas.microsoft.com/office/drawing/2014/main" id="{208486E9-C60D-4171-B694-98904D71C7C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dirty="0"/>
          </a:p>
        </p:txBody>
      </p:sp>
      <p:pic>
        <p:nvPicPr>
          <p:cNvPr id="5" name="Picture 2">
            <a:extLst>
              <a:ext uri="{FF2B5EF4-FFF2-40B4-BE49-F238E27FC236}">
                <a16:creationId xmlns:a16="http://schemas.microsoft.com/office/drawing/2014/main" id="{F159A1A9-B0FA-4241-99CB-226907CD9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1" y="400924"/>
            <a:ext cx="8202303" cy="248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8767B06-CEB5-43D7-94BD-0F7FF7707B9A}"/>
              </a:ext>
            </a:extLst>
          </p:cNvPr>
          <p:cNvPicPr>
            <a:picLocks noChangeAspect="1"/>
          </p:cNvPicPr>
          <p:nvPr/>
        </p:nvPicPr>
        <p:blipFill>
          <a:blip r:embed="rId4"/>
          <a:stretch>
            <a:fillRect/>
          </a:stretch>
        </p:blipFill>
        <p:spPr>
          <a:xfrm>
            <a:off x="7213600" y="4792313"/>
            <a:ext cx="1473200" cy="1387414"/>
          </a:xfrm>
          <a:prstGeom prst="rect">
            <a:avLst/>
          </a:prstGeom>
        </p:spPr>
      </p:pic>
      <p:pic>
        <p:nvPicPr>
          <p:cNvPr id="7" name="Picture 6">
            <a:extLst>
              <a:ext uri="{FF2B5EF4-FFF2-40B4-BE49-F238E27FC236}">
                <a16:creationId xmlns:a16="http://schemas.microsoft.com/office/drawing/2014/main" id="{5004C570-435E-411B-91AE-A8AA0730618A}"/>
              </a:ext>
            </a:extLst>
          </p:cNvPr>
          <p:cNvPicPr>
            <a:picLocks noChangeAspect="1"/>
          </p:cNvPicPr>
          <p:nvPr/>
        </p:nvPicPr>
        <p:blipFill>
          <a:blip r:embed="rId5"/>
          <a:stretch>
            <a:fillRect/>
          </a:stretch>
        </p:blipFill>
        <p:spPr>
          <a:xfrm rot="810598">
            <a:off x="1871963" y="2147158"/>
            <a:ext cx="5413717" cy="2021997"/>
          </a:xfrm>
          <a:prstGeom prst="rect">
            <a:avLst/>
          </a:prstGeom>
        </p:spPr>
      </p:pic>
    </p:spTree>
    <p:extLst>
      <p:ext uri="{BB962C8B-B14F-4D97-AF65-F5344CB8AC3E}">
        <p14:creationId xmlns:p14="http://schemas.microsoft.com/office/powerpoint/2010/main" val="180701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3700" y="491490"/>
            <a:ext cx="8423100" cy="956309"/>
          </a:xfrm>
        </p:spPr>
        <p:txBody>
          <a:bodyPr/>
          <a:lstStyle/>
          <a:p>
            <a:r>
              <a:rPr lang="en-US" sz="2800" b="1" dirty="0"/>
              <a:t>Guided Pathways and Equity…</a:t>
            </a:r>
            <a:br>
              <a:rPr lang="en-US" sz="2800" b="1" dirty="0"/>
            </a:br>
            <a:r>
              <a:rPr lang="en-US" sz="2800" b="1" dirty="0"/>
              <a:t>			…Light at the End of the Tunnel!</a:t>
            </a:r>
          </a:p>
        </p:txBody>
      </p:sp>
      <p:sp>
        <p:nvSpPr>
          <p:cNvPr id="7" name="Text Placeholder 6"/>
          <p:cNvSpPr>
            <a:spLocks noGrp="1"/>
          </p:cNvSpPr>
          <p:nvPr>
            <p:ph type="body" idx="1"/>
          </p:nvPr>
        </p:nvSpPr>
        <p:spPr>
          <a:xfrm>
            <a:off x="263700" y="1447800"/>
            <a:ext cx="4572000" cy="4985850"/>
          </a:xfrm>
        </p:spPr>
        <p:txBody>
          <a:bodyPr/>
          <a:lstStyle/>
          <a:p>
            <a:pPr marL="571500" indent="-342900">
              <a:buFont typeface="Wingdings" panose="05000000000000000000" pitchFamily="2" charset="2"/>
              <a:buChar char="Ø"/>
            </a:pPr>
            <a:r>
              <a:rPr lang="en-US" sz="2300" dirty="0"/>
              <a:t>One of the main ways the Chancellor’s Office has modified the SOAA is by adding “Equity Considerations” to each section.</a:t>
            </a:r>
          </a:p>
          <a:p>
            <a:pPr marL="228600" indent="0"/>
            <a:endParaRPr lang="en-US" sz="2300" dirty="0"/>
          </a:p>
          <a:p>
            <a:pPr marL="571500" indent="-342900">
              <a:buFont typeface="Wingdings" panose="05000000000000000000" pitchFamily="2" charset="2"/>
              <a:buChar char="Ø"/>
            </a:pPr>
            <a:r>
              <a:rPr lang="en-US" sz="2400" dirty="0"/>
              <a:t> </a:t>
            </a:r>
            <a:r>
              <a:rPr lang="en-US" sz="2300" dirty="0"/>
              <a:t>The purpose of these is to frame GP as fundamentally about equity, and provide an equity beacon to which all answers should refer. </a:t>
            </a:r>
          </a:p>
          <a:p>
            <a:pPr marL="571500" indent="-342900">
              <a:buFont typeface="Wingdings" panose="05000000000000000000" pitchFamily="2" charset="2"/>
              <a:buChar char="Ø"/>
            </a:pPr>
            <a:endParaRPr lang="en-US" sz="2300" dirty="0"/>
          </a:p>
          <a:p>
            <a:pPr marL="571500" indent="-342900">
              <a:buFont typeface="Wingdings" panose="05000000000000000000" pitchFamily="2" charset="2"/>
              <a:buChar char="Ø"/>
            </a:pPr>
            <a:r>
              <a:rPr lang="en-US" sz="2400" b="1" dirty="0"/>
              <a:t>Was this accomplished?</a:t>
            </a:r>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dirty="0"/>
          </a:p>
        </p:txBody>
      </p:sp>
      <p:pic>
        <p:nvPicPr>
          <p:cNvPr id="8" name="Picture Placeholder 7"/>
          <p:cNvPicPr>
            <a:picLocks noGrp="1" noChangeAspect="1"/>
          </p:cNvPicPr>
          <p:nvPr>
            <p:ph type="pic" idx="2"/>
          </p:nvPr>
        </p:nvPicPr>
        <p:blipFill>
          <a:blip r:embed="rId3">
            <a:extLst>
              <a:ext uri="{28A0092B-C50C-407E-A947-70E740481C1C}">
                <a14:useLocalDpi xmlns:a14="http://schemas.microsoft.com/office/drawing/2010/main" val="0"/>
              </a:ext>
            </a:extLst>
          </a:blip>
          <a:srcRect l="8541" r="8541"/>
          <a:stretch>
            <a:fillRect/>
          </a:stretch>
        </p:blipFill>
        <p:spPr>
          <a:xfrm>
            <a:off x="5131567" y="1740515"/>
            <a:ext cx="3823866" cy="3562349"/>
          </a:xfrm>
        </p:spPr>
      </p:pic>
      <p:pic>
        <p:nvPicPr>
          <p:cNvPr id="2" name="Picture 1"/>
          <p:cNvPicPr>
            <a:picLocks noChangeAspect="1"/>
          </p:cNvPicPr>
          <p:nvPr/>
        </p:nvPicPr>
        <p:blipFill>
          <a:blip r:embed="rId4"/>
          <a:stretch>
            <a:fillRect/>
          </a:stretch>
        </p:blipFill>
        <p:spPr>
          <a:xfrm>
            <a:off x="6114451" y="5701297"/>
            <a:ext cx="2840982" cy="859611"/>
          </a:xfrm>
          <a:prstGeom prst="rect">
            <a:avLst/>
          </a:prstGeom>
        </p:spPr>
      </p:pic>
    </p:spTree>
    <p:extLst>
      <p:ext uri="{BB962C8B-B14F-4D97-AF65-F5344CB8AC3E}">
        <p14:creationId xmlns:p14="http://schemas.microsoft.com/office/powerpoint/2010/main" val="319631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38"/>
            <a:ext cx="8229600" cy="990600"/>
          </a:xfrm>
        </p:spPr>
        <p:txBody>
          <a:bodyPr/>
          <a:lstStyle/>
          <a:p>
            <a:r>
              <a:rPr lang="en-US" b="1" dirty="0"/>
              <a:t>Pillar 1 Equity Considerations</a:t>
            </a:r>
          </a:p>
        </p:txBody>
      </p:sp>
      <p:sp>
        <p:nvSpPr>
          <p:cNvPr id="7" name="Text Placeholder 6"/>
          <p:cNvSpPr>
            <a:spLocks noGrp="1"/>
          </p:cNvSpPr>
          <p:nvPr>
            <p:ph type="body" idx="1"/>
          </p:nvPr>
        </p:nvSpPr>
        <p:spPr>
          <a:xfrm>
            <a:off x="1433245" y="1185896"/>
            <a:ext cx="7710755" cy="5266292"/>
          </a:xfrm>
        </p:spPr>
        <p:txBody>
          <a:bodyPr/>
          <a:lstStyle/>
          <a:p>
            <a:pPr>
              <a:buFont typeface="Wingdings" panose="05000000000000000000" pitchFamily="2" charset="2"/>
              <a:buChar char="§"/>
            </a:pPr>
            <a:r>
              <a:rPr lang="en-US" b="1" dirty="0"/>
              <a:t>Equity and Clarifying the Path</a:t>
            </a:r>
          </a:p>
          <a:p>
            <a:pPr lvl="1">
              <a:buFont typeface="Wingdings" panose="05000000000000000000" pitchFamily="2" charset="2"/>
              <a:buChar char="§"/>
            </a:pPr>
            <a:r>
              <a:rPr lang="en-US" dirty="0"/>
              <a:t>Website and program pages should be easy to navigate and understand</a:t>
            </a:r>
          </a:p>
          <a:p>
            <a:pPr marL="588645" lvl="1" indent="0">
              <a:buNone/>
            </a:pPr>
            <a:endParaRPr lang="en-US" dirty="0"/>
          </a:p>
          <a:p>
            <a:pPr lvl="1">
              <a:buFont typeface="Wingdings" panose="05000000000000000000" pitchFamily="2" charset="2"/>
              <a:buChar char="§"/>
            </a:pPr>
            <a:r>
              <a:rPr lang="en-US" dirty="0"/>
              <a:t>Accessible for historically underrepresented and/or underserved in higher education </a:t>
            </a:r>
          </a:p>
          <a:p>
            <a:pPr lvl="2">
              <a:buFont typeface="Wingdings" panose="05000000000000000000" pitchFamily="2" charset="2"/>
              <a:buChar char="§"/>
            </a:pPr>
            <a:r>
              <a:rPr lang="en-US" dirty="0"/>
              <a:t>(e.g., racial/ethnic minority students, lower-income students, first-generation students, students with disabilities, indigenous students, formerly incarcerated students, veterans, undocumented students, etc.).</a:t>
            </a:r>
          </a:p>
          <a:p>
            <a:pPr marL="1040131" lvl="2" indent="0">
              <a:buNone/>
            </a:pPr>
            <a:endParaRPr lang="en-US" dirty="0"/>
          </a:p>
          <a:p>
            <a:pPr lvl="1">
              <a:buFont typeface="Wingdings" panose="05000000000000000000" pitchFamily="2" charset="2"/>
              <a:buChar char="§"/>
            </a:pPr>
            <a:r>
              <a:rPr lang="en-US" dirty="0"/>
              <a:t>Explain financial costs, potential debt, and economic benefits of program completion</a:t>
            </a:r>
          </a:p>
          <a:p>
            <a:pPr lvl="1">
              <a:buFont typeface="Wingdings" panose="05000000000000000000" pitchFamily="2" charset="2"/>
              <a:buChar char="§"/>
            </a:pPr>
            <a:endParaRPr lang="en-US" dirty="0"/>
          </a:p>
          <a:p>
            <a:pPr lvl="1">
              <a:buFont typeface="Wingdings" panose="05000000000000000000" pitchFamily="2" charset="2"/>
              <a:buChar char="§"/>
            </a:pPr>
            <a:r>
              <a:rPr lang="en-US" dirty="0"/>
              <a:t>Clarify differences in earnings potential between related certificates and degrees and across levels of educational attainment.</a:t>
            </a:r>
          </a:p>
          <a:p>
            <a:pPr>
              <a:buFont typeface="Wingdings" panose="05000000000000000000" pitchFamily="2" charset="2"/>
              <a:buChar char="§"/>
            </a:pP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dirty="0"/>
          </a:p>
        </p:txBody>
      </p:sp>
      <p:pic>
        <p:nvPicPr>
          <p:cNvPr id="2" name="Picture 1"/>
          <p:cNvPicPr>
            <a:picLocks noChangeAspect="1"/>
          </p:cNvPicPr>
          <p:nvPr/>
        </p:nvPicPr>
        <p:blipFill>
          <a:blip r:embed="rId3"/>
          <a:stretch>
            <a:fillRect/>
          </a:stretch>
        </p:blipFill>
        <p:spPr>
          <a:xfrm>
            <a:off x="0" y="5982987"/>
            <a:ext cx="2283520" cy="690937"/>
          </a:xfrm>
          <a:prstGeom prst="rect">
            <a:avLst/>
          </a:prstGeom>
        </p:spPr>
      </p:pic>
    </p:spTree>
    <p:extLst>
      <p:ext uri="{BB962C8B-B14F-4D97-AF65-F5344CB8AC3E}">
        <p14:creationId xmlns:p14="http://schemas.microsoft.com/office/powerpoint/2010/main" val="3592313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38"/>
            <a:ext cx="8229600" cy="854852"/>
          </a:xfrm>
        </p:spPr>
        <p:txBody>
          <a:bodyPr/>
          <a:lstStyle/>
          <a:p>
            <a:r>
              <a:rPr lang="en-US" b="1" dirty="0"/>
              <a:t>Pillar 2 Equity Considerations</a:t>
            </a:r>
          </a:p>
        </p:txBody>
      </p:sp>
      <p:sp>
        <p:nvSpPr>
          <p:cNvPr id="3" name="Text Placeholder 2"/>
          <p:cNvSpPr>
            <a:spLocks noGrp="1"/>
          </p:cNvSpPr>
          <p:nvPr>
            <p:ph type="body" idx="1"/>
          </p:nvPr>
        </p:nvSpPr>
        <p:spPr>
          <a:xfrm>
            <a:off x="1387010" y="934949"/>
            <a:ext cx="7643973" cy="5631315"/>
          </a:xfrm>
        </p:spPr>
        <p:txBody>
          <a:bodyPr/>
          <a:lstStyle/>
          <a:p>
            <a:pPr>
              <a:buFont typeface="Wingdings" panose="05000000000000000000" pitchFamily="2" charset="2"/>
              <a:buChar char="§"/>
            </a:pPr>
            <a:r>
              <a:rPr lang="en-US" dirty="0"/>
              <a:t>Equity and Getting Students on the Path</a:t>
            </a:r>
          </a:p>
          <a:p>
            <a:pPr lvl="1">
              <a:buFont typeface="Wingdings" panose="05000000000000000000" pitchFamily="2" charset="2"/>
              <a:buChar char="§"/>
            </a:pPr>
            <a:r>
              <a:rPr lang="en-US" dirty="0"/>
              <a:t>Assess whether historically underrepresented and high needs students are disproportionately enrolled in programs that lead to lower remuneration careers.</a:t>
            </a:r>
          </a:p>
          <a:p>
            <a:pPr marL="588645" lvl="1" indent="0">
              <a:buNone/>
            </a:pPr>
            <a:endParaRPr lang="en-US" dirty="0"/>
          </a:p>
          <a:p>
            <a:pPr lvl="1">
              <a:buFont typeface="Wingdings" panose="05000000000000000000" pitchFamily="2" charset="2"/>
              <a:buChar char="§"/>
            </a:pPr>
            <a:r>
              <a:rPr lang="en-US" dirty="0"/>
              <a:t>For critical program courses, disaggregate enrollment, pass rate, and subsequent success data by student characteristics. </a:t>
            </a:r>
          </a:p>
          <a:p>
            <a:pPr lvl="1">
              <a:buFont typeface="Wingdings" panose="05000000000000000000" pitchFamily="2" charset="2"/>
              <a:buChar char="§"/>
            </a:pPr>
            <a:endParaRPr lang="en-US" dirty="0"/>
          </a:p>
          <a:p>
            <a:pPr lvl="1">
              <a:buFont typeface="Wingdings" panose="05000000000000000000" pitchFamily="2" charset="2"/>
              <a:buChar char="§"/>
            </a:pPr>
            <a:r>
              <a:rPr lang="en-US" dirty="0"/>
              <a:t>Proactively partner with feeder high schools that serve predominantly underrepresented and high needs students.</a:t>
            </a:r>
          </a:p>
          <a:p>
            <a:pPr lvl="1">
              <a:buFont typeface="Wingdings" panose="05000000000000000000" pitchFamily="2" charset="2"/>
              <a:buChar char="§"/>
            </a:pPr>
            <a:endParaRPr lang="en-US" dirty="0"/>
          </a:p>
          <a:p>
            <a:pPr lvl="1">
              <a:buFont typeface="Wingdings" panose="05000000000000000000" pitchFamily="2" charset="2"/>
              <a:buChar char="§"/>
            </a:pPr>
            <a:r>
              <a:rPr lang="en-US" dirty="0"/>
              <a:t>Make dual enrollment opportunities available to high school students who are deemed “not yet college ready”. </a:t>
            </a:r>
          </a:p>
          <a:p>
            <a:pPr lvl="1">
              <a:buFont typeface="Wingdings" panose="05000000000000000000" pitchFamily="2" charset="2"/>
              <a:buChar char="§"/>
            </a:pPr>
            <a:endParaRPr lang="en-US" dirty="0"/>
          </a:p>
          <a:p>
            <a:pPr lvl="1">
              <a:buFont typeface="Wingdings" panose="05000000000000000000" pitchFamily="2" charset="2"/>
              <a:buChar char="§"/>
            </a:pPr>
            <a:r>
              <a:rPr lang="en-US" dirty="0"/>
              <a:t>Build bridges to high-opportunity college programs for students in adult basic skills programs.</a:t>
            </a:r>
          </a:p>
          <a:p>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24</a:t>
            </a:fld>
            <a:endParaRPr lang="en-US" dirty="0"/>
          </a:p>
        </p:txBody>
      </p:sp>
      <p:pic>
        <p:nvPicPr>
          <p:cNvPr id="2" name="Picture 1"/>
          <p:cNvPicPr>
            <a:picLocks noChangeAspect="1"/>
          </p:cNvPicPr>
          <p:nvPr/>
        </p:nvPicPr>
        <p:blipFill>
          <a:blip r:embed="rId3"/>
          <a:stretch>
            <a:fillRect/>
          </a:stretch>
        </p:blipFill>
        <p:spPr>
          <a:xfrm>
            <a:off x="89808" y="6075454"/>
            <a:ext cx="2283521" cy="690937"/>
          </a:xfrm>
          <a:prstGeom prst="rect">
            <a:avLst/>
          </a:prstGeom>
        </p:spPr>
      </p:pic>
    </p:spTree>
    <p:extLst>
      <p:ext uri="{BB962C8B-B14F-4D97-AF65-F5344CB8AC3E}">
        <p14:creationId xmlns:p14="http://schemas.microsoft.com/office/powerpoint/2010/main" val="2728691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Pillar 3 Equity Considerations</a:t>
            </a:r>
          </a:p>
        </p:txBody>
      </p:sp>
      <p:sp>
        <p:nvSpPr>
          <p:cNvPr id="5" name="Text Placeholder 4"/>
          <p:cNvSpPr>
            <a:spLocks noGrp="1"/>
          </p:cNvSpPr>
          <p:nvPr>
            <p:ph type="body" idx="1"/>
          </p:nvPr>
        </p:nvSpPr>
        <p:spPr/>
        <p:txBody>
          <a:bodyPr/>
          <a:lstStyle/>
          <a:p>
            <a:pPr>
              <a:buFont typeface="Wingdings" panose="05000000000000000000" pitchFamily="2" charset="2"/>
              <a:buChar char="q"/>
            </a:pPr>
            <a:r>
              <a:rPr lang="en-US" b="1" dirty="0">
                <a:solidFill>
                  <a:srgbClr val="333333"/>
                </a:solidFill>
                <a:latin typeface="Source Sans Pro"/>
              </a:rPr>
              <a:t>Equity and Helping Students Stay on the Path</a:t>
            </a:r>
          </a:p>
          <a:p>
            <a:pPr lvl="1">
              <a:buFont typeface="Wingdings" panose="05000000000000000000" pitchFamily="2" charset="2"/>
              <a:buChar char="q"/>
            </a:pPr>
            <a:r>
              <a:rPr lang="en-US" dirty="0">
                <a:solidFill>
                  <a:srgbClr val="333333"/>
                </a:solidFill>
                <a:latin typeface="Source Sans Pro"/>
              </a:rPr>
              <a:t>Incorporate engaging, proactive, and culturally relevant advising</a:t>
            </a:r>
          </a:p>
          <a:p>
            <a:pPr lvl="1">
              <a:buFont typeface="Wingdings" panose="05000000000000000000" pitchFamily="2" charset="2"/>
              <a:buChar char="q"/>
            </a:pPr>
            <a:endParaRPr lang="en-US" dirty="0">
              <a:solidFill>
                <a:srgbClr val="333333"/>
              </a:solidFill>
              <a:latin typeface="Source Sans Pro"/>
            </a:endParaRPr>
          </a:p>
          <a:p>
            <a:pPr lvl="1">
              <a:buFont typeface="Wingdings" panose="05000000000000000000" pitchFamily="2" charset="2"/>
              <a:buChar char="q"/>
            </a:pPr>
            <a:r>
              <a:rPr lang="en-US" dirty="0">
                <a:solidFill>
                  <a:srgbClr val="333333"/>
                </a:solidFill>
                <a:latin typeface="Source Sans Pro"/>
              </a:rPr>
              <a:t>Ensure that underrepresented students are not disproportionately directed away from competitive, limited access programs.</a:t>
            </a:r>
          </a:p>
          <a:p>
            <a:pPr lvl="1">
              <a:buFont typeface="Wingdings" panose="05000000000000000000" pitchFamily="2" charset="2"/>
              <a:buChar char="q"/>
            </a:pPr>
            <a:endParaRPr lang="en-US" dirty="0">
              <a:solidFill>
                <a:srgbClr val="333333"/>
              </a:solidFill>
              <a:latin typeface="Source Sans Pro"/>
            </a:endParaRPr>
          </a:p>
          <a:p>
            <a:pPr lvl="1">
              <a:buFont typeface="Wingdings" panose="05000000000000000000" pitchFamily="2" charset="2"/>
              <a:buChar char="q"/>
            </a:pPr>
            <a:r>
              <a:rPr lang="en-US" dirty="0">
                <a:solidFill>
                  <a:srgbClr val="333333"/>
                </a:solidFill>
                <a:latin typeface="Source Sans Pro"/>
              </a:rPr>
              <a:t>Integrate academic and student support services into pathways </a:t>
            </a:r>
          </a:p>
          <a:p>
            <a:pPr>
              <a:buFont typeface="Wingdings" panose="05000000000000000000" pitchFamily="2" charset="2"/>
              <a:buChar char="q"/>
            </a:pPr>
            <a:endParaRPr lang="en-US" dirty="0">
              <a:solidFill>
                <a:srgbClr val="333333"/>
              </a:solidFill>
              <a:latin typeface="Source Sans Pro"/>
            </a:endParaRPr>
          </a:p>
          <a:p>
            <a:pPr lvl="1">
              <a:buFont typeface="Wingdings" panose="05000000000000000000" pitchFamily="2" charset="2"/>
              <a:buChar char="q"/>
            </a:pPr>
            <a:r>
              <a:rPr lang="en-US" dirty="0">
                <a:solidFill>
                  <a:srgbClr val="333333"/>
                </a:solidFill>
                <a:latin typeface="Source Sans Pro"/>
              </a:rPr>
              <a:t>Ensure that low-income students' financial stability are being met so they can make progress toward program completion.</a:t>
            </a:r>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25</a:t>
            </a:fld>
            <a:endParaRPr lang="en-US" dirty="0"/>
          </a:p>
        </p:txBody>
      </p:sp>
      <p:pic>
        <p:nvPicPr>
          <p:cNvPr id="6" name="Picture 5"/>
          <p:cNvPicPr>
            <a:picLocks noChangeAspect="1"/>
          </p:cNvPicPr>
          <p:nvPr/>
        </p:nvPicPr>
        <p:blipFill>
          <a:blip r:embed="rId3"/>
          <a:stretch>
            <a:fillRect/>
          </a:stretch>
        </p:blipFill>
        <p:spPr>
          <a:xfrm>
            <a:off x="6069370" y="5693589"/>
            <a:ext cx="2840982" cy="859611"/>
          </a:xfrm>
          <a:prstGeom prst="rect">
            <a:avLst/>
          </a:prstGeom>
        </p:spPr>
      </p:pic>
    </p:spTree>
    <p:extLst>
      <p:ext uri="{BB962C8B-B14F-4D97-AF65-F5344CB8AC3E}">
        <p14:creationId xmlns:p14="http://schemas.microsoft.com/office/powerpoint/2010/main" val="2958362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7388"/>
            <a:ext cx="8229600" cy="535112"/>
          </a:xfrm>
        </p:spPr>
        <p:txBody>
          <a:bodyPr/>
          <a:lstStyle/>
          <a:p>
            <a:r>
              <a:rPr lang="en-US" b="1" dirty="0"/>
              <a:t>Pillar 4 Equity Considerations</a:t>
            </a:r>
          </a:p>
        </p:txBody>
      </p:sp>
      <p:sp>
        <p:nvSpPr>
          <p:cNvPr id="4" name="Text Placeholder 3"/>
          <p:cNvSpPr>
            <a:spLocks noGrp="1"/>
          </p:cNvSpPr>
          <p:nvPr>
            <p:ph type="body" idx="1"/>
          </p:nvPr>
        </p:nvSpPr>
        <p:spPr>
          <a:xfrm>
            <a:off x="152400" y="882500"/>
            <a:ext cx="8534400" cy="5219700"/>
          </a:xfrm>
        </p:spPr>
        <p:txBody>
          <a:bodyPr/>
          <a:lstStyle/>
          <a:p>
            <a:pPr>
              <a:buFont typeface="Wingdings" panose="05000000000000000000" pitchFamily="2" charset="2"/>
              <a:buChar char="§"/>
            </a:pPr>
            <a:r>
              <a:rPr lang="en-US" dirty="0"/>
              <a:t>Equity and Ensured Learning</a:t>
            </a:r>
          </a:p>
          <a:p>
            <a:pPr lvl="1">
              <a:buFont typeface="Wingdings" panose="05000000000000000000" pitchFamily="2" charset="2"/>
              <a:buChar char="§"/>
            </a:pPr>
            <a:r>
              <a:rPr lang="en-US" dirty="0"/>
              <a:t>Ensure that underrepresented students participate in program-relevant active and experiential learning opportunities.</a:t>
            </a:r>
          </a:p>
          <a:p>
            <a:pPr lvl="1">
              <a:buFont typeface="Wingdings" panose="05000000000000000000" pitchFamily="2" charset="2"/>
              <a:buChar char="§"/>
            </a:pPr>
            <a:endParaRPr lang="en-US" dirty="0"/>
          </a:p>
          <a:p>
            <a:pPr lvl="1">
              <a:buFont typeface="Wingdings" panose="05000000000000000000" pitchFamily="2" charset="2"/>
              <a:buChar char="§"/>
            </a:pPr>
            <a:r>
              <a:rPr lang="en-US" dirty="0"/>
              <a:t>Align course assignments with program learning outcomes</a:t>
            </a:r>
          </a:p>
          <a:p>
            <a:pPr lvl="1">
              <a:buFont typeface="Wingdings" panose="05000000000000000000" pitchFamily="2" charset="2"/>
              <a:buChar char="§"/>
            </a:pPr>
            <a:endParaRPr lang="en-US" dirty="0"/>
          </a:p>
          <a:p>
            <a:pPr lvl="1">
              <a:buFont typeface="Wingdings" panose="05000000000000000000" pitchFamily="2" charset="2"/>
              <a:buChar char="§"/>
            </a:pPr>
            <a:r>
              <a:rPr lang="en-US" dirty="0"/>
              <a:t>Support faculty to implement pedagogical changes that better support learning outcomes success for underrepresented students</a:t>
            </a:r>
          </a:p>
          <a:p>
            <a:pPr lvl="1">
              <a:buFont typeface="Wingdings" panose="05000000000000000000" pitchFamily="2" charset="2"/>
              <a:buChar char="§"/>
            </a:pPr>
            <a:endParaRPr lang="en-US" dirty="0"/>
          </a:p>
          <a:p>
            <a:pPr lvl="1">
              <a:buFont typeface="Wingdings" panose="05000000000000000000" pitchFamily="2" charset="2"/>
              <a:buChar char="§"/>
            </a:pPr>
            <a:r>
              <a:rPr lang="en-US" dirty="0"/>
              <a:t>Identify opportunities for faculty or advisors to critically examine their role in advancing equity-minded teaching and advising practices </a:t>
            </a:r>
          </a:p>
          <a:p>
            <a:pPr lvl="1">
              <a:buFont typeface="Wingdings" panose="05000000000000000000" pitchFamily="2" charset="2"/>
              <a:buChar char="§"/>
            </a:pPr>
            <a:endParaRPr lang="en-US" dirty="0"/>
          </a:p>
          <a:p>
            <a:pPr lvl="1">
              <a:buFont typeface="Wingdings" panose="05000000000000000000" pitchFamily="2" charset="2"/>
              <a:buChar char="§"/>
            </a:pPr>
            <a:r>
              <a:rPr lang="en-US" dirty="0"/>
              <a:t>Disaggregate program learning outcomes data, program retention and completion data, and other assessment measures by race, income, age, and gender to examine equity gaps. </a:t>
            </a:r>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26</a:t>
            </a:fld>
            <a:endParaRPr lang="en-US" dirty="0"/>
          </a:p>
        </p:txBody>
      </p:sp>
      <p:pic>
        <p:nvPicPr>
          <p:cNvPr id="5" name="Picture 4"/>
          <p:cNvPicPr>
            <a:picLocks noChangeAspect="1"/>
          </p:cNvPicPr>
          <p:nvPr/>
        </p:nvPicPr>
        <p:blipFill>
          <a:blip r:embed="rId3"/>
          <a:stretch>
            <a:fillRect/>
          </a:stretch>
        </p:blipFill>
        <p:spPr>
          <a:xfrm>
            <a:off x="6059095" y="5777701"/>
            <a:ext cx="2840982" cy="859611"/>
          </a:xfrm>
          <a:prstGeom prst="rect">
            <a:avLst/>
          </a:prstGeom>
        </p:spPr>
      </p:pic>
    </p:spTree>
    <p:extLst>
      <p:ext uri="{BB962C8B-B14F-4D97-AF65-F5344CB8AC3E}">
        <p14:creationId xmlns:p14="http://schemas.microsoft.com/office/powerpoint/2010/main" val="358197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1BAA-D9E1-4B6A-AF80-BAFBE07D04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02967B0-6C06-430F-9AF0-5EA3A17C2B22}"/>
              </a:ext>
            </a:extLst>
          </p:cNvPr>
          <p:cNvSpPr>
            <a:spLocks noGrp="1"/>
          </p:cNvSpPr>
          <p:nvPr>
            <p:ph type="body" idx="1"/>
          </p:nvPr>
        </p:nvSpPr>
        <p:spPr>
          <a:xfrm>
            <a:off x="457200" y="3429000"/>
            <a:ext cx="8229600" cy="3047999"/>
          </a:xfrm>
        </p:spPr>
        <p:txBody>
          <a:bodyPr/>
          <a:lstStyle/>
          <a:p>
            <a:r>
              <a:rPr lang="en-US" sz="2800" dirty="0"/>
              <a:t>What was the process of getting your senate’s approval like? Easy, difficult, collaborative?</a:t>
            </a:r>
          </a:p>
          <a:p>
            <a:endParaRPr lang="en-US" dirty="0"/>
          </a:p>
          <a:p>
            <a:r>
              <a:rPr lang="en-US" sz="4000" dirty="0"/>
              <a:t>Please answer in the Chat!</a:t>
            </a:r>
          </a:p>
        </p:txBody>
      </p:sp>
      <p:sp>
        <p:nvSpPr>
          <p:cNvPr id="4" name="Slide Number Placeholder 3">
            <a:extLst>
              <a:ext uri="{FF2B5EF4-FFF2-40B4-BE49-F238E27FC236}">
                <a16:creationId xmlns:a16="http://schemas.microsoft.com/office/drawing/2014/main" id="{208486E9-C60D-4171-B694-98904D71C7C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27</a:t>
            </a:fld>
            <a:endParaRPr lang="en-US" dirty="0"/>
          </a:p>
        </p:txBody>
      </p:sp>
      <p:pic>
        <p:nvPicPr>
          <p:cNvPr id="5" name="Picture 2">
            <a:extLst>
              <a:ext uri="{FF2B5EF4-FFF2-40B4-BE49-F238E27FC236}">
                <a16:creationId xmlns:a16="http://schemas.microsoft.com/office/drawing/2014/main" id="{F159A1A9-B0FA-4241-99CB-226907CD9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1" y="400924"/>
            <a:ext cx="8202303" cy="248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8767B06-CEB5-43D7-94BD-0F7FF7707B9A}"/>
              </a:ext>
            </a:extLst>
          </p:cNvPr>
          <p:cNvPicPr>
            <a:picLocks noChangeAspect="1"/>
          </p:cNvPicPr>
          <p:nvPr/>
        </p:nvPicPr>
        <p:blipFill>
          <a:blip r:embed="rId4"/>
          <a:stretch>
            <a:fillRect/>
          </a:stretch>
        </p:blipFill>
        <p:spPr>
          <a:xfrm>
            <a:off x="7213600" y="4792313"/>
            <a:ext cx="1473200" cy="1387414"/>
          </a:xfrm>
          <a:prstGeom prst="rect">
            <a:avLst/>
          </a:prstGeom>
        </p:spPr>
      </p:pic>
      <p:pic>
        <p:nvPicPr>
          <p:cNvPr id="7" name="Picture 6">
            <a:extLst>
              <a:ext uri="{FF2B5EF4-FFF2-40B4-BE49-F238E27FC236}">
                <a16:creationId xmlns:a16="http://schemas.microsoft.com/office/drawing/2014/main" id="{5004C570-435E-411B-91AE-A8AA0730618A}"/>
              </a:ext>
            </a:extLst>
          </p:cNvPr>
          <p:cNvPicPr>
            <a:picLocks noChangeAspect="1"/>
          </p:cNvPicPr>
          <p:nvPr/>
        </p:nvPicPr>
        <p:blipFill>
          <a:blip r:embed="rId5"/>
          <a:stretch>
            <a:fillRect/>
          </a:stretch>
        </p:blipFill>
        <p:spPr>
          <a:xfrm rot="810598">
            <a:off x="1871963" y="2147158"/>
            <a:ext cx="5413717" cy="2021997"/>
          </a:xfrm>
          <a:prstGeom prst="rect">
            <a:avLst/>
          </a:prstGeom>
        </p:spPr>
      </p:pic>
    </p:spTree>
    <p:extLst>
      <p:ext uri="{BB962C8B-B14F-4D97-AF65-F5344CB8AC3E}">
        <p14:creationId xmlns:p14="http://schemas.microsoft.com/office/powerpoint/2010/main" val="357079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78" y="5867400"/>
            <a:ext cx="5073300" cy="768300"/>
          </a:xfrm>
        </p:spPr>
        <p:txBody>
          <a:bodyPr/>
          <a:lstStyle/>
          <a:p>
            <a:r>
              <a:rPr lang="en-US" dirty="0"/>
              <a:t>Student Centered, Faculty Driven</a:t>
            </a:r>
          </a:p>
        </p:txBody>
      </p:sp>
      <p:sp>
        <p:nvSpPr>
          <p:cNvPr id="3" name="Text Placeholder 2"/>
          <p:cNvSpPr>
            <a:spLocks noGrp="1"/>
          </p:cNvSpPr>
          <p:nvPr>
            <p:ph type="body" idx="1"/>
          </p:nvPr>
        </p:nvSpPr>
        <p:spPr>
          <a:xfrm>
            <a:off x="2896219" y="2835001"/>
            <a:ext cx="6014418" cy="3032399"/>
          </a:xfrm>
        </p:spPr>
        <p:txBody>
          <a:bodyPr/>
          <a:lstStyle/>
          <a:p>
            <a:r>
              <a:rPr lang="en-US" dirty="0"/>
              <a:t>Role of the academic Senate</a:t>
            </a:r>
          </a:p>
          <a:p>
            <a:pPr marL="55880" indent="0">
              <a:buNone/>
            </a:pPr>
            <a:r>
              <a:rPr lang="en-US" sz="1800" dirty="0"/>
              <a:t>The whole Senate, as the elected representatives of the whole faculty, should participate in the conversation</a:t>
            </a:r>
            <a:endParaRPr lang="en-US" dirty="0"/>
          </a:p>
          <a:p>
            <a:r>
              <a:rPr lang="en-US" dirty="0"/>
              <a:t>What does the AS president’s signature mean?</a:t>
            </a:r>
          </a:p>
          <a:p>
            <a:r>
              <a:rPr lang="en-US" sz="1800" dirty="0"/>
              <a:t>It should mean the majority of senators understand and approve what is being signed</a:t>
            </a:r>
          </a:p>
        </p:txBody>
      </p:sp>
      <p:sp>
        <p:nvSpPr>
          <p:cNvPr id="4" name="Text Placeholder 3"/>
          <p:cNvSpPr>
            <a:spLocks noGrp="1"/>
          </p:cNvSpPr>
          <p:nvPr>
            <p:ph type="body" idx="2"/>
          </p:nvPr>
        </p:nvSpPr>
        <p:spPr>
          <a:xfrm>
            <a:off x="117694" y="5890438"/>
            <a:ext cx="2618949" cy="719912"/>
          </a:xfrm>
        </p:spPr>
        <p:txBody>
          <a:bodyPr/>
          <a:lstStyle/>
          <a:p>
            <a:r>
              <a:rPr lang="en-US" sz="1800" dirty="0"/>
              <a:t>Two lights, our beacon</a:t>
            </a:r>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28</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47388"/>
            <a:ext cx="8205787"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858" t="-2" r="11451" b="5714"/>
          <a:stretch/>
        </p:blipFill>
        <p:spPr>
          <a:xfrm>
            <a:off x="117694" y="2659875"/>
            <a:ext cx="2618950" cy="2293125"/>
          </a:xfrm>
          <a:prstGeom prst="rect">
            <a:avLst/>
          </a:prstGeom>
        </p:spPr>
      </p:pic>
    </p:spTree>
    <p:extLst>
      <p:ext uri="{BB962C8B-B14F-4D97-AF65-F5344CB8AC3E}">
        <p14:creationId xmlns:p14="http://schemas.microsoft.com/office/powerpoint/2010/main" val="2652363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1485900" y="1164326"/>
            <a:ext cx="6172200" cy="453939"/>
          </a:xfrm>
          <a:prstGeom prst="rect">
            <a:avLst/>
          </a:prstGeom>
          <a:noFill/>
          <a:ln>
            <a:noFill/>
          </a:ln>
        </p:spPr>
        <p:txBody>
          <a:bodyPr spcFirstLastPara="1" vert="horz" wrap="square" lIns="68569" tIns="34275" rIns="68569" bIns="34275" rtlCol="0" anchor="ctr" anchorCtr="0">
            <a:noAutofit/>
          </a:bodyPr>
          <a:lstStyle/>
          <a:p>
            <a:pPr algn="ctr">
              <a:buSzPts val="3600"/>
            </a:pPr>
            <a:r>
              <a:rPr lang="en-US" sz="2250" dirty="0">
                <a:solidFill>
                  <a:schemeClr val="dk1"/>
                </a:solidFill>
                <a:highlight>
                  <a:srgbClr val="FFFFFF"/>
                </a:highlight>
                <a:latin typeface="Roboto"/>
                <a:ea typeface="Roboto"/>
                <a:cs typeface="Roboto"/>
                <a:sym typeface="Roboto"/>
              </a:rPr>
              <a:t>Remember to use the Resources!</a:t>
            </a:r>
            <a:endParaRPr sz="2250" dirty="0">
              <a:solidFill>
                <a:schemeClr val="dk1"/>
              </a:solidFill>
              <a:highlight>
                <a:srgbClr val="FFFFFF"/>
              </a:highlight>
              <a:latin typeface="Roboto"/>
              <a:ea typeface="Roboto"/>
              <a:cs typeface="Roboto"/>
              <a:sym typeface="Roboto"/>
            </a:endParaRPr>
          </a:p>
        </p:txBody>
      </p:sp>
      <p:sp>
        <p:nvSpPr>
          <p:cNvPr id="212" name="Google Shape;212;p29"/>
          <p:cNvSpPr txBox="1">
            <a:spLocks noGrp="1"/>
          </p:cNvSpPr>
          <p:nvPr>
            <p:ph type="sldNum" idx="12"/>
          </p:nvPr>
        </p:nvSpPr>
        <p:spPr>
          <a:xfrm>
            <a:off x="6858000" y="870966"/>
            <a:ext cx="800100" cy="246825"/>
          </a:xfrm>
          <a:prstGeom prst="rect">
            <a:avLst/>
          </a:prstGeom>
          <a:noFill/>
          <a:ln>
            <a:noFill/>
          </a:ln>
        </p:spPr>
        <p:txBody>
          <a:bodyPr spcFirstLastPara="1" vert="horz" wrap="square" lIns="68569" tIns="34275" rIns="68569" bIns="34275" rtlCol="0" anchor="ctr" anchorCtr="0">
            <a:noAutofit/>
          </a:bodyPr>
          <a:lstStyle/>
          <a:p>
            <a:pPr algn="l">
              <a:buSzPts val="1400"/>
            </a:pPr>
            <a:fld id="{00000000-1234-1234-1234-123412341234}" type="slidenum">
              <a:rPr lang="en-US"/>
              <a:pPr algn="l">
                <a:buSzPts val="1400"/>
              </a:pPr>
              <a:t>29</a:t>
            </a:fld>
            <a:endParaRPr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81844"/>
            <a:ext cx="6858000" cy="42179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140154" y="1299038"/>
            <a:ext cx="6762190" cy="329100"/>
          </a:xfrm>
          <a:prstGeom prst="rect">
            <a:avLst/>
          </a:prstGeom>
          <a:noFill/>
          <a:ln>
            <a:noFill/>
          </a:ln>
        </p:spPr>
        <p:txBody>
          <a:bodyPr spcFirstLastPara="1" wrap="square" lIns="91425" tIns="45700" rIns="91425" bIns="45700" anchor="ctr" anchorCtr="0">
            <a:noAutofit/>
          </a:bodyPr>
          <a:lstStyle/>
          <a:p>
            <a:br>
              <a:rPr lang="en-US" sz="3200" dirty="0"/>
            </a:br>
            <a:endParaRPr lang="en-US" sz="3200" dirty="0"/>
          </a:p>
        </p:txBody>
      </p:sp>
      <p:sp>
        <p:nvSpPr>
          <p:cNvPr id="196" name="Google Shape;196;p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3</a:t>
            </a:fld>
            <a:endParaRPr dirty="0"/>
          </a:p>
        </p:txBody>
      </p:sp>
      <p:sp>
        <p:nvSpPr>
          <p:cNvPr id="2" name="TextBox 1"/>
          <p:cNvSpPr txBox="1"/>
          <p:nvPr/>
        </p:nvSpPr>
        <p:spPr>
          <a:xfrm>
            <a:off x="576072" y="2250483"/>
            <a:ext cx="8202168" cy="3785652"/>
          </a:xfrm>
          <a:prstGeom prst="rect">
            <a:avLst/>
          </a:prstGeom>
          <a:noFill/>
        </p:spPr>
        <p:txBody>
          <a:bodyPr wrap="square" rtlCol="0">
            <a:spAutoFit/>
          </a:bodyPr>
          <a:lstStyle/>
          <a:p>
            <a:r>
              <a:rPr lang="en-US" sz="2000" b="1" dirty="0"/>
              <a:t>March 18, 2019 | 12 Noon – 1:00 PM – Register Now</a:t>
            </a:r>
            <a:endParaRPr lang="en-US" sz="2000" dirty="0"/>
          </a:p>
          <a:p>
            <a:r>
              <a:rPr lang="en-US" sz="2000" dirty="0"/>
              <a:t>Many colleges operate under major misconceptions about the type of education provided by noncredit. Guided Pathways implementation has caused many colleges to look at student needs in a different way. Join us for a basic understanding of noncredit purpose and outcomes, debunking some myths and steps to create and implement noncredit.  We will discuss strategies for developing bridges and seamless transition from non-credit to credit programs and the onboarding experiences for non-credit students.  We will also consider the question of how colleges can create parallel Guided Pathways processes for non-credit and exploring non-credit opportunities to help students transition to college.</a:t>
            </a:r>
          </a:p>
        </p:txBody>
      </p:sp>
      <p:sp>
        <p:nvSpPr>
          <p:cNvPr id="3" name="TextBox 2"/>
          <p:cNvSpPr txBox="1"/>
          <p:nvPr/>
        </p:nvSpPr>
        <p:spPr>
          <a:xfrm>
            <a:off x="282159" y="481577"/>
            <a:ext cx="8404641" cy="1384995"/>
          </a:xfrm>
          <a:prstGeom prst="rect">
            <a:avLst/>
          </a:prstGeom>
          <a:noFill/>
        </p:spPr>
        <p:txBody>
          <a:bodyPr wrap="square" rtlCol="0">
            <a:spAutoFit/>
          </a:bodyPr>
          <a:lstStyle/>
          <a:p>
            <a:r>
              <a:rPr lang="en-US" sz="2800" b="1" dirty="0"/>
              <a:t>Bridging the Gap Between Credit and Noncredit using Guided Pathways – Debunking Myths and Creating Instruction</a:t>
            </a:r>
            <a:r>
              <a:rPr lang="en-US" sz="2800" dirty="0"/>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680" y="5721825"/>
            <a:ext cx="2834640" cy="85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C4DDEFE9-B758-487A-9BA7-995F1AB7C6DC}"/>
              </a:ext>
            </a:extLst>
          </p:cNvPr>
          <p:cNvPicPr>
            <a:picLocks noChangeAspect="1"/>
          </p:cNvPicPr>
          <p:nvPr/>
        </p:nvPicPr>
        <p:blipFill>
          <a:blip r:embed="rId4"/>
          <a:stretch>
            <a:fillRect/>
          </a:stretch>
        </p:blipFill>
        <p:spPr>
          <a:xfrm>
            <a:off x="7828870" y="1403369"/>
            <a:ext cx="1315130" cy="132072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9CF962-4638-4484-BC33-172C416B79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30</a:t>
            </a:fld>
            <a:endParaRPr lang="en-US" dirty="0"/>
          </a:p>
        </p:txBody>
      </p:sp>
      <p:pic>
        <p:nvPicPr>
          <p:cNvPr id="6" name="Picture 5">
            <a:extLst>
              <a:ext uri="{FF2B5EF4-FFF2-40B4-BE49-F238E27FC236}">
                <a16:creationId xmlns:a16="http://schemas.microsoft.com/office/drawing/2014/main" id="{7CC3E688-FE35-498B-8082-E8C2EBD747D7}"/>
              </a:ext>
            </a:extLst>
          </p:cNvPr>
          <p:cNvPicPr>
            <a:picLocks noChangeAspect="1"/>
          </p:cNvPicPr>
          <p:nvPr/>
        </p:nvPicPr>
        <p:blipFill>
          <a:blip r:embed="rId3"/>
          <a:stretch>
            <a:fillRect/>
          </a:stretch>
        </p:blipFill>
        <p:spPr>
          <a:xfrm>
            <a:off x="2087980" y="741259"/>
            <a:ext cx="5448601" cy="5127100"/>
          </a:xfrm>
          <a:prstGeom prst="rect">
            <a:avLst/>
          </a:prstGeom>
        </p:spPr>
      </p:pic>
      <p:sp>
        <p:nvSpPr>
          <p:cNvPr id="3" name="TextBox 2">
            <a:extLst>
              <a:ext uri="{FF2B5EF4-FFF2-40B4-BE49-F238E27FC236}">
                <a16:creationId xmlns:a16="http://schemas.microsoft.com/office/drawing/2014/main" id="{78DAA118-5726-4F72-854C-FC67C1D2BC9E}"/>
              </a:ext>
            </a:extLst>
          </p:cNvPr>
          <p:cNvSpPr txBox="1"/>
          <p:nvPr/>
        </p:nvSpPr>
        <p:spPr>
          <a:xfrm rot="20128628">
            <a:off x="9768" y="1244484"/>
            <a:ext cx="4564525" cy="1015663"/>
          </a:xfrm>
          <a:prstGeom prst="rect">
            <a:avLst/>
          </a:prstGeom>
          <a:noFill/>
        </p:spPr>
        <p:txBody>
          <a:bodyPr wrap="square" rtlCol="0">
            <a:spAutoFit/>
          </a:bodyPr>
          <a:lstStyle/>
          <a:p>
            <a:r>
              <a:rPr lang="en-US" sz="6000" dirty="0">
                <a:latin typeface="Snap ITC" panose="04040A07060A02020202" pitchFamily="82" charset="0"/>
              </a:rPr>
              <a:t>Questions</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360" y="5909108"/>
            <a:ext cx="2834640" cy="85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492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140154" y="1299038"/>
            <a:ext cx="6762190" cy="329100"/>
          </a:xfrm>
          <a:prstGeom prst="rect">
            <a:avLst/>
          </a:prstGeom>
          <a:noFill/>
          <a:ln>
            <a:noFill/>
          </a:ln>
        </p:spPr>
        <p:txBody>
          <a:bodyPr spcFirstLastPara="1" wrap="square" lIns="91425" tIns="45700" rIns="91425" bIns="45700" anchor="ctr" anchorCtr="0">
            <a:noAutofit/>
          </a:bodyPr>
          <a:lstStyle/>
          <a:p>
            <a:br>
              <a:rPr lang="en-US" sz="3200" dirty="0"/>
            </a:br>
            <a:endParaRPr lang="en-US" sz="3200" dirty="0"/>
          </a:p>
        </p:txBody>
      </p:sp>
      <p:sp>
        <p:nvSpPr>
          <p:cNvPr id="196" name="Google Shape;196;p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31</a:t>
            </a:fld>
            <a:endParaRPr dirty="0"/>
          </a:p>
        </p:txBody>
      </p:sp>
      <p:sp>
        <p:nvSpPr>
          <p:cNvPr id="2" name="TextBox 1"/>
          <p:cNvSpPr txBox="1"/>
          <p:nvPr/>
        </p:nvSpPr>
        <p:spPr>
          <a:xfrm>
            <a:off x="576072" y="2250483"/>
            <a:ext cx="8202168" cy="3785652"/>
          </a:xfrm>
          <a:prstGeom prst="rect">
            <a:avLst/>
          </a:prstGeom>
          <a:noFill/>
        </p:spPr>
        <p:txBody>
          <a:bodyPr wrap="square" rtlCol="0">
            <a:spAutoFit/>
          </a:bodyPr>
          <a:lstStyle/>
          <a:p>
            <a:r>
              <a:rPr lang="en-US" sz="2000" b="1" dirty="0"/>
              <a:t>March 18, 2019 | 12 Noon – 1:00 PM – Register Now</a:t>
            </a:r>
            <a:endParaRPr lang="en-US" sz="2000" dirty="0"/>
          </a:p>
          <a:p>
            <a:r>
              <a:rPr lang="en-US" sz="2000" dirty="0"/>
              <a:t>Many colleges operate under major misconceptions about the type of education provided by noncredit. Guided Pathways implementation has caused many colleges to look at student needs in a different way. Join us for a basic understanding of noncredit purpose and outcomes, debunking some myths and steps to create and implement noncredit.  We will discuss strategies for developing bridges and seamless transition from non-credit to credit programs and the onboarding experiences for non-credit students.  We will also consider the question of how colleges can create parallel Guided Pathways processes for non-credit and exploring non-credit opportunities to help students transition to college.</a:t>
            </a:r>
          </a:p>
        </p:txBody>
      </p:sp>
      <p:sp>
        <p:nvSpPr>
          <p:cNvPr id="3" name="TextBox 2"/>
          <p:cNvSpPr txBox="1"/>
          <p:nvPr/>
        </p:nvSpPr>
        <p:spPr>
          <a:xfrm>
            <a:off x="282159" y="481577"/>
            <a:ext cx="8404641" cy="1384995"/>
          </a:xfrm>
          <a:prstGeom prst="rect">
            <a:avLst/>
          </a:prstGeom>
          <a:noFill/>
        </p:spPr>
        <p:txBody>
          <a:bodyPr wrap="square" rtlCol="0">
            <a:spAutoFit/>
          </a:bodyPr>
          <a:lstStyle/>
          <a:p>
            <a:r>
              <a:rPr lang="en-US" sz="2800" b="1" dirty="0"/>
              <a:t>Bridging the Gap Between Credit and Noncredit using Guided Pathways – Debunking Myths and Creating Instruction</a:t>
            </a:r>
            <a:r>
              <a:rPr lang="en-US" sz="2800" dirty="0"/>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680" y="5762465"/>
            <a:ext cx="2834640" cy="85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C4DDEFE9-B758-487A-9BA7-995F1AB7C6DC}"/>
              </a:ext>
            </a:extLst>
          </p:cNvPr>
          <p:cNvPicPr>
            <a:picLocks noChangeAspect="1"/>
          </p:cNvPicPr>
          <p:nvPr/>
        </p:nvPicPr>
        <p:blipFill>
          <a:blip r:embed="rId4"/>
          <a:stretch>
            <a:fillRect/>
          </a:stretch>
        </p:blipFill>
        <p:spPr>
          <a:xfrm>
            <a:off x="7828870" y="1403369"/>
            <a:ext cx="1315130" cy="1320727"/>
          </a:xfrm>
          <a:prstGeom prst="rect">
            <a:avLst/>
          </a:prstGeom>
        </p:spPr>
      </p:pic>
    </p:spTree>
    <p:extLst>
      <p:ext uri="{BB962C8B-B14F-4D97-AF65-F5344CB8AC3E}">
        <p14:creationId xmlns:p14="http://schemas.microsoft.com/office/powerpoint/2010/main" val="4254203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b="1" dirty="0">
                <a:latin typeface="Arial"/>
                <a:ea typeface="Arial"/>
                <a:cs typeface="Arial"/>
                <a:sym typeface="Arial"/>
              </a:rPr>
              <a:t>Additional Resources</a:t>
            </a:r>
            <a:endParaRPr dirty="0"/>
          </a:p>
        </p:txBody>
      </p:sp>
      <p:sp>
        <p:nvSpPr>
          <p:cNvPr id="235" name="Google Shape;235;p3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endParaRPr sz="1600" dirty="0">
              <a:latin typeface="Times New Roman"/>
              <a:ea typeface="Times New Roman"/>
              <a:cs typeface="Times New Roman"/>
              <a:sym typeface="Times New Roman"/>
            </a:endParaRPr>
          </a:p>
          <a:p>
            <a:pPr marL="0" lvl="0" indent="0" algn="l" rtl="0">
              <a:lnSpc>
                <a:spcPct val="100000"/>
              </a:lnSpc>
              <a:spcBef>
                <a:spcPts val="320"/>
              </a:spcBef>
              <a:spcAft>
                <a:spcPts val="0"/>
              </a:spcAft>
              <a:buSzPts val="1360"/>
              <a:buNone/>
            </a:pPr>
            <a:endParaRPr sz="1600" dirty="0">
              <a:latin typeface="Times New Roman"/>
              <a:ea typeface="Times New Roman"/>
              <a:cs typeface="Times New Roman"/>
              <a:sym typeface="Times New Roman"/>
            </a:endParaRPr>
          </a:p>
        </p:txBody>
      </p:sp>
      <p:sp>
        <p:nvSpPr>
          <p:cNvPr id="238" name="Google Shape;238;p3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dirty="0"/>
          </a:p>
        </p:txBody>
      </p:sp>
      <p:sp>
        <p:nvSpPr>
          <p:cNvPr id="237" name="Google Shape;237;p32"/>
          <p:cNvSpPr txBox="1"/>
          <p:nvPr/>
        </p:nvSpPr>
        <p:spPr>
          <a:xfrm>
            <a:off x="457200" y="1524000"/>
            <a:ext cx="8496900" cy="4483800"/>
          </a:xfrm>
          <a:prstGeom prst="rect">
            <a:avLst/>
          </a:prstGeom>
          <a:noFill/>
          <a:ln>
            <a:noFill/>
          </a:ln>
        </p:spPr>
        <p:txBody>
          <a:bodyPr spcFirstLastPara="1" wrap="square" lIns="91425" tIns="45700" rIns="91425" bIns="45700" anchor="t" anchorCtr="0">
            <a:noAutofit/>
          </a:bodyPr>
          <a:lstStyle/>
          <a:p>
            <a:pPr marL="400050" marR="0" lvl="0" indent="-285750" rtl="0">
              <a:lnSpc>
                <a:spcPct val="100000"/>
              </a:lnSpc>
              <a:spcBef>
                <a:spcPts val="0"/>
              </a:spcBef>
              <a:spcAft>
                <a:spcPts val="0"/>
              </a:spcAft>
              <a:buSzPts val="1800"/>
              <a:buFont typeface="Arial" panose="020B0604020202020204" pitchFamily="34" charset="0"/>
              <a:buChar char="•"/>
            </a:pPr>
            <a:r>
              <a:rPr lang="en-US" sz="1800" b="1" i="0" u="none" strike="noStrike" cap="none" dirty="0">
                <a:solidFill>
                  <a:srgbClr val="000000"/>
                </a:solidFill>
                <a:latin typeface="Arial"/>
                <a:ea typeface="Arial"/>
                <a:cs typeface="Arial"/>
                <a:sym typeface="Arial"/>
              </a:rPr>
              <a:t>ASCCC GP Canvas</a:t>
            </a:r>
            <a:r>
              <a:rPr lang="en-US" sz="1800" b="0" i="0" u="none" strike="noStrike" cap="none" dirty="0">
                <a:solidFill>
                  <a:srgbClr val="000000"/>
                </a:solidFill>
                <a:latin typeface="Arial"/>
                <a:ea typeface="Arial"/>
                <a:cs typeface="Arial"/>
                <a:sym typeface="Arial"/>
              </a:rPr>
              <a:t> - </a:t>
            </a:r>
            <a:r>
              <a:rPr lang="en-US" sz="1800" b="0" i="0" u="sng" strike="noStrike" cap="none" dirty="0">
                <a:solidFill>
                  <a:schemeClr val="hlink"/>
                </a:solidFill>
                <a:latin typeface="Arial"/>
                <a:ea typeface="Arial"/>
                <a:cs typeface="Arial"/>
                <a:sym typeface="Arial"/>
                <a:hlinkClick r:id="rId3"/>
              </a:rPr>
              <a:t>https://tinyurl.com/CCC-GP2018</a:t>
            </a:r>
            <a:endParaRPr lang="en-US" sz="1800" dirty="0"/>
          </a:p>
          <a:p>
            <a:pPr marL="400050" marR="0" lvl="0" indent="-285750" rtl="0">
              <a:lnSpc>
                <a:spcPct val="100000"/>
              </a:lnSpc>
              <a:spcBef>
                <a:spcPts val="0"/>
              </a:spcBef>
              <a:spcAft>
                <a:spcPts val="0"/>
              </a:spcAft>
              <a:buSzPts val="1800"/>
              <a:buFont typeface="Arial" panose="020B0604020202020204" pitchFamily="34" charset="0"/>
              <a:buChar char="•"/>
            </a:pPr>
            <a:r>
              <a:rPr lang="en-US" sz="1800" b="1" i="0" u="none" strike="noStrike" cap="none" dirty="0">
                <a:solidFill>
                  <a:srgbClr val="000000"/>
                </a:solidFill>
                <a:latin typeface="Arial"/>
                <a:ea typeface="Arial"/>
                <a:cs typeface="Arial"/>
                <a:sym typeface="Arial"/>
              </a:rPr>
              <a:t>ASCCC Guided Pathways RESOURCES </a:t>
            </a:r>
            <a:r>
              <a:rPr lang="en-US" sz="1800" b="0" i="0" u="sng" strike="noStrike" cap="none" dirty="0">
                <a:solidFill>
                  <a:schemeClr val="hlink"/>
                </a:solidFill>
                <a:latin typeface="Arial"/>
                <a:ea typeface="Arial"/>
                <a:cs typeface="Arial"/>
                <a:sym typeface="Arial"/>
                <a:hlinkClick r:id="rId4"/>
              </a:rPr>
              <a:t>https://www.asccc.org/guided-pathways</a:t>
            </a:r>
            <a:endParaRPr lang="en-US" sz="1800" b="0" i="0" u="sng" strike="noStrike" cap="none" dirty="0">
              <a:solidFill>
                <a:schemeClr val="hlink"/>
              </a:solidFill>
              <a:latin typeface="Arial"/>
              <a:ea typeface="Arial"/>
              <a:cs typeface="Arial"/>
              <a:sym typeface="Arial"/>
            </a:endParaRPr>
          </a:p>
          <a:p>
            <a:pPr marL="400050" marR="0" lvl="0" indent="-285750" rtl="0">
              <a:lnSpc>
                <a:spcPct val="100000"/>
              </a:lnSpc>
              <a:spcBef>
                <a:spcPts val="0"/>
              </a:spcBef>
              <a:spcAft>
                <a:spcPts val="0"/>
              </a:spcAft>
              <a:buSzPts val="1800"/>
              <a:buFont typeface="Arial" panose="020B0604020202020204" pitchFamily="34" charset="0"/>
              <a:buChar char="•"/>
            </a:pPr>
            <a:r>
              <a:rPr lang="en-US" sz="1800" b="1" dirty="0"/>
              <a:t>Searchable Calendar of Events </a:t>
            </a:r>
            <a:r>
              <a:rPr lang="en-US" sz="1800" dirty="0">
                <a:hlinkClick r:id="rId5"/>
              </a:rPr>
              <a:t>https://asccc.org/calendar/list/events</a:t>
            </a:r>
            <a:endParaRPr lang="en-US" sz="1800" dirty="0"/>
          </a:p>
          <a:p>
            <a:pPr marL="63500" lvl="0" indent="-63500">
              <a:buSzPts val="1800"/>
              <a:buFont typeface="Arial"/>
              <a:buChar char="•"/>
            </a:pPr>
            <a:r>
              <a:rPr lang="en-US" sz="1800" dirty="0"/>
              <a:t>GP Newsletter </a:t>
            </a:r>
            <a:r>
              <a:rPr lang="en-US" sz="1800" dirty="0">
                <a:hlinkClick r:id="rId6"/>
              </a:rPr>
              <a:t>https://asccc.org/signup-newsletters</a:t>
            </a:r>
            <a:endParaRPr lang="en-US" sz="1800" dirty="0"/>
          </a:p>
          <a:p>
            <a:pPr marL="63500" indent="-63500">
              <a:buSzPts val="1800"/>
              <a:buFont typeface="Arial"/>
              <a:buChar char="•"/>
            </a:pPr>
            <a:r>
              <a:rPr lang="en-US" sz="1800" dirty="0"/>
              <a:t>Quick Access link: </a:t>
            </a:r>
            <a:r>
              <a:rPr lang="en-US" sz="1800" u="sng" dirty="0">
                <a:hlinkClick r:id="rId3"/>
              </a:rPr>
              <a:t>https://tinyurl.com/CCC-GP2018</a:t>
            </a:r>
            <a:endParaRPr lang="en-US" sz="1800" u="sng" dirty="0"/>
          </a:p>
          <a:p>
            <a:pPr marL="63500" indent="-63500">
              <a:buSzPts val="1800"/>
              <a:buFont typeface="Arial"/>
              <a:buChar char="•"/>
            </a:pPr>
            <a:r>
              <a:rPr lang="en-US" sz="1800" dirty="0"/>
              <a:t>For Technical Visit email: </a:t>
            </a:r>
            <a:r>
              <a:rPr lang="en-US" sz="1800" dirty="0">
                <a:hlinkClick r:id="rId7"/>
              </a:rPr>
              <a:t>info@asccc.org</a:t>
            </a:r>
            <a:endParaRPr lang="en-US" sz="1800" dirty="0"/>
          </a:p>
          <a:p>
            <a:pPr marL="63500" indent="-63500">
              <a:buSzPts val="1800"/>
              <a:buFont typeface="Arial"/>
              <a:buChar char="•"/>
            </a:pPr>
            <a:endParaRPr lang="en-US" sz="1800" dirty="0"/>
          </a:p>
          <a:p>
            <a:pPr marL="63500" lvl="0" indent="-63500">
              <a:buSzPts val="1800"/>
              <a:buFont typeface="Arial"/>
              <a:buChar char="•"/>
            </a:pPr>
            <a:endParaRPr sz="1800" b="0" i="0" u="none" strike="noStrike" cap="none" dirty="0">
              <a:solidFill>
                <a:srgbClr val="000000"/>
              </a:solidFill>
              <a:latin typeface="Arial"/>
              <a:ea typeface="Arial"/>
              <a:cs typeface="Arial"/>
              <a:sym typeface="Arial"/>
            </a:endParaRPr>
          </a:p>
        </p:txBody>
      </p:sp>
      <p:pic>
        <p:nvPicPr>
          <p:cNvPr id="174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234739"/>
            <a:ext cx="8205787"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140154" y="1299038"/>
            <a:ext cx="6762190" cy="329100"/>
          </a:xfrm>
          <a:prstGeom prst="rect">
            <a:avLst/>
          </a:prstGeom>
          <a:noFill/>
          <a:ln>
            <a:noFill/>
          </a:ln>
        </p:spPr>
        <p:txBody>
          <a:bodyPr spcFirstLastPara="1" wrap="square" lIns="91425" tIns="45700" rIns="91425" bIns="45700" anchor="ctr" anchorCtr="0">
            <a:noAutofit/>
          </a:bodyPr>
          <a:lstStyle/>
          <a:p>
            <a:br>
              <a:rPr lang="en-US" sz="3200" dirty="0"/>
            </a:br>
            <a:endParaRPr lang="en-US" sz="3200" dirty="0"/>
          </a:p>
        </p:txBody>
      </p:sp>
      <p:sp>
        <p:nvSpPr>
          <p:cNvPr id="195" name="Google Shape;195;p27"/>
          <p:cNvSpPr txBox="1">
            <a:spLocks noGrp="1"/>
          </p:cNvSpPr>
          <p:nvPr>
            <p:ph type="body" idx="1"/>
          </p:nvPr>
        </p:nvSpPr>
        <p:spPr>
          <a:xfrm>
            <a:off x="163939" y="1280387"/>
            <a:ext cx="8816122" cy="5477029"/>
          </a:xfrm>
          <a:prstGeom prst="rect">
            <a:avLst/>
          </a:prstGeom>
          <a:noFill/>
          <a:ln>
            <a:noFill/>
          </a:ln>
        </p:spPr>
        <p:txBody>
          <a:bodyPr spcFirstLastPara="1" wrap="square" lIns="91425" tIns="45700" rIns="91425" bIns="45700" anchor="t" anchorCtr="0">
            <a:noAutofit/>
          </a:bodyPr>
          <a:lstStyle/>
          <a:p>
            <a:pPr marL="131445" indent="0">
              <a:buNone/>
            </a:pPr>
            <a:r>
              <a:rPr lang="en-US" sz="2000" b="1" dirty="0"/>
              <a:t>March 4, 2020 | 12 Noon – 1:00 PM </a:t>
            </a:r>
            <a:endParaRPr lang="en-US" sz="2000" dirty="0"/>
          </a:p>
          <a:p>
            <a:pPr marL="131445" indent="0">
              <a:buNone/>
            </a:pPr>
            <a:endParaRPr lang="en-US" sz="2000" dirty="0"/>
          </a:p>
        </p:txBody>
      </p:sp>
      <p:sp>
        <p:nvSpPr>
          <p:cNvPr id="196" name="Google Shape;196;p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dirty="0"/>
          </a:p>
        </p:txBody>
      </p:sp>
      <p:sp>
        <p:nvSpPr>
          <p:cNvPr id="2" name="TextBox 1"/>
          <p:cNvSpPr txBox="1"/>
          <p:nvPr/>
        </p:nvSpPr>
        <p:spPr>
          <a:xfrm>
            <a:off x="275713" y="2018184"/>
            <a:ext cx="8457401" cy="4708981"/>
          </a:xfrm>
          <a:prstGeom prst="rect">
            <a:avLst/>
          </a:prstGeom>
          <a:noFill/>
        </p:spPr>
        <p:txBody>
          <a:bodyPr wrap="square" rtlCol="0">
            <a:spAutoFit/>
          </a:bodyPr>
          <a:lstStyle/>
          <a:p>
            <a:r>
              <a:rPr lang="en-US" sz="1800" dirty="0"/>
              <a:t>The Scale of Adoption Assessment (SOAA) was a tool created by the California Community College Research Center (CCRC) and modified by our California Community Colleges Chancellor’s Office (CCCCO) for colleges to submit regarding Guided Pathways money and strategies. In this webinar we will discuss some of the challenges and positive aspects of the tool that colleges have reported. Join us for tips and suggestions on how to improve your use of the document along with a few examples from a few colleges regarding the strategies to get input and use the tool with planning. This tool included your annual goals, getting ahead of your implementation by using the information you submitted as a self-evaluation tool. We will also use this as an opportunity to discuss how to better clarify and understand the roles of the different Guided Pathways groups such as your GP campus committees/teams, GP Liaisons, ASCCC GPTF, Academic Senates, shared governance groups, and GP Regional Coordinators and collaborate on design, implementation, and evaluation.</a:t>
            </a:r>
          </a:p>
          <a:p>
            <a:pPr marL="342900" indent="-342900">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322028" y="312002"/>
            <a:ext cx="8364772" cy="954107"/>
          </a:xfrm>
          <a:prstGeom prst="rect">
            <a:avLst/>
          </a:prstGeom>
          <a:noFill/>
        </p:spPr>
        <p:txBody>
          <a:bodyPr wrap="square" rtlCol="0">
            <a:spAutoFit/>
          </a:bodyPr>
          <a:lstStyle/>
          <a:p>
            <a:r>
              <a:rPr lang="en-US" sz="2800" b="1" dirty="0"/>
              <a:t>Using the SOAA as a Tool for Guided Pathways Reflection, Planning and Collaboration</a:t>
            </a:r>
            <a:endParaRPr lang="en-US" sz="2800" dirty="0"/>
          </a:p>
        </p:txBody>
      </p:sp>
      <p:pic>
        <p:nvPicPr>
          <p:cNvPr id="4" name="Picture 3">
            <a:extLst>
              <a:ext uri="{FF2B5EF4-FFF2-40B4-BE49-F238E27FC236}">
                <a16:creationId xmlns:a16="http://schemas.microsoft.com/office/drawing/2014/main" id="{B909540F-35D4-4F74-8090-DD2D5911378B}"/>
              </a:ext>
            </a:extLst>
          </p:cNvPr>
          <p:cNvPicPr>
            <a:picLocks noChangeAspect="1"/>
          </p:cNvPicPr>
          <p:nvPr/>
        </p:nvPicPr>
        <p:blipFill>
          <a:blip r:embed="rId3"/>
          <a:stretch>
            <a:fillRect/>
          </a:stretch>
        </p:blipFill>
        <p:spPr>
          <a:xfrm>
            <a:off x="5935636" y="5864876"/>
            <a:ext cx="2834886" cy="859611"/>
          </a:xfrm>
          <a:prstGeom prst="rect">
            <a:avLst/>
          </a:prstGeom>
        </p:spPr>
      </p:pic>
    </p:spTree>
    <p:extLst>
      <p:ext uri="{BB962C8B-B14F-4D97-AF65-F5344CB8AC3E}">
        <p14:creationId xmlns:p14="http://schemas.microsoft.com/office/powerpoint/2010/main" val="414640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1BAA-D9E1-4B6A-AF80-BAFBE07D04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02967B0-6C06-430F-9AF0-5EA3A17C2B22}"/>
              </a:ext>
            </a:extLst>
          </p:cNvPr>
          <p:cNvSpPr>
            <a:spLocks noGrp="1"/>
          </p:cNvSpPr>
          <p:nvPr>
            <p:ph type="body" idx="1"/>
          </p:nvPr>
        </p:nvSpPr>
        <p:spPr>
          <a:xfrm>
            <a:off x="457200" y="3429000"/>
            <a:ext cx="8229600" cy="3047999"/>
          </a:xfrm>
        </p:spPr>
        <p:txBody>
          <a:bodyPr/>
          <a:lstStyle/>
          <a:p>
            <a:r>
              <a:rPr lang="en-US" dirty="0"/>
              <a:t>Who completed the Scale of Adoption Assessment at your college?  Was it parceled out into different sections, completed in a group session, completed by one person, but edited by others or some other process?</a:t>
            </a:r>
          </a:p>
          <a:p>
            <a:endParaRPr lang="en-US" dirty="0"/>
          </a:p>
          <a:p>
            <a:r>
              <a:rPr lang="en-US" sz="4000" dirty="0"/>
              <a:t>Please answer in the Chat!</a:t>
            </a:r>
          </a:p>
        </p:txBody>
      </p:sp>
      <p:sp>
        <p:nvSpPr>
          <p:cNvPr id="4" name="Slide Number Placeholder 3">
            <a:extLst>
              <a:ext uri="{FF2B5EF4-FFF2-40B4-BE49-F238E27FC236}">
                <a16:creationId xmlns:a16="http://schemas.microsoft.com/office/drawing/2014/main" id="{208486E9-C60D-4171-B694-98904D71C7C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dirty="0"/>
          </a:p>
        </p:txBody>
      </p:sp>
      <p:pic>
        <p:nvPicPr>
          <p:cNvPr id="5" name="Picture 2">
            <a:extLst>
              <a:ext uri="{FF2B5EF4-FFF2-40B4-BE49-F238E27FC236}">
                <a16:creationId xmlns:a16="http://schemas.microsoft.com/office/drawing/2014/main" id="{F159A1A9-B0FA-4241-99CB-226907CD9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1" y="400924"/>
            <a:ext cx="8202303" cy="248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8767B06-CEB5-43D7-94BD-0F7FF7707B9A}"/>
              </a:ext>
            </a:extLst>
          </p:cNvPr>
          <p:cNvPicPr>
            <a:picLocks noChangeAspect="1"/>
          </p:cNvPicPr>
          <p:nvPr/>
        </p:nvPicPr>
        <p:blipFill>
          <a:blip r:embed="rId3"/>
          <a:stretch>
            <a:fillRect/>
          </a:stretch>
        </p:blipFill>
        <p:spPr>
          <a:xfrm>
            <a:off x="7213600" y="4792313"/>
            <a:ext cx="1473200" cy="1387414"/>
          </a:xfrm>
          <a:prstGeom prst="rect">
            <a:avLst/>
          </a:prstGeom>
        </p:spPr>
      </p:pic>
      <p:pic>
        <p:nvPicPr>
          <p:cNvPr id="7" name="Picture 6">
            <a:extLst>
              <a:ext uri="{FF2B5EF4-FFF2-40B4-BE49-F238E27FC236}">
                <a16:creationId xmlns:a16="http://schemas.microsoft.com/office/drawing/2014/main" id="{5004C570-435E-411B-91AE-A8AA0730618A}"/>
              </a:ext>
            </a:extLst>
          </p:cNvPr>
          <p:cNvPicPr>
            <a:picLocks noChangeAspect="1"/>
          </p:cNvPicPr>
          <p:nvPr/>
        </p:nvPicPr>
        <p:blipFill>
          <a:blip r:embed="rId4"/>
          <a:stretch>
            <a:fillRect/>
          </a:stretch>
        </p:blipFill>
        <p:spPr>
          <a:xfrm rot="810598">
            <a:off x="1871963" y="2147158"/>
            <a:ext cx="5413717" cy="2021997"/>
          </a:xfrm>
          <a:prstGeom prst="rect">
            <a:avLst/>
          </a:prstGeom>
        </p:spPr>
      </p:pic>
    </p:spTree>
    <p:extLst>
      <p:ext uri="{BB962C8B-B14F-4D97-AF65-F5344CB8AC3E}">
        <p14:creationId xmlns:p14="http://schemas.microsoft.com/office/powerpoint/2010/main" val="37232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BF2D33-A8DE-4416-99FD-8E78FEE287D0}"/>
              </a:ext>
            </a:extLst>
          </p:cNvPr>
          <p:cNvSpPr>
            <a:spLocks noGrp="1"/>
          </p:cNvSpPr>
          <p:nvPr>
            <p:ph type="title"/>
          </p:nvPr>
        </p:nvSpPr>
        <p:spPr>
          <a:xfrm>
            <a:off x="457200" y="264179"/>
            <a:ext cx="8229600" cy="990600"/>
          </a:xfrm>
        </p:spPr>
        <p:txBody>
          <a:bodyPr/>
          <a:lstStyle/>
          <a:p>
            <a:r>
              <a:rPr lang="en-US" dirty="0"/>
              <a:t>Scale of Adoption (SOAA) History</a:t>
            </a:r>
          </a:p>
        </p:txBody>
      </p:sp>
      <p:sp>
        <p:nvSpPr>
          <p:cNvPr id="4" name="Text Placeholder 3">
            <a:extLst>
              <a:ext uri="{FF2B5EF4-FFF2-40B4-BE49-F238E27FC236}">
                <a16:creationId xmlns:a16="http://schemas.microsoft.com/office/drawing/2014/main" id="{0D798476-4746-4EB4-B7B9-80EBD4786A03}"/>
              </a:ext>
            </a:extLst>
          </p:cNvPr>
          <p:cNvSpPr>
            <a:spLocks noGrp="1"/>
          </p:cNvSpPr>
          <p:nvPr>
            <p:ph type="body" idx="1"/>
          </p:nvPr>
        </p:nvSpPr>
        <p:spPr>
          <a:xfrm>
            <a:off x="0" y="1071154"/>
            <a:ext cx="3709852" cy="5366657"/>
          </a:xfrm>
        </p:spPr>
        <p:txBody>
          <a:bodyPr/>
          <a:lstStyle/>
          <a:p>
            <a:r>
              <a:rPr lang="en-US" dirty="0"/>
              <a:t>Original California template was created and distributed by CCCCO </a:t>
            </a:r>
          </a:p>
          <a:p>
            <a:r>
              <a:rPr lang="en-US" dirty="0"/>
              <a:t>A general analysis</a:t>
            </a:r>
          </a:p>
          <a:p>
            <a:r>
              <a:rPr lang="en-US" dirty="0"/>
              <a:t>CCRC assessment introduced </a:t>
            </a:r>
          </a:p>
          <a:p>
            <a:r>
              <a:rPr lang="en-US" dirty="0"/>
              <a:t>Current SOAA is the CCRC Scale of Adoption with additional questions and equity considerations from the CCCCO Regional Coordinators</a:t>
            </a:r>
          </a:p>
          <a:p>
            <a:endParaRPr lang="en-US" dirty="0"/>
          </a:p>
        </p:txBody>
      </p:sp>
      <p:sp>
        <p:nvSpPr>
          <p:cNvPr id="2" name="Slide Number Placeholder 1">
            <a:extLst>
              <a:ext uri="{FF2B5EF4-FFF2-40B4-BE49-F238E27FC236}">
                <a16:creationId xmlns:a16="http://schemas.microsoft.com/office/drawing/2014/main" id="{580D52DF-9F33-4EEE-9879-C3812DEB4F6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dirty="0"/>
          </a:p>
        </p:txBody>
      </p:sp>
      <p:pic>
        <p:nvPicPr>
          <p:cNvPr id="5" name="Google Shape;209;g6faf20a02e_2_17">
            <a:extLst>
              <a:ext uri="{FF2B5EF4-FFF2-40B4-BE49-F238E27FC236}">
                <a16:creationId xmlns:a16="http://schemas.microsoft.com/office/drawing/2014/main" id="{6E881BCA-34AC-403D-BF5B-CFCBAB23466B}"/>
              </a:ext>
            </a:extLst>
          </p:cNvPr>
          <p:cNvPicPr preferRelativeResize="0"/>
          <p:nvPr/>
        </p:nvPicPr>
        <p:blipFill>
          <a:blip r:embed="rId3">
            <a:alphaModFix/>
          </a:blip>
          <a:stretch>
            <a:fillRect/>
          </a:stretch>
        </p:blipFill>
        <p:spPr>
          <a:xfrm>
            <a:off x="3577772" y="1254779"/>
            <a:ext cx="5434148" cy="3645970"/>
          </a:xfrm>
          <a:prstGeom prst="rect">
            <a:avLst/>
          </a:prstGeom>
          <a:noFill/>
          <a:ln w="28575" cap="flat" cmpd="sng">
            <a:solidFill>
              <a:schemeClr val="dk2"/>
            </a:solidFill>
            <a:prstDash val="solid"/>
            <a:round/>
            <a:headEnd type="none" w="sm" len="sm"/>
            <a:tailEnd type="none" w="sm" len="sm"/>
          </a:ln>
        </p:spPr>
      </p:pic>
      <p:pic>
        <p:nvPicPr>
          <p:cNvPr id="6" name="Picture 5">
            <a:extLst>
              <a:ext uri="{FF2B5EF4-FFF2-40B4-BE49-F238E27FC236}">
                <a16:creationId xmlns:a16="http://schemas.microsoft.com/office/drawing/2014/main" id="{4DA6A211-1502-4F5A-8AC3-B10288C2B91C}"/>
              </a:ext>
            </a:extLst>
          </p:cNvPr>
          <p:cNvPicPr>
            <a:picLocks noChangeAspect="1"/>
          </p:cNvPicPr>
          <p:nvPr/>
        </p:nvPicPr>
        <p:blipFill>
          <a:blip r:embed="rId4"/>
          <a:stretch>
            <a:fillRect/>
          </a:stretch>
        </p:blipFill>
        <p:spPr>
          <a:xfrm>
            <a:off x="5434150" y="5603221"/>
            <a:ext cx="2834886" cy="859611"/>
          </a:xfrm>
          <a:prstGeom prst="rect">
            <a:avLst/>
          </a:prstGeom>
        </p:spPr>
      </p:pic>
    </p:spTree>
    <p:extLst>
      <p:ext uri="{BB962C8B-B14F-4D97-AF65-F5344CB8AC3E}">
        <p14:creationId xmlns:p14="http://schemas.microsoft.com/office/powerpoint/2010/main" val="273014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E905-9D4E-471C-9B8F-CEA469266086}"/>
              </a:ext>
            </a:extLst>
          </p:cNvPr>
          <p:cNvSpPr>
            <a:spLocks noGrp="1"/>
          </p:cNvSpPr>
          <p:nvPr>
            <p:ph type="title"/>
          </p:nvPr>
        </p:nvSpPr>
        <p:spPr>
          <a:xfrm>
            <a:off x="323850" y="347388"/>
            <a:ext cx="8496300" cy="990600"/>
          </a:xfrm>
        </p:spPr>
        <p:txBody>
          <a:bodyPr/>
          <a:lstStyle/>
          <a:p>
            <a:endParaRPr lang="en-US" dirty="0"/>
          </a:p>
        </p:txBody>
      </p:sp>
      <p:sp>
        <p:nvSpPr>
          <p:cNvPr id="3" name="Text Placeholder 2">
            <a:extLst>
              <a:ext uri="{FF2B5EF4-FFF2-40B4-BE49-F238E27FC236}">
                <a16:creationId xmlns:a16="http://schemas.microsoft.com/office/drawing/2014/main" id="{C2179A39-1856-4EA3-85C2-DBEEC3BE736E}"/>
              </a:ext>
            </a:extLst>
          </p:cNvPr>
          <p:cNvSpPr>
            <a:spLocks noGrp="1"/>
          </p:cNvSpPr>
          <p:nvPr>
            <p:ph type="body" idx="1"/>
          </p:nvPr>
        </p:nvSpPr>
        <p:spPr>
          <a:xfrm>
            <a:off x="190500" y="1200150"/>
            <a:ext cx="8496300" cy="5276850"/>
          </a:xfrm>
        </p:spPr>
        <p:txBody>
          <a:bodyPr/>
          <a:lstStyle/>
          <a:p>
            <a:endParaRPr lang="en-US" sz="1400" dirty="0">
              <a:hlinkClick r:id="rId3"/>
            </a:endParaRPr>
          </a:p>
          <a:p>
            <a:r>
              <a:rPr lang="en-US" dirty="0"/>
              <a:t>“CCRC developed the Guided Pathways Scale of Adoption in 2015 as a framework for helping colleges plan the implementation of guided pathways practices in four key domains</a:t>
            </a:r>
          </a:p>
          <a:p>
            <a:pPr lvl="1"/>
            <a:r>
              <a:rPr lang="en-US" sz="2400" dirty="0"/>
              <a:t>1) mapping pathways to student end goals;</a:t>
            </a:r>
          </a:p>
          <a:p>
            <a:pPr lvl="1"/>
            <a:r>
              <a:rPr lang="en-US" sz="2400" dirty="0"/>
              <a:t>2) helping students choose and enter a path;</a:t>
            </a:r>
          </a:p>
          <a:p>
            <a:pPr lvl="1"/>
            <a:r>
              <a:rPr lang="en-US" sz="2400" dirty="0"/>
              <a:t>3) helping students stay on their path…and finish strong; </a:t>
            </a:r>
          </a:p>
          <a:p>
            <a:pPr lvl="1"/>
            <a:r>
              <a:rPr lang="en-US" sz="2400" dirty="0"/>
              <a:t>4) ensuring that students are learning.</a:t>
            </a:r>
            <a:endParaRPr lang="en-US" sz="2400" dirty="0">
              <a:hlinkClick r:id="rId3"/>
            </a:endParaRPr>
          </a:p>
          <a:p>
            <a:r>
              <a:rPr lang="en-US" sz="1400" dirty="0">
                <a:hlinkClick r:id="rId3"/>
              </a:rPr>
              <a:t>https://jfforg-prod-prime.s3.amazonaws.com/media/documents/CCRC_SOAA_Services_Descriptions_March_2018.pdf</a:t>
            </a:r>
            <a:endParaRPr lang="en-US" sz="1400" dirty="0"/>
          </a:p>
        </p:txBody>
      </p:sp>
      <p:sp>
        <p:nvSpPr>
          <p:cNvPr id="4" name="Slide Number Placeholder 3">
            <a:extLst>
              <a:ext uri="{FF2B5EF4-FFF2-40B4-BE49-F238E27FC236}">
                <a16:creationId xmlns:a16="http://schemas.microsoft.com/office/drawing/2014/main" id="{3A5FB520-6705-4D51-BA2B-02E4C55ED8E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dirty="0"/>
          </a:p>
        </p:txBody>
      </p:sp>
      <p:pic>
        <p:nvPicPr>
          <p:cNvPr id="5" name="Picture 4">
            <a:extLst>
              <a:ext uri="{FF2B5EF4-FFF2-40B4-BE49-F238E27FC236}">
                <a16:creationId xmlns:a16="http://schemas.microsoft.com/office/drawing/2014/main" id="{37E3BA17-C7B4-4D6E-8EF6-B499589DB456}"/>
              </a:ext>
            </a:extLst>
          </p:cNvPr>
          <p:cNvPicPr>
            <a:picLocks noChangeAspect="1"/>
          </p:cNvPicPr>
          <p:nvPr/>
        </p:nvPicPr>
        <p:blipFill>
          <a:blip r:embed="rId4"/>
          <a:stretch>
            <a:fillRect/>
          </a:stretch>
        </p:blipFill>
        <p:spPr>
          <a:xfrm>
            <a:off x="477520" y="537888"/>
            <a:ext cx="8056880" cy="609600"/>
          </a:xfrm>
          <a:prstGeom prst="rect">
            <a:avLst/>
          </a:prstGeom>
        </p:spPr>
      </p:pic>
      <p:pic>
        <p:nvPicPr>
          <p:cNvPr id="6" name="Picture 5">
            <a:extLst>
              <a:ext uri="{FF2B5EF4-FFF2-40B4-BE49-F238E27FC236}">
                <a16:creationId xmlns:a16="http://schemas.microsoft.com/office/drawing/2014/main" id="{DDBE55C8-C154-4DA4-AA2B-DF37BB94AA50}"/>
              </a:ext>
            </a:extLst>
          </p:cNvPr>
          <p:cNvPicPr>
            <a:picLocks noChangeAspect="1"/>
          </p:cNvPicPr>
          <p:nvPr/>
        </p:nvPicPr>
        <p:blipFill>
          <a:blip r:embed="rId5"/>
          <a:stretch>
            <a:fillRect/>
          </a:stretch>
        </p:blipFill>
        <p:spPr>
          <a:xfrm>
            <a:off x="5603117" y="5460501"/>
            <a:ext cx="2834886" cy="859611"/>
          </a:xfrm>
          <a:prstGeom prst="rect">
            <a:avLst/>
          </a:prstGeom>
        </p:spPr>
      </p:pic>
    </p:spTree>
    <p:extLst>
      <p:ext uri="{BB962C8B-B14F-4D97-AF65-F5344CB8AC3E}">
        <p14:creationId xmlns:p14="http://schemas.microsoft.com/office/powerpoint/2010/main" val="324398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17B7-C656-476A-8DB9-AA994A26E30A}"/>
              </a:ext>
            </a:extLst>
          </p:cNvPr>
          <p:cNvSpPr>
            <a:spLocks noGrp="1"/>
          </p:cNvSpPr>
          <p:nvPr>
            <p:ph type="title"/>
          </p:nvPr>
        </p:nvSpPr>
        <p:spPr/>
        <p:txBody>
          <a:bodyPr/>
          <a:lstStyle/>
          <a:p>
            <a:r>
              <a:rPr lang="en-US" dirty="0"/>
              <a:t>Local Colleges’ Experiences with SOAA</a:t>
            </a:r>
          </a:p>
        </p:txBody>
      </p:sp>
      <p:sp>
        <p:nvSpPr>
          <p:cNvPr id="3" name="Text Placeholder 2">
            <a:extLst>
              <a:ext uri="{FF2B5EF4-FFF2-40B4-BE49-F238E27FC236}">
                <a16:creationId xmlns:a16="http://schemas.microsoft.com/office/drawing/2014/main" id="{2F5EEEA3-B39C-485B-8F36-7F169A45643C}"/>
              </a:ext>
            </a:extLst>
          </p:cNvPr>
          <p:cNvSpPr>
            <a:spLocks noGrp="1"/>
          </p:cNvSpPr>
          <p:nvPr>
            <p:ph type="body" idx="1"/>
          </p:nvPr>
        </p:nvSpPr>
        <p:spPr/>
        <p:txBody>
          <a:bodyPr/>
          <a:lstStyle/>
          <a:p>
            <a:r>
              <a:rPr lang="en-US" dirty="0"/>
              <a:t>Uh-oh’s and Ah-ha’s</a:t>
            </a:r>
          </a:p>
        </p:txBody>
      </p:sp>
      <p:sp>
        <p:nvSpPr>
          <p:cNvPr id="4" name="Slide Number Placeholder 3">
            <a:extLst>
              <a:ext uri="{FF2B5EF4-FFF2-40B4-BE49-F238E27FC236}">
                <a16:creationId xmlns:a16="http://schemas.microsoft.com/office/drawing/2014/main" id="{E1C2ACC6-864F-4951-BF1E-8FE9AB7B2D3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75" y="2032840"/>
            <a:ext cx="6072026" cy="4279773"/>
          </a:xfrm>
          <a:prstGeom prst="rect">
            <a:avLst/>
          </a:prstGeom>
        </p:spPr>
      </p:pic>
      <p:pic>
        <p:nvPicPr>
          <p:cNvPr id="6" name="Picture 5"/>
          <p:cNvPicPr>
            <a:picLocks noChangeAspect="1"/>
          </p:cNvPicPr>
          <p:nvPr/>
        </p:nvPicPr>
        <p:blipFill>
          <a:blip r:embed="rId4"/>
          <a:stretch>
            <a:fillRect/>
          </a:stretch>
        </p:blipFill>
        <p:spPr>
          <a:xfrm>
            <a:off x="6202557" y="5885642"/>
            <a:ext cx="2834886" cy="859611"/>
          </a:xfrm>
          <a:prstGeom prst="rect">
            <a:avLst/>
          </a:prstGeom>
        </p:spPr>
      </p:pic>
    </p:spTree>
    <p:extLst>
      <p:ext uri="{BB962C8B-B14F-4D97-AF65-F5344CB8AC3E}">
        <p14:creationId xmlns:p14="http://schemas.microsoft.com/office/powerpoint/2010/main" val="389618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1BAA-D9E1-4B6A-AF80-BAFBE07D04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02967B0-6C06-430F-9AF0-5EA3A17C2B22}"/>
              </a:ext>
            </a:extLst>
          </p:cNvPr>
          <p:cNvSpPr>
            <a:spLocks noGrp="1"/>
          </p:cNvSpPr>
          <p:nvPr>
            <p:ph type="body" idx="1"/>
          </p:nvPr>
        </p:nvSpPr>
        <p:spPr>
          <a:xfrm>
            <a:off x="457200" y="3429000"/>
            <a:ext cx="8229600" cy="3047999"/>
          </a:xfrm>
        </p:spPr>
        <p:txBody>
          <a:bodyPr/>
          <a:lstStyle/>
          <a:p>
            <a:r>
              <a:rPr lang="en-US" sz="2800" dirty="0"/>
              <a:t>What challenges did your college encounter in completing the SOAA? </a:t>
            </a:r>
          </a:p>
          <a:p>
            <a:endParaRPr lang="en-US" dirty="0"/>
          </a:p>
          <a:p>
            <a:r>
              <a:rPr lang="en-US" sz="4000" dirty="0"/>
              <a:t>Please answer in the Chat!</a:t>
            </a:r>
          </a:p>
        </p:txBody>
      </p:sp>
      <p:sp>
        <p:nvSpPr>
          <p:cNvPr id="4" name="Slide Number Placeholder 3">
            <a:extLst>
              <a:ext uri="{FF2B5EF4-FFF2-40B4-BE49-F238E27FC236}">
                <a16:creationId xmlns:a16="http://schemas.microsoft.com/office/drawing/2014/main" id="{208486E9-C60D-4171-B694-98904D71C7C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dirty="0"/>
          </a:p>
        </p:txBody>
      </p:sp>
      <p:pic>
        <p:nvPicPr>
          <p:cNvPr id="5" name="Picture 2">
            <a:extLst>
              <a:ext uri="{FF2B5EF4-FFF2-40B4-BE49-F238E27FC236}">
                <a16:creationId xmlns:a16="http://schemas.microsoft.com/office/drawing/2014/main" id="{F159A1A9-B0FA-4241-99CB-226907CD9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1" y="400924"/>
            <a:ext cx="8202303" cy="248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8767B06-CEB5-43D7-94BD-0F7FF7707B9A}"/>
              </a:ext>
            </a:extLst>
          </p:cNvPr>
          <p:cNvPicPr>
            <a:picLocks noChangeAspect="1"/>
          </p:cNvPicPr>
          <p:nvPr/>
        </p:nvPicPr>
        <p:blipFill>
          <a:blip r:embed="rId4"/>
          <a:stretch>
            <a:fillRect/>
          </a:stretch>
        </p:blipFill>
        <p:spPr>
          <a:xfrm>
            <a:off x="7213600" y="4792313"/>
            <a:ext cx="1473200" cy="1387414"/>
          </a:xfrm>
          <a:prstGeom prst="rect">
            <a:avLst/>
          </a:prstGeom>
        </p:spPr>
      </p:pic>
      <p:pic>
        <p:nvPicPr>
          <p:cNvPr id="7" name="Picture 6">
            <a:extLst>
              <a:ext uri="{FF2B5EF4-FFF2-40B4-BE49-F238E27FC236}">
                <a16:creationId xmlns:a16="http://schemas.microsoft.com/office/drawing/2014/main" id="{5004C570-435E-411B-91AE-A8AA0730618A}"/>
              </a:ext>
            </a:extLst>
          </p:cNvPr>
          <p:cNvPicPr>
            <a:picLocks noChangeAspect="1"/>
          </p:cNvPicPr>
          <p:nvPr/>
        </p:nvPicPr>
        <p:blipFill>
          <a:blip r:embed="rId5"/>
          <a:stretch>
            <a:fillRect/>
          </a:stretch>
        </p:blipFill>
        <p:spPr>
          <a:xfrm rot="810598">
            <a:off x="1871963" y="2147158"/>
            <a:ext cx="5413717" cy="2021997"/>
          </a:xfrm>
          <a:prstGeom prst="rect">
            <a:avLst/>
          </a:prstGeom>
        </p:spPr>
      </p:pic>
    </p:spTree>
    <p:extLst>
      <p:ext uri="{BB962C8B-B14F-4D97-AF65-F5344CB8AC3E}">
        <p14:creationId xmlns:p14="http://schemas.microsoft.com/office/powerpoint/2010/main" val="460296355"/>
      </p:ext>
    </p:extLst>
  </p:cSld>
  <p:clrMapOvr>
    <a:masterClrMapping/>
  </p:clrMapOvr>
</p:sld>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3658</TotalTime>
  <Words>3715</Words>
  <Application>Microsoft Office PowerPoint</Application>
  <PresentationFormat>On-screen Show (4:3)</PresentationFormat>
  <Paragraphs>345</Paragraphs>
  <Slides>32</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Wingdings</vt:lpstr>
      <vt:lpstr>Roboto</vt:lpstr>
      <vt:lpstr>Calibri</vt:lpstr>
      <vt:lpstr>Snap ITC</vt:lpstr>
      <vt:lpstr>Arial</vt:lpstr>
      <vt:lpstr>Times New Roman</vt:lpstr>
      <vt:lpstr>Source Sans Pro</vt:lpstr>
      <vt:lpstr>Clarity</vt:lpstr>
      <vt:lpstr>Slide</vt:lpstr>
      <vt:lpstr>PowerPoint Presentation</vt:lpstr>
      <vt:lpstr>Using the SOAA as a Tool for Guided Pathways Reflection, Planning and Collaboration</vt:lpstr>
      <vt:lpstr> </vt:lpstr>
      <vt:lpstr> </vt:lpstr>
      <vt:lpstr>PowerPoint Presentation</vt:lpstr>
      <vt:lpstr>Scale of Adoption (SOAA) History</vt:lpstr>
      <vt:lpstr>PowerPoint Presentation</vt:lpstr>
      <vt:lpstr>Local Colleges’ Experiences with SOAA</vt:lpstr>
      <vt:lpstr>PowerPoint Presentation</vt:lpstr>
      <vt:lpstr>Challenges</vt:lpstr>
      <vt:lpstr>Example from Santa Rosa</vt:lpstr>
      <vt:lpstr>The rating choices are not clear when the college is working on only some projects within a pillar or have limited ability to scale </vt:lpstr>
      <vt:lpstr>Governance Processes for Guided Pathways</vt:lpstr>
      <vt:lpstr>Potential Issues as we continue…</vt:lpstr>
      <vt:lpstr>PowerPoint Presentation</vt:lpstr>
      <vt:lpstr>Positive Aspects of SOAA</vt:lpstr>
      <vt:lpstr>How Careful Should I Be on My Answers?</vt:lpstr>
      <vt:lpstr>PowerPoint Presentation</vt:lpstr>
      <vt:lpstr>Customization of the SOAA as a Tool</vt:lpstr>
      <vt:lpstr>SOAA and Accreditation</vt:lpstr>
      <vt:lpstr>PowerPoint Presentation</vt:lpstr>
      <vt:lpstr>Guided Pathways and Equity…    …Light at the End of the Tunnel!</vt:lpstr>
      <vt:lpstr>Pillar 1 Equity Considerations</vt:lpstr>
      <vt:lpstr>Pillar 2 Equity Considerations</vt:lpstr>
      <vt:lpstr>Pillar 3 Equity Considerations</vt:lpstr>
      <vt:lpstr>Pillar 4 Equity Considerations</vt:lpstr>
      <vt:lpstr>PowerPoint Presentation</vt:lpstr>
      <vt:lpstr>Student Centered, Faculty Driven</vt:lpstr>
      <vt:lpstr>Remember to use the Resources!</vt:lpstr>
      <vt:lpstr>PowerPoint Presentation</vt:lpstr>
      <vt:lpstr> </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Housekeeping and ASCCC Resources</dc:title>
  <dc:creator>Alabi, Jessica-Ayo</dc:creator>
  <cp:lastModifiedBy>Miguel Rother</cp:lastModifiedBy>
  <cp:revision>294</cp:revision>
  <cp:lastPrinted>2020-03-03T23:44:40Z</cp:lastPrinted>
  <dcterms:modified xsi:type="dcterms:W3CDTF">2020-03-04T13:46:37Z</dcterms:modified>
</cp:coreProperties>
</file>