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398" r:id="rId3"/>
    <p:sldId id="505" r:id="rId4"/>
    <p:sldId id="507" r:id="rId5"/>
    <p:sldId id="516" r:id="rId6"/>
    <p:sldId id="576" r:id="rId7"/>
    <p:sldId id="584" r:id="rId8"/>
    <p:sldId id="585" r:id="rId9"/>
    <p:sldId id="586" r:id="rId10"/>
    <p:sldId id="587" r:id="rId11"/>
    <p:sldId id="588" r:id="rId12"/>
    <p:sldId id="589" r:id="rId13"/>
    <p:sldId id="406" r:id="rId14"/>
    <p:sldId id="592" r:id="rId15"/>
    <p:sldId id="591" r:id="rId16"/>
    <p:sldId id="590" r:id="rId17"/>
    <p:sldId id="593" r:id="rId18"/>
    <p:sldId id="594" r:id="rId19"/>
    <p:sldId id="595" r:id="rId20"/>
    <p:sldId id="596" r:id="rId21"/>
    <p:sldId id="577" r:id="rId22"/>
    <p:sldId id="598" r:id="rId23"/>
    <p:sldId id="508" r:id="rId24"/>
    <p:sldId id="517" r:id="rId25"/>
    <p:sldId id="518" r:id="rId26"/>
    <p:sldId id="519" r:id="rId27"/>
    <p:sldId id="520" r:id="rId28"/>
    <p:sldId id="601" r:id="rId29"/>
    <p:sldId id="600" r:id="rId30"/>
    <p:sldId id="509" r:id="rId31"/>
    <p:sldId id="484" r:id="rId32"/>
    <p:sldId id="491" r:id="rId33"/>
    <p:sldId id="487" r:id="rId34"/>
    <p:sldId id="485" r:id="rId35"/>
    <p:sldId id="510" r:id="rId36"/>
    <p:sldId id="513" r:id="rId37"/>
    <p:sldId id="407" r:id="rId38"/>
    <p:sldId id="408" r:id="rId39"/>
    <p:sldId id="409" r:id="rId40"/>
    <p:sldId id="599" r:id="rId41"/>
    <p:sldId id="51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y" initials="V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4" autoAdjust="0"/>
    <p:restoredTop sz="92718" autoAdjust="0"/>
  </p:normalViewPr>
  <p:slideViewPr>
    <p:cSldViewPr snapToGrid="0" snapToObjects="1">
      <p:cViewPr varScale="1">
        <p:scale>
          <a:sx n="88" d="100"/>
          <a:sy n="88" d="100"/>
        </p:scale>
        <p:origin x="200" y="20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97E0-801E-744A-8175-FA19DB51F890}" type="datetimeFigureOut">
              <a:rPr lang="en-US" smtClean="0"/>
              <a:t>7/9/19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0568-8513-8240-B838-EF6D2CD343DD}" type="slidenum">
              <a:rPr lang="en-US" smtClean="0"/>
              <a:t>‹#›</a:t>
            </a:fld>
            <a:endParaRPr lang="en-US" dirty="0"/>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a:t>
            </a:fld>
            <a:endParaRPr lang="en-US" dirty="0"/>
          </a:p>
        </p:txBody>
      </p:sp>
    </p:spTree>
    <p:extLst>
      <p:ext uri="{BB962C8B-B14F-4D97-AF65-F5344CB8AC3E}">
        <p14:creationId xmlns:p14="http://schemas.microsoft.com/office/powerpoint/2010/main" val="266629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24</a:t>
            </a:fld>
            <a:endParaRPr lang="en-US" dirty="0"/>
          </a:p>
        </p:txBody>
      </p:sp>
    </p:spTree>
    <p:extLst>
      <p:ext uri="{BB962C8B-B14F-4D97-AF65-F5344CB8AC3E}">
        <p14:creationId xmlns:p14="http://schemas.microsoft.com/office/powerpoint/2010/main" val="428357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34</a:t>
            </a:fld>
            <a:endParaRPr lang="en-US" dirty="0"/>
          </a:p>
        </p:txBody>
      </p:sp>
    </p:spTree>
    <p:extLst>
      <p:ext uri="{BB962C8B-B14F-4D97-AF65-F5344CB8AC3E}">
        <p14:creationId xmlns:p14="http://schemas.microsoft.com/office/powerpoint/2010/main" val="2235245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867144A3-ED80-214B-AF27-1575A92122AD}" type="slidenum">
              <a:rPr lang="en-US">
                <a:solidFill>
                  <a:schemeClr val="bg1"/>
                </a:solidFill>
              </a:rPr>
              <a:pPr/>
              <a:t>37</a:t>
            </a:fld>
            <a:endParaRPr lang="en-US" dirty="0">
              <a:solidFill>
                <a:schemeClr val="bg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920" y="4343713"/>
            <a:ext cx="5699933" cy="1677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5466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39</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6149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5DA3E-D01E-AD41-B24A-0A697DB152BE}" type="datetimeFigureOut">
              <a:rPr lang="en-US" smtClean="0"/>
              <a:t>7/9/19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7172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7/9/19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2216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7/9/19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1701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7/9/19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5610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7/9/19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81822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DA3E-D01E-AD41-B24A-0A697DB152BE}" type="datetimeFigureOut">
              <a:rPr lang="en-US" smtClean="0"/>
              <a:t>7/9/19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4390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DA3E-D01E-AD41-B24A-0A697DB152BE}" type="datetimeFigureOut">
              <a:rPr lang="en-US" smtClean="0"/>
              <a:t>7/9/19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8596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DA3E-D01E-AD41-B24A-0A697DB152BE}" type="datetimeFigureOut">
              <a:rPr lang="en-US" smtClean="0"/>
              <a:t>7/9/19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88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7/9/19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041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7/9/19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7195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7/9/19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1100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0"/>
              </a:schemeClr>
            </a:gs>
            <a:gs pos="100000">
              <a:schemeClr val="accent3">
                <a:lumMod val="45000"/>
                <a:lumOff val="55000"/>
              </a:schemeClr>
            </a:gs>
            <a:gs pos="100000">
              <a:schemeClr val="accent3">
                <a:lumMod val="0"/>
                <a:lumOff val="100000"/>
                <a:alpha val="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DA3E-D01E-AD41-B24A-0A697DB152BE}" type="datetimeFigureOut">
              <a:rPr lang="en-US" smtClean="0"/>
              <a:t>7/9/19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3D756-718A-164E-9CE8-738637616EB4}" type="slidenum">
              <a:rPr lang="en-US" smtClean="0"/>
              <a:t>‹#›</a:t>
            </a:fld>
            <a:endParaRPr lang="en-US" dirty="0"/>
          </a:p>
        </p:txBody>
      </p:sp>
    </p:spTree>
    <p:extLst>
      <p:ext uri="{BB962C8B-B14F-4D97-AF65-F5344CB8AC3E}">
        <p14:creationId xmlns:p14="http://schemas.microsoft.com/office/powerpoint/2010/main" val="1364740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mayv@scc.losrios.edu" TargetMode="External"/><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hyperlink" Target="mailto:caschenbach@lassencollege.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3394" y="1666568"/>
            <a:ext cx="10058400" cy="1578077"/>
          </a:xfrm>
        </p:spPr>
        <p:txBody>
          <a:bodyPr anchor="ctr">
            <a:noAutofit/>
          </a:bodyPr>
          <a:lstStyle/>
          <a:p>
            <a:r>
              <a:rPr lang="en-US" sz="4000" b="1" dirty="0">
                <a:latin typeface="Times New Roman" panose="02020603050405020304" pitchFamily="18" charset="0"/>
                <a:cs typeface="Times New Roman" panose="02020603050405020304" pitchFamily="18" charset="0"/>
              </a:rPr>
              <a:t>New Coding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and Other Implications of AB 705 and the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Student Centered Funding Formula</a:t>
            </a:r>
            <a:r>
              <a:rPr lang="en-US" sz="40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Times New Roman" charset="0"/>
              <a:cs typeface="Times New Roman" panose="02020603050405020304" pitchFamily="18" charset="0"/>
            </a:endParaRPr>
          </a:p>
        </p:txBody>
      </p:sp>
      <p:sp>
        <p:nvSpPr>
          <p:cNvPr id="3" name="Subtitle 2"/>
          <p:cNvSpPr>
            <a:spLocks noGrp="1"/>
          </p:cNvSpPr>
          <p:nvPr>
            <p:ph type="subTitle" idx="1"/>
          </p:nvPr>
        </p:nvSpPr>
        <p:spPr>
          <a:xfrm>
            <a:off x="442913" y="3971924"/>
            <a:ext cx="11203787" cy="2627305"/>
          </a:xfrm>
        </p:spPr>
        <p:txBody>
          <a:bodyPr>
            <a:normAutofit/>
          </a:bodyPr>
          <a:lstStyle/>
          <a:p>
            <a:r>
              <a:rPr lang="en-US" sz="2800" b="1" i="1" dirty="0">
                <a:latin typeface="Times New Roman" charset="0"/>
                <a:ea typeface="Times New Roman" charset="0"/>
                <a:cs typeface="Times New Roman" charset="0"/>
              </a:rPr>
              <a:t>Cheryl </a:t>
            </a:r>
            <a:r>
              <a:rPr lang="en-US" sz="2800" b="1" i="1" dirty="0" err="1">
                <a:latin typeface="Times New Roman" charset="0"/>
                <a:ea typeface="Times New Roman" charset="0"/>
                <a:cs typeface="Times New Roman" charset="0"/>
              </a:rPr>
              <a:t>Aschenbach</a:t>
            </a:r>
            <a:r>
              <a:rPr lang="en-US" sz="2800" dirty="0">
                <a:latin typeface="Times New Roman" charset="0"/>
                <a:ea typeface="Times New Roman" charset="0"/>
                <a:cs typeface="Times New Roman" charset="0"/>
              </a:rPr>
              <a:t>, ASCCC Secretary, 2019-20 Curriculum Chair</a:t>
            </a:r>
            <a:endParaRPr lang="en-US" sz="2800" b="1" i="1" dirty="0">
              <a:latin typeface="Times New Roman" charset="0"/>
              <a:ea typeface="Times New Roman" charset="0"/>
              <a:cs typeface="Times New Roman" charset="0"/>
            </a:endParaRPr>
          </a:p>
          <a:p>
            <a:r>
              <a:rPr lang="en-US" sz="2800" b="1" i="1" dirty="0" err="1">
                <a:latin typeface="Times New Roman" charset="0"/>
                <a:ea typeface="Times New Roman" charset="0"/>
                <a:cs typeface="Times New Roman" charset="0"/>
              </a:rPr>
              <a:t>Ginni</a:t>
            </a:r>
            <a:r>
              <a:rPr lang="en-US" sz="2800" b="1" i="1" dirty="0">
                <a:latin typeface="Times New Roman" charset="0"/>
                <a:ea typeface="Times New Roman" charset="0"/>
                <a:cs typeface="Times New Roman" charset="0"/>
              </a:rPr>
              <a:t> May</a:t>
            </a:r>
            <a:r>
              <a:rPr lang="en-US" sz="2800" dirty="0">
                <a:latin typeface="Times New Roman" charset="0"/>
                <a:ea typeface="Times New Roman" charset="0"/>
                <a:cs typeface="Times New Roman" charset="0"/>
              </a:rPr>
              <a:t>, ASCCC Treasurer, 2018-19 Curriculum Chair</a:t>
            </a:r>
          </a:p>
          <a:p>
            <a:endParaRPr lang="en-US" sz="2000" dirty="0">
              <a:solidFill>
                <a:srgbClr val="FF0000"/>
              </a:solidFill>
              <a:latin typeface="Times New Roman" charset="0"/>
              <a:ea typeface="Times New Roman" charset="0"/>
              <a:cs typeface="Times New Roman" charset="0"/>
            </a:endParaRPr>
          </a:p>
          <a:p>
            <a:endParaRPr lang="en-US" sz="2000" dirty="0">
              <a:solidFill>
                <a:srgbClr val="FF0000"/>
              </a:solidFill>
              <a:latin typeface="Times New Roman" charset="0"/>
              <a:ea typeface="Times New Roman" charset="0"/>
              <a:cs typeface="Times New Roman" charset="0"/>
            </a:endParaRPr>
          </a:p>
          <a:p>
            <a:r>
              <a:rPr lang="en-US" sz="2000" dirty="0">
                <a:solidFill>
                  <a:srgbClr val="FF0000"/>
                </a:solidFill>
                <a:latin typeface="Times New Roman" charset="0"/>
                <a:ea typeface="Times New Roman" charset="0"/>
                <a:cs typeface="Times New Roman" charset="0"/>
              </a:rPr>
              <a:t>Curriculum Institute, Hyatt Regency San Francisco Airport</a:t>
            </a:r>
          </a:p>
          <a:p>
            <a:r>
              <a:rPr lang="en-US" sz="2000" dirty="0">
                <a:solidFill>
                  <a:srgbClr val="FF0000"/>
                </a:solidFill>
                <a:latin typeface="Times New Roman" charset="0"/>
                <a:ea typeface="Times New Roman" charset="0"/>
                <a:cs typeface="Times New Roman" charset="0"/>
              </a:rPr>
              <a:t> July 11, 2019, 3:45-5:00</a:t>
            </a:r>
          </a:p>
        </p:txBody>
      </p:sp>
      <p:pic>
        <p:nvPicPr>
          <p:cNvPr id="7" name="Google Shape;179;p25">
            <a:extLst>
              <a:ext uri="{FF2B5EF4-FFF2-40B4-BE49-F238E27FC236}">
                <a16:creationId xmlns:a16="http://schemas.microsoft.com/office/drawing/2014/main" id="{997FD375-3642-6944-8E41-7F745599B649}"/>
              </a:ext>
            </a:extLst>
          </p:cNvPr>
          <p:cNvPicPr preferRelativeResize="0"/>
          <p:nvPr/>
        </p:nvPicPr>
        <p:blipFill rotWithShape="1">
          <a:blip r:embed="rId3">
            <a:alphaModFix/>
          </a:blip>
          <a:srcRect/>
          <a:stretch/>
        </p:blipFill>
        <p:spPr>
          <a:xfrm>
            <a:off x="4307275" y="564687"/>
            <a:ext cx="3577450" cy="827100"/>
          </a:xfrm>
          <a:prstGeom prst="rect">
            <a:avLst/>
          </a:prstGeom>
          <a:noFill/>
          <a:ln>
            <a:noFill/>
          </a:ln>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§55003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378565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§55003(e) Except as provided in this subdivision, no prerequisite or corequisite may be established or renewed unless it is determined to be necessary and appropriate to achieve the purpose for which it has been established. A prerequisite or corequisite need not be scrutinized using content review as defined by subdivision (c) of section 55000 or content review with statistical validation as defined by subdivision (f) of this section, if: </a:t>
            </a:r>
          </a:p>
          <a:p>
            <a:endParaRPr lang="en-US" sz="2400" dirty="0">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(5) it is a corequisite that has been recommended through placement guidelines approved by the Chancellor.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6788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§55063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489364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English Competency</a:t>
            </a:r>
          </a:p>
          <a:p>
            <a:r>
              <a:rPr lang="en-US" sz="2400" dirty="0">
                <a:latin typeface="Times New Roman" panose="02020603050405020304" pitchFamily="18" charset="0"/>
                <a:cs typeface="Times New Roman" panose="02020603050405020304" pitchFamily="18" charset="0"/>
              </a:rPr>
              <a:t>Effective for all students admitted to a community college for the Fall 20019 term or any term thereafter, competence in written expression shall be demonstrated by obtaining a satisfactory grade in an English course at the level of the course typically known as Freshman Composition (either Freshman Composition or another English course at the same level and with the same rigor, approved locally) or by </a:t>
            </a:r>
            <a:r>
              <a:rPr lang="en-US" sz="2400" strike="sngStrike" dirty="0">
                <a:latin typeface="Times New Roman" panose="02020603050405020304" pitchFamily="18" charset="0"/>
                <a:cs typeface="Times New Roman" panose="02020603050405020304" pitchFamily="18" charset="0"/>
              </a:rPr>
              <a:t>completing an assessment conducted pursuant to subchapter 6 of this chapter (commencing with section 55500) </a:t>
            </a:r>
            <a:r>
              <a:rPr lang="en-US" sz="2400" u="sng" dirty="0">
                <a:solidFill>
                  <a:srgbClr val="FF0000"/>
                </a:solidFill>
                <a:latin typeface="Times New Roman" panose="02020603050405020304" pitchFamily="18" charset="0"/>
                <a:cs typeface="Times New Roman" panose="02020603050405020304" pitchFamily="18" charset="0"/>
              </a:rPr>
              <a:t>demonstrating competency </a:t>
            </a:r>
            <a:r>
              <a:rPr lang="en-US" sz="2400" strike="sngStrike" dirty="0">
                <a:latin typeface="Times New Roman" panose="02020603050405020304" pitchFamily="18" charset="0"/>
                <a:cs typeface="Times New Roman" panose="02020603050405020304" pitchFamily="18" charset="0"/>
              </a:rPr>
              <a:t>and achieving a score determined to be </a:t>
            </a:r>
            <a:r>
              <a:rPr lang="en-US" sz="2400" dirty="0">
                <a:latin typeface="Times New Roman" panose="02020603050405020304" pitchFamily="18" charset="0"/>
                <a:cs typeface="Times New Roman" panose="02020603050405020304" pitchFamily="18" charset="0"/>
              </a:rPr>
              <a:t>that is comparable to satisfactory completion of the specified English course, </a:t>
            </a:r>
            <a:r>
              <a:rPr lang="en-US" sz="2400" u="sng" dirty="0">
                <a:solidFill>
                  <a:srgbClr val="FF0000"/>
                </a:solidFill>
                <a:latin typeface="Times New Roman" panose="02020603050405020304" pitchFamily="18" charset="0"/>
                <a:cs typeface="Times New Roman" panose="02020603050405020304" pitchFamily="18" charset="0"/>
              </a:rPr>
              <a:t>determined locally</a:t>
            </a:r>
            <a:r>
              <a:rPr lang="en-US" sz="2400" dirty="0">
                <a:latin typeface="Times New Roman" panose="02020603050405020304" pitchFamily="18" charset="0"/>
                <a:cs typeface="Times New Roman" panose="02020603050405020304" pitchFamily="18" charset="0"/>
              </a:rPr>
              <a:t>. Satisfactory completion of an English course at the level of Freshman Composition shall satisfy both this competency requirement and the coursework requirement set forth in subdivision (b)(1)(D)(</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of this section.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07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§55063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799" y="1426130"/>
            <a:ext cx="10638676" cy="526297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Mathematics Competency</a:t>
            </a:r>
          </a:p>
          <a:p>
            <a:r>
              <a:rPr lang="en-US" sz="2400" dirty="0">
                <a:latin typeface="Times New Roman" panose="02020603050405020304" pitchFamily="18" charset="0"/>
                <a:cs typeface="Times New Roman" panose="02020603050405020304" pitchFamily="18" charset="0"/>
              </a:rPr>
              <a:t>Effective for all students admitted to a community college for the Fall 2009 term or any term thereafter, competence in mathematics shall be demonstrated by obtaining a satisfactory grade in a mathematics course at </a:t>
            </a:r>
            <a:r>
              <a:rPr lang="en-US" sz="2400" u="sng" dirty="0">
                <a:solidFill>
                  <a:srgbClr val="FF0000"/>
                </a:solidFill>
                <a:latin typeface="Times New Roman" panose="02020603050405020304" pitchFamily="18" charset="0"/>
                <a:cs typeface="Times New Roman" panose="02020603050405020304" pitchFamily="18" charset="0"/>
              </a:rPr>
              <a:t>or above </a:t>
            </a:r>
            <a:r>
              <a:rPr lang="en-US" sz="2400" dirty="0">
                <a:latin typeface="Times New Roman" panose="02020603050405020304" pitchFamily="18" charset="0"/>
                <a:cs typeface="Times New Roman" panose="02020603050405020304" pitchFamily="18" charset="0"/>
              </a:rPr>
              <a:t>the level of the course typically known as Intermediate Algebra (either Intermediate Algebra or another mathematics course at </a:t>
            </a:r>
            <a:r>
              <a:rPr lang="en-US" sz="2400" u="sng" dirty="0">
                <a:solidFill>
                  <a:srgbClr val="FF0000"/>
                </a:solidFill>
                <a:latin typeface="Times New Roman" panose="02020603050405020304" pitchFamily="18" charset="0"/>
                <a:cs typeface="Times New Roman" panose="02020603050405020304" pitchFamily="18" charset="0"/>
              </a:rPr>
              <a:t>or above </a:t>
            </a:r>
            <a:r>
              <a:rPr lang="en-US" sz="2400" dirty="0">
                <a:latin typeface="Times New Roman" panose="02020603050405020304" pitchFamily="18" charset="0"/>
                <a:cs typeface="Times New Roman" panose="02020603050405020304" pitchFamily="18" charset="0"/>
              </a:rPr>
              <a:t>the same level, with the same rigor and with Elementary Algebra as a prerequisite, approved locally) or by </a:t>
            </a:r>
            <a:r>
              <a:rPr lang="en-US" sz="2400" strike="sngStrike" dirty="0">
                <a:latin typeface="Times New Roman" panose="02020603050405020304" pitchFamily="18" charset="0"/>
                <a:cs typeface="Times New Roman" panose="02020603050405020304" pitchFamily="18" charset="0"/>
              </a:rPr>
              <a:t>completing an assessment conducted pursuant to subchapter 6 of this chapter (commencing with section 55500) </a:t>
            </a:r>
            <a:r>
              <a:rPr lang="en-US" sz="2400" u="sng" dirty="0">
                <a:solidFill>
                  <a:srgbClr val="FF0000"/>
                </a:solidFill>
                <a:latin typeface="Times New Roman" panose="02020603050405020304" pitchFamily="18" charset="0"/>
                <a:cs typeface="Times New Roman" panose="02020603050405020304" pitchFamily="18" charset="0"/>
              </a:rPr>
              <a:t>demonstrating competency </a:t>
            </a:r>
            <a:r>
              <a:rPr lang="en-US" sz="2400" strike="sngStrike" dirty="0">
                <a:latin typeface="Times New Roman" panose="02020603050405020304" pitchFamily="18" charset="0"/>
                <a:cs typeface="Times New Roman" panose="02020603050405020304" pitchFamily="18" charset="0"/>
              </a:rPr>
              <a:t>and achieving a score determined to be </a:t>
            </a:r>
            <a:r>
              <a:rPr lang="en-US" sz="2400" u="sng" dirty="0">
                <a:solidFill>
                  <a:srgbClr val="FF0000"/>
                </a:solidFill>
                <a:latin typeface="Times New Roman" panose="02020603050405020304" pitchFamily="18" charset="0"/>
                <a:cs typeface="Times New Roman" panose="02020603050405020304" pitchFamily="18" charset="0"/>
              </a:rPr>
              <a:t>that is </a:t>
            </a:r>
            <a:r>
              <a:rPr lang="en-US" sz="2400" dirty="0">
                <a:latin typeface="Times New Roman" panose="02020603050405020304" pitchFamily="18" charset="0"/>
                <a:cs typeface="Times New Roman" panose="02020603050405020304" pitchFamily="18" charset="0"/>
              </a:rPr>
              <a:t>comparable to satisfactory completion of </a:t>
            </a:r>
            <a:r>
              <a:rPr lang="en-US" sz="2400" strike="sngStrike" dirty="0">
                <a:latin typeface="Times New Roman" panose="02020603050405020304" pitchFamily="18" charset="0"/>
                <a:cs typeface="Times New Roman" panose="02020603050405020304" pitchFamily="18" charset="0"/>
              </a:rPr>
              <a:t>the specified </a:t>
            </a:r>
            <a:r>
              <a:rPr lang="en-US" sz="2400" dirty="0">
                <a:latin typeface="Times New Roman" panose="02020603050405020304" pitchFamily="18" charset="0"/>
                <a:cs typeface="Times New Roman" panose="02020603050405020304" pitchFamily="18" charset="0"/>
              </a:rPr>
              <a:t>a mathematics course at </a:t>
            </a:r>
            <a:r>
              <a:rPr lang="en-US" sz="2400" u="sng" dirty="0">
                <a:solidFill>
                  <a:srgbClr val="FF0000"/>
                </a:solidFill>
                <a:latin typeface="Times New Roman" panose="02020603050405020304" pitchFamily="18" charset="0"/>
                <a:cs typeface="Times New Roman" panose="02020603050405020304" pitchFamily="18" charset="0"/>
              </a:rPr>
              <a:t>or above the level of the course typically known as Intermediate Algebra, determined locally</a:t>
            </a:r>
            <a:r>
              <a:rPr lang="en-US" sz="2400" dirty="0">
                <a:latin typeface="Times New Roman" panose="02020603050405020304" pitchFamily="18" charset="0"/>
                <a:cs typeface="Times New Roman" panose="02020603050405020304" pitchFamily="18" charset="0"/>
              </a:rPr>
              <a:t>. Satisfactory completion of a mathematics course at or above the level of Intermediate Algebra shall satisfy both this competency requirement and the coursework requirement set forth in subdivision (b)(1)(D)(ii) of this section. </a:t>
            </a:r>
          </a:p>
        </p:txBody>
      </p:sp>
    </p:spTree>
    <p:extLst>
      <p:ext uri="{BB962C8B-B14F-4D97-AF65-F5344CB8AC3E}">
        <p14:creationId xmlns:p14="http://schemas.microsoft.com/office/powerpoint/2010/main" val="3178370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r>
              <a:rPr lang="en-US" sz="2400" dirty="0">
                <a:solidFill>
                  <a:srgbClr val="FF0000"/>
                </a:solidFill>
                <a:latin typeface="Times New Roman" panose="02020603050405020304" pitchFamily="18" charset="0"/>
                <a:cs typeface="Times New Roman" panose="02020603050405020304" pitchFamily="18" charset="0"/>
              </a:rPr>
              <a:t>(a) Scope and intent.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(1) For students with a goal of transfer to a four-year institution, increase the number of students who enter and complete transfer-level English and mathematics (or quantitative reasoning) within one-year;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(2) For students with a goal of earning a certificate or a local associate degree, increase the number of students who enter and complete transfer-level or the required college-level English and mathematics (or quantitative reasoning) within one-year;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(3) Minimize disproportionate impacts on students caused by traditional placement practices.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9399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r>
              <a:rPr lang="en-US" sz="2400" dirty="0">
                <a:solidFill>
                  <a:srgbClr val="FF0000"/>
                </a:solidFill>
                <a:latin typeface="Times New Roman" panose="02020603050405020304" pitchFamily="18" charset="0"/>
                <a:cs typeface="Times New Roman" panose="02020603050405020304" pitchFamily="18" charset="0"/>
              </a:rPr>
              <a:t>(c) Placement Methods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(1) Districts shall use a placement method for English and mathematics (or quantitative reasoning) identified below: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 Any Chancellor’s Office placement method published by the Chancellor’s Office to implement Education Code section 78213.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(B) A district placement method based upon localized research using high school performance data, including self-reported high school performance data.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A district placement method using localized research may utilize multiple measures to increase a student’s placement recommendation, but may not lower it, and must allow high performance on one measure to offset low performance on other measures.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872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r>
              <a:rPr lang="en-US" sz="2400" dirty="0">
                <a:solidFill>
                  <a:srgbClr val="FF0000"/>
                </a:solidFill>
                <a:latin typeface="Times New Roman" panose="02020603050405020304" pitchFamily="18" charset="0"/>
                <a:cs typeface="Times New Roman" panose="02020603050405020304" pitchFamily="18" charset="0"/>
              </a:rPr>
              <a:t>(ii) A district placement method using localized research must be supported by data and research showing throughput rates at or above those achieved by direct placement into a transfer-level course (or college-level courses where appropriate). Such data and research must be validated within two years of adoption of the method. The Chancellor shall regularly publish throughput rates achieved by direct placement into transfer-level courses (or college-level courses where appropriate), based upon the best available research at the time of publication.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76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838200" y="1825625"/>
            <a:ext cx="10515600" cy="4875214"/>
          </a:xfrm>
        </p:spPr>
        <p:txBody>
          <a:bodyPr>
            <a:normAutofit/>
          </a:bodyPr>
          <a:lstStyle/>
          <a:p>
            <a:pPr marL="0" lvl="1" indent="0" algn="ctr">
              <a:buClr>
                <a:srgbClr val="0070C0"/>
              </a:buClr>
              <a:buNone/>
            </a:pPr>
            <a:r>
              <a:rPr lang="en-US" b="1" dirty="0">
                <a:latin typeface="Times New Roman" panose="02020603050405020304" pitchFamily="18" charset="0"/>
                <a:cs typeface="Times New Roman" panose="02020603050405020304" pitchFamily="18" charset="0"/>
              </a:rPr>
              <a:t>Guided Placement or  Self Placement</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(C) A district placement method may be based upon guided placement, including self- placement, if a student’s high school performance data is not available or usable with reasonable effort. District placement methods based upon guided placement, including self-placement, shall not: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incorporate sample problems or assignments, assessment instruments, or tests, including those designed for skill assessment, unless approved by the Chancellor; or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(ii) request students to solve problems, answer curricular questions, present demonstrations/examples of course work designed to show knowledge or mastery of prerequisite skills, or demonstrate skills through tests or surveys. </a:t>
            </a:r>
          </a:p>
          <a:p>
            <a:pPr marL="0" indent="0">
              <a:buNone/>
            </a:pPr>
            <a:r>
              <a:rPr lang="en-US" sz="2400" i="1" dirty="0">
                <a:latin typeface="Times New Roman" panose="02020603050405020304" pitchFamily="18" charset="0"/>
                <a:cs typeface="Times New Roman" panose="02020603050405020304" pitchFamily="18" charset="0"/>
              </a:rPr>
              <a:t>Colleges have been given provisional approval for (</a:t>
            </a:r>
            <a:r>
              <a:rPr lang="en-US" sz="2400" i="1" dirty="0" err="1">
                <a:latin typeface="Times New Roman" panose="02020603050405020304" pitchFamily="18" charset="0"/>
                <a:cs typeface="Times New Roman" panose="02020603050405020304" pitchFamily="18" charset="0"/>
              </a:rPr>
              <a:t>i</a:t>
            </a:r>
            <a:r>
              <a:rPr lang="en-US" sz="2400" i="1" dirty="0">
                <a:latin typeface="Times New Roman" panose="02020603050405020304" pitchFamily="18" charset="0"/>
                <a:cs typeface="Times New Roman" panose="02020603050405020304" pitchFamily="18" charset="0"/>
              </a:rPr>
              <a:t>) in Memo AA 19-19…</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1539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dirty="0">
                <a:solidFill>
                  <a:srgbClr val="FF0000"/>
                </a:solidFill>
                <a:latin typeface="Times New Roman" panose="02020603050405020304" pitchFamily="18" charset="0"/>
                <a:cs typeface="Times New Roman" panose="02020603050405020304" pitchFamily="18" charset="0"/>
              </a:rPr>
              <a:t>(2) Placement methods authorized by this section shall be designed to maximize the probability that students will enter and complete transfer-level coursework in English, mathematics (or quantitative reasoning) within one year. Placement methods shall not authorize placement of students into a remedial sequence or pre-transfer coursework in English or mathematics (or quantitative reasoning) unless: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dirty="0">
                <a:solidFill>
                  <a:srgbClr val="FF0000"/>
                </a:solidFill>
                <a:latin typeface="Times New Roman" panose="02020603050405020304" pitchFamily="18" charset="0"/>
                <a:cs typeface="Times New Roman" panose="02020603050405020304" pitchFamily="18" charset="0"/>
              </a:rPr>
              <a:t>(A) the student is highly unlikely to succeed in the transfer-level course; and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dirty="0">
                <a:solidFill>
                  <a:srgbClr val="FF0000"/>
                </a:solidFill>
                <a:latin typeface="Times New Roman" panose="02020603050405020304" pitchFamily="18" charset="0"/>
                <a:cs typeface="Times New Roman" panose="02020603050405020304" pitchFamily="18" charset="0"/>
              </a:rPr>
              <a:t>(B) enrollment in pre-transfer-level coursework will improve the student’s likelihood of completing transfer-level courses in one-year.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900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marL="0" indent="0">
              <a:buNone/>
            </a:pPr>
            <a:r>
              <a:rPr lang="en-US" sz="2400" dirty="0">
                <a:solidFill>
                  <a:srgbClr val="FF0000"/>
                </a:solidFill>
                <a:latin typeface="Times New Roman" panose="02020603050405020304" pitchFamily="18" charset="0"/>
                <a:cs typeface="Times New Roman" panose="02020603050405020304" pitchFamily="18" charset="0"/>
              </a:rPr>
              <a:t>(3) Districts adopting a district placement method under subparagraph (c)(1)(B) or (c)(1)(C) shall, by July 1, 2019, provide an adoption plan on a form prescribed by the Chancellor, explaining the placement method and why the district believes it will be effective. Within two years of the adoption of a district placement method, the district shall report to the Chancellor on the method’s efficacy. The Chancellor may order the district to relinquish the district placement method and adopt a placement method published by the Chancellor’s Office under any of the following circumstances: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 the district’s failure to report within two years of adoption;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(B) the district’s failure to demonstrate that the local placement method meets or exceeds the throughput rate of a placement method published by the Chancellor’s Office. </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708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p:txBody>
          <a:bodyPr>
            <a:normAutofit/>
          </a:bodyPr>
          <a:lstStyle/>
          <a:p>
            <a:pPr>
              <a:buClr>
                <a:srgbClr val="0070C0"/>
              </a:buClr>
            </a:pPr>
            <a:r>
              <a:rPr lang="en-US" sz="2400" dirty="0">
                <a:latin typeface="Times New Roman" panose="02020603050405020304" pitchFamily="18" charset="0"/>
                <a:cs typeface="Times New Roman" panose="02020603050405020304" pitchFamily="18" charset="0"/>
              </a:rPr>
              <a:t>Most of the original assessment language still exists in sections d – h.</a:t>
            </a:r>
          </a:p>
          <a:p>
            <a:pPr>
              <a:buClr>
                <a:srgbClr val="0070C0"/>
              </a:buClr>
            </a:pPr>
            <a:r>
              <a:rPr lang="en-US" sz="2400" dirty="0">
                <a:latin typeface="Times New Roman" panose="02020603050405020304" pitchFamily="18" charset="0"/>
                <a:cs typeface="Times New Roman" panose="02020603050405020304" pitchFamily="18" charset="0"/>
              </a:rPr>
              <a:t>Student Equity and Achievement Plan requirements begin in section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This section implements AB 1805:</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Colleges or districts that receive funding from the Student Equity and Achievement Program shall do the following pursuant to Education Code section 78213: </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(1) Inform students of their rights, pursuant to Education Code section 78213, to access transfer-level coursework in English, mathematics (or quantitative reasoning) credit English as a Second Language and of the multiple measures placement policies or other college placement processes including the availability of challenge processes;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957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3627-0277-8D4C-B5D5-36D98E3049F4}"/>
              </a:ext>
            </a:extLst>
          </p:cNvPr>
          <p:cNvSpPr>
            <a:spLocks noGrp="1"/>
          </p:cNvSpPr>
          <p:nvPr>
            <p:ph type="title"/>
          </p:nvPr>
        </p:nvSpPr>
        <p:spPr/>
        <p:txBody>
          <a:bodyPr>
            <a:no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Description</a:t>
            </a:r>
          </a:p>
        </p:txBody>
      </p:sp>
      <p:sp>
        <p:nvSpPr>
          <p:cNvPr id="3" name="Content Placeholder 2">
            <a:extLst>
              <a:ext uri="{FF2B5EF4-FFF2-40B4-BE49-F238E27FC236}">
                <a16:creationId xmlns:a16="http://schemas.microsoft.com/office/drawing/2014/main" id="{C5347962-285D-FB48-9CB7-B1D3AE70BE50}"/>
              </a:ext>
            </a:extLst>
          </p:cNvPr>
          <p:cNvSpPr>
            <a:spLocks noGrp="1"/>
          </p:cNvSpPr>
          <p:nvPr>
            <p:ph idx="1"/>
          </p:nvPr>
        </p:nvSpPr>
        <p:spPr>
          <a:xfrm>
            <a:off x="838200" y="1563330"/>
            <a:ext cx="10515600" cy="4406772"/>
          </a:xfrm>
          <a:ln/>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lnSpc>
                <a:spcPct val="120000"/>
              </a:lnSpc>
              <a:buNone/>
            </a:pPr>
            <a:r>
              <a:rPr lang="en-US" dirty="0">
                <a:highlight>
                  <a:srgbClr val="FFFFFF"/>
                </a:highlight>
                <a:latin typeface="Times New Roman" charset="0"/>
                <a:ea typeface="Times New Roman" charset="0"/>
                <a:cs typeface="Times New Roman" charset="0"/>
              </a:rPr>
              <a:t>Funding and accountability efforts, such as the Student Centered Funding Formula (SCFF) and AB 705, rely on drawing accurate and meaningful information about our students and colleges. With a portion of college funding based on students passing transfer-level English and mathematics during their first academic year, earning Career and Technical Education units, attaining degrees, certificates, transfer, and a living wage, faculty and staff alike are feeling pressure to make sure every student meets one or more of these metrics and is counted for doing so. Join us for an update on the SCFF and an opportunity to discuss some of the curriculum-related implications of the performance-based portion of the SCFF and AB 705, such as the revised CB21 Rubrics, new MIS data elements, and consideration of course and program offerings that best meet the needs of the students and the college community.</a:t>
            </a:r>
          </a:p>
        </p:txBody>
      </p:sp>
    </p:spTree>
    <p:extLst>
      <p:ext uri="{BB962C8B-B14F-4D97-AF65-F5344CB8AC3E}">
        <p14:creationId xmlns:p14="http://schemas.microsoft.com/office/powerpoint/2010/main" val="272914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p:txBody>
          <a:bodyPr>
            <a:norm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§55522 </a:t>
            </a:r>
            <a:r>
              <a:rPr lang="en-US" sz="3600" b="1" dirty="0">
                <a:solidFill>
                  <a:srgbClr val="FF0000"/>
                </a:solidFill>
                <a:latin typeface="Times New Roman" panose="02020603050405020304" pitchFamily="18" charset="0"/>
                <a:cs typeface="Times New Roman" panose="02020603050405020304" pitchFamily="18" charset="0"/>
              </a:rPr>
              <a:t>English and Mathematics Placement and </a:t>
            </a:r>
            <a:r>
              <a:rPr lang="en-US" sz="3600" b="1" dirty="0">
                <a:solidFill>
                  <a:srgbClr val="0070C0"/>
                </a:solidFill>
                <a:latin typeface="Times New Roman" panose="02020603050405020304" pitchFamily="18" charset="0"/>
                <a:cs typeface="Times New Roman" panose="02020603050405020304" pitchFamily="18" charset="0"/>
              </a:rPr>
              <a:t>Assessment</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838200" y="1690688"/>
            <a:ext cx="10515600" cy="4351338"/>
          </a:xfrm>
        </p:spPr>
        <p:txBody>
          <a:bodyPr>
            <a:noAutofit/>
          </a:bodyPr>
          <a:lstStyle/>
          <a:p>
            <a:pPr marL="0" indent="0">
              <a:buNone/>
            </a:pPr>
            <a:r>
              <a:rPr lang="en-US" sz="1800" dirty="0">
                <a:solidFill>
                  <a:srgbClr val="FF0000"/>
                </a:solidFill>
                <a:latin typeface="Times New Roman" panose="02020603050405020304" pitchFamily="18" charset="0"/>
                <a:cs typeface="Times New Roman" panose="02020603050405020304" pitchFamily="18" charset="0"/>
              </a:rPr>
              <a:t>(2) Include information about the student’s course placement options in the college catalog, in orientation and advisement materials, on the college’s website, and in any written communication by counseling services;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(3) Annually report all of the following to the Chancellor’s Office in a manner and form described by the Chancellor’s Office: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(A) The college’s placement results. Colleges shall include the number of students assessed and the number of students placed into transfer-level coursework, transfer- level coursework with concurrent support, or transfer-level or credit English as a Second Language coursework, disaggregated by race and ethnicity; and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(B) For students placed in stand-alone English or mathematics pretransfer-level coursework, colleges shall provide, based on local placement research, an explanation of how effective practices align with the regulations adopted pursuant to Section 78213.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(4) Publicly post the college’s placement results. Colleges shall include the number of students assessed and the number of students placed into transfer-level coursework, transfer-level coursework with concurrent support, or transfer-level or credit English as a Second Language coursework, disaggregated by race and ethnicity. </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(j) The Chancellor shall provide districts with notice and an opportunity to cure actions found to be out of compliance with this section. The Chancellor may use any means authorized by law to obtain compliance in the event of a failure or refusal to cure. </a:t>
            </a:r>
          </a:p>
        </p:txBody>
      </p:sp>
    </p:spTree>
    <p:extLst>
      <p:ext uri="{BB962C8B-B14F-4D97-AF65-F5344CB8AC3E}">
        <p14:creationId xmlns:p14="http://schemas.microsoft.com/office/powerpoint/2010/main" val="2098072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Implications… </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0" y="1489586"/>
            <a:ext cx="7167578" cy="4893647"/>
          </a:xfrm>
          <a:prstGeom prst="rect">
            <a:avLst/>
          </a:prstGeom>
          <a:noFill/>
        </p:spPr>
        <p:txBody>
          <a:bodyPr wrap="square" rtlCol="0">
            <a:spAutoFit/>
          </a:bodyPr>
          <a:lstStyle/>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Prerequisites are still permitted</a:t>
            </a: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Pre-transfer courses are still permitted – Ed Code §66010.4</a:t>
            </a: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Default Placement Rules are not in the Regulations</a:t>
            </a: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Demonstrating Competency is required</a:t>
            </a:r>
          </a:p>
          <a:p>
            <a:pPr marL="800100" lvl="1" indent="-342900">
              <a:buClr>
                <a:srgbClr val="0070C0"/>
              </a:buClr>
              <a:buFont typeface="Arial" panose="020B0604020202020204" pitchFamily="34" charset="0"/>
              <a:buChar char="•"/>
            </a:pPr>
            <a:r>
              <a:rPr lang="en-US" sz="2600" dirty="0">
                <a:solidFill>
                  <a:srgbClr val="000000"/>
                </a:solidFill>
                <a:latin typeface="Times New Roman" panose="02020603050405020304" pitchFamily="18" charset="0"/>
                <a:cs typeface="Times New Roman" panose="02020603050405020304" pitchFamily="18" charset="0"/>
              </a:rPr>
              <a:t>Self Placement or Guided Placement has restrictions, </a:t>
            </a:r>
            <a:r>
              <a:rPr lang="en-US" sz="2600" i="1" dirty="0">
                <a:solidFill>
                  <a:srgbClr val="000000"/>
                </a:solidFill>
                <a:latin typeface="Times New Roman" panose="02020603050405020304" pitchFamily="18" charset="0"/>
                <a:cs typeface="Times New Roman" panose="02020603050405020304" pitchFamily="18" charset="0"/>
              </a:rPr>
              <a:t>but there is a two-year provisional approval for colleges to implement their own processes and report the findings…</a:t>
            </a:r>
          </a:p>
          <a:p>
            <a:pPr marL="800100" lvl="1" indent="-342900">
              <a:buClr>
                <a:srgbClr val="0070C0"/>
              </a:buClr>
              <a:buFont typeface="Arial" panose="020B0604020202020204" pitchFamily="34" charset="0"/>
              <a:buChar char="•"/>
            </a:pPr>
            <a:endParaRPr lang="en-US" sz="2600" dirty="0">
              <a:solidFill>
                <a:srgbClr val="0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72088EB-6454-4A45-A046-F936028FC329}"/>
              </a:ext>
            </a:extLst>
          </p:cNvPr>
          <p:cNvPicPr>
            <a:picLocks noChangeAspect="1"/>
          </p:cNvPicPr>
          <p:nvPr/>
        </p:nvPicPr>
        <p:blipFill>
          <a:blip r:embed="rId2"/>
          <a:stretch>
            <a:fillRect/>
          </a:stretch>
        </p:blipFill>
        <p:spPr>
          <a:xfrm>
            <a:off x="7795827" y="3405331"/>
            <a:ext cx="1880597" cy="2093495"/>
          </a:xfrm>
          <a:prstGeom prst="rect">
            <a:avLst/>
          </a:prstGeom>
        </p:spPr>
      </p:pic>
      <p:pic>
        <p:nvPicPr>
          <p:cNvPr id="8" name="Picture 7">
            <a:extLst>
              <a:ext uri="{FF2B5EF4-FFF2-40B4-BE49-F238E27FC236}">
                <a16:creationId xmlns:a16="http://schemas.microsoft.com/office/drawing/2014/main" id="{FB33BE54-594E-E549-AC13-1AC5A3CF7B4A}"/>
              </a:ext>
            </a:extLst>
          </p:cNvPr>
          <p:cNvPicPr>
            <a:picLocks noChangeAspect="1"/>
          </p:cNvPicPr>
          <p:nvPr/>
        </p:nvPicPr>
        <p:blipFill>
          <a:blip r:embed="rId3"/>
          <a:stretch>
            <a:fillRect/>
          </a:stretch>
        </p:blipFill>
        <p:spPr>
          <a:xfrm>
            <a:off x="9715319" y="1720178"/>
            <a:ext cx="1777089" cy="1654531"/>
          </a:xfrm>
          <a:prstGeom prst="rect">
            <a:avLst/>
          </a:prstGeom>
        </p:spPr>
      </p:pic>
    </p:spTree>
    <p:extLst>
      <p:ext uri="{BB962C8B-B14F-4D97-AF65-F5344CB8AC3E}">
        <p14:creationId xmlns:p14="http://schemas.microsoft.com/office/powerpoint/2010/main" val="2367698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Memo AA 19-19 (April 15, 2019) </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771525" y="1301858"/>
            <a:ext cx="10695950" cy="5262979"/>
          </a:xfrm>
          <a:prstGeom prst="rect">
            <a:avLst/>
          </a:prstGeom>
          <a:noFill/>
        </p:spPr>
        <p:txBody>
          <a:bodyPr wrap="square" rtlCol="0">
            <a:spAutoFit/>
          </a:bodyPr>
          <a:lstStyle/>
          <a:p>
            <a:pPr>
              <a:buClr>
                <a:srgbClr val="0070C0"/>
              </a:buClr>
            </a:pPr>
            <a:r>
              <a:rPr lang="en-US" sz="2400" dirty="0">
                <a:latin typeface="Times New Roman" panose="02020603050405020304" pitchFamily="18" charset="0"/>
                <a:cs typeface="Times New Roman" panose="02020603050405020304" pitchFamily="18" charset="0"/>
              </a:rPr>
              <a:t>The Chancellor’s Office is providing provisional approval for districts that opt to develop guided placement and self-placement methods that requires Chancellor’s approval. </a:t>
            </a:r>
          </a:p>
          <a:p>
            <a:pPr marL="285750" indent="-285750">
              <a:buClr>
                <a:srgbClr val="0070C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district must collect data to demonstrate that students benefit from the guided and self-placement models implemented. </a:t>
            </a:r>
          </a:p>
          <a:p>
            <a:pPr marL="285750" indent="-285750">
              <a:buClr>
                <a:srgbClr val="0070C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Data reported shall include throughput and successful pass rates, and the college’s placement results (e.g., the number of students assessed, the number of students placed into the colleges curricular offerings in English and mathematics/quantitative reasoning, and whether concurrent support was recommended, disaggregated by race and ethnicity). </a:t>
            </a:r>
          </a:p>
          <a:p>
            <a:pPr marL="285750" indent="-285750">
              <a:buClr>
                <a:srgbClr val="0070C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Districts will be allowed no more than two years to innovate and validate their own guided and self-placement methodologies</a:t>
            </a:r>
          </a:p>
          <a:p>
            <a:pPr marL="285750" indent="-285750">
              <a:buClr>
                <a:srgbClr val="0070C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Districts will be required to provide a preliminary report on their validation data after one year of implementation. </a:t>
            </a:r>
          </a:p>
        </p:txBody>
      </p:sp>
    </p:spTree>
    <p:extLst>
      <p:ext uri="{BB962C8B-B14F-4D97-AF65-F5344CB8AC3E}">
        <p14:creationId xmlns:p14="http://schemas.microsoft.com/office/powerpoint/2010/main" val="32441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Student Centered Funding Formula</a:t>
            </a:r>
          </a:p>
        </p:txBody>
      </p:sp>
      <p:pic>
        <p:nvPicPr>
          <p:cNvPr id="3" name="Picture 2">
            <a:extLst>
              <a:ext uri="{FF2B5EF4-FFF2-40B4-BE49-F238E27FC236}">
                <a16:creationId xmlns:a16="http://schemas.microsoft.com/office/drawing/2014/main" id="{2B2B2511-21EA-8442-BD1C-6941B94613E2}"/>
              </a:ext>
            </a:extLst>
          </p:cNvPr>
          <p:cNvPicPr>
            <a:picLocks noChangeAspect="1"/>
          </p:cNvPicPr>
          <p:nvPr/>
        </p:nvPicPr>
        <p:blipFill>
          <a:blip r:embed="rId2"/>
          <a:stretch>
            <a:fillRect/>
          </a:stretch>
        </p:blipFill>
        <p:spPr>
          <a:xfrm rot="2760210">
            <a:off x="6661509" y="1782851"/>
            <a:ext cx="3293374" cy="3293374"/>
          </a:xfrm>
          <a:prstGeom prst="rect">
            <a:avLst/>
          </a:prstGeom>
        </p:spPr>
      </p:pic>
    </p:spTree>
    <p:extLst>
      <p:ext uri="{BB962C8B-B14F-4D97-AF65-F5344CB8AC3E}">
        <p14:creationId xmlns:p14="http://schemas.microsoft.com/office/powerpoint/2010/main" val="1708109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Student Centered Funding Formula</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560786"/>
            <a:ext cx="10515600" cy="5025994"/>
          </a:xfrm>
        </p:spPr>
        <p:txBody>
          <a:bodyPr>
            <a:normAutofit/>
          </a:bodyPr>
          <a:lstStyle/>
          <a:p>
            <a:pPr marL="0" indent="0" algn="ctr">
              <a:buClr>
                <a:srgbClr val="0070C0"/>
              </a:buClr>
              <a:buNone/>
            </a:pPr>
            <a:r>
              <a:rPr lang="en-US" b="1" dirty="0">
                <a:solidFill>
                  <a:schemeClr val="accent6">
                    <a:lumMod val="75000"/>
                  </a:schemeClr>
                </a:solidFill>
                <a:latin typeface="Times New Roman" panose="02020603050405020304" pitchFamily="18" charset="0"/>
                <a:cs typeface="Times New Roman" panose="02020603050405020304" pitchFamily="18" charset="0"/>
              </a:rPr>
              <a:t>Three Components</a:t>
            </a:r>
          </a:p>
          <a:p>
            <a:pPr marL="514350" indent="-514350">
              <a:buClr>
                <a:srgbClr val="0070C0"/>
              </a:buClr>
              <a:buFont typeface="+mj-lt"/>
              <a:buAutoNum type="arabicPeriod"/>
            </a:pPr>
            <a:r>
              <a:rPr lang="en-US" sz="2600" dirty="0">
                <a:latin typeface="Times New Roman" panose="02020603050405020304" pitchFamily="18" charset="0"/>
                <a:cs typeface="Times New Roman" panose="02020603050405020304" pitchFamily="18" charset="0"/>
              </a:rPr>
              <a:t>Base Allocation – promote broad access</a:t>
            </a:r>
          </a:p>
          <a:p>
            <a:pPr marL="514350" indent="-514350">
              <a:buClr>
                <a:srgbClr val="0070C0"/>
              </a:buClr>
              <a:buFont typeface="+mj-lt"/>
              <a:buAutoNum type="arabicPeriod"/>
            </a:pPr>
            <a:r>
              <a:rPr lang="en-US" sz="2600" dirty="0">
                <a:latin typeface="Times New Roman" panose="02020603050405020304" pitchFamily="18" charset="0"/>
                <a:cs typeface="Times New Roman" panose="02020603050405020304" pitchFamily="18" charset="0"/>
              </a:rPr>
              <a:t>Supplemental Allocation – address barriers to access and success for low-income students</a:t>
            </a:r>
          </a:p>
          <a:p>
            <a:pPr marL="514350" indent="-514350">
              <a:buClr>
                <a:srgbClr val="0070C0"/>
              </a:buClr>
              <a:buFont typeface="+mj-lt"/>
              <a:buAutoNum type="arabicPeriod"/>
            </a:pPr>
            <a:r>
              <a:rPr lang="en-US" sz="2600" b="1" dirty="0">
                <a:latin typeface="Times New Roman" panose="02020603050405020304" pitchFamily="18" charset="0"/>
                <a:cs typeface="Times New Roman" panose="02020603050405020304" pitchFamily="18" charset="0"/>
              </a:rPr>
              <a:t>Student Success (Performance) Allocation – encourage progress on outcomes linked to goals in the </a:t>
            </a:r>
            <a:r>
              <a:rPr lang="en-US" sz="2600" b="1" i="1" dirty="0">
                <a:latin typeface="Times New Roman" panose="02020603050405020304" pitchFamily="18" charset="0"/>
                <a:cs typeface="Times New Roman" panose="02020603050405020304" pitchFamily="18" charset="0"/>
              </a:rPr>
              <a:t>Vision for Success</a:t>
            </a:r>
          </a:p>
          <a:p>
            <a:pPr marL="0" indent="0" algn="ctr">
              <a:buClr>
                <a:srgbClr val="0070C0"/>
              </a:buClr>
              <a:buNone/>
            </a:pPr>
            <a:r>
              <a:rPr lang="en-US" b="1" dirty="0">
                <a:solidFill>
                  <a:schemeClr val="accent6">
                    <a:lumMod val="75000"/>
                  </a:schemeClr>
                </a:solidFill>
                <a:latin typeface="Times New Roman" panose="02020603050405020304" pitchFamily="18" charset="0"/>
                <a:cs typeface="Times New Roman" panose="02020603050405020304" pitchFamily="18" charset="0"/>
              </a:rPr>
              <a:t>Allocation</a:t>
            </a:r>
          </a:p>
          <a:p>
            <a:pPr marL="0" indent="0">
              <a:buClr>
                <a:srgbClr val="0070C0"/>
              </a:buClr>
              <a:buNone/>
            </a:pPr>
            <a:endParaRPr lang="en-US"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33C3A6D2-D9A8-154A-B520-8F98ABDAF8E9}"/>
              </a:ext>
            </a:extLst>
          </p:cNvPr>
          <p:cNvGraphicFramePr>
            <a:graphicFrameLocks noGrp="1"/>
          </p:cNvGraphicFramePr>
          <p:nvPr>
            <p:extLst>
              <p:ext uri="{D42A27DB-BD31-4B8C-83A1-F6EECF244321}">
                <p14:modId xmlns:p14="http://schemas.microsoft.com/office/powerpoint/2010/main" val="2701825888"/>
              </p:ext>
            </p:extLst>
          </p:nvPr>
        </p:nvGraphicFramePr>
        <p:xfrm>
          <a:off x="2032000" y="4834180"/>
          <a:ext cx="8128000" cy="1752600"/>
        </p:xfrm>
        <a:graphic>
          <a:graphicData uri="http://schemas.openxmlformats.org/drawingml/2006/table">
            <a:tbl>
              <a:tblPr firstRow="1" bandRow="1">
                <a:tableStyleId>{5C22544A-7EE6-4342-B048-85BDC9FD1C3A}</a:tableStyleId>
              </a:tblPr>
              <a:tblGrid>
                <a:gridCol w="2256221">
                  <a:extLst>
                    <a:ext uri="{9D8B030D-6E8A-4147-A177-3AD203B41FA5}">
                      <a16:colId xmlns:a16="http://schemas.microsoft.com/office/drawing/2014/main" val="444470616"/>
                    </a:ext>
                  </a:extLst>
                </a:gridCol>
                <a:gridCol w="1807779">
                  <a:extLst>
                    <a:ext uri="{9D8B030D-6E8A-4147-A177-3AD203B41FA5}">
                      <a16:colId xmlns:a16="http://schemas.microsoft.com/office/drawing/2014/main" val="3401709844"/>
                    </a:ext>
                  </a:extLst>
                </a:gridCol>
                <a:gridCol w="2032000">
                  <a:extLst>
                    <a:ext uri="{9D8B030D-6E8A-4147-A177-3AD203B41FA5}">
                      <a16:colId xmlns:a16="http://schemas.microsoft.com/office/drawing/2014/main" val="225195916"/>
                    </a:ext>
                  </a:extLst>
                </a:gridCol>
                <a:gridCol w="2032000">
                  <a:extLst>
                    <a:ext uri="{9D8B030D-6E8A-4147-A177-3AD203B41FA5}">
                      <a16:colId xmlns:a16="http://schemas.microsoft.com/office/drawing/2014/main" val="3450665600"/>
                    </a:ext>
                  </a:extLst>
                </a:gridCol>
              </a:tblGrid>
              <a:tr h="370840">
                <a:tc>
                  <a:txBody>
                    <a:bodyPr/>
                    <a:lstStyle/>
                    <a:p>
                      <a:r>
                        <a:rPr lang="en-US" dirty="0"/>
                        <a:t>Year</a:t>
                      </a:r>
                    </a:p>
                  </a:txBody>
                  <a:tcPr/>
                </a:tc>
                <a:tc>
                  <a:txBody>
                    <a:bodyPr/>
                    <a:lstStyle/>
                    <a:p>
                      <a:r>
                        <a:rPr lang="en-US" dirty="0"/>
                        <a:t>2019-20</a:t>
                      </a:r>
                    </a:p>
                  </a:txBody>
                  <a:tcPr/>
                </a:tc>
                <a:tc>
                  <a:txBody>
                    <a:bodyPr/>
                    <a:lstStyle/>
                    <a:p>
                      <a:r>
                        <a:rPr lang="en-US" dirty="0"/>
                        <a:t>2020-21</a:t>
                      </a:r>
                    </a:p>
                  </a:txBody>
                  <a:tcPr/>
                </a:tc>
                <a:tc>
                  <a:txBody>
                    <a:bodyPr/>
                    <a:lstStyle/>
                    <a:p>
                      <a:r>
                        <a:rPr lang="en-US" dirty="0"/>
                        <a:t>2021-22</a:t>
                      </a:r>
                    </a:p>
                  </a:txBody>
                  <a:tcPr/>
                </a:tc>
                <a:extLst>
                  <a:ext uri="{0D108BD9-81ED-4DB2-BD59-A6C34878D82A}">
                    <a16:rowId xmlns:a16="http://schemas.microsoft.com/office/drawing/2014/main" val="332900944"/>
                  </a:ext>
                </a:extLst>
              </a:tr>
              <a:tr h="370840">
                <a:tc>
                  <a:txBody>
                    <a:bodyPr/>
                    <a:lstStyle/>
                    <a:p>
                      <a:r>
                        <a:rPr lang="en-US" dirty="0"/>
                        <a:t>Base</a:t>
                      </a:r>
                    </a:p>
                  </a:txBody>
                  <a:tcPr/>
                </a:tc>
                <a:tc>
                  <a:txBody>
                    <a:bodyPr/>
                    <a:lstStyle/>
                    <a:p>
                      <a:r>
                        <a:rPr lang="en-US" dirty="0"/>
                        <a:t>70%</a:t>
                      </a:r>
                    </a:p>
                  </a:txBody>
                  <a:tcPr/>
                </a:tc>
                <a:tc>
                  <a:txBody>
                    <a:bodyPr/>
                    <a:lstStyle/>
                    <a:p>
                      <a:r>
                        <a:rPr lang="en-US" dirty="0">
                          <a:solidFill>
                            <a:srgbClr val="0070C0"/>
                          </a:solidFill>
                        </a:rPr>
                        <a:t>~70%</a:t>
                      </a:r>
                    </a:p>
                  </a:txBody>
                  <a:tcPr/>
                </a:tc>
                <a:tc>
                  <a:txBody>
                    <a:bodyPr/>
                    <a:lstStyle/>
                    <a:p>
                      <a:r>
                        <a:rPr lang="en-US" dirty="0">
                          <a:solidFill>
                            <a:srgbClr val="0070C0"/>
                          </a:solidFill>
                        </a:rPr>
                        <a:t>~70%</a:t>
                      </a:r>
                    </a:p>
                  </a:txBody>
                  <a:tcPr/>
                </a:tc>
                <a:extLst>
                  <a:ext uri="{0D108BD9-81ED-4DB2-BD59-A6C34878D82A}">
                    <a16:rowId xmlns:a16="http://schemas.microsoft.com/office/drawing/2014/main" val="3629764654"/>
                  </a:ext>
                </a:extLst>
              </a:tr>
              <a:tr h="370840">
                <a:tc>
                  <a:txBody>
                    <a:bodyPr/>
                    <a:lstStyle/>
                    <a:p>
                      <a:r>
                        <a:rPr lang="en-US" dirty="0"/>
                        <a:t>Supplemental</a:t>
                      </a:r>
                    </a:p>
                  </a:txBody>
                  <a:tcPr/>
                </a:tc>
                <a:tc>
                  <a:txBody>
                    <a:bodyPr/>
                    <a:lstStyle/>
                    <a:p>
                      <a:r>
                        <a:rPr lang="en-US" dirty="0"/>
                        <a:t>20%</a:t>
                      </a:r>
                    </a:p>
                  </a:txBody>
                  <a:tcPr/>
                </a:tc>
                <a:tc>
                  <a:txBody>
                    <a:bodyPr/>
                    <a:lstStyle/>
                    <a:p>
                      <a:r>
                        <a:rPr lang="en-US" dirty="0">
                          <a:solidFill>
                            <a:srgbClr val="0070C0"/>
                          </a:solidFill>
                        </a:rPr>
                        <a:t>~20%</a:t>
                      </a:r>
                    </a:p>
                  </a:txBody>
                  <a:tcPr/>
                </a:tc>
                <a:tc>
                  <a:txBody>
                    <a:bodyPr/>
                    <a:lstStyle/>
                    <a:p>
                      <a:r>
                        <a:rPr lang="en-US" dirty="0">
                          <a:solidFill>
                            <a:srgbClr val="0070C0"/>
                          </a:solidFill>
                        </a:rPr>
                        <a:t>~20%</a:t>
                      </a:r>
                    </a:p>
                  </a:txBody>
                  <a:tcPr/>
                </a:tc>
                <a:extLst>
                  <a:ext uri="{0D108BD9-81ED-4DB2-BD59-A6C34878D82A}">
                    <a16:rowId xmlns:a16="http://schemas.microsoft.com/office/drawing/2014/main" val="983379974"/>
                  </a:ext>
                </a:extLst>
              </a:tr>
              <a:tr h="370840">
                <a:tc>
                  <a:txBody>
                    <a:bodyPr/>
                    <a:lstStyle/>
                    <a:p>
                      <a:r>
                        <a:rPr lang="en-US" dirty="0"/>
                        <a:t>Student Success/Performance</a:t>
                      </a:r>
                    </a:p>
                  </a:txBody>
                  <a:tcPr/>
                </a:tc>
                <a:tc>
                  <a:txBody>
                    <a:bodyPr/>
                    <a:lstStyle/>
                    <a:p>
                      <a:r>
                        <a:rPr lang="en-US" dirty="0"/>
                        <a:t>10%</a:t>
                      </a:r>
                    </a:p>
                  </a:txBody>
                  <a:tcPr/>
                </a:tc>
                <a:tc>
                  <a:txBody>
                    <a:bodyPr/>
                    <a:lstStyle/>
                    <a:p>
                      <a:r>
                        <a:rPr lang="en-US" dirty="0">
                          <a:solidFill>
                            <a:srgbClr val="0070C0"/>
                          </a:solidFill>
                        </a:rPr>
                        <a:t>~10%</a:t>
                      </a:r>
                    </a:p>
                  </a:txBody>
                  <a:tcPr/>
                </a:tc>
                <a:tc>
                  <a:txBody>
                    <a:bodyPr/>
                    <a:lstStyle/>
                    <a:p>
                      <a:r>
                        <a:rPr lang="en-US" dirty="0">
                          <a:solidFill>
                            <a:srgbClr val="0070C0"/>
                          </a:solidFill>
                        </a:rPr>
                        <a:t>~10%</a:t>
                      </a:r>
                    </a:p>
                  </a:txBody>
                  <a:tcPr/>
                </a:tc>
                <a:extLst>
                  <a:ext uri="{0D108BD9-81ED-4DB2-BD59-A6C34878D82A}">
                    <a16:rowId xmlns:a16="http://schemas.microsoft.com/office/drawing/2014/main" val="3993380921"/>
                  </a:ext>
                </a:extLst>
              </a:tr>
            </a:tbl>
          </a:graphicData>
        </a:graphic>
      </p:graphicFrame>
    </p:spTree>
    <p:extLst>
      <p:ext uri="{BB962C8B-B14F-4D97-AF65-F5344CB8AC3E}">
        <p14:creationId xmlns:p14="http://schemas.microsoft.com/office/powerpoint/2010/main" val="293248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Student Success (Performance) Metrics</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690688"/>
            <a:ext cx="10515600" cy="4896092"/>
          </a:xfrm>
        </p:spPr>
        <p:txBody>
          <a:bodyPr>
            <a:normAutofit lnSpcReduction="10000"/>
          </a:bodyPr>
          <a:lstStyle/>
          <a:p>
            <a:pPr marL="0" indent="0" algn="ctr">
              <a:spcAft>
                <a:spcPts val="1200"/>
              </a:spcAft>
              <a:buClr>
                <a:srgbClr val="0070C0"/>
              </a:buClr>
              <a:buNone/>
            </a:pPr>
            <a:r>
              <a:rPr lang="en-US" sz="3200" b="1" dirty="0">
                <a:latin typeface="Times New Roman" panose="02020603050405020304" pitchFamily="18" charset="0"/>
                <a:cs typeface="Times New Roman" panose="02020603050405020304" pitchFamily="18" charset="0"/>
              </a:rPr>
              <a:t>Student Success or Performance Metric – 8 Outcomes</a:t>
            </a:r>
          </a:p>
          <a:p>
            <a:pPr marL="514350" indent="-514350">
              <a:buClr>
                <a:srgbClr val="0070C0"/>
              </a:buClr>
              <a:buFont typeface="+mj-lt"/>
              <a:buAutoNum type="arabicPeriod"/>
            </a:pPr>
            <a:r>
              <a:rPr lang="en-US" dirty="0">
                <a:latin typeface="Times New Roman" panose="02020603050405020304" pitchFamily="18" charset="0"/>
                <a:cs typeface="Times New Roman" panose="02020603050405020304" pitchFamily="18" charset="0"/>
              </a:rPr>
              <a:t>Associate degrees for transfer (ADT) granted, </a:t>
            </a:r>
          </a:p>
          <a:p>
            <a:pPr marL="514350" indent="-514350">
              <a:buClr>
                <a:srgbClr val="0070C0"/>
              </a:buClr>
              <a:buFont typeface="+mj-lt"/>
              <a:buAutoNum type="arabicPeriod"/>
            </a:pPr>
            <a:r>
              <a:rPr lang="en-US" dirty="0">
                <a:latin typeface="Times New Roman" panose="02020603050405020304" pitchFamily="18" charset="0"/>
                <a:cs typeface="Times New Roman" panose="02020603050405020304" pitchFamily="18" charset="0"/>
              </a:rPr>
              <a:t>Associate degrees granted (excluding ADTs), </a:t>
            </a:r>
          </a:p>
          <a:p>
            <a:pPr marL="514350" indent="-514350">
              <a:buClr>
                <a:srgbClr val="0070C0"/>
              </a:buClr>
              <a:buFont typeface="+mj-lt"/>
              <a:buAutoNum type="arabicPeriod"/>
            </a:pPr>
            <a:r>
              <a:rPr lang="en-US" dirty="0">
                <a:latin typeface="Times New Roman" panose="02020603050405020304" pitchFamily="18" charset="0"/>
                <a:cs typeface="Times New Roman" panose="02020603050405020304" pitchFamily="18" charset="0"/>
              </a:rPr>
              <a:t>Baccalaureate degrees granted, </a:t>
            </a:r>
          </a:p>
          <a:p>
            <a:pPr marL="514350" indent="-514350">
              <a:buClr>
                <a:srgbClr val="0070C0"/>
              </a:buClr>
              <a:buFont typeface="+mj-lt"/>
              <a:buAutoNum type="arabicPeriod"/>
            </a:pPr>
            <a:r>
              <a:rPr lang="en-US" dirty="0">
                <a:latin typeface="Times New Roman" panose="02020603050405020304" pitchFamily="18" charset="0"/>
                <a:cs typeface="Times New Roman" panose="02020603050405020304" pitchFamily="18" charset="0"/>
              </a:rPr>
              <a:t>Credit certificates (16 units or more) granted, </a:t>
            </a:r>
          </a:p>
          <a:p>
            <a:pPr marL="514350" indent="-514350">
              <a:buClr>
                <a:srgbClr val="0070C0"/>
              </a:buClr>
              <a:buFont typeface="+mj-lt"/>
              <a:buAutoNum type="arabicPeriod"/>
            </a:pPr>
            <a:r>
              <a:rPr lang="en-US" dirty="0">
                <a:latin typeface="Times New Roman" panose="02020603050405020304" pitchFamily="18" charset="0"/>
                <a:cs typeface="Times New Roman" panose="02020603050405020304" pitchFamily="18" charset="0"/>
              </a:rPr>
              <a:t>Completion of transfer-level math and English courses within the first academic year of enrollment, </a:t>
            </a:r>
          </a:p>
          <a:p>
            <a:pPr marL="514350" indent="-514350">
              <a:buClr>
                <a:srgbClr val="0070C0"/>
              </a:buClr>
              <a:buFont typeface="+mj-lt"/>
              <a:buAutoNum type="arabicPeriod"/>
            </a:pPr>
            <a:r>
              <a:rPr lang="en-US" dirty="0">
                <a:latin typeface="Times New Roman" panose="02020603050405020304" pitchFamily="18" charset="0"/>
                <a:cs typeface="Times New Roman" panose="02020603050405020304" pitchFamily="18" charset="0"/>
              </a:rPr>
              <a:t>Successful transfer to a four-year university, </a:t>
            </a:r>
          </a:p>
          <a:p>
            <a:pPr marL="514350" indent="-514350">
              <a:buClr>
                <a:srgbClr val="0070C0"/>
              </a:buClr>
              <a:buFont typeface="+mj-lt"/>
              <a:buAutoNum type="arabicPeriod"/>
            </a:pPr>
            <a:r>
              <a:rPr lang="en-US" dirty="0">
                <a:latin typeface="Times New Roman" panose="02020603050405020304" pitchFamily="18" charset="0"/>
                <a:cs typeface="Times New Roman" panose="02020603050405020304" pitchFamily="18" charset="0"/>
              </a:rPr>
              <a:t>Completion of nine or more CTE units, and </a:t>
            </a:r>
          </a:p>
          <a:p>
            <a:pPr marL="514350" indent="-514350">
              <a:buClr>
                <a:srgbClr val="0070C0"/>
              </a:buClr>
              <a:buFont typeface="+mj-lt"/>
              <a:buAutoNum type="arabicPeriod"/>
            </a:pPr>
            <a:r>
              <a:rPr lang="en-US" dirty="0">
                <a:latin typeface="Times New Roman" panose="02020603050405020304" pitchFamily="18" charset="0"/>
                <a:cs typeface="Times New Roman" panose="02020603050405020304" pitchFamily="18" charset="0"/>
              </a:rPr>
              <a:t>Attainment of a regional living wage </a:t>
            </a:r>
          </a:p>
        </p:txBody>
      </p:sp>
    </p:spTree>
    <p:extLst>
      <p:ext uri="{BB962C8B-B14F-4D97-AF65-F5344CB8AC3E}">
        <p14:creationId xmlns:p14="http://schemas.microsoft.com/office/powerpoint/2010/main" val="93970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SCFF – Performance Metrics</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472027"/>
            <a:ext cx="10515600" cy="4896092"/>
          </a:xfrm>
        </p:spPr>
        <p:txBody>
          <a:bodyPr>
            <a:normAutofit/>
          </a:bodyPr>
          <a:lstStyle/>
          <a:p>
            <a:pPr marL="0" indent="0" algn="ctr">
              <a:spcAft>
                <a:spcPts val="1200"/>
              </a:spcAft>
              <a:buClr>
                <a:srgbClr val="0070C0"/>
              </a:buClr>
              <a:buNone/>
            </a:pPr>
            <a:r>
              <a:rPr lang="en-US" sz="3200" b="1" dirty="0">
                <a:latin typeface="Times New Roman" panose="02020603050405020304" pitchFamily="18" charset="0"/>
                <a:cs typeface="Times New Roman" panose="02020603050405020304" pitchFamily="18" charset="0"/>
              </a:rPr>
              <a:t>The Point System</a:t>
            </a:r>
          </a:p>
        </p:txBody>
      </p:sp>
      <p:graphicFrame>
        <p:nvGraphicFramePr>
          <p:cNvPr id="4" name="Table 3">
            <a:extLst>
              <a:ext uri="{FF2B5EF4-FFF2-40B4-BE49-F238E27FC236}">
                <a16:creationId xmlns:a16="http://schemas.microsoft.com/office/drawing/2014/main" id="{A17BF971-900B-BC42-987E-8734FE98591E}"/>
              </a:ext>
            </a:extLst>
          </p:cNvPr>
          <p:cNvGraphicFramePr>
            <a:graphicFrameLocks noGrp="1"/>
          </p:cNvGraphicFramePr>
          <p:nvPr>
            <p:extLst/>
          </p:nvPr>
        </p:nvGraphicFramePr>
        <p:xfrm>
          <a:off x="609600" y="2087218"/>
          <a:ext cx="10972800" cy="4511040"/>
        </p:xfrm>
        <a:graphic>
          <a:graphicData uri="http://schemas.openxmlformats.org/drawingml/2006/table">
            <a:tbl>
              <a:tblPr firstRow="1" bandRow="1">
                <a:tableStyleId>{5C22544A-7EE6-4342-B048-85BDC9FD1C3A}</a:tableStyleId>
              </a:tblPr>
              <a:tblGrid>
                <a:gridCol w="1292705">
                  <a:extLst>
                    <a:ext uri="{9D8B030D-6E8A-4147-A177-3AD203B41FA5}">
                      <a16:colId xmlns:a16="http://schemas.microsoft.com/office/drawing/2014/main" val="1538518258"/>
                    </a:ext>
                  </a:extLst>
                </a:gridCol>
                <a:gridCol w="7369247">
                  <a:extLst>
                    <a:ext uri="{9D8B030D-6E8A-4147-A177-3AD203B41FA5}">
                      <a16:colId xmlns:a16="http://schemas.microsoft.com/office/drawing/2014/main" val="810557113"/>
                    </a:ext>
                  </a:extLst>
                </a:gridCol>
                <a:gridCol w="2310848">
                  <a:extLst>
                    <a:ext uri="{9D8B030D-6E8A-4147-A177-3AD203B41FA5}">
                      <a16:colId xmlns:a16="http://schemas.microsoft.com/office/drawing/2014/main" val="3763657073"/>
                    </a:ext>
                  </a:extLst>
                </a:gridCol>
              </a:tblGrid>
              <a:tr h="382627">
                <a:tc>
                  <a:txBody>
                    <a:bodyPr/>
                    <a:lstStyle/>
                    <a:p>
                      <a:pPr algn="ctr"/>
                      <a:endParaRPr lang="en-US" sz="2200" dirty="0">
                        <a:latin typeface="Times New Roman" panose="02020603050405020304" pitchFamily="18" charset="0"/>
                        <a:cs typeface="Times New Roman" panose="02020603050405020304" pitchFamily="18" charset="0"/>
                      </a:endParaRPr>
                    </a:p>
                  </a:txBody>
                  <a:tcPr/>
                </a:tc>
                <a:tc>
                  <a:txBody>
                    <a:bodyPr/>
                    <a:lstStyle/>
                    <a:p>
                      <a:r>
                        <a:rPr lang="en-US" sz="2200" dirty="0">
                          <a:latin typeface="Times New Roman" panose="02020603050405020304" pitchFamily="18" charset="0"/>
                          <a:cs typeface="Times New Roman" panose="02020603050405020304" pitchFamily="18" charset="0"/>
                        </a:rPr>
                        <a:t>Outcome</a:t>
                      </a:r>
                    </a:p>
                  </a:txBody>
                  <a:tcPr/>
                </a:tc>
                <a:tc>
                  <a:txBody>
                    <a:bodyPr/>
                    <a:lstStyle/>
                    <a:p>
                      <a:r>
                        <a:rPr lang="en-US" sz="2200" dirty="0">
                          <a:latin typeface="Times New Roman" panose="02020603050405020304" pitchFamily="18" charset="0"/>
                          <a:cs typeface="Times New Roman" panose="02020603050405020304" pitchFamily="18" charset="0"/>
                        </a:rPr>
                        <a:t>Points</a:t>
                      </a:r>
                    </a:p>
                  </a:txBody>
                  <a:tcPr/>
                </a:tc>
                <a:extLst>
                  <a:ext uri="{0D108BD9-81ED-4DB2-BD59-A6C34878D82A}">
                    <a16:rowId xmlns:a16="http://schemas.microsoft.com/office/drawing/2014/main" val="1120180392"/>
                  </a:ext>
                </a:extLst>
              </a:tr>
              <a:tr h="382627">
                <a:tc>
                  <a:txBody>
                    <a:bodyPr/>
                    <a:lstStyle/>
                    <a:p>
                      <a:pPr algn="ctr"/>
                      <a:r>
                        <a:rPr lang="en-US" sz="2200" dirty="0">
                          <a:solidFill>
                            <a:schemeClr val="accent6">
                              <a:lumMod val="75000"/>
                            </a:schemeClr>
                          </a:solidFill>
                          <a:latin typeface="Times New Roman" panose="02020603050405020304" pitchFamily="18" charset="0"/>
                          <a:cs typeface="Times New Roman" panose="02020603050405020304" pitchFamily="18" charset="0"/>
                        </a:rPr>
                        <a:t>1</a:t>
                      </a:r>
                    </a:p>
                  </a:txBody>
                  <a:tcPr/>
                </a:tc>
                <a:tc>
                  <a:txBody>
                    <a:bodyPr/>
                    <a:lstStyle/>
                    <a:p>
                      <a:r>
                        <a:rPr lang="en-US" sz="2200" dirty="0">
                          <a:latin typeface="Times New Roman" panose="02020603050405020304" pitchFamily="18" charset="0"/>
                          <a:cs typeface="Times New Roman" panose="02020603050405020304" pitchFamily="18" charset="0"/>
                        </a:rPr>
                        <a:t>Associate Degree for Transfer</a:t>
                      </a:r>
                    </a:p>
                  </a:txBody>
                  <a:tcPr/>
                </a:tc>
                <a:tc>
                  <a:txBody>
                    <a:bodyPr/>
                    <a:lstStyle/>
                    <a:p>
                      <a:r>
                        <a:rPr lang="en-US" sz="2200" dirty="0">
                          <a:latin typeface="Times New Roman" panose="02020603050405020304" pitchFamily="18" charset="0"/>
                          <a:cs typeface="Times New Roman" panose="02020603050405020304" pitchFamily="18" charset="0"/>
                        </a:rPr>
                        <a:t>4 (per degree)</a:t>
                      </a:r>
                    </a:p>
                  </a:txBody>
                  <a:tcPr/>
                </a:tc>
                <a:extLst>
                  <a:ext uri="{0D108BD9-81ED-4DB2-BD59-A6C34878D82A}">
                    <a16:rowId xmlns:a16="http://schemas.microsoft.com/office/drawing/2014/main" val="3513325426"/>
                  </a:ext>
                </a:extLst>
              </a:tr>
              <a:tr h="382627">
                <a:tc>
                  <a:txBody>
                    <a:bodyPr/>
                    <a:lstStyle/>
                    <a:p>
                      <a:pPr algn="ctr"/>
                      <a:r>
                        <a:rPr lang="en-US" sz="2200" dirty="0">
                          <a:solidFill>
                            <a:schemeClr val="accent6">
                              <a:lumMod val="75000"/>
                            </a:schemeClr>
                          </a:solidFill>
                          <a:latin typeface="Times New Roman" panose="02020603050405020304" pitchFamily="18" charset="0"/>
                          <a:cs typeface="Times New Roman" panose="02020603050405020304" pitchFamily="18" charset="0"/>
                        </a:rPr>
                        <a:t>2</a:t>
                      </a:r>
                    </a:p>
                  </a:txBody>
                  <a:tcPr/>
                </a:tc>
                <a:tc>
                  <a:txBody>
                    <a:bodyPr/>
                    <a:lstStyle/>
                    <a:p>
                      <a:r>
                        <a:rPr lang="en-US" sz="2200" dirty="0">
                          <a:latin typeface="Times New Roman" panose="02020603050405020304" pitchFamily="18" charset="0"/>
                          <a:cs typeface="Times New Roman" panose="02020603050405020304" pitchFamily="18" charset="0"/>
                        </a:rPr>
                        <a:t>Local Associate Degree</a:t>
                      </a:r>
                    </a:p>
                  </a:txBody>
                  <a:tcPr/>
                </a:tc>
                <a:tc>
                  <a:txBody>
                    <a:bodyPr/>
                    <a:lstStyle/>
                    <a:p>
                      <a:r>
                        <a:rPr lang="en-US" sz="2200" dirty="0">
                          <a:latin typeface="Times New Roman" panose="02020603050405020304" pitchFamily="18" charset="0"/>
                          <a:cs typeface="Times New Roman" panose="02020603050405020304" pitchFamily="18" charset="0"/>
                        </a:rPr>
                        <a:t>3 (per degree)</a:t>
                      </a:r>
                    </a:p>
                  </a:txBody>
                  <a:tcPr/>
                </a:tc>
                <a:extLst>
                  <a:ext uri="{0D108BD9-81ED-4DB2-BD59-A6C34878D82A}">
                    <a16:rowId xmlns:a16="http://schemas.microsoft.com/office/drawing/2014/main" val="3695018296"/>
                  </a:ext>
                </a:extLst>
              </a:tr>
              <a:tr h="382627">
                <a:tc>
                  <a:txBody>
                    <a:bodyPr/>
                    <a:lstStyle/>
                    <a:p>
                      <a:pPr algn="ctr"/>
                      <a:r>
                        <a:rPr lang="en-US" sz="2200" dirty="0">
                          <a:solidFill>
                            <a:schemeClr val="accent6">
                              <a:lumMod val="75000"/>
                            </a:schemeClr>
                          </a:solidFill>
                          <a:latin typeface="Times New Roman" panose="02020603050405020304" pitchFamily="18" charset="0"/>
                          <a:cs typeface="Times New Roman" panose="02020603050405020304" pitchFamily="18" charset="0"/>
                        </a:rPr>
                        <a:t>3</a:t>
                      </a:r>
                    </a:p>
                  </a:txBody>
                  <a:tcPr/>
                </a:tc>
                <a:tc>
                  <a:txBody>
                    <a:bodyPr/>
                    <a:lstStyle/>
                    <a:p>
                      <a:r>
                        <a:rPr lang="en-US" sz="2200" dirty="0">
                          <a:latin typeface="Times New Roman" panose="02020603050405020304" pitchFamily="18" charset="0"/>
                          <a:cs typeface="Times New Roman" panose="02020603050405020304" pitchFamily="18" charset="0"/>
                        </a:rPr>
                        <a:t>Baccalaureate Degree</a:t>
                      </a:r>
                    </a:p>
                  </a:txBody>
                  <a:tcPr/>
                </a:tc>
                <a:tc>
                  <a:txBody>
                    <a:bodyPr/>
                    <a:lstStyle/>
                    <a:p>
                      <a:r>
                        <a:rPr lang="en-US" sz="2200" dirty="0">
                          <a:latin typeface="Times New Roman" panose="02020603050405020304" pitchFamily="18" charset="0"/>
                          <a:cs typeface="Times New Roman" panose="02020603050405020304" pitchFamily="18" charset="0"/>
                        </a:rPr>
                        <a:t>3 (per degree)</a:t>
                      </a:r>
                    </a:p>
                  </a:txBody>
                  <a:tcPr/>
                </a:tc>
                <a:extLst>
                  <a:ext uri="{0D108BD9-81ED-4DB2-BD59-A6C34878D82A}">
                    <a16:rowId xmlns:a16="http://schemas.microsoft.com/office/drawing/2014/main" val="373851686"/>
                  </a:ext>
                </a:extLst>
              </a:tr>
              <a:tr h="683263">
                <a:tc>
                  <a:txBody>
                    <a:bodyPr/>
                    <a:lstStyle/>
                    <a:p>
                      <a:pPr algn="ctr"/>
                      <a:r>
                        <a:rPr lang="en-US" sz="2200" dirty="0">
                          <a:solidFill>
                            <a:schemeClr val="accent6">
                              <a:lumMod val="75000"/>
                            </a:schemeClr>
                          </a:solidFill>
                          <a:latin typeface="Times New Roman" panose="02020603050405020304" pitchFamily="18" charset="0"/>
                          <a:cs typeface="Times New Roman" panose="02020603050405020304" pitchFamily="18" charset="0"/>
                        </a:rPr>
                        <a:t>4</a:t>
                      </a:r>
                    </a:p>
                  </a:txBody>
                  <a:tcPr/>
                </a:tc>
                <a:tc>
                  <a:txBody>
                    <a:bodyPr/>
                    <a:lstStyle/>
                    <a:p>
                      <a:r>
                        <a:rPr lang="en-US" sz="2200" dirty="0">
                          <a:latin typeface="Times New Roman" panose="02020603050405020304" pitchFamily="18" charset="0"/>
                          <a:cs typeface="Times New Roman" panose="02020603050405020304" pitchFamily="18" charset="0"/>
                        </a:rPr>
                        <a:t>Credit Certificate (16 or more semester units, 24 or more quarter units)</a:t>
                      </a:r>
                    </a:p>
                  </a:txBody>
                  <a:tcPr/>
                </a:tc>
                <a:tc>
                  <a:txBody>
                    <a:bodyPr/>
                    <a:lstStyle/>
                    <a:p>
                      <a:r>
                        <a:rPr lang="en-US" sz="2200" dirty="0">
                          <a:latin typeface="Times New Roman" panose="02020603050405020304" pitchFamily="18" charset="0"/>
                          <a:cs typeface="Times New Roman" panose="02020603050405020304" pitchFamily="18" charset="0"/>
                        </a:rPr>
                        <a:t>2 (per certificate)</a:t>
                      </a:r>
                    </a:p>
                  </a:txBody>
                  <a:tcPr/>
                </a:tc>
                <a:extLst>
                  <a:ext uri="{0D108BD9-81ED-4DB2-BD59-A6C34878D82A}">
                    <a16:rowId xmlns:a16="http://schemas.microsoft.com/office/drawing/2014/main" val="1195754174"/>
                  </a:ext>
                </a:extLst>
              </a:tr>
              <a:tr h="713390">
                <a:tc>
                  <a:txBody>
                    <a:bodyPr/>
                    <a:lstStyle/>
                    <a:p>
                      <a:pPr algn="ctr"/>
                      <a:r>
                        <a:rPr lang="en-US" sz="2200" dirty="0">
                          <a:solidFill>
                            <a:schemeClr val="accent6">
                              <a:lumMod val="75000"/>
                            </a:schemeClr>
                          </a:solidFill>
                          <a:latin typeface="Times New Roman" panose="02020603050405020304" pitchFamily="18" charset="0"/>
                          <a:cs typeface="Times New Roman" panose="02020603050405020304" pitchFamily="18" charset="0"/>
                        </a:rPr>
                        <a:t>5</a:t>
                      </a:r>
                    </a:p>
                  </a:txBody>
                  <a:tcPr/>
                </a:tc>
                <a:tc>
                  <a:txBody>
                    <a:bodyPr/>
                    <a:lstStyle/>
                    <a:p>
                      <a:r>
                        <a:rPr lang="en-US" sz="2200" dirty="0">
                          <a:latin typeface="Times New Roman" panose="02020603050405020304" pitchFamily="18" charset="0"/>
                          <a:cs typeface="Times New Roman" panose="02020603050405020304" pitchFamily="18" charset="0"/>
                        </a:rPr>
                        <a:t>Completion of transfer-level math and English during student’s first academic year</a:t>
                      </a:r>
                    </a:p>
                  </a:txBody>
                  <a:tcPr/>
                </a:tc>
                <a:tc>
                  <a:txBody>
                    <a:bodyPr/>
                    <a:lstStyle/>
                    <a:p>
                      <a:r>
                        <a:rPr lang="en-US" sz="2200" dirty="0">
                          <a:latin typeface="Times New Roman" panose="02020603050405020304" pitchFamily="18" charset="0"/>
                          <a:cs typeface="Times New Roman" panose="02020603050405020304" pitchFamily="18" charset="0"/>
                        </a:rPr>
                        <a:t>2 (per student)</a:t>
                      </a:r>
                    </a:p>
                  </a:txBody>
                  <a:tcPr/>
                </a:tc>
                <a:extLst>
                  <a:ext uri="{0D108BD9-81ED-4DB2-BD59-A6C34878D82A}">
                    <a16:rowId xmlns:a16="http://schemas.microsoft.com/office/drawing/2014/main" val="1750316177"/>
                  </a:ext>
                </a:extLst>
              </a:tr>
              <a:tr h="382627">
                <a:tc>
                  <a:txBody>
                    <a:bodyPr/>
                    <a:lstStyle/>
                    <a:p>
                      <a:pPr algn="ctr"/>
                      <a:r>
                        <a:rPr lang="en-US" sz="2200" dirty="0">
                          <a:solidFill>
                            <a:schemeClr val="accent6">
                              <a:lumMod val="75000"/>
                            </a:schemeClr>
                          </a:solidFill>
                          <a:latin typeface="Times New Roman" panose="02020603050405020304" pitchFamily="18" charset="0"/>
                          <a:cs typeface="Times New Roman" panose="02020603050405020304" pitchFamily="18" charset="0"/>
                        </a:rPr>
                        <a:t>6</a:t>
                      </a:r>
                    </a:p>
                  </a:txBody>
                  <a:tcPr/>
                </a:tc>
                <a:tc>
                  <a:txBody>
                    <a:bodyPr/>
                    <a:lstStyle/>
                    <a:p>
                      <a:r>
                        <a:rPr lang="en-US" sz="2200" dirty="0">
                          <a:latin typeface="Times New Roman" panose="02020603050405020304" pitchFamily="18" charset="0"/>
                          <a:cs typeface="Times New Roman" panose="02020603050405020304" pitchFamily="18" charset="0"/>
                        </a:rPr>
                        <a:t>Successful transfer to a 4-year institution</a:t>
                      </a:r>
                    </a:p>
                  </a:txBody>
                  <a:tcPr/>
                </a:tc>
                <a:tc>
                  <a:txBody>
                    <a:bodyPr/>
                    <a:lstStyle/>
                    <a:p>
                      <a:r>
                        <a:rPr lang="en-US" sz="2200" dirty="0">
                          <a:latin typeface="Times New Roman" panose="02020603050405020304" pitchFamily="18" charset="0"/>
                          <a:cs typeface="Times New Roman" panose="02020603050405020304" pitchFamily="18" charset="0"/>
                        </a:rPr>
                        <a:t>1.5 (per student)</a:t>
                      </a:r>
                    </a:p>
                  </a:txBody>
                  <a:tcPr/>
                </a:tc>
                <a:extLst>
                  <a:ext uri="{0D108BD9-81ED-4DB2-BD59-A6C34878D82A}">
                    <a16:rowId xmlns:a16="http://schemas.microsoft.com/office/drawing/2014/main" val="956803417"/>
                  </a:ext>
                </a:extLst>
              </a:tr>
              <a:tr h="382627">
                <a:tc>
                  <a:txBody>
                    <a:bodyPr/>
                    <a:lstStyle/>
                    <a:p>
                      <a:pPr algn="ctr"/>
                      <a:r>
                        <a:rPr lang="en-US" sz="2200" dirty="0">
                          <a:solidFill>
                            <a:schemeClr val="accent6">
                              <a:lumMod val="75000"/>
                            </a:schemeClr>
                          </a:solidFill>
                          <a:latin typeface="Times New Roman" panose="02020603050405020304" pitchFamily="18" charset="0"/>
                          <a:cs typeface="Times New Roman" panose="02020603050405020304" pitchFamily="18" charset="0"/>
                        </a:rPr>
                        <a:t>7</a:t>
                      </a:r>
                    </a:p>
                  </a:txBody>
                  <a:tcPr/>
                </a:tc>
                <a:tc>
                  <a:txBody>
                    <a:bodyPr/>
                    <a:lstStyle/>
                    <a:p>
                      <a:r>
                        <a:rPr lang="en-US" sz="2200" dirty="0">
                          <a:latin typeface="Times New Roman" panose="02020603050405020304" pitchFamily="18" charset="0"/>
                          <a:cs typeface="Times New Roman" panose="02020603050405020304" pitchFamily="18" charset="0"/>
                        </a:rPr>
                        <a:t>Completion of 9 or more CTE units</a:t>
                      </a:r>
                    </a:p>
                  </a:txBody>
                  <a:tcPr/>
                </a:tc>
                <a:tc>
                  <a:txBody>
                    <a:bodyPr/>
                    <a:lstStyle/>
                    <a:p>
                      <a:r>
                        <a:rPr lang="en-US" sz="2200" dirty="0">
                          <a:latin typeface="Times New Roman" panose="02020603050405020304" pitchFamily="18" charset="0"/>
                          <a:cs typeface="Times New Roman" panose="02020603050405020304" pitchFamily="18" charset="0"/>
                        </a:rPr>
                        <a:t>1 (per student)</a:t>
                      </a:r>
                    </a:p>
                  </a:txBody>
                  <a:tcPr/>
                </a:tc>
                <a:extLst>
                  <a:ext uri="{0D108BD9-81ED-4DB2-BD59-A6C34878D82A}">
                    <a16:rowId xmlns:a16="http://schemas.microsoft.com/office/drawing/2014/main" val="685964380"/>
                  </a:ext>
                </a:extLst>
              </a:tr>
              <a:tr h="382627">
                <a:tc>
                  <a:txBody>
                    <a:bodyPr/>
                    <a:lstStyle/>
                    <a:p>
                      <a:pPr algn="ctr"/>
                      <a:r>
                        <a:rPr lang="en-US" sz="2200" dirty="0">
                          <a:solidFill>
                            <a:schemeClr val="accent6">
                              <a:lumMod val="75000"/>
                            </a:schemeClr>
                          </a:solidFill>
                          <a:latin typeface="Times New Roman" panose="02020603050405020304" pitchFamily="18" charset="0"/>
                          <a:cs typeface="Times New Roman" panose="02020603050405020304" pitchFamily="18" charset="0"/>
                        </a:rPr>
                        <a:t>8</a:t>
                      </a:r>
                    </a:p>
                  </a:txBody>
                  <a:tcPr/>
                </a:tc>
                <a:tc>
                  <a:txBody>
                    <a:bodyPr/>
                    <a:lstStyle/>
                    <a:p>
                      <a:r>
                        <a:rPr lang="en-US" sz="2200" dirty="0">
                          <a:latin typeface="Times New Roman" panose="02020603050405020304" pitchFamily="18" charset="0"/>
                          <a:cs typeface="Times New Roman" panose="02020603050405020304" pitchFamily="18" charset="0"/>
                        </a:rPr>
                        <a:t>Attainment of a Regional Living Wage</a:t>
                      </a:r>
                    </a:p>
                  </a:txBody>
                  <a:tcPr/>
                </a:tc>
                <a:tc>
                  <a:txBody>
                    <a:bodyPr/>
                    <a:lstStyle/>
                    <a:p>
                      <a:r>
                        <a:rPr lang="en-US" sz="2200" dirty="0">
                          <a:latin typeface="Times New Roman" panose="02020603050405020304" pitchFamily="18" charset="0"/>
                          <a:cs typeface="Times New Roman" panose="02020603050405020304" pitchFamily="18" charset="0"/>
                        </a:rPr>
                        <a:t>1 (per student)</a:t>
                      </a:r>
                    </a:p>
                  </a:txBody>
                  <a:tcPr/>
                </a:tc>
                <a:extLst>
                  <a:ext uri="{0D108BD9-81ED-4DB2-BD59-A6C34878D82A}">
                    <a16:rowId xmlns:a16="http://schemas.microsoft.com/office/drawing/2014/main" val="609159637"/>
                  </a:ext>
                </a:extLst>
              </a:tr>
            </a:tbl>
          </a:graphicData>
        </a:graphic>
      </p:graphicFrame>
    </p:spTree>
    <p:extLst>
      <p:ext uri="{BB962C8B-B14F-4D97-AF65-F5344CB8AC3E}">
        <p14:creationId xmlns:p14="http://schemas.microsoft.com/office/powerpoint/2010/main" val="1368834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ASCCC Recommendations on SCFF </a:t>
            </a:r>
          </a:p>
        </p:txBody>
      </p:sp>
      <p:sp>
        <p:nvSpPr>
          <p:cNvPr id="3" name="Content Placeholder 2"/>
          <p:cNvSpPr>
            <a:spLocks noGrp="1"/>
          </p:cNvSpPr>
          <p:nvPr>
            <p:ph idx="1"/>
          </p:nvPr>
        </p:nvSpPr>
        <p:spPr>
          <a:xfrm>
            <a:off x="838200" y="1533832"/>
            <a:ext cx="10515600" cy="4943167"/>
          </a:xfrm>
        </p:spPr>
        <p:txBody>
          <a:bodyPr>
            <a:normAutofit fontScale="85000" lnSpcReduction="20000"/>
          </a:bodyPr>
          <a:lstStyle/>
          <a:p>
            <a:pPr marL="0" indent="0">
              <a:buNone/>
            </a:pPr>
            <a:r>
              <a:rPr lang="en-US" b="1" dirty="0">
                <a:latin typeface="Times New Roman" panose="02020603050405020304" pitchFamily="18" charset="0"/>
                <a:cs typeface="Times New Roman" panose="02020603050405020304" pitchFamily="18" charset="0"/>
              </a:rPr>
              <a:t>If </a:t>
            </a:r>
            <a:r>
              <a:rPr lang="en-US" dirty="0">
                <a:latin typeface="Times New Roman" panose="02020603050405020304" pitchFamily="18" charset="0"/>
                <a:cs typeface="Times New Roman" panose="02020603050405020304" pitchFamily="18" charset="0"/>
              </a:rPr>
              <a:t>the state of California </a:t>
            </a:r>
            <a:r>
              <a:rPr lang="en-US" b="1" dirty="0">
                <a:latin typeface="Times New Roman" panose="02020603050405020304" pitchFamily="18" charset="0"/>
                <a:cs typeface="Times New Roman" panose="02020603050405020304" pitchFamily="18" charset="0"/>
              </a:rPr>
              <a:t>must keep </a:t>
            </a:r>
            <a:r>
              <a:rPr lang="en-US" dirty="0">
                <a:latin typeface="Times New Roman" panose="02020603050405020304" pitchFamily="18" charset="0"/>
                <a:cs typeface="Times New Roman" panose="02020603050405020304" pitchFamily="18" charset="0"/>
              </a:rPr>
              <a:t>the performance metric</a:t>
            </a:r>
            <a:r>
              <a:rPr lang="en-US" baseline="30000" dirty="0">
                <a:solidFill>
                  <a:schemeClr val="accent6">
                    <a:lumMod val="75000"/>
                  </a:schemeClr>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Letter to legislature on “Revisiting the Student Centered Funding Formula to Incentive Student Focused Outcomes” </a:t>
            </a:r>
          </a:p>
          <a:p>
            <a:pPr marL="514350" indent="-514350">
              <a:buAutoNum type="arabicParenR"/>
            </a:pPr>
            <a:r>
              <a:rPr lang="en-US" u="sng" dirty="0">
                <a:latin typeface="Times New Roman" panose="02020603050405020304" pitchFamily="18" charset="0"/>
                <a:cs typeface="Times New Roman" panose="02020603050405020304" pitchFamily="18" charset="0"/>
              </a:rPr>
              <a:t>Level the point system</a:t>
            </a:r>
            <a:r>
              <a:rPr lang="en-US" dirty="0">
                <a:latin typeface="Times New Roman" panose="02020603050405020304" pitchFamily="18" charset="0"/>
                <a:cs typeface="Times New Roman" panose="02020603050405020304" pitchFamily="18" charset="0"/>
              </a:rPr>
              <a:t> for associate degree awards so that all educational goals and achievements of comparable unit values are counted equally. </a:t>
            </a:r>
          </a:p>
          <a:p>
            <a:pPr marL="514350" indent="-514350">
              <a:buAutoNum type="arabicParenR"/>
            </a:pPr>
            <a:r>
              <a:rPr lang="en-US" dirty="0">
                <a:latin typeface="Times New Roman" panose="02020603050405020304" pitchFamily="18" charset="0"/>
                <a:cs typeface="Times New Roman" panose="02020603050405020304" pitchFamily="18" charset="0"/>
              </a:rPr>
              <a:t>Award colleges </a:t>
            </a:r>
            <a:r>
              <a:rPr lang="en-US" u="sng" dirty="0">
                <a:latin typeface="Times New Roman" panose="02020603050405020304" pitchFamily="18" charset="0"/>
                <a:cs typeface="Times New Roman" panose="02020603050405020304" pitchFamily="18" charset="0"/>
              </a:rPr>
              <a:t>only once per year per student </a:t>
            </a:r>
            <a:r>
              <a:rPr lang="en-US" dirty="0">
                <a:latin typeface="Times New Roman" panose="02020603050405020304" pitchFamily="18" charset="0"/>
                <a:cs typeface="Times New Roman" panose="02020603050405020304" pitchFamily="18" charset="0"/>
              </a:rPr>
              <a:t>for the highest award achieved as a means of prioritizing per-student success, as opposed to incentivizing maximizing awards more generally</a:t>
            </a:r>
            <a:r>
              <a:rPr lang="en-US" dirty="0">
                <a:solidFill>
                  <a:srgbClr val="FF0000"/>
                </a:solidFill>
                <a:latin typeface="Times New Roman" panose="02020603050405020304" pitchFamily="18" charset="0"/>
                <a:cs typeface="Times New Roman" panose="02020603050405020304" pitchFamily="18" charset="0"/>
              </a:rPr>
              <a:t>.*</a:t>
            </a:r>
          </a:p>
          <a:p>
            <a:pPr marL="514350" indent="-514350">
              <a:buAutoNum type="arabicParenR"/>
            </a:pPr>
            <a:r>
              <a:rPr lang="en-US" u="sng" dirty="0">
                <a:latin typeface="Times New Roman" panose="02020603050405020304" pitchFamily="18" charset="0"/>
                <a:cs typeface="Times New Roman" panose="02020603050405020304" pitchFamily="18" charset="0"/>
              </a:rPr>
              <a:t>Keep the performance metric portion set at 10%</a:t>
            </a:r>
            <a:r>
              <a:rPr lang="en-US" dirty="0">
                <a:latin typeface="Times New Roman" panose="02020603050405020304" pitchFamily="18" charset="0"/>
                <a:cs typeface="Times New Roman" panose="02020603050405020304" pitchFamily="18" charset="0"/>
              </a:rPr>
              <a:t> of the total allocation to ensure funding stability and to support college exploration of how best to serve students</a:t>
            </a:r>
            <a:r>
              <a:rPr lang="en-US" dirty="0">
                <a:solidFill>
                  <a:srgbClr val="FF0000"/>
                </a:solidFill>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baseline="30000" dirty="0">
                <a:solidFill>
                  <a:schemeClr val="accent6">
                    <a:lumMod val="75000"/>
                  </a:schemeClr>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The ASCCC has long standing positions in opposition to performances-based funding…</a:t>
            </a:r>
          </a:p>
          <a:p>
            <a:pPr marL="0" indent="0">
              <a:buNone/>
            </a:pP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Incorporated into the 2019-20 funding formula…</a:t>
            </a:r>
          </a:p>
        </p:txBody>
      </p:sp>
    </p:spTree>
    <p:extLst>
      <p:ext uri="{BB962C8B-B14F-4D97-AF65-F5344CB8AC3E}">
        <p14:creationId xmlns:p14="http://schemas.microsoft.com/office/powerpoint/2010/main" val="3221089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SCFF – Performance Metrics</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472027"/>
            <a:ext cx="10515600" cy="4896092"/>
          </a:xfrm>
        </p:spPr>
        <p:txBody>
          <a:bodyPr>
            <a:normAutofit/>
          </a:bodyPr>
          <a:lstStyle/>
          <a:p>
            <a:pPr marL="0" indent="0" algn="ctr">
              <a:spcAft>
                <a:spcPts val="1200"/>
              </a:spcAft>
              <a:buClr>
                <a:srgbClr val="0070C0"/>
              </a:buClr>
              <a:buNone/>
            </a:pPr>
            <a:r>
              <a:rPr lang="en-US" sz="3200" b="1" dirty="0">
                <a:latin typeface="Times New Roman" panose="02020603050405020304" pitchFamily="18" charset="0"/>
                <a:cs typeface="Times New Roman" panose="02020603050405020304" pitchFamily="18" charset="0"/>
              </a:rPr>
              <a:t>2019-20 Changes</a:t>
            </a:r>
          </a:p>
          <a:p>
            <a:pPr marL="0" indent="0">
              <a:buNone/>
            </a:pPr>
            <a:r>
              <a:rPr lang="en-US" dirty="0">
                <a:latin typeface="Times New Roman" panose="02020603050405020304" pitchFamily="18" charset="0"/>
                <a:cs typeface="Times New Roman" panose="02020603050405020304" pitchFamily="18" charset="0"/>
              </a:rPr>
              <a:t>First, the budget recalculates funding rates in the base, supplemental, and student success allocations so that in 2019-20, 70 percent of SCFF funds would be allocated for the base allocation, 20 percent for the supplemental allocation, and 10 percent for the student success allocation. </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690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SCFF – Performance Metrics</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472027"/>
            <a:ext cx="10515600" cy="4896092"/>
          </a:xfrm>
        </p:spPr>
        <p:txBody>
          <a:bodyPr>
            <a:normAutofit lnSpcReduction="10000"/>
          </a:bodyPr>
          <a:lstStyle/>
          <a:p>
            <a:pPr marL="0" indent="0" algn="ctr">
              <a:spcAft>
                <a:spcPts val="1200"/>
              </a:spcAft>
              <a:buClr>
                <a:srgbClr val="0070C0"/>
              </a:buClr>
              <a:buNone/>
            </a:pPr>
            <a:r>
              <a:rPr lang="en-US" sz="3200" b="1" dirty="0">
                <a:latin typeface="Times New Roman" panose="02020603050405020304" pitchFamily="18" charset="0"/>
                <a:cs typeface="Times New Roman" panose="02020603050405020304" pitchFamily="18" charset="0"/>
              </a:rPr>
              <a:t>2019-20 Changes</a:t>
            </a:r>
          </a:p>
          <a:p>
            <a:pPr marL="0" indent="0">
              <a:buNone/>
            </a:pPr>
            <a:r>
              <a:rPr lang="en-US" dirty="0">
                <a:latin typeface="Times New Roman" panose="02020603050405020304" pitchFamily="18" charset="0"/>
                <a:cs typeface="Times New Roman" panose="02020603050405020304" pitchFamily="18" charset="0"/>
              </a:rPr>
              <a:t>(1)  Counts only the highest of all awards (i.e., associate degree for transfer, associate degree, baccalaureate degree, and credit certificate) a student earned in the same year. Further, it counts an award only if the student was enrolled in the district in the year the award was granted. </a:t>
            </a:r>
            <a:endParaRPr lang="en-US" sz="3200"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(2)  Amends the definition of a transfer student. A student who transferred to a four-year university would be included in the district’s count only if the student completed 12 or more units in the district in the year prior to transfer. </a:t>
            </a:r>
            <a:endParaRPr lang="en-US" sz="3200"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(3)  Calculates the student success allocation based on three-year averages of each of the measures in the allocation. </a:t>
            </a:r>
            <a:endParaRPr lang="en-US" sz="3200" dirty="0">
              <a:latin typeface="Times New Roman" panose="02020603050405020304" pitchFamily="18" charset="0"/>
              <a:cs typeface="Times New Roman" panose="02020603050405020304" pitchFamily="18" charset="0"/>
            </a:endParaRPr>
          </a:p>
          <a:p>
            <a:pPr marL="0" indent="0">
              <a:spcAft>
                <a:spcPts val="1200"/>
              </a:spcAft>
              <a:buClr>
                <a:srgbClr val="0070C0"/>
              </a:buClr>
              <a:buNone/>
            </a:pP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314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3627-0277-8D4C-B5D5-36D98E3049F4}"/>
              </a:ext>
            </a:extLst>
          </p:cNvPr>
          <p:cNvSpPr>
            <a:spLocks noGrp="1"/>
          </p:cNvSpPr>
          <p:nvPr>
            <p:ph type="title"/>
          </p:nvPr>
        </p:nvSpPr>
        <p:spPr/>
        <p:txBody>
          <a:bodyPr>
            <a:norm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C5347962-285D-FB48-9CB7-B1D3AE70BE50}"/>
              </a:ext>
            </a:extLst>
          </p:cNvPr>
          <p:cNvSpPr>
            <a:spLocks noGrp="1"/>
          </p:cNvSpPr>
          <p:nvPr>
            <p:ph idx="1"/>
          </p:nvPr>
        </p:nvSpPr>
        <p:spPr>
          <a:xfrm>
            <a:off x="838200" y="1690688"/>
            <a:ext cx="10515599" cy="4553252"/>
          </a:xfrm>
        </p:spPr>
        <p:txBody>
          <a:bodyPr>
            <a:normAutofit/>
          </a:bodyPr>
          <a:lstStyle/>
          <a:p>
            <a:r>
              <a:rPr lang="en-US">
                <a:latin typeface="Times New Roman" panose="02020603050405020304" pitchFamily="18" charset="0"/>
                <a:cs typeface="Times New Roman" panose="02020603050405020304" pitchFamily="18" charset="0"/>
              </a:rPr>
              <a:t>AB 705 and resulting Title 5 Changes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Student Centered Funding Formula</a:t>
            </a:r>
          </a:p>
          <a:p>
            <a:r>
              <a:rPr lang="en-US" dirty="0">
                <a:latin typeface="Times New Roman" panose="02020603050405020304" pitchFamily="18" charset="0"/>
                <a:cs typeface="Times New Roman" panose="02020603050405020304" pitchFamily="18" charset="0"/>
              </a:rPr>
              <a:t>AB 705 Data Revision Project</a:t>
            </a:r>
          </a:p>
          <a:p>
            <a:r>
              <a:rPr lang="en-US" dirty="0">
                <a:latin typeface="Times New Roman" panose="02020603050405020304" pitchFamily="18" charset="0"/>
                <a:cs typeface="Times New Roman" panose="02020603050405020304" pitchFamily="18" charset="0"/>
              </a:rPr>
              <a:t>The Updated CB21 Rubrics</a:t>
            </a:r>
          </a:p>
          <a:p>
            <a:r>
              <a:rPr lang="en-US" dirty="0">
                <a:latin typeface="Times New Roman" panose="02020603050405020304" pitchFamily="18" charset="0"/>
                <a:cs typeface="Times New Roman" panose="02020603050405020304" pitchFamily="18" charset="0"/>
              </a:rPr>
              <a:t>Course and Program to Meet Student Needs</a:t>
            </a:r>
          </a:p>
          <a:p>
            <a:r>
              <a:rPr lang="en-US" dirty="0">
                <a:latin typeface="Times New Roman" panose="02020603050405020304" pitchFamily="18" charset="0"/>
                <a:cs typeface="Times New Roman" panose="02020603050405020304" pitchFamily="18" charset="0"/>
              </a:rPr>
              <a:t>Q and A</a:t>
            </a: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169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AB 705 Data Revision Project</a:t>
            </a:r>
          </a:p>
        </p:txBody>
      </p:sp>
      <p:pic>
        <p:nvPicPr>
          <p:cNvPr id="3" name="Picture 2">
            <a:extLst>
              <a:ext uri="{FF2B5EF4-FFF2-40B4-BE49-F238E27FC236}">
                <a16:creationId xmlns:a16="http://schemas.microsoft.com/office/drawing/2014/main" id="{3D374484-E455-EB41-AFE4-B2B1ACAA1DC5}"/>
              </a:ext>
            </a:extLst>
          </p:cNvPr>
          <p:cNvPicPr>
            <a:picLocks noChangeAspect="1"/>
          </p:cNvPicPr>
          <p:nvPr/>
        </p:nvPicPr>
        <p:blipFill>
          <a:blip r:embed="rId2"/>
          <a:stretch>
            <a:fillRect/>
          </a:stretch>
        </p:blipFill>
        <p:spPr>
          <a:xfrm>
            <a:off x="6028842" y="721963"/>
            <a:ext cx="5415150" cy="5415150"/>
          </a:xfrm>
          <a:prstGeom prst="rect">
            <a:avLst/>
          </a:prstGeom>
        </p:spPr>
      </p:pic>
    </p:spTree>
    <p:extLst>
      <p:ext uri="{BB962C8B-B14F-4D97-AF65-F5344CB8AC3E}">
        <p14:creationId xmlns:p14="http://schemas.microsoft.com/office/powerpoint/2010/main" val="211593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Why?</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456842"/>
            <a:ext cx="10515600" cy="5129938"/>
          </a:xfrm>
        </p:spPr>
        <p:txBody>
          <a:bodyPr>
            <a:normAutofit fontScale="85000" lnSpcReduction="20000"/>
          </a:bodyPr>
          <a:lstStyle/>
          <a:p>
            <a:pPr>
              <a:buClr>
                <a:srgbClr val="0070C0"/>
              </a:buClr>
            </a:pPr>
            <a:r>
              <a:rPr lang="en-US" dirty="0">
                <a:latin typeface="Times New Roman" panose="02020603050405020304" pitchFamily="18" charset="0"/>
                <a:cs typeface="Times New Roman" panose="02020603050405020304" pitchFamily="18" charset="0"/>
              </a:rPr>
              <a:t>With AB 705, AB 1805, the Student Centered Funding Formula – accurate and meaningful data collection is imperative. </a:t>
            </a:r>
          </a:p>
          <a:p>
            <a:pPr lvl="0">
              <a:buClr>
                <a:srgbClr val="0070C0"/>
              </a:buClr>
            </a:pPr>
            <a:r>
              <a:rPr lang="en-US" dirty="0">
                <a:latin typeface="Times New Roman" panose="02020603050405020304" pitchFamily="18" charset="0"/>
                <a:cs typeface="Times New Roman" panose="02020603050405020304" pitchFamily="18" charset="0"/>
              </a:rPr>
              <a:t>The Student Success Metrics for AB 705 and SCFF: all (no unit minimum) transfer-level courses with TOP Codes: </a:t>
            </a:r>
          </a:p>
          <a:p>
            <a:pPr lvl="1">
              <a:buClr>
                <a:srgbClr val="0070C0"/>
              </a:buClr>
            </a:pPr>
            <a:r>
              <a:rPr lang="en-US" dirty="0">
                <a:latin typeface="Times New Roman" panose="02020603050405020304" pitchFamily="18" charset="0"/>
                <a:cs typeface="Times New Roman" panose="02020603050405020304" pitchFamily="18" charset="0"/>
              </a:rPr>
              <a:t>1501.00 (English), </a:t>
            </a:r>
          </a:p>
          <a:p>
            <a:pPr lvl="1">
              <a:buClr>
                <a:srgbClr val="0070C0"/>
              </a:buClr>
            </a:pPr>
            <a:r>
              <a:rPr lang="en-US" dirty="0">
                <a:latin typeface="Times New Roman" panose="02020603050405020304" pitchFamily="18" charset="0"/>
                <a:cs typeface="Times New Roman" panose="02020603050405020304" pitchFamily="18" charset="0"/>
              </a:rPr>
              <a:t>1520.00 (Reading), and </a:t>
            </a:r>
          </a:p>
          <a:p>
            <a:pPr lvl="1">
              <a:buClr>
                <a:srgbClr val="0070C0"/>
              </a:buClr>
            </a:pPr>
            <a:r>
              <a:rPr lang="en-US" dirty="0">
                <a:latin typeface="Times New Roman" panose="02020603050405020304" pitchFamily="18" charset="0"/>
                <a:cs typeface="Times New Roman" panose="02020603050405020304" pitchFamily="18" charset="0"/>
              </a:rPr>
              <a:t>1701.00 (Mathematics)</a:t>
            </a:r>
          </a:p>
          <a:p>
            <a:pPr lvl="0">
              <a:buClr>
                <a:srgbClr val="0070C0"/>
              </a:buClr>
            </a:pPr>
            <a:r>
              <a:rPr lang="en-US" dirty="0">
                <a:latin typeface="Times New Roman" panose="02020603050405020304" pitchFamily="18" charset="0"/>
                <a:cs typeface="Times New Roman" panose="02020603050405020304" pitchFamily="18" charset="0"/>
              </a:rPr>
              <a:t>TOP codes are taxonomy of program – but the metric is a course within various programs with other TOP codes </a:t>
            </a:r>
          </a:p>
          <a:p>
            <a:pPr lvl="0">
              <a:buClr>
                <a:srgbClr val="0070C0"/>
              </a:buClr>
            </a:pPr>
            <a:r>
              <a:rPr lang="en-US" dirty="0">
                <a:latin typeface="Times New Roman" panose="02020603050405020304" pitchFamily="18" charset="0"/>
                <a:cs typeface="Times New Roman" panose="02020603050405020304" pitchFamily="18" charset="0"/>
              </a:rPr>
              <a:t>TOP codes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being counted such as: </a:t>
            </a:r>
          </a:p>
          <a:p>
            <a:pPr lvl="1">
              <a:buClr>
                <a:srgbClr val="0070C0"/>
              </a:buClr>
            </a:pPr>
            <a:r>
              <a:rPr lang="en-US" dirty="0">
                <a:latin typeface="Times New Roman" panose="02020603050405020304" pitchFamily="18" charset="0"/>
                <a:cs typeface="Times New Roman" panose="02020603050405020304" pitchFamily="18" charset="0"/>
              </a:rPr>
              <a:t>Quantitative Reasoning – 0401.00 (Biostats), 0502.00 (Accounting), 0506.00 (Business), 0701.00 (Computer Science), 2001.00 (Psychology), 2204.00 (Economics), 2208.00 (Sociology)</a:t>
            </a:r>
          </a:p>
          <a:p>
            <a:pPr lvl="1">
              <a:buClr>
                <a:srgbClr val="0070C0"/>
              </a:buClr>
            </a:pPr>
            <a:r>
              <a:rPr lang="en-US" dirty="0">
                <a:latin typeface="Times New Roman" panose="02020603050405020304" pitchFamily="18" charset="0"/>
                <a:cs typeface="Times New Roman" panose="02020603050405020304" pitchFamily="18" charset="0"/>
              </a:rPr>
              <a:t>English Composition – 0514.00 (Office Technology), 4930.84 (ESL)</a:t>
            </a:r>
          </a:p>
          <a:p>
            <a:pPr lvl="1">
              <a:buClr>
                <a:srgbClr val="0070C0"/>
              </a:buClr>
            </a:pPr>
            <a:r>
              <a:rPr lang="en-US" dirty="0">
                <a:latin typeface="Times New Roman" panose="02020603050405020304" pitchFamily="18" charset="0"/>
                <a:cs typeface="Times New Roman" panose="02020603050405020304" pitchFamily="18" charset="0"/>
              </a:rPr>
              <a:t>ESL – Writing 4930.84, 4930.87 Integrated</a:t>
            </a:r>
          </a:p>
          <a:p>
            <a:pPr lvl="0">
              <a:buClr>
                <a:srgbClr val="0070C0"/>
              </a:buClr>
            </a:pPr>
            <a:r>
              <a:rPr lang="en-US" dirty="0">
                <a:latin typeface="Times New Roman" panose="02020603050405020304" pitchFamily="18" charset="0"/>
                <a:cs typeface="Times New Roman" panose="02020603050405020304" pitchFamily="18" charset="0"/>
              </a:rPr>
              <a:t>Success for students meeting </a:t>
            </a:r>
            <a:r>
              <a:rPr lang="en-US" i="1" dirty="0">
                <a:latin typeface="Times New Roman" panose="02020603050405020304" pitchFamily="18" charset="0"/>
                <a:cs typeface="Times New Roman" panose="02020603050405020304" pitchFamily="18" charset="0"/>
              </a:rPr>
              <a:t>local mathematics competency requirements</a:t>
            </a:r>
            <a:r>
              <a:rPr lang="en-US" dirty="0">
                <a:latin typeface="Times New Roman" panose="02020603050405020304" pitchFamily="18" charset="0"/>
                <a:cs typeface="Times New Roman" panose="02020603050405020304" pitchFamily="18" charset="0"/>
              </a:rPr>
              <a:t> is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being counted.</a:t>
            </a:r>
          </a:p>
          <a:p>
            <a:pPr>
              <a:buClr>
                <a:srgbClr val="0070C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98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47" y="25261"/>
            <a:ext cx="10515600" cy="986244"/>
          </a:xfrm>
        </p:spPr>
        <p:txBody>
          <a:bodyPr/>
          <a:lstStyle/>
          <a:p>
            <a:pPr algn="ctr"/>
            <a:r>
              <a:rPr lang="en-US" dirty="0">
                <a:latin typeface="Times New Roman" panose="02020603050405020304" pitchFamily="18" charset="0"/>
                <a:cs typeface="Times New Roman" panose="02020603050405020304" pitchFamily="18" charset="0"/>
              </a:rPr>
              <a:t>Example of Coding for SCFF</a:t>
            </a:r>
          </a:p>
        </p:txBody>
      </p:sp>
      <p:pic>
        <p:nvPicPr>
          <p:cNvPr id="5" name="Content Placeholder 4">
            <a:extLst>
              <a:ext uri="{FF2B5EF4-FFF2-40B4-BE49-F238E27FC236}">
                <a16:creationId xmlns:a16="http://schemas.microsoft.com/office/drawing/2014/main" id="{F27E96F4-F218-B54A-9EDF-7280DE2D5886}"/>
              </a:ext>
            </a:extLst>
          </p:cNvPr>
          <p:cNvPicPr>
            <a:picLocks noGrp="1" noChangeAspect="1"/>
          </p:cNvPicPr>
          <p:nvPr>
            <p:ph idx="1"/>
          </p:nvPr>
        </p:nvPicPr>
        <p:blipFill>
          <a:blip r:embed="rId2"/>
          <a:stretch>
            <a:fillRect/>
          </a:stretch>
        </p:blipFill>
        <p:spPr>
          <a:xfrm>
            <a:off x="1596325" y="963811"/>
            <a:ext cx="8756543" cy="5894189"/>
          </a:xfrm>
          <a:prstGeom prst="rect">
            <a:avLst/>
          </a:prstGeom>
        </p:spPr>
      </p:pic>
    </p:spTree>
    <p:extLst>
      <p:ext uri="{BB962C8B-B14F-4D97-AF65-F5344CB8AC3E}">
        <p14:creationId xmlns:p14="http://schemas.microsoft.com/office/powerpoint/2010/main" val="1642838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 – Course Basic (CB) Codes</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640080" y="1410346"/>
            <a:ext cx="10972800" cy="5207429"/>
          </a:xfrm>
        </p:spPr>
        <p:txBody>
          <a:bodyPr>
            <a:normAutofit fontScale="92500" lnSpcReduction="20000"/>
          </a:bodyPr>
          <a:lstStyle/>
          <a:p>
            <a:pPr marL="0" indent="0">
              <a:buClr>
                <a:srgbClr val="00B050"/>
              </a:buClr>
              <a:buNone/>
            </a:pPr>
            <a:r>
              <a:rPr lang="en-US" dirty="0">
                <a:latin typeface="Times New Roman" panose="02020603050405020304" pitchFamily="18" charset="0"/>
                <a:cs typeface="Times New Roman" panose="02020603050405020304" pitchFamily="18" charset="0"/>
              </a:rPr>
              <a:t>Update/Create new data elements, in particular:</a:t>
            </a:r>
          </a:p>
          <a:p>
            <a:pPr lvl="0">
              <a:buClr>
                <a:srgbClr val="00B050"/>
              </a:buClr>
            </a:pPr>
            <a:r>
              <a:rPr lang="en-US" b="1" dirty="0">
                <a:latin typeface="Times New Roman" panose="02020603050405020304" pitchFamily="18" charset="0"/>
                <a:cs typeface="Times New Roman" panose="02020603050405020304" pitchFamily="18" charset="0"/>
              </a:rPr>
              <a:t>CB21</a:t>
            </a:r>
            <a:r>
              <a:rPr lang="en-US" dirty="0">
                <a:latin typeface="Times New Roman" panose="02020603050405020304" pitchFamily="18" charset="0"/>
                <a:cs typeface="Times New Roman" panose="02020603050405020304" pitchFamily="18" charset="0"/>
              </a:rPr>
              <a:t> Identify content of English, mathematics, ESL and related discipline courses using rubrics created by discipline workgroups based on EFLs</a:t>
            </a:r>
          </a:p>
          <a:p>
            <a:pPr lvl="0">
              <a:buClr>
                <a:srgbClr val="00B050"/>
              </a:buClr>
            </a:pPr>
            <a:endParaRPr lang="en-US" dirty="0">
              <a:latin typeface="Times New Roman" panose="02020603050405020304" pitchFamily="18" charset="0"/>
              <a:cs typeface="Times New Roman" panose="02020603050405020304" pitchFamily="18" charset="0"/>
            </a:endParaRPr>
          </a:p>
          <a:p>
            <a:pPr lvl="0">
              <a:buClr>
                <a:srgbClr val="00B050"/>
              </a:buClr>
            </a:pPr>
            <a:r>
              <a:rPr lang="en-US" b="1" dirty="0">
                <a:latin typeface="Times New Roman" panose="02020603050405020304" pitchFamily="18" charset="0"/>
                <a:cs typeface="Times New Roman" panose="02020603050405020304" pitchFamily="18" charset="0"/>
              </a:rPr>
              <a:t>CB25</a:t>
            </a:r>
            <a:r>
              <a:rPr lang="en-US" dirty="0">
                <a:latin typeface="Times New Roman" panose="02020603050405020304" pitchFamily="18" charset="0"/>
                <a:cs typeface="Times New Roman" panose="02020603050405020304" pitchFamily="18" charset="0"/>
              </a:rPr>
              <a:t> – Identify GE requirement or local competency: CSU GE Breadth/IGETC—B4/2A (math/QR) and A2, A3/1A (English Comp/Critical Thinking), local GE/competency</a:t>
            </a:r>
          </a:p>
          <a:p>
            <a:pPr lvl="0">
              <a:buClr>
                <a:srgbClr val="00B050"/>
              </a:buClr>
            </a:pPr>
            <a:endParaRPr lang="en-US" dirty="0">
              <a:latin typeface="Times New Roman" panose="02020603050405020304" pitchFamily="18" charset="0"/>
              <a:cs typeface="Times New Roman" panose="02020603050405020304" pitchFamily="18" charset="0"/>
            </a:endParaRPr>
          </a:p>
          <a:p>
            <a:pPr lvl="0">
              <a:buClr>
                <a:srgbClr val="00B050"/>
              </a:buClr>
            </a:pPr>
            <a:r>
              <a:rPr lang="en-US" strike="sngStrike" dirty="0">
                <a:latin typeface="Times New Roman" panose="02020603050405020304" pitchFamily="18" charset="0"/>
                <a:cs typeface="Times New Roman" panose="02020603050405020304" pitchFamily="18" charset="0"/>
              </a:rPr>
              <a:t>CB26 – transfer type: major, GE, elective, where to: CSU, UC, other college</a:t>
            </a:r>
            <a:r>
              <a:rPr lang="en-US"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on hold!</a:t>
            </a:r>
          </a:p>
          <a:p>
            <a:pPr lvl="0">
              <a:buClr>
                <a:srgbClr val="00B050"/>
              </a:buClr>
            </a:pPr>
            <a:endParaRPr lang="en-US" dirty="0">
              <a:solidFill>
                <a:srgbClr val="FF0000"/>
              </a:solidFill>
              <a:latin typeface="Times New Roman" panose="02020603050405020304" pitchFamily="18" charset="0"/>
              <a:cs typeface="Times New Roman" panose="02020603050405020304" pitchFamily="18" charset="0"/>
            </a:endParaRPr>
          </a:p>
          <a:p>
            <a:pPr lvl="0">
              <a:buClr>
                <a:srgbClr val="00B050"/>
              </a:buClr>
            </a:pPr>
            <a:r>
              <a:rPr lang="en-US" strike="sngStrike" dirty="0">
                <a:latin typeface="Times New Roman" panose="02020603050405020304" pitchFamily="18" charset="0"/>
                <a:cs typeface="Times New Roman" panose="02020603050405020304" pitchFamily="18" charset="0"/>
              </a:rPr>
              <a:t>CB27</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CB26</a:t>
            </a:r>
            <a:r>
              <a:rPr lang="en-US" dirty="0">
                <a:latin typeface="Times New Roman" panose="02020603050405020304" pitchFamily="18" charset="0"/>
                <a:cs typeface="Times New Roman" panose="02020603050405020304" pitchFamily="18" charset="0"/>
              </a:rPr>
              <a:t> – Identify support course type. This is a binary code: support course or not a support course</a:t>
            </a:r>
          </a:p>
          <a:p>
            <a:pPr lvl="1">
              <a:buClr>
                <a:srgbClr val="00B050"/>
              </a:buClr>
            </a:pPr>
            <a:r>
              <a:rPr lang="en-US" dirty="0">
                <a:latin typeface="Times New Roman" panose="02020603050405020304" pitchFamily="18" charset="0"/>
                <a:cs typeface="Times New Roman" panose="02020603050405020304" pitchFamily="18" charset="0"/>
              </a:rPr>
              <a:t>Was going to be named CB27, hold on original CB26 caused the naming change…</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415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AB 705 Data Revision Project</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501445" y="1504336"/>
            <a:ext cx="11144215" cy="5353664"/>
          </a:xfrm>
        </p:spPr>
        <p:txBody>
          <a:bodyPr>
            <a:normAutofit fontScale="55000" lnSpcReduction="20000"/>
          </a:bodyPr>
          <a:lstStyle/>
          <a:p>
            <a:pPr>
              <a:buClr>
                <a:srgbClr val="0070C0"/>
              </a:buClr>
            </a:pPr>
            <a:r>
              <a:rPr lang="en-US" sz="3600" dirty="0">
                <a:latin typeface="Times New Roman" panose="02020603050405020304" pitchFamily="18" charset="0"/>
                <a:cs typeface="Times New Roman" panose="02020603050405020304" pitchFamily="18" charset="0"/>
              </a:rPr>
              <a:t>The CCCCO contracted West Ed to spearhead the AB 705 Data Revision Project to update coding.</a:t>
            </a:r>
          </a:p>
          <a:p>
            <a:r>
              <a:rPr lang="en-US" sz="3600" dirty="0">
                <a:latin typeface="Times New Roman" panose="02020603050405020304" pitchFamily="18" charset="0"/>
                <a:cs typeface="Times New Roman" panose="02020603050405020304" pitchFamily="18" charset="0"/>
              </a:rPr>
              <a:t>Five workgroups each met twice between September 2018 and January 2019 to develop initial revisions to CB21:</a:t>
            </a:r>
          </a:p>
          <a:p>
            <a:pPr lvl="1">
              <a:buClr>
                <a:schemeClr val="accent6">
                  <a:lumMod val="75000"/>
                </a:schemeClr>
              </a:buClr>
            </a:pPr>
            <a:r>
              <a:rPr lang="en-US" sz="2900" dirty="0">
                <a:latin typeface="Times New Roman" panose="02020603050405020304" pitchFamily="18" charset="0"/>
                <a:cs typeface="Times New Roman" panose="02020603050405020304" pitchFamily="18" charset="0"/>
              </a:rPr>
              <a:t>Faculty, CIOs, researchers, and Chancellor’s Office staff: Coordination</a:t>
            </a:r>
          </a:p>
          <a:p>
            <a:pPr lvl="1">
              <a:buClr>
                <a:schemeClr val="accent6">
                  <a:lumMod val="75000"/>
                </a:schemeClr>
              </a:buClr>
            </a:pPr>
            <a:r>
              <a:rPr lang="en-US" sz="2900" dirty="0">
                <a:latin typeface="Times New Roman" panose="02020603050405020304" pitchFamily="18" charset="0"/>
                <a:cs typeface="Times New Roman" panose="02020603050405020304" pitchFamily="18" charset="0"/>
              </a:rPr>
              <a:t>Credit, noncredit, and K12 adult school discipline faculty: ESL, English &amp; Reading, and Math (3 discipline groups)</a:t>
            </a:r>
          </a:p>
          <a:p>
            <a:pPr lvl="1">
              <a:buClr>
                <a:schemeClr val="accent6">
                  <a:lumMod val="75000"/>
                </a:schemeClr>
              </a:buClr>
            </a:pPr>
            <a:r>
              <a:rPr lang="en-US" sz="2900" dirty="0">
                <a:latin typeface="Times New Roman" panose="02020603050405020304" pitchFamily="18" charset="0"/>
                <a:cs typeface="Times New Roman" panose="02020603050405020304" pitchFamily="18" charset="0"/>
              </a:rPr>
              <a:t>Faculty, researchers, and Chancellor’s Office staff: MIS</a:t>
            </a:r>
          </a:p>
          <a:p>
            <a:pPr>
              <a:buClr>
                <a:srgbClr val="0070C0"/>
              </a:buClr>
            </a:pPr>
            <a:r>
              <a:rPr lang="en-US" sz="3600" dirty="0">
                <a:latin typeface="Times New Roman" panose="02020603050405020304" pitchFamily="18" charset="0"/>
                <a:cs typeface="Times New Roman" panose="02020603050405020304" pitchFamily="18" charset="0"/>
              </a:rPr>
              <a:t>Rubrics vetted by ASCCC to receive feedback; minor ongoing revisions were made</a:t>
            </a:r>
          </a:p>
          <a:p>
            <a:pPr lvl="1">
              <a:buClr>
                <a:srgbClr val="0070C0"/>
              </a:buClr>
            </a:pPr>
            <a:r>
              <a:rPr lang="en-US" sz="2900" dirty="0">
                <a:latin typeface="Times New Roman" panose="02020603050405020304" pitchFamily="18" charset="0"/>
                <a:cs typeface="Times New Roman" panose="02020603050405020304" pitchFamily="18" charset="0"/>
              </a:rPr>
              <a:t>Five Recoding Regional meetings in March 2019 to vet revisions and receive feedback</a:t>
            </a:r>
          </a:p>
          <a:p>
            <a:pPr lvl="1">
              <a:buClr>
                <a:srgbClr val="0070C0"/>
              </a:buClr>
            </a:pPr>
            <a:r>
              <a:rPr lang="en-US" sz="2900" dirty="0">
                <a:latin typeface="Times New Roman" panose="02020603050405020304" pitchFamily="18" charset="0"/>
                <a:cs typeface="Times New Roman" panose="02020603050405020304" pitchFamily="18" charset="0"/>
              </a:rPr>
              <a:t>Two Curriculum Regional meetings in March 15 &amp; 16, 2019 for more vetting &amp; feedback</a:t>
            </a:r>
          </a:p>
          <a:p>
            <a:pPr lvl="1">
              <a:buClr>
                <a:srgbClr val="0070C0"/>
              </a:buClr>
            </a:pPr>
            <a:r>
              <a:rPr lang="en-US" sz="2900" dirty="0">
                <a:latin typeface="Times New Roman" panose="02020603050405020304" pitchFamily="18" charset="0"/>
                <a:cs typeface="Times New Roman" panose="02020603050405020304" pitchFamily="18" charset="0"/>
              </a:rPr>
              <a:t>Webinar on March 27, 2019</a:t>
            </a:r>
          </a:p>
          <a:p>
            <a:pPr lvl="1">
              <a:buClr>
                <a:srgbClr val="0070C0"/>
              </a:buClr>
            </a:pPr>
            <a:r>
              <a:rPr lang="en-US" sz="2900" dirty="0">
                <a:latin typeface="Times New Roman" panose="02020603050405020304" pitchFamily="18" charset="0"/>
                <a:cs typeface="Times New Roman" panose="02020603050405020304" pitchFamily="18" charset="0"/>
              </a:rPr>
              <a:t>Survey to Faculty March/April 2019</a:t>
            </a:r>
          </a:p>
          <a:p>
            <a:r>
              <a:rPr lang="en-US" sz="3600" dirty="0">
                <a:latin typeface="Times New Roman" panose="02020603050405020304" pitchFamily="18" charset="0"/>
                <a:cs typeface="Times New Roman" panose="02020603050405020304" pitchFamily="18" charset="0"/>
              </a:rPr>
              <a:t>Updated CB21 Rubrics endorsed at Spring Plenary 2019 </a:t>
            </a:r>
            <a:r>
              <a:rPr lang="en-US" sz="3600" i="1" dirty="0">
                <a:latin typeface="Times New Roman" panose="02020603050405020304" pitchFamily="18" charset="0"/>
                <a:cs typeface="Times New Roman" panose="02020603050405020304" pitchFamily="18" charset="0"/>
              </a:rPr>
              <a:t>Resolution 9.01 S19 CB21 Rubrics for Coding Course Outcomes:</a:t>
            </a:r>
          </a:p>
          <a:p>
            <a:pPr lvl="1"/>
            <a:r>
              <a:rPr lang="en-US" sz="2900" dirty="0">
                <a:latin typeface="Times New Roman" panose="02020603050405020304" pitchFamily="18" charset="0"/>
                <a:cs typeface="Times New Roman" panose="02020603050405020304" pitchFamily="18" charset="0"/>
              </a:rPr>
              <a:t>Resolved, That the Academic Senate for California Community Colleges approve the CB21 rubrics and endorse their use for coding course outcomes for local college credit and noncredit courses in English, mathematics, and other related or appropriate disciplines. </a:t>
            </a:r>
          </a:p>
          <a:p>
            <a:pPr>
              <a:buClr>
                <a:srgbClr val="0070C0"/>
              </a:buClr>
            </a:pPr>
            <a:r>
              <a:rPr lang="en-US" sz="3600" dirty="0">
                <a:latin typeface="Times New Roman" panose="02020603050405020304" pitchFamily="18" charset="0"/>
                <a:cs typeface="Times New Roman" panose="02020603050405020304" pitchFamily="18" charset="0"/>
              </a:rPr>
              <a:t>Other Presentations:</a:t>
            </a:r>
          </a:p>
          <a:p>
            <a:pPr lvl="1">
              <a:buClr>
                <a:srgbClr val="0070C0"/>
              </a:buClr>
            </a:pPr>
            <a:r>
              <a:rPr lang="en-US" sz="2900" dirty="0">
                <a:latin typeface="Times New Roman" panose="02020603050405020304" pitchFamily="18" charset="0"/>
                <a:cs typeface="Times New Roman" panose="02020603050405020304" pitchFamily="18" charset="0"/>
              </a:rPr>
              <a:t>SLO Symposium January 2019</a:t>
            </a:r>
          </a:p>
          <a:p>
            <a:pPr lvl="1">
              <a:buClr>
                <a:srgbClr val="0070C0"/>
              </a:buClr>
            </a:pPr>
            <a:r>
              <a:rPr lang="en-US" sz="2900" dirty="0">
                <a:latin typeface="Times New Roman" panose="02020603050405020304" pitchFamily="18" charset="0"/>
                <a:cs typeface="Times New Roman" panose="02020603050405020304" pitchFamily="18" charset="0"/>
              </a:rPr>
              <a:t>CIO Conference April 2019</a:t>
            </a:r>
          </a:p>
          <a:p>
            <a:pPr lvl="1">
              <a:buClr>
                <a:srgbClr val="0070C0"/>
              </a:buClr>
            </a:pPr>
            <a:r>
              <a:rPr lang="en-US" sz="2900" dirty="0">
                <a:latin typeface="Times New Roman" panose="02020603050405020304" pitchFamily="18" charset="0"/>
                <a:cs typeface="Times New Roman" panose="02020603050405020304" pitchFamily="18" charset="0"/>
              </a:rPr>
              <a:t>Spring Plenary Session April 2019</a:t>
            </a:r>
          </a:p>
          <a:p>
            <a:pPr lvl="1">
              <a:buClr>
                <a:srgbClr val="0070C0"/>
              </a:buClr>
            </a:pPr>
            <a:r>
              <a:rPr lang="en-US" sz="2900" dirty="0">
                <a:latin typeface="Times New Roman" panose="02020603050405020304" pitchFamily="18" charset="0"/>
                <a:cs typeface="Times New Roman" panose="02020603050405020304" pitchFamily="18" charset="0"/>
              </a:rPr>
              <a:t>Career and Noncredit Institute April 2019 </a:t>
            </a:r>
          </a:p>
        </p:txBody>
      </p:sp>
    </p:spTree>
    <p:extLst>
      <p:ext uri="{BB962C8B-B14F-4D97-AF65-F5344CB8AC3E}">
        <p14:creationId xmlns:p14="http://schemas.microsoft.com/office/powerpoint/2010/main" val="44829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The Updated CB21 Rubrics</a:t>
            </a:r>
          </a:p>
        </p:txBody>
      </p:sp>
      <p:pic>
        <p:nvPicPr>
          <p:cNvPr id="4" name="Picture 3">
            <a:extLst>
              <a:ext uri="{FF2B5EF4-FFF2-40B4-BE49-F238E27FC236}">
                <a16:creationId xmlns:a16="http://schemas.microsoft.com/office/drawing/2014/main" id="{735711D1-656C-434A-9033-6EF80142F9A3}"/>
              </a:ext>
            </a:extLst>
          </p:cNvPr>
          <p:cNvPicPr>
            <a:picLocks noChangeAspect="1"/>
          </p:cNvPicPr>
          <p:nvPr/>
        </p:nvPicPr>
        <p:blipFill>
          <a:blip r:embed="rId2"/>
          <a:stretch>
            <a:fillRect/>
          </a:stretch>
        </p:blipFill>
        <p:spPr>
          <a:xfrm>
            <a:off x="5362413" y="1366137"/>
            <a:ext cx="6086126" cy="4269372"/>
          </a:xfrm>
          <a:prstGeom prst="rect">
            <a:avLst/>
          </a:prstGeom>
        </p:spPr>
      </p:pic>
    </p:spTree>
    <p:extLst>
      <p:ext uri="{BB962C8B-B14F-4D97-AF65-F5344CB8AC3E}">
        <p14:creationId xmlns:p14="http://schemas.microsoft.com/office/powerpoint/2010/main" val="2206212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712922" y="1193369"/>
            <a:ext cx="10640878" cy="5455403"/>
          </a:xfrm>
        </p:spPr>
        <p:txBody>
          <a:bodyPr>
            <a:noAutofit/>
          </a:bodyPr>
          <a:lstStyle/>
          <a:p>
            <a:pPr fontAlgn="base"/>
            <a:r>
              <a:rPr lang="en-US" dirty="0">
                <a:latin typeface="Times New Roman" panose="02020603050405020304" pitchFamily="18" charset="0"/>
                <a:cs typeface="Times New Roman" panose="02020603050405020304" pitchFamily="18" charset="0"/>
              </a:rPr>
              <a:t>The rubrics are outcomes that demonstrate course level outcomes/an educational level that student has attained by completion of course.</a:t>
            </a:r>
          </a:p>
          <a:p>
            <a:pPr fontAlgn="base"/>
            <a:r>
              <a:rPr lang="en-US" dirty="0">
                <a:latin typeface="Times New Roman" panose="02020603050405020304" pitchFamily="18" charset="0"/>
                <a:cs typeface="Times New Roman" panose="02020603050405020304" pitchFamily="18" charset="0"/>
              </a:rPr>
              <a:t>The rubrics do not include all of the learning outcomes of every course</a:t>
            </a:r>
          </a:p>
          <a:p>
            <a:pPr lvl="0" fontAlgn="base"/>
            <a:r>
              <a:rPr lang="en-US" dirty="0">
                <a:latin typeface="Times New Roman" panose="02020603050405020304" pitchFamily="18" charset="0"/>
                <a:cs typeface="Times New Roman" panose="02020603050405020304" pitchFamily="18" charset="0"/>
              </a:rPr>
              <a:t>The new coding identifies the level at which the student should be upon completion of a course in a pathway. </a:t>
            </a:r>
          </a:p>
          <a:p>
            <a:pPr lvl="1" fontAlgn="base"/>
            <a:r>
              <a:rPr lang="en-US" dirty="0">
                <a:latin typeface="Times New Roman" panose="02020603050405020304" pitchFamily="18" charset="0"/>
                <a:cs typeface="Times New Roman" panose="02020603050405020304" pitchFamily="18" charset="0"/>
              </a:rPr>
              <a:t>A level typically indicates one-year of high school course work at a standard pace, neither accelerated, nor stretched. </a:t>
            </a:r>
          </a:p>
          <a:p>
            <a:pPr lvl="1" fontAlgn="base"/>
            <a:r>
              <a:rPr lang="en-US" dirty="0">
                <a:latin typeface="Times New Roman" panose="02020603050405020304" pitchFamily="18" charset="0"/>
                <a:cs typeface="Times New Roman" panose="02020603050405020304" pitchFamily="18" charset="0"/>
              </a:rPr>
              <a:t>This generally is interpreted to be one-term at a standard college pace.</a:t>
            </a:r>
          </a:p>
          <a:p>
            <a:r>
              <a:rPr lang="en-US" dirty="0">
                <a:latin typeface="Times New Roman" panose="02020603050405020304" pitchFamily="18" charset="0"/>
                <a:cs typeface="Times New Roman" panose="02020603050405020304" pitchFamily="18" charset="0"/>
              </a:rPr>
              <a:t>New coding integrates traditional level outcomes updated with current expectations from the Federal</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Educational Functioning Level (EFL) descriptors, based on Common Core Standards</a:t>
            </a:r>
          </a:p>
          <a:p>
            <a:pPr lvl="0"/>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58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38200" y="336550"/>
            <a:ext cx="10515600" cy="996951"/>
          </a:xfrm>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sz="40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4339" name="Rectangle 1027"/>
          <p:cNvSpPr>
            <a:spLocks noGrp="1" noChangeArrowheads="1"/>
          </p:cNvSpPr>
          <p:nvPr>
            <p:ph idx="1"/>
          </p:nvPr>
        </p:nvSpPr>
        <p:spPr>
          <a:xfrm>
            <a:off x="838200" y="1627322"/>
            <a:ext cx="10400071" cy="4581750"/>
          </a:xfrm>
        </p:spPr>
        <p:txBody>
          <a:bodyPr>
            <a:normAutofit/>
          </a:bodyPr>
          <a:lstStyle/>
          <a:p>
            <a:pPr lvl="0"/>
            <a:r>
              <a:rPr lang="en-US" dirty="0">
                <a:latin typeface="Times New Roman" panose="02020603050405020304" pitchFamily="18" charset="0"/>
                <a:cs typeface="Times New Roman" panose="02020603050405020304" pitchFamily="18" charset="0"/>
              </a:rPr>
              <a:t>New coding identifies and helps track student progress for AB 705 and Student Centered Funding Formula (SCFF) time to completion metrics.</a:t>
            </a:r>
          </a:p>
          <a:p>
            <a:r>
              <a:rPr lang="en-US" dirty="0">
                <a:latin typeface="Times New Roman" panose="02020603050405020304" pitchFamily="18" charset="0"/>
                <a:cs typeface="Times New Roman" panose="02020603050405020304" pitchFamily="18" charset="0"/>
              </a:rPr>
              <a:t>There may be additional levels below transfer that did not exist prior to 2019. This is due to including noncredit, Adult Basic Education (ABE) and Adult Secondary Education (ASE) in the same rubric with credit courses.</a:t>
            </a:r>
          </a:p>
          <a:p>
            <a:r>
              <a:rPr lang="en-US" dirty="0">
                <a:latin typeface="Times New Roman" panose="02020603050405020304" pitchFamily="18" charset="0"/>
                <a:cs typeface="Times New Roman" panose="02020603050405020304" pitchFamily="18" charset="0"/>
              </a:rPr>
              <a:t>All in same rubric to facilitate alignment between credit, noncredit, and adult schools and allow for mirrored courses and transition from adult education and noncredit to credit.</a:t>
            </a:r>
          </a:p>
        </p:txBody>
      </p:sp>
    </p:spTree>
    <p:extLst>
      <p:ext uri="{BB962C8B-B14F-4D97-AF65-F5344CB8AC3E}">
        <p14:creationId xmlns:p14="http://schemas.microsoft.com/office/powerpoint/2010/main" val="3025878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10515600" cy="4147472"/>
          </a:xfrm>
        </p:spPr>
        <p:txBody>
          <a:bodyPr>
            <a:normAutofit lnSpcReduction="10000"/>
          </a:bodyPr>
          <a:lstStyle/>
          <a:p>
            <a:pPr lvl="0"/>
            <a:r>
              <a:rPr lang="en-US" dirty="0">
                <a:latin typeface="Times New Roman" panose="02020603050405020304" pitchFamily="18" charset="0"/>
                <a:cs typeface="Times New Roman" panose="02020603050405020304" pitchFamily="18" charset="0"/>
              </a:rPr>
              <a:t>Rubrics for English integrate reading and critical thinking outcomes.</a:t>
            </a:r>
          </a:p>
          <a:p>
            <a:pPr lvl="0"/>
            <a:r>
              <a:rPr lang="en-US" dirty="0">
                <a:latin typeface="Times New Roman" panose="02020603050405020304" pitchFamily="18" charset="0"/>
                <a:cs typeface="Times New Roman" panose="02020603050405020304" pitchFamily="18" charset="0"/>
              </a:rPr>
              <a:t>Rubrics for mathematics and quantitative reasoning include statistics, geometry, contextual mathematics and mathematical critical thinking outcomes.</a:t>
            </a:r>
          </a:p>
          <a:p>
            <a:pPr lvl="0"/>
            <a:r>
              <a:rPr lang="en-US" dirty="0">
                <a:latin typeface="Times New Roman" panose="02020603050405020304" pitchFamily="18" charset="0"/>
                <a:cs typeface="Times New Roman" panose="02020603050405020304" pitchFamily="18" charset="0"/>
              </a:rPr>
              <a:t>All rubrics reference integrated skills such as communication and problem solving.</a:t>
            </a:r>
          </a:p>
          <a:p>
            <a:pPr lvl="0"/>
            <a:endParaRPr lang="en-US" dirty="0">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120000"/>
              </a:lnSpc>
              <a:spcBef>
                <a:spcPts val="0"/>
              </a:spcBef>
              <a:buNone/>
            </a:pPr>
            <a:r>
              <a:rPr lang="en-US" dirty="0">
                <a:latin typeface="Times New Roman" panose="02020603050405020304" pitchFamily="18" charset="0"/>
                <a:ea typeface="Times New Roman" charset="0"/>
                <a:cs typeface="Times New Roman" panose="02020603050405020304" pitchFamily="18" charset="0"/>
              </a:rPr>
              <a:t> </a:t>
            </a: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345632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do NOT…</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10515600" cy="4351338"/>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Drive curricular content or pedagogy;</a:t>
            </a:r>
          </a:p>
          <a:p>
            <a:pPr lvl="0"/>
            <a:r>
              <a:rPr lang="en-US" dirty="0">
                <a:latin typeface="Times New Roman" panose="02020603050405020304" pitchFamily="18" charset="0"/>
                <a:cs typeface="Times New Roman" panose="02020603050405020304" pitchFamily="18" charset="0"/>
              </a:rPr>
              <a:t>Include all of the language of the EFLs…but they do adapt them to California community college curriculum with accurate, yet concise descriptions;</a:t>
            </a:r>
          </a:p>
          <a:p>
            <a:pPr lvl="0"/>
            <a:r>
              <a:rPr lang="en-US" dirty="0">
                <a:latin typeface="Times New Roman" panose="02020603050405020304" pitchFamily="18" charset="0"/>
                <a:cs typeface="Times New Roman" panose="02020603050405020304" pitchFamily="18" charset="0"/>
              </a:rPr>
              <a:t>Dictate any particular innovation, program or course strategy;</a:t>
            </a:r>
          </a:p>
          <a:p>
            <a:pPr lvl="0"/>
            <a:r>
              <a:rPr lang="en-US" dirty="0">
                <a:latin typeface="Times New Roman" panose="02020603050405020304" pitchFamily="18" charset="0"/>
                <a:cs typeface="Times New Roman" panose="02020603050405020304" pitchFamily="18" charset="0"/>
              </a:rPr>
              <a:t>Determine or dictate sequences or prerequisites for any particular course.</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192324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6800" b="1" dirty="0">
                <a:solidFill>
                  <a:srgbClr val="C00000"/>
                </a:solidFill>
                <a:latin typeface="Times New Roman" panose="02020603050405020304" pitchFamily="18" charset="0"/>
                <a:cs typeface="Times New Roman" panose="02020603050405020304" pitchFamily="18" charset="0"/>
              </a:rPr>
              <a:t>AB 705</a:t>
            </a:r>
            <a:br>
              <a:rPr lang="en-US" sz="6800" b="1" dirty="0">
                <a:solidFill>
                  <a:srgbClr val="C00000"/>
                </a:solidFill>
                <a:latin typeface="Times New Roman" panose="02020603050405020304" pitchFamily="18" charset="0"/>
                <a:cs typeface="Times New Roman" panose="02020603050405020304" pitchFamily="18" charset="0"/>
              </a:rPr>
            </a:br>
            <a:r>
              <a:rPr lang="en-US" sz="3600" b="1" dirty="0">
                <a:solidFill>
                  <a:srgbClr val="C00000"/>
                </a:solidFill>
                <a:latin typeface="Times New Roman" panose="02020603050405020304" pitchFamily="18" charset="0"/>
                <a:cs typeface="Times New Roman" panose="02020603050405020304" pitchFamily="18" charset="0"/>
              </a:rPr>
              <a:t>(Irwin, 2017)</a:t>
            </a:r>
            <a:endParaRPr lang="en-US" sz="6800" b="1"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2B848C-49AD-0C49-AE4C-919EABC776BD}"/>
              </a:ext>
            </a:extLst>
          </p:cNvPr>
          <p:cNvPicPr>
            <a:picLocks noChangeAspect="1"/>
          </p:cNvPicPr>
          <p:nvPr/>
        </p:nvPicPr>
        <p:blipFill>
          <a:blip r:embed="rId2"/>
          <a:stretch>
            <a:fillRect/>
          </a:stretch>
        </p:blipFill>
        <p:spPr>
          <a:xfrm>
            <a:off x="5966962" y="1858852"/>
            <a:ext cx="4177701" cy="3141372"/>
          </a:xfrm>
          <a:prstGeom prst="rect">
            <a:avLst/>
          </a:prstGeom>
        </p:spPr>
      </p:pic>
    </p:spTree>
    <p:extLst>
      <p:ext uri="{BB962C8B-B14F-4D97-AF65-F5344CB8AC3E}">
        <p14:creationId xmlns:p14="http://schemas.microsoft.com/office/powerpoint/2010/main" val="1684634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7030A0"/>
                </a:solidFill>
                <a:latin typeface="Times New Roman" panose="02020603050405020304" pitchFamily="18" charset="0"/>
                <a:cs typeface="Times New Roman" panose="02020603050405020304" pitchFamily="18" charset="0"/>
              </a:rPr>
              <a:t>Considerations for Curriculum…</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4"/>
            <a:ext cx="10515600" cy="4632325"/>
          </a:xfrm>
        </p:spPr>
        <p:txBody>
          <a:bodyPr>
            <a:normAutofit fontScale="92500"/>
          </a:bodyPr>
          <a:lstStyle/>
          <a:p>
            <a:pPr>
              <a:lnSpc>
                <a:spcPct val="120000"/>
              </a:lnSpc>
              <a:spcBef>
                <a:spcPts val="0"/>
              </a:spcBef>
              <a:buClr>
                <a:srgbClr val="7030A0"/>
              </a:buClr>
            </a:pPr>
            <a:r>
              <a:rPr lang="en-US" dirty="0">
                <a:latin typeface="Times New Roman" panose="02020603050405020304" pitchFamily="18" charset="0"/>
                <a:ea typeface="Times New Roman" charset="0"/>
                <a:cs typeface="Times New Roman" panose="02020603050405020304" pitchFamily="18" charset="0"/>
              </a:rPr>
              <a:t>Course sequencing for full time and part time students</a:t>
            </a:r>
          </a:p>
          <a:p>
            <a:pPr lvl="1">
              <a:lnSpc>
                <a:spcPct val="120000"/>
              </a:lnSpc>
              <a:spcBef>
                <a:spcPts val="0"/>
              </a:spcBef>
              <a:buClr>
                <a:srgbClr val="7030A0"/>
              </a:buClr>
            </a:pPr>
            <a:r>
              <a:rPr lang="en-US" dirty="0">
                <a:latin typeface="Times New Roman" panose="02020603050405020304" pitchFamily="18" charset="0"/>
                <a:ea typeface="Times New Roman" charset="0"/>
                <a:cs typeface="Times New Roman" panose="02020603050405020304" pitchFamily="18" charset="0"/>
              </a:rPr>
              <a:t>How many full time students do you have? Part time?</a:t>
            </a:r>
          </a:p>
          <a:p>
            <a:pPr lvl="1">
              <a:lnSpc>
                <a:spcPct val="120000"/>
              </a:lnSpc>
              <a:spcBef>
                <a:spcPts val="0"/>
              </a:spcBef>
              <a:buClr>
                <a:srgbClr val="7030A0"/>
              </a:buClr>
            </a:pPr>
            <a:r>
              <a:rPr lang="en-US" dirty="0">
                <a:latin typeface="Times New Roman" panose="02020603050405020304" pitchFamily="18" charset="0"/>
                <a:ea typeface="Times New Roman" charset="0"/>
                <a:cs typeface="Times New Roman" panose="02020603050405020304" pitchFamily="18" charset="0"/>
              </a:rPr>
              <a:t>When are your courses offered? How are student and instructor schedule restrictions addressed?</a:t>
            </a:r>
          </a:p>
          <a:p>
            <a:pPr>
              <a:lnSpc>
                <a:spcPct val="120000"/>
              </a:lnSpc>
              <a:spcBef>
                <a:spcPts val="0"/>
              </a:spcBef>
              <a:buClr>
                <a:srgbClr val="7030A0"/>
              </a:buClr>
            </a:pPr>
            <a:r>
              <a:rPr lang="en-US" dirty="0">
                <a:latin typeface="Times New Roman" panose="02020603050405020304" pitchFamily="18" charset="0"/>
                <a:ea typeface="Times New Roman" charset="0"/>
                <a:cs typeface="Times New Roman" panose="02020603050405020304" pitchFamily="18" charset="0"/>
              </a:rPr>
              <a:t>Degrees and Certificates</a:t>
            </a:r>
          </a:p>
          <a:p>
            <a:pPr lvl="1">
              <a:lnSpc>
                <a:spcPct val="120000"/>
              </a:lnSpc>
              <a:spcBef>
                <a:spcPts val="0"/>
              </a:spcBef>
              <a:buClr>
                <a:srgbClr val="7030A0"/>
              </a:buClr>
            </a:pPr>
            <a:r>
              <a:rPr lang="en-US" dirty="0">
                <a:latin typeface="Times New Roman" panose="02020603050405020304" pitchFamily="18" charset="0"/>
                <a:ea typeface="Times New Roman" charset="0"/>
                <a:cs typeface="Times New Roman" panose="02020603050405020304" pitchFamily="18" charset="0"/>
              </a:rPr>
              <a:t>What are the requirements of the institutions where many of your students transfer? Do you offer the most appropriate degrees?</a:t>
            </a:r>
          </a:p>
          <a:p>
            <a:pPr lvl="1">
              <a:lnSpc>
                <a:spcPct val="120000"/>
              </a:lnSpc>
              <a:spcBef>
                <a:spcPts val="0"/>
              </a:spcBef>
              <a:buClr>
                <a:srgbClr val="7030A0"/>
              </a:buClr>
            </a:pPr>
            <a:r>
              <a:rPr lang="en-US" dirty="0">
                <a:latin typeface="Times New Roman" panose="02020603050405020304" pitchFamily="18" charset="0"/>
                <a:ea typeface="Times New Roman" charset="0"/>
                <a:cs typeface="Times New Roman" panose="02020603050405020304" pitchFamily="18" charset="0"/>
              </a:rPr>
              <a:t>Are your part-time students completing &gt;12 units in their last year prior to transfer?</a:t>
            </a:r>
          </a:p>
          <a:p>
            <a:pPr lvl="1">
              <a:lnSpc>
                <a:spcPct val="120000"/>
              </a:lnSpc>
              <a:spcBef>
                <a:spcPts val="0"/>
              </a:spcBef>
              <a:buClr>
                <a:srgbClr val="7030A0"/>
              </a:buClr>
            </a:pPr>
            <a:endParaRPr lang="en-US" dirty="0">
              <a:latin typeface="Times New Roman" panose="02020603050405020304" pitchFamily="18" charset="0"/>
              <a:ea typeface="Times New Roman" charset="0"/>
              <a:cs typeface="Times New Roman" panose="02020603050405020304" pitchFamily="18" charset="0"/>
            </a:endParaRPr>
          </a:p>
          <a:p>
            <a:pPr>
              <a:lnSpc>
                <a:spcPct val="120000"/>
              </a:lnSpc>
              <a:spcBef>
                <a:spcPts val="0"/>
              </a:spcBef>
              <a:buClr>
                <a:srgbClr val="7030A0"/>
              </a:buClr>
            </a:pPr>
            <a:r>
              <a:rPr lang="en-US" dirty="0">
                <a:latin typeface="Times New Roman" panose="02020603050405020304" pitchFamily="18" charset="0"/>
                <a:ea typeface="Times New Roman" charset="0"/>
                <a:cs typeface="Times New Roman" panose="02020603050405020304" pitchFamily="18" charset="0"/>
              </a:rPr>
              <a:t>More…</a:t>
            </a:r>
          </a:p>
        </p:txBody>
      </p:sp>
    </p:spTree>
    <p:extLst>
      <p:ext uri="{BB962C8B-B14F-4D97-AF65-F5344CB8AC3E}">
        <p14:creationId xmlns:p14="http://schemas.microsoft.com/office/powerpoint/2010/main" val="1858006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Q and A</a:t>
            </a:r>
            <a:br>
              <a:rPr lang="en-US" sz="5400" b="1" dirty="0">
                <a:solidFill>
                  <a:srgbClr val="C00000"/>
                </a:solidFill>
                <a:latin typeface="Times New Roman" panose="02020603050405020304" pitchFamily="18" charset="0"/>
                <a:cs typeface="Times New Roman" panose="02020603050405020304" pitchFamily="18" charset="0"/>
              </a:rPr>
            </a:br>
            <a:br>
              <a:rPr lang="en-US" sz="5400" b="1" dirty="0">
                <a:solidFill>
                  <a:srgbClr val="C00000"/>
                </a:solidFill>
                <a:latin typeface="Times New Roman" panose="02020603050405020304" pitchFamily="18" charset="0"/>
                <a:cs typeface="Times New Roman" panose="02020603050405020304" pitchFamily="18" charset="0"/>
              </a:rPr>
            </a:br>
            <a:br>
              <a:rPr lang="en-US" sz="5400" b="1" dirty="0">
                <a:solidFill>
                  <a:srgbClr val="C00000"/>
                </a:solidFill>
                <a:latin typeface="Times New Roman" panose="02020603050405020304" pitchFamily="18" charset="0"/>
                <a:cs typeface="Times New Roman" panose="02020603050405020304" pitchFamily="18" charset="0"/>
              </a:rPr>
            </a:br>
            <a:br>
              <a:rPr lang="en-US" sz="5400" b="1" dirty="0">
                <a:solidFill>
                  <a:srgbClr val="C00000"/>
                </a:solidFill>
                <a:latin typeface="Times New Roman" panose="02020603050405020304" pitchFamily="18" charset="0"/>
                <a:cs typeface="Times New Roman" panose="02020603050405020304" pitchFamily="18" charset="0"/>
              </a:rPr>
            </a:br>
            <a:r>
              <a:rPr lang="en-US" sz="5400" b="1" dirty="0">
                <a:solidFill>
                  <a:srgbClr val="C00000"/>
                </a:solidFill>
                <a:latin typeface="Times New Roman" panose="02020603050405020304" pitchFamily="18" charset="0"/>
                <a:cs typeface="Times New Roman" panose="02020603050405020304" pitchFamily="18" charset="0"/>
              </a:rPr>
              <a:t>Thank you!</a:t>
            </a:r>
          </a:p>
        </p:txBody>
      </p:sp>
      <p:pic>
        <p:nvPicPr>
          <p:cNvPr id="3" name="Picture 2">
            <a:extLst>
              <a:ext uri="{FF2B5EF4-FFF2-40B4-BE49-F238E27FC236}">
                <a16:creationId xmlns:a16="http://schemas.microsoft.com/office/drawing/2014/main" id="{8FA754ED-6A1A-6749-87B8-237472228DA4}"/>
              </a:ext>
            </a:extLst>
          </p:cNvPr>
          <p:cNvPicPr>
            <a:picLocks noChangeAspect="1"/>
          </p:cNvPicPr>
          <p:nvPr/>
        </p:nvPicPr>
        <p:blipFill>
          <a:blip r:embed="rId2"/>
          <a:stretch>
            <a:fillRect/>
          </a:stretch>
        </p:blipFill>
        <p:spPr>
          <a:xfrm>
            <a:off x="5435565" y="445315"/>
            <a:ext cx="5328970" cy="2984223"/>
          </a:xfrm>
          <a:prstGeom prst="rect">
            <a:avLst/>
          </a:prstGeom>
        </p:spPr>
      </p:pic>
      <p:sp>
        <p:nvSpPr>
          <p:cNvPr id="4" name="TextBox 3"/>
          <p:cNvSpPr txBox="1"/>
          <p:nvPr/>
        </p:nvSpPr>
        <p:spPr>
          <a:xfrm>
            <a:off x="5435565" y="3950208"/>
            <a:ext cx="5376672" cy="2215991"/>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Ginni</a:t>
            </a:r>
            <a:r>
              <a:rPr lang="en-US" sz="2400" dirty="0">
                <a:latin typeface="Times New Roman" panose="02020603050405020304" pitchFamily="18" charset="0"/>
                <a:cs typeface="Times New Roman" panose="02020603050405020304" pitchFamily="18" charset="0"/>
              </a:rPr>
              <a:t> May </a:t>
            </a:r>
          </a:p>
          <a:p>
            <a:pPr algn="ctr"/>
            <a:r>
              <a:rPr lang="en-US" sz="2400" dirty="0">
                <a:latin typeface="Times New Roman" panose="02020603050405020304" pitchFamily="18" charset="0"/>
                <a:cs typeface="Times New Roman" panose="02020603050405020304" pitchFamily="18" charset="0"/>
                <a:hlinkClick r:id="rId3"/>
              </a:rPr>
              <a:t>mayv@scc.losrios.edu</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Cheryl </a:t>
            </a:r>
            <a:r>
              <a:rPr lang="en-US" sz="2400" dirty="0" err="1">
                <a:latin typeface="Times New Roman" panose="02020603050405020304" pitchFamily="18" charset="0"/>
                <a:cs typeface="Times New Roman" panose="02020603050405020304" pitchFamily="18" charset="0"/>
              </a:rPr>
              <a:t>Aschenbach</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hlinkClick r:id="rId4"/>
              </a:rPr>
              <a:t>caschenbach@lassencollege.edu</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893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10694-FA86-374A-A385-40BC7E9EBD44}"/>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Education Code §78213 </a:t>
            </a:r>
          </a:p>
        </p:txBody>
      </p:sp>
      <p:sp>
        <p:nvSpPr>
          <p:cNvPr id="3" name="Content Placeholder 2">
            <a:extLst>
              <a:ext uri="{FF2B5EF4-FFF2-40B4-BE49-F238E27FC236}">
                <a16:creationId xmlns:a16="http://schemas.microsoft.com/office/drawing/2014/main" id="{5472B456-8EC2-624F-9A79-95418E373984}"/>
              </a:ext>
            </a:extLst>
          </p:cNvPr>
          <p:cNvSpPr>
            <a:spLocks noGrp="1"/>
          </p:cNvSpPr>
          <p:nvPr>
            <p:ph idx="1"/>
          </p:nvPr>
        </p:nvSpPr>
        <p:spPr/>
        <p:txBody>
          <a:bodyPr>
            <a:normAutofit/>
          </a:bodyPr>
          <a:lstStyle/>
          <a:p>
            <a:pPr>
              <a:buClr>
                <a:srgbClr val="FF0000"/>
              </a:buClr>
            </a:pPr>
            <a:r>
              <a:rPr lang="en-US" dirty="0">
                <a:latin typeface="Times New Roman" panose="02020603050405020304" pitchFamily="18" charset="0"/>
                <a:cs typeface="Times New Roman" panose="02020603050405020304" pitchFamily="18" charset="0"/>
              </a:rPr>
              <a:t>Colleges are allowed to place students into pre-transfer courses </a:t>
            </a:r>
          </a:p>
          <a:p>
            <a:pPr lvl="1">
              <a:buClr>
                <a:srgbClr val="FF0000"/>
              </a:buClr>
            </a:pPr>
            <a:r>
              <a:rPr lang="en-US" dirty="0">
                <a:latin typeface="Times New Roman" panose="02020603050405020304" pitchFamily="18" charset="0"/>
                <a:cs typeface="Times New Roman" panose="02020603050405020304" pitchFamily="18" charset="0"/>
              </a:rPr>
              <a:t>Only if students are highly unlikely to pass the transfer-level course; </a:t>
            </a:r>
            <a:r>
              <a:rPr lang="en-US" b="1" dirty="0">
                <a:latin typeface="Times New Roman" panose="02020603050405020304" pitchFamily="18" charset="0"/>
                <a:cs typeface="Times New Roman" panose="02020603050405020304" pitchFamily="18" charset="0"/>
              </a:rPr>
              <a:t>and</a:t>
            </a:r>
            <a:r>
              <a:rPr lang="en-US" dirty="0">
                <a:latin typeface="Times New Roman" panose="02020603050405020304" pitchFamily="18" charset="0"/>
                <a:cs typeface="Times New Roman" panose="02020603050405020304" pitchFamily="18" charset="0"/>
              </a:rPr>
              <a:t> </a:t>
            </a:r>
          </a:p>
          <a:p>
            <a:pPr lvl="1">
              <a:buClr>
                <a:srgbClr val="FF0000"/>
              </a:buClr>
            </a:pPr>
            <a:r>
              <a:rPr lang="en-US" dirty="0">
                <a:latin typeface="Times New Roman" panose="02020603050405020304" pitchFamily="18" charset="0"/>
                <a:cs typeface="Times New Roman" panose="02020603050405020304" pitchFamily="18" charset="0"/>
              </a:rPr>
              <a:t>If placement in the pre-transfer course would maximize the likelihood that a student would complete transfer-level English or mathematics within a one-year timeframe or for ESL within a three-year timeframe.</a:t>
            </a:r>
          </a:p>
          <a:p>
            <a:pPr>
              <a:buClr>
                <a:srgbClr val="FF0000"/>
              </a:buClr>
            </a:pPr>
            <a:r>
              <a:rPr lang="en-US" dirty="0">
                <a:latin typeface="Times New Roman" panose="02020603050405020304" pitchFamily="18" charset="0"/>
                <a:cs typeface="Times New Roman" panose="02020603050405020304" pitchFamily="18" charset="0"/>
              </a:rPr>
              <a:t>In addition, colleges are required to use a student’s high school performance in their placement procedures when that data is reasonably available. </a:t>
            </a:r>
          </a:p>
          <a:p>
            <a:pPr>
              <a:buClr>
                <a:srgbClr val="FF000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77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571626" y="681925"/>
            <a:ext cx="8905228" cy="1009676"/>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The Title 5 Regulations for AB 705 </a:t>
            </a:r>
            <a:br>
              <a:rPr lang="en-US" sz="4000" b="1" dirty="0">
                <a:solidFill>
                  <a:srgbClr val="0070C0"/>
                </a:solidFill>
                <a:latin typeface="Times New Roman" panose="02020603050405020304" pitchFamily="18" charset="0"/>
                <a:cs typeface="Times New Roman" panose="02020603050405020304" pitchFamily="18" charset="0"/>
              </a:rPr>
            </a:br>
            <a:r>
              <a:rPr lang="en-US" sz="4000" b="1" dirty="0">
                <a:solidFill>
                  <a:srgbClr val="0070C0"/>
                </a:solidFill>
                <a:latin typeface="Times New Roman" panose="02020603050405020304" pitchFamily="18" charset="0"/>
                <a:cs typeface="Times New Roman" panose="02020603050405020304" pitchFamily="18" charset="0"/>
              </a:rPr>
              <a:t>(</a:t>
            </a:r>
            <a:r>
              <a:rPr lang="en-US" sz="3600" b="1" dirty="0">
                <a:solidFill>
                  <a:srgbClr val="0070C0"/>
                </a:solidFill>
                <a:latin typeface="Times New Roman" panose="02020603050405020304" pitchFamily="18" charset="0"/>
                <a:cs typeface="Times New Roman" panose="02020603050405020304" pitchFamily="18" charset="0"/>
              </a:rPr>
              <a:t>and AB 1805</a:t>
            </a:r>
            <a:r>
              <a:rPr lang="en-US" sz="4000" b="1" dirty="0">
                <a:solidFill>
                  <a:srgbClr val="0070C0"/>
                </a:solidFill>
                <a:latin typeface="Times New Roman" panose="02020603050405020304" pitchFamily="18" charset="0"/>
                <a:cs typeface="Times New Roman" panose="02020603050405020304" pitchFamily="18" charset="0"/>
              </a:rPr>
              <a:t>) Implementation</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53733" y="2353456"/>
            <a:ext cx="10638676" cy="3970318"/>
          </a:xfrm>
          <a:prstGeom prst="rect">
            <a:avLst/>
          </a:prstGeom>
          <a:noFill/>
        </p:spPr>
        <p:txBody>
          <a:bodyPr wrap="square" rtlCol="0">
            <a:spAutoFit/>
          </a:bodyPr>
          <a:lstStyle/>
          <a:p>
            <a:pPr algn="ctr">
              <a:buClr>
                <a:srgbClr val="0070C0"/>
              </a:buClr>
            </a:pPr>
            <a:r>
              <a:rPr lang="en-US" sz="2800" dirty="0">
                <a:solidFill>
                  <a:srgbClr val="0070C0"/>
                </a:solidFill>
                <a:latin typeface="Times New Roman" panose="02020603050405020304" pitchFamily="18" charset="0"/>
                <a:cs typeface="Times New Roman" panose="02020603050405020304" pitchFamily="18" charset="0"/>
              </a:rPr>
              <a:t>Approved by Board of Governors meeting on March 18, 2019</a:t>
            </a:r>
          </a:p>
          <a:p>
            <a:pPr algn="ctr">
              <a:buClr>
                <a:srgbClr val="0070C0"/>
              </a:buClr>
            </a:pPr>
            <a:r>
              <a:rPr lang="en-US" sz="2800" dirty="0">
                <a:solidFill>
                  <a:srgbClr val="0070C0"/>
                </a:solidFill>
                <a:latin typeface="Times New Roman" panose="02020603050405020304" pitchFamily="18" charset="0"/>
                <a:cs typeface="Times New Roman" panose="02020603050405020304" pitchFamily="18" charset="0"/>
              </a:rPr>
              <a:t>We are still waiting for changes to be chaptered</a:t>
            </a:r>
          </a:p>
          <a:p>
            <a:pPr algn="ctr">
              <a:buClr>
                <a:srgbClr val="0070C0"/>
              </a:buClr>
            </a:pPr>
            <a:endParaRPr lang="en-US" sz="2800" dirty="0">
              <a:solidFill>
                <a:srgbClr val="0070C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§55002 – Standards and Criteria for Courses</a:t>
            </a: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§55003 – Policies for Prerequisites, Corequisites and Advisories on Recommended Preparation</a:t>
            </a: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§55063 – Minimum Requirements for Associate Degree</a:t>
            </a: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§55500 – Scope and Intent</a:t>
            </a:r>
          </a:p>
          <a:p>
            <a:pPr marL="457200" indent="-457200">
              <a:buClr>
                <a:srgbClr val="0070C0"/>
              </a:buCl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§55522 – </a:t>
            </a:r>
            <a:r>
              <a:rPr lang="en-US" sz="2400" u="sng" dirty="0">
                <a:solidFill>
                  <a:srgbClr val="000000"/>
                </a:solidFill>
                <a:latin typeface="Times New Roman" panose="02020603050405020304" pitchFamily="18" charset="0"/>
                <a:cs typeface="Times New Roman" panose="02020603050405020304" pitchFamily="18" charset="0"/>
              </a:rPr>
              <a:t>English and Mathematics Placement and </a:t>
            </a:r>
            <a:r>
              <a:rPr lang="en-US" sz="2400" dirty="0">
                <a:solidFill>
                  <a:srgbClr val="000000"/>
                </a:solidFill>
                <a:latin typeface="Times New Roman" panose="02020603050405020304" pitchFamily="18" charset="0"/>
                <a:cs typeface="Times New Roman" panose="02020603050405020304" pitchFamily="18" charset="0"/>
              </a:rPr>
              <a:t>Assessment</a:t>
            </a:r>
          </a:p>
          <a:p>
            <a:pPr lvl="1">
              <a:buClr>
                <a:srgbClr val="0070C0"/>
              </a:buClr>
            </a:pP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036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§55002</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483209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55002(a)(2)(D) </a:t>
            </a:r>
            <a:endParaRPr lang="en-US" sz="2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 Prerequisites and Corequisites. Except as provided in section 55522, when the college and/or district curriculum committee determines, based on a review of the course outline of record, that a student would be highly unlikely to receive a satisfactory grade unless the student has knowledge or skills not taught in the course, then the course shall require prerequisites or corequisites (</a:t>
            </a:r>
            <a:r>
              <a:rPr lang="en-US" dirty="0">
                <a:solidFill>
                  <a:srgbClr val="FF0000"/>
                </a:solidFill>
                <a:latin typeface="Times New Roman" panose="02020603050405020304" pitchFamily="18" charset="0"/>
                <a:cs typeface="Times New Roman" panose="02020603050405020304" pitchFamily="18" charset="0"/>
              </a:rPr>
              <a:t>credit or noncredit</a:t>
            </a:r>
            <a:r>
              <a:rPr lang="en-US" dirty="0">
                <a:latin typeface="Times New Roman" panose="02020603050405020304" pitchFamily="18" charset="0"/>
                <a:cs typeface="Times New Roman" panose="02020603050405020304" pitchFamily="18" charset="0"/>
              </a:rPr>
              <a:t>) that are established, reviewed, and applied in accordance with the requirements of this article. </a:t>
            </a:r>
          </a:p>
          <a:p>
            <a:endParaRPr lang="en-US" sz="2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55002(b)(2)(D) </a:t>
            </a:r>
            <a:endParaRPr lang="en-US" sz="2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 Prerequisites and corequisites. When the college and/or district curriculum committee deems appropriate, the course may require prerequisites or corequisites (</a:t>
            </a:r>
            <a:r>
              <a:rPr lang="en-US" dirty="0">
                <a:solidFill>
                  <a:srgbClr val="FF0000"/>
                </a:solidFill>
                <a:latin typeface="Times New Roman" panose="02020603050405020304" pitchFamily="18" charset="0"/>
                <a:cs typeface="Times New Roman" panose="02020603050405020304" pitchFamily="18" charset="0"/>
              </a:rPr>
              <a:t>credit or noncredit</a:t>
            </a:r>
            <a:r>
              <a:rPr lang="en-US" dirty="0">
                <a:latin typeface="Times New Roman" panose="02020603050405020304" pitchFamily="18" charset="0"/>
                <a:cs typeface="Times New Roman" panose="02020603050405020304" pitchFamily="18" charset="0"/>
              </a:rPr>
              <a:t>) for the course that are established, reviewed, and applied in accordance with this article. </a:t>
            </a:r>
          </a:p>
          <a:p>
            <a:endParaRPr lang="en-US" sz="2800" dirty="0">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 55002(c)(5) </a:t>
            </a:r>
            <a:endParaRPr lang="en-US" sz="2800"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(5) Prerequisites and corequisites. When the college and/or district curriculum committee deems appropriate, a noncredit course may serve as a prerequisite or corequisite for a credit course as established, reviewed, and applied in accordance with this article.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106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§55003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4524315"/>
          </a:xfrm>
          <a:prstGeom prst="rect">
            <a:avLst/>
          </a:prstGeom>
          <a:noFill/>
        </p:spPr>
        <p:txBody>
          <a:bodyPr wrap="square" rtlCol="0">
            <a:spAutoFit/>
          </a:bodyPr>
          <a:lstStyle/>
          <a:p>
            <a:pPr>
              <a:lnSpc>
                <a:spcPct val="80000"/>
              </a:lnSpc>
            </a:pPr>
            <a:r>
              <a:rPr lang="en-US" sz="2000" dirty="0">
                <a:latin typeface="Times New Roman" panose="02020603050405020304" pitchFamily="18" charset="0"/>
                <a:cs typeface="Times New Roman" panose="02020603050405020304" pitchFamily="18" charset="0"/>
              </a:rPr>
              <a:t>§ 55003(c) A district governing board choosing to use content review as defined in subdivision (c) of section 55000 to establish prerequisites or corequisites in reading, written expression or mathematics for degree-applicable courses not in a sequence shall first adopt a plan specifying:</a:t>
            </a:r>
          </a:p>
          <a:p>
            <a:pPr>
              <a:lnSpc>
                <a:spcPct val="80000"/>
              </a:lnSpc>
            </a:pPr>
            <a:r>
              <a:rPr lang="en-US" sz="2000" dirty="0">
                <a:latin typeface="Times New Roman" panose="02020603050405020304" pitchFamily="18" charset="0"/>
                <a:cs typeface="Times New Roman" panose="02020603050405020304" pitchFamily="18" charset="0"/>
              </a:rPr>
              <a:t> </a:t>
            </a:r>
          </a:p>
          <a:p>
            <a:pPr>
              <a:lnSpc>
                <a:spcPct val="80000"/>
              </a:lnSpc>
            </a:pPr>
            <a:r>
              <a:rPr lang="en-US" sz="2000" dirty="0">
                <a:latin typeface="Times New Roman" panose="02020603050405020304" pitchFamily="18" charset="0"/>
                <a:cs typeface="Times New Roman" panose="02020603050405020304" pitchFamily="18" charset="0"/>
              </a:rPr>
              <a:t>(1) the method to be used to identify courses to which prerequisites </a:t>
            </a:r>
            <a:r>
              <a:rPr lang="en-US" sz="2000" dirty="0">
                <a:solidFill>
                  <a:srgbClr val="FF0000"/>
                </a:solidFill>
                <a:latin typeface="Times New Roman" panose="02020603050405020304" pitchFamily="18" charset="0"/>
                <a:cs typeface="Times New Roman" panose="02020603050405020304" pitchFamily="18" charset="0"/>
              </a:rPr>
              <a:t>or corequisites </a:t>
            </a:r>
            <a:r>
              <a:rPr lang="en-US" sz="2000" dirty="0">
                <a:latin typeface="Times New Roman" panose="02020603050405020304" pitchFamily="18" charset="0"/>
                <a:cs typeface="Times New Roman" panose="02020603050405020304" pitchFamily="18" charset="0"/>
              </a:rPr>
              <a:t>might be applied; </a:t>
            </a:r>
          </a:p>
          <a:p>
            <a:pPr>
              <a:lnSpc>
                <a:spcPct val="80000"/>
              </a:lnSpc>
            </a:pPr>
            <a:endParaRPr lang="en-US" sz="2000" dirty="0">
              <a:latin typeface="Times New Roman" panose="02020603050405020304" pitchFamily="18" charset="0"/>
              <a:cs typeface="Times New Roman" panose="02020603050405020304" pitchFamily="18" charset="0"/>
            </a:endParaRPr>
          </a:p>
          <a:p>
            <a:pPr>
              <a:lnSpc>
                <a:spcPct val="80000"/>
              </a:lnSpc>
            </a:pPr>
            <a:r>
              <a:rPr lang="en-US" sz="2000" dirty="0">
                <a:latin typeface="Times New Roman" panose="02020603050405020304" pitchFamily="18" charset="0"/>
                <a:cs typeface="Times New Roman" panose="02020603050405020304" pitchFamily="18" charset="0"/>
              </a:rPr>
              <a:t>(2) assurance that courses are reasonably available to students when prerequisites or corequisites have been established using content review as defined in subdivision (c) of section 55000. Such assurance shall include sufficient availability of the following: </a:t>
            </a:r>
          </a:p>
          <a:p>
            <a:pPr>
              <a:lnSpc>
                <a:spcPct val="80000"/>
              </a:lnSpc>
            </a:pPr>
            <a:endParaRPr lang="en-US" sz="2000" dirty="0">
              <a:latin typeface="Times New Roman" panose="02020603050405020304" pitchFamily="18" charset="0"/>
              <a:cs typeface="Times New Roman" panose="02020603050405020304" pitchFamily="18" charset="0"/>
            </a:endParaRPr>
          </a:p>
          <a:p>
            <a:pPr>
              <a:lnSpc>
                <a:spcPct val="80000"/>
              </a:lnSpc>
            </a:pPr>
            <a:r>
              <a:rPr lang="en-US" sz="2000" dirty="0">
                <a:latin typeface="Times New Roman" panose="02020603050405020304" pitchFamily="18" charset="0"/>
                <a:cs typeface="Times New Roman" panose="02020603050405020304" pitchFamily="18" charset="0"/>
              </a:rPr>
              <a:t>(A) appropriate courses that do not require prerequisites or corequisites, whether </a:t>
            </a:r>
            <a:r>
              <a:rPr lang="en-US" sz="2000" dirty="0">
                <a:solidFill>
                  <a:srgbClr val="FF0000"/>
                </a:solidFill>
                <a:latin typeface="Times New Roman" panose="02020603050405020304" pitchFamily="18" charset="0"/>
                <a:cs typeface="Times New Roman" panose="02020603050405020304" pitchFamily="18" charset="0"/>
              </a:rPr>
              <a:t>noncredit, credit</a:t>
            </a:r>
            <a:r>
              <a:rPr lang="en-US" sz="2000" dirty="0">
                <a:latin typeface="Times New Roman" panose="02020603050405020304" pitchFamily="18" charset="0"/>
                <a:cs typeface="Times New Roman" panose="02020603050405020304" pitchFamily="18" charset="0"/>
              </a:rPr>
              <a:t>, basic skills or degree-applicable courses; and </a:t>
            </a:r>
          </a:p>
          <a:p>
            <a:pPr>
              <a:lnSpc>
                <a:spcPct val="80000"/>
              </a:lnSpc>
            </a:pPr>
            <a:r>
              <a:rPr lang="en-US" sz="2000" dirty="0">
                <a:latin typeface="Times New Roman" panose="02020603050405020304" pitchFamily="18" charset="0"/>
                <a:cs typeface="Times New Roman" panose="02020603050405020304" pitchFamily="18" charset="0"/>
              </a:rPr>
              <a:t>(B) prerequisite or corequisite courses;</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a:lnSpc>
                <a:spcPct val="80000"/>
              </a:lnSpc>
            </a:pPr>
            <a:r>
              <a:rPr lang="en-US" sz="2000" dirty="0">
                <a:latin typeface="Times New Roman" panose="02020603050405020304" pitchFamily="18" charset="0"/>
                <a:cs typeface="Times New Roman" panose="02020603050405020304" pitchFamily="18" charset="0"/>
              </a:rPr>
              <a:t>(3) provisions for training for the curriculum committee; and </a:t>
            </a:r>
          </a:p>
          <a:p>
            <a:pPr>
              <a:lnSpc>
                <a:spcPct val="80000"/>
              </a:lnSpc>
            </a:pPr>
            <a:endParaRPr lang="en-US" sz="2000" dirty="0">
              <a:latin typeface="Times New Roman" panose="02020603050405020304" pitchFamily="18" charset="0"/>
              <a:cs typeface="Times New Roman" panose="02020603050405020304" pitchFamily="18" charset="0"/>
            </a:endParaRPr>
          </a:p>
          <a:p>
            <a:pPr>
              <a:lnSpc>
                <a:spcPct val="80000"/>
              </a:lnSpc>
            </a:pPr>
            <a:r>
              <a:rPr lang="en-US" sz="2000" dirty="0">
                <a:latin typeface="Times New Roman" panose="02020603050405020304" pitchFamily="18" charset="0"/>
                <a:cs typeface="Times New Roman" panose="02020603050405020304" pitchFamily="18" charset="0"/>
              </a:rPr>
              <a:t>(4) the research to be used to determine the impact of new prerequisites </a:t>
            </a:r>
            <a:r>
              <a:rPr lang="en-US" sz="2000" dirty="0">
                <a:solidFill>
                  <a:srgbClr val="FF0000"/>
                </a:solidFill>
                <a:latin typeface="Times New Roman" panose="02020603050405020304" pitchFamily="18" charset="0"/>
                <a:cs typeface="Times New Roman" panose="02020603050405020304" pitchFamily="18" charset="0"/>
              </a:rPr>
              <a:t>and corequisites </a:t>
            </a:r>
            <a:r>
              <a:rPr lang="en-US" sz="2000" dirty="0">
                <a:latin typeface="Times New Roman" panose="02020603050405020304" pitchFamily="18" charset="0"/>
                <a:cs typeface="Times New Roman" panose="02020603050405020304" pitchFamily="18" charset="0"/>
              </a:rPr>
              <a:t>based on content review. </a:t>
            </a:r>
          </a:p>
        </p:txBody>
      </p:sp>
    </p:spTree>
    <p:extLst>
      <p:ext uri="{BB962C8B-B14F-4D97-AF65-F5344CB8AC3E}">
        <p14:creationId xmlns:p14="http://schemas.microsoft.com/office/powerpoint/2010/main" val="3758491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0070C0"/>
                </a:solidFill>
                <a:latin typeface="Times New Roman" panose="02020603050405020304" pitchFamily="18" charset="0"/>
                <a:cs typeface="Times New Roman" panose="02020603050405020304" pitchFamily="18" charset="0"/>
              </a:rPr>
              <a:t>Title 5 §55003</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828800" y="1691601"/>
            <a:ext cx="10638676" cy="4832092"/>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§55003(d) Prerequisites or corequisites may be established only for any of the following purposes: </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(1) the prerequisite or corequisite is expressly required or </a:t>
            </a:r>
            <a:r>
              <a:rPr lang="en-US" sz="2200" dirty="0">
                <a:solidFill>
                  <a:srgbClr val="FF0000"/>
                </a:solidFill>
                <a:latin typeface="Times New Roman" panose="02020603050405020304" pitchFamily="18" charset="0"/>
                <a:cs typeface="Times New Roman" panose="02020603050405020304" pitchFamily="18" charset="0"/>
              </a:rPr>
              <a:t>expressly authorized by statute or regulation, or expressly required by institutions for which the college has transfer agreements</a:t>
            </a:r>
            <a:r>
              <a:rPr lang="en-US" sz="2200" dirty="0">
                <a:latin typeface="Times New Roman" panose="02020603050405020304" pitchFamily="18" charset="0"/>
                <a:cs typeface="Times New Roman" panose="02020603050405020304" pitchFamily="18" charset="0"/>
              </a:rPr>
              <a:t>; or </a:t>
            </a:r>
          </a:p>
          <a:p>
            <a:pPr marL="457200" indent="-457200">
              <a:buAutoNum type="arabicParenBoth"/>
            </a:pP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(3) the corequisite course will assure, consistent with section 55002, that a student acquires the necessary skills, concepts, and/or information, such that a student who has not enrolled in the corequisite is highly unlikely to receive a satisfactory grade in the course or program for which the corequisite is being established, </a:t>
            </a:r>
            <a:r>
              <a:rPr lang="en-US" sz="2200" dirty="0">
                <a:solidFill>
                  <a:srgbClr val="FF0000"/>
                </a:solidFill>
                <a:latin typeface="Times New Roman" panose="02020603050405020304" pitchFamily="18" charset="0"/>
                <a:cs typeface="Times New Roman" panose="02020603050405020304" pitchFamily="18" charset="0"/>
              </a:rPr>
              <a:t>and if the corequisite course is intended as additional support for students enrolling in transfer-level English or mathematics and quantitative reasoning courses, then it must be determined that the corequisite course increases the likelihood that the student will pass the transfer-level course</a:t>
            </a:r>
            <a:r>
              <a:rPr lang="en-US" sz="2200" dirty="0">
                <a:latin typeface="Times New Roman" panose="02020603050405020304" pitchFamily="18" charset="0"/>
                <a:cs typeface="Times New Roman" panose="02020603050405020304" pitchFamily="18" charset="0"/>
              </a:rPr>
              <a:t>; or </a:t>
            </a:r>
          </a:p>
        </p:txBody>
      </p:sp>
    </p:spTree>
    <p:extLst>
      <p:ext uri="{BB962C8B-B14F-4D97-AF65-F5344CB8AC3E}">
        <p14:creationId xmlns:p14="http://schemas.microsoft.com/office/powerpoint/2010/main" val="1121112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3656</TotalTime>
  <Words>4085</Words>
  <Application>Microsoft Macintosh PowerPoint</Application>
  <PresentationFormat>Widescreen</PresentationFormat>
  <Paragraphs>314</Paragraphs>
  <Slides>41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ＭＳ Ｐゴシック</vt:lpstr>
      <vt:lpstr>Arial</vt:lpstr>
      <vt:lpstr>Calibri</vt:lpstr>
      <vt:lpstr>Calibri Light</vt:lpstr>
      <vt:lpstr>Times New Roman</vt:lpstr>
      <vt:lpstr>Wingdings</vt:lpstr>
      <vt:lpstr>Office Theme</vt:lpstr>
      <vt:lpstr>New Coding  and Other Implications of AB 705 and the  Student Centered Funding Formula </vt:lpstr>
      <vt:lpstr>Description</vt:lpstr>
      <vt:lpstr>Overview</vt:lpstr>
      <vt:lpstr>AB 705 (Irwin, 2017)</vt:lpstr>
      <vt:lpstr>Education Code §78213 </vt:lpstr>
      <vt:lpstr>The Title 5 Regulations for AB 705  (and AB 1805) Implementation</vt:lpstr>
      <vt:lpstr>Title 5 §55002</vt:lpstr>
      <vt:lpstr>Title 5 §55003</vt:lpstr>
      <vt:lpstr>Title 5 §55003</vt:lpstr>
      <vt:lpstr>Title 5 §55003</vt:lpstr>
      <vt:lpstr>Title 5 §55063</vt:lpstr>
      <vt:lpstr>Title 5 §55063</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§55522 English and Mathematics Placement and Assessment</vt:lpstr>
      <vt:lpstr>Implications… </vt:lpstr>
      <vt:lpstr>Memo AA 19-19 (April 15, 2019) </vt:lpstr>
      <vt:lpstr>Student Centered Funding Formula</vt:lpstr>
      <vt:lpstr>Student Centered Funding Formula</vt:lpstr>
      <vt:lpstr>Student Success (Performance) Metrics</vt:lpstr>
      <vt:lpstr>SCFF – Performance Metrics</vt:lpstr>
      <vt:lpstr>ASCCC Recommendations on SCFF </vt:lpstr>
      <vt:lpstr>SCFF – Performance Metrics</vt:lpstr>
      <vt:lpstr>SCFF – Performance Metrics</vt:lpstr>
      <vt:lpstr>AB 705 Data Revision Project</vt:lpstr>
      <vt:lpstr>Why?</vt:lpstr>
      <vt:lpstr>Example of Coding for SCFF</vt:lpstr>
      <vt:lpstr>The Plan – Course Basic (CB) Codes </vt:lpstr>
      <vt:lpstr>AB 705 Data Revision Project</vt:lpstr>
      <vt:lpstr>The Updated CB21 Rubrics</vt:lpstr>
      <vt:lpstr>The Rubrics</vt:lpstr>
      <vt:lpstr>The Rubrics</vt:lpstr>
      <vt:lpstr>The Rubrics</vt:lpstr>
      <vt:lpstr>The Rubrics do NOT…</vt:lpstr>
      <vt:lpstr>Considerations for Curriculum…</vt:lpstr>
      <vt:lpstr>Q and A    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Virginia May</cp:lastModifiedBy>
  <cp:revision>271</cp:revision>
  <dcterms:created xsi:type="dcterms:W3CDTF">2017-10-02T12:56:57Z</dcterms:created>
  <dcterms:modified xsi:type="dcterms:W3CDTF">2019-07-09T23:43:46Z</dcterms:modified>
</cp:coreProperties>
</file>