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8"/>
  </p:notesMasterIdLst>
  <p:handoutMasterIdLst>
    <p:handoutMasterId r:id="rId59"/>
  </p:handoutMasterIdLst>
  <p:sldIdLst>
    <p:sldId id="256" r:id="rId2"/>
    <p:sldId id="382" r:id="rId3"/>
    <p:sldId id="259" r:id="rId4"/>
    <p:sldId id="365" r:id="rId5"/>
    <p:sldId id="383" r:id="rId6"/>
    <p:sldId id="367" r:id="rId7"/>
    <p:sldId id="366" r:id="rId8"/>
    <p:sldId id="363" r:id="rId9"/>
    <p:sldId id="364" r:id="rId10"/>
    <p:sldId id="348" r:id="rId11"/>
    <p:sldId id="349" r:id="rId12"/>
    <p:sldId id="314" r:id="rId13"/>
    <p:sldId id="322" r:id="rId14"/>
    <p:sldId id="356" r:id="rId15"/>
    <p:sldId id="357" r:id="rId16"/>
    <p:sldId id="346" r:id="rId17"/>
    <p:sldId id="386" r:id="rId18"/>
    <p:sldId id="387" r:id="rId19"/>
    <p:sldId id="359" r:id="rId20"/>
    <p:sldId id="358" r:id="rId21"/>
    <p:sldId id="384" r:id="rId22"/>
    <p:sldId id="368" r:id="rId23"/>
    <p:sldId id="341" r:id="rId24"/>
    <p:sldId id="309" r:id="rId25"/>
    <p:sldId id="369" r:id="rId26"/>
    <p:sldId id="385" r:id="rId27"/>
    <p:sldId id="360" r:id="rId28"/>
    <p:sldId id="361" r:id="rId29"/>
    <p:sldId id="362" r:id="rId30"/>
    <p:sldId id="370" r:id="rId31"/>
    <p:sldId id="320" r:id="rId32"/>
    <p:sldId id="315" r:id="rId33"/>
    <p:sldId id="353" r:id="rId34"/>
    <p:sldId id="317" r:id="rId35"/>
    <p:sldId id="318" r:id="rId36"/>
    <p:sldId id="351" r:id="rId37"/>
    <p:sldId id="334" r:id="rId38"/>
    <p:sldId id="371" r:id="rId39"/>
    <p:sldId id="381" r:id="rId40"/>
    <p:sldId id="380" r:id="rId41"/>
    <p:sldId id="373" r:id="rId42"/>
    <p:sldId id="374" r:id="rId43"/>
    <p:sldId id="375" r:id="rId44"/>
    <p:sldId id="376" r:id="rId45"/>
    <p:sldId id="377" r:id="rId46"/>
    <p:sldId id="378" r:id="rId47"/>
    <p:sldId id="379" r:id="rId48"/>
    <p:sldId id="342" r:id="rId49"/>
    <p:sldId id="388" r:id="rId50"/>
    <p:sldId id="343" r:id="rId51"/>
    <p:sldId id="347" r:id="rId52"/>
    <p:sldId id="350" r:id="rId53"/>
    <p:sldId id="335" r:id="rId54"/>
    <p:sldId id="310" r:id="rId55"/>
    <p:sldId id="311" r:id="rId56"/>
    <p:sldId id="319" r:id="rId57"/>
  </p:sldIdLst>
  <p:sldSz cx="9144000" cy="6858000" type="screen4x3"/>
  <p:notesSz cx="7010400" cy="92964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73699" autoAdjust="0"/>
  </p:normalViewPr>
  <p:slideViewPr>
    <p:cSldViewPr snapToGrid="0" snapToObjects="1">
      <p:cViewPr>
        <p:scale>
          <a:sx n="88" d="100"/>
          <a:sy n="88" d="100"/>
        </p:scale>
        <p:origin x="-166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369C9EC-5296-D44A-A7E3-9D50F2CBDD28}" type="datetimeFigureOut">
              <a:rPr lang="en-US" smtClean="0"/>
              <a:t>9/9/2018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0AE1346-2993-0F4D-AEB3-7C0F53CDDF6D}" type="slidenum">
              <a:rPr lang="en-US" smtClean="0"/>
              <a:t>‹#›</a:t>
            </a:fld>
            <a:endParaRPr lang="en-US" dirty="0"/>
          </a:p>
        </p:txBody>
      </p:sp>
    </p:spTree>
    <p:extLst>
      <p:ext uri="{BB962C8B-B14F-4D97-AF65-F5344CB8AC3E}">
        <p14:creationId xmlns:p14="http://schemas.microsoft.com/office/powerpoint/2010/main" val="109397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C8C79D6-1503-7C47-8D3D-9B8B046E9A19}" type="datetimeFigureOut">
              <a:rPr lang="en-US" smtClean="0"/>
              <a:t>9/9/2018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898C551-7708-9B49-90E3-D153F408E572}" type="slidenum">
              <a:rPr lang="en-US" smtClean="0"/>
              <a:t>‹#›</a:t>
            </a:fld>
            <a:endParaRPr lang="en-US" dirty="0"/>
          </a:p>
        </p:txBody>
      </p:sp>
    </p:spTree>
    <p:extLst>
      <p:ext uri="{BB962C8B-B14F-4D97-AF65-F5344CB8AC3E}">
        <p14:creationId xmlns:p14="http://schemas.microsoft.com/office/powerpoint/2010/main" val="588096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dessa.edu/programs/Metamajors/ArtsandHumanities/index.html" TargetMode="External"/><Relationship Id="rId7" Type="http://schemas.openxmlformats.org/officeDocument/2006/relationships/hyperlink" Target="http://www.odessa.edu/programs/metamajors/STEM/index.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odessa.edu/programs/metamajors/PublicandConsumerService/index.html" TargetMode="External"/><Relationship Id="rId5" Type="http://schemas.openxmlformats.org/officeDocument/2006/relationships/hyperlink" Target="http://www.odessa.edu/programs/metamajors/HealthScience/index.html" TargetMode="External"/><Relationship Id="rId4" Type="http://schemas.openxmlformats.org/officeDocument/2006/relationships/hyperlink" Target="http://www.odessa.edu/programs/metamajors/BusinessandIndustry/index.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cjc.edu/Programs/documents/GENERAL-EDUCATION-CORE-CURRICULUM-Fall-2015.pdf" TargetMode="External"/><Relationship Id="rId7" Type="http://schemas.openxmlformats.org/officeDocument/2006/relationships/hyperlink" Target="https://wcjc.emsicareercoach.co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wcjc.edu/hb2504-compliance/index.aspx" TargetMode="External"/><Relationship Id="rId5" Type="http://schemas.openxmlformats.org/officeDocument/2006/relationships/hyperlink" Target="http://www.wcjc.edu/Programs/Block-Scheduling/index.aspx" TargetMode="External"/><Relationship Id="rId4" Type="http://schemas.openxmlformats.org/officeDocument/2006/relationships/hyperlink" Target="http://www.wcjc.edu/Programs/documents/General-Education-Course-List-Vocational.pdf"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exploration.osu.edu/Fields%20of%20Study/BCC%20Meta-Major/behavior,culture%20and%20context%20%20sample%20curriculum.pdf" TargetMode="External"/><Relationship Id="rId13" Type="http://schemas.openxmlformats.org/officeDocument/2006/relationships/hyperlink" Target="http://exploration.osu.edu/Fields%20of%20Study/SCITEC%20Meta-Major/Science,%20Technology%20and%20Environment.pdf" TargetMode="External"/><Relationship Id="rId3" Type="http://schemas.openxmlformats.org/officeDocument/2006/relationships/hyperlink" Target="http://exploration.osu.edu/Fields%20of%20Study/AID%20Meta-Major/Arts,%20Innovation%20and%20Design.pdf" TargetMode="External"/><Relationship Id="rId7" Type="http://schemas.openxmlformats.org/officeDocument/2006/relationships/hyperlink" Target="http://exploration.osu.edu/Fields%20of%20Study/BCC%20Meta-Major/Behavior,%20Culture%20and%20Context.pdf" TargetMode="External"/><Relationship Id="rId12" Type="http://schemas.openxmlformats.org/officeDocument/2006/relationships/hyperlink" Target="http://exploration.osu.edu/Fields%20of%20Study/EDUPUB%20Meta-Major/education%20and%20public%20service%20sample%20curriculum.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xploration.osu.edu/Fields%20of%20Study/HLTHPRE%20Meta-Major/health%20and%20human%20services%20sample%20curriculum.pdf" TargetMode="External"/><Relationship Id="rId11" Type="http://schemas.openxmlformats.org/officeDocument/2006/relationships/hyperlink" Target="http://exploration.osu.edu/Fields%20of%20Study/EDUPUB%20Meta-Major/Education%20and%20Public%20Service.pdf" TargetMode="External"/><Relationship Id="rId5" Type="http://schemas.openxmlformats.org/officeDocument/2006/relationships/hyperlink" Target="http://exploration.osu.edu/Fields%20of%20Study/HLTHPRE%20Meta-Major/Health%20and%20Human%20Services.pdf" TargetMode="External"/><Relationship Id="rId15" Type="http://schemas.openxmlformats.org/officeDocument/2006/relationships/hyperlink" Target="http://exploration.osu.edu/Fields%20of%20Study/SCITEC%20Meta-Major/stem%20math%20M%20%20sample%20curriculum.pdf" TargetMode="External"/><Relationship Id="rId10" Type="http://schemas.openxmlformats.org/officeDocument/2006/relationships/hyperlink" Target="http://exploration.osu.edu/Fields%20of%20Study/MIEXPL%20Meta-Major/management%20and%20industry%20sample%20curriculum.pdf" TargetMode="External"/><Relationship Id="rId4" Type="http://schemas.openxmlformats.org/officeDocument/2006/relationships/hyperlink" Target="http://exploration.osu.edu/Fields%20of%20Study/AID%20Meta-Major/arts,%20innovation%20and%20design%20sample%20curriculum.pdf" TargetMode="External"/><Relationship Id="rId9" Type="http://schemas.openxmlformats.org/officeDocument/2006/relationships/hyperlink" Target="http://exploration.osu.edu/Fields%20of%20Study/MIEXPL%20Meta-Major/Management%20and%20Industry.pdf" TargetMode="External"/><Relationship Id="rId14" Type="http://schemas.openxmlformats.org/officeDocument/2006/relationships/hyperlink" Target="http://exploration.osu.edu/Fields%20of%20Study/SCITEC%20Meta-Major/stem%20math%20N%20%20sample%20curriculum.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a:t>
            </a:fld>
            <a:endParaRPr lang="en-US" dirty="0"/>
          </a:p>
        </p:txBody>
      </p:sp>
    </p:spTree>
    <p:extLst>
      <p:ext uri="{BB962C8B-B14F-4D97-AF65-F5344CB8AC3E}">
        <p14:creationId xmlns:p14="http://schemas.microsoft.com/office/powerpoint/2010/main" val="577175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Many colleges have elected to call these groupings different names depending upon their Mission, Vision and local culture. There is no RIGHT name. It’s a local decision – recommend including all constituencies in this process</a:t>
            </a:r>
          </a:p>
          <a:p>
            <a:endParaRPr lang="en-US" dirty="0"/>
          </a:p>
          <a:p>
            <a:r>
              <a:rPr lang="en-US" dirty="0"/>
              <a:t>Julie </a:t>
            </a:r>
            <a:r>
              <a:rPr lang="mr-IN" dirty="0"/>
              <a:t>–</a:t>
            </a:r>
            <a:r>
              <a:rPr lang="en-US" dirty="0"/>
              <a:t> Some have brought</a:t>
            </a:r>
            <a:r>
              <a:rPr lang="en-US" baseline="0" dirty="0"/>
              <a:t> students in to determine names that resonate with them, not us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11</a:t>
            </a:fld>
            <a:endParaRPr lang="en-US" dirty="0"/>
          </a:p>
        </p:txBody>
      </p:sp>
    </p:spTree>
    <p:extLst>
      <p:ext uri="{BB962C8B-B14F-4D97-AF65-F5344CB8AC3E}">
        <p14:creationId xmlns:p14="http://schemas.microsoft.com/office/powerpoint/2010/main" val="305907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Ginni</a:t>
            </a:r>
            <a:r>
              <a:rPr lang="en-US" baseline="0" dirty="0" smtClean="0"/>
              <a:t> - </a:t>
            </a:r>
            <a:r>
              <a:rPr lang="en-US" dirty="0" smtClean="0"/>
              <a:t>Moving </a:t>
            </a:r>
            <a:r>
              <a:rPr lang="en-US" dirty="0"/>
              <a:t>to clarity – go through these examples quickly – note the differences</a:t>
            </a:r>
            <a:r>
              <a:rPr lang="en-US" baseline="0" dirty="0"/>
              <a:t> in naming conventions</a:t>
            </a:r>
            <a:endParaRPr lang="en-US" dirty="0"/>
          </a:p>
          <a:p>
            <a:r>
              <a:rPr lang="en-US" dirty="0"/>
              <a:t>City Colleges of Chicago have 10 FOCUS areas</a:t>
            </a:r>
          </a:p>
        </p:txBody>
      </p:sp>
      <p:sp>
        <p:nvSpPr>
          <p:cNvPr id="4" name="Slide Number Placeholder 3"/>
          <p:cNvSpPr>
            <a:spLocks noGrp="1"/>
          </p:cNvSpPr>
          <p:nvPr>
            <p:ph type="sldNum" sz="quarter" idx="10"/>
          </p:nvPr>
        </p:nvSpPr>
        <p:spPr/>
        <p:txBody>
          <a:bodyPr/>
          <a:lstStyle/>
          <a:p>
            <a:fld id="{A898C551-7708-9B49-90E3-D153F408E572}" type="slidenum">
              <a:rPr lang="en-US" smtClean="0"/>
              <a:t>12</a:t>
            </a:fld>
            <a:endParaRPr lang="en-US" dirty="0"/>
          </a:p>
        </p:txBody>
      </p:sp>
    </p:spTree>
    <p:extLst>
      <p:ext uri="{BB962C8B-B14F-4D97-AF65-F5344CB8AC3E}">
        <p14:creationId xmlns:p14="http://schemas.microsoft.com/office/powerpoint/2010/main" val="3051737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Ginni</a:t>
            </a:r>
            <a:r>
              <a:rPr lang="en-US" baseline="0" dirty="0" smtClean="0"/>
              <a:t>  - </a:t>
            </a:r>
            <a:r>
              <a:rPr lang="en-US" dirty="0" smtClean="0"/>
              <a:t>Odessa </a:t>
            </a:r>
            <a:r>
              <a:rPr lang="en-US" dirty="0"/>
              <a:t>College in Odessa Texas has 5 metamajors – “</a:t>
            </a:r>
            <a:r>
              <a:rPr lang="en-US" sz="1200" b="0" i="0" kern="1200" dirty="0">
                <a:solidFill>
                  <a:schemeClr val="tx1"/>
                </a:solidFill>
                <a:effectLst/>
                <a:latin typeface="+mn-lt"/>
                <a:ea typeface="+mn-ea"/>
                <a:cs typeface="+mn-cs"/>
              </a:rPr>
              <a:t>Odessa College Offers more than 45 Associate Degree programs and more than 70 professional certificates. Whether you're looking to start a new career right away, or transfer to a four-year institution” They have good definitions for each meta major at https://www.odessa.edu/programs/Metamajors/index.html</a:t>
            </a:r>
          </a:p>
          <a:p>
            <a:pPr rtl="0" fontAlgn="t"/>
            <a:endParaRPr lang="en-US" sz="1200" u="none" strike="noStrike" kern="1200" dirty="0">
              <a:solidFill>
                <a:schemeClr val="tx1"/>
              </a:solidFill>
              <a:effectLst/>
              <a:latin typeface="+mn-lt"/>
              <a:ea typeface="+mn-ea"/>
              <a:cs typeface="+mn-cs"/>
              <a:hlinkClick r:id="rId3"/>
            </a:endParaRPr>
          </a:p>
          <a:p>
            <a:pPr rtl="0" fontAlgn="t"/>
            <a:r>
              <a:rPr lang="en-US" sz="1200" b="1" u="none" strike="noStrike" kern="1200" dirty="0">
                <a:solidFill>
                  <a:schemeClr val="tx1"/>
                </a:solidFill>
                <a:effectLst/>
                <a:latin typeface="+mn-lt"/>
                <a:ea typeface="+mn-ea"/>
                <a:cs typeface="+mn-cs"/>
                <a:hlinkClick r:id="rId3"/>
              </a:rPr>
              <a:t>Arts &amp; Humanities </a:t>
            </a:r>
            <a:r>
              <a:rPr lang="en-US" sz="1200" u="none" strike="noStrike" kern="1200" dirty="0">
                <a:solidFill>
                  <a:schemeClr val="tx1"/>
                </a:solidFill>
                <a:effectLst/>
                <a:latin typeface="+mn-lt"/>
                <a:ea typeface="+mn-ea"/>
                <a:cs typeface="+mn-cs"/>
                <a:hlinkClick r:id="rId3"/>
              </a:rPr>
              <a:t>Students select courses of study including political science, world languages, cultural studies, literature, history, &amp; fine arts. They will give a fresh voice to culture, ethics and policy, and will shape our society both today and in the future.</a:t>
            </a:r>
          </a:p>
          <a:p>
            <a:pPr rtl="0" fontAlgn="t"/>
            <a:r>
              <a:rPr lang="en-US" sz="1200" b="1" u="none" strike="noStrike" kern="1200" dirty="0">
                <a:solidFill>
                  <a:schemeClr val="tx1"/>
                </a:solidFill>
                <a:effectLst/>
                <a:latin typeface="+mn-lt"/>
                <a:ea typeface="+mn-ea"/>
                <a:cs typeface="+mn-cs"/>
                <a:hlinkClick r:id="rId4"/>
              </a:rPr>
              <a:t>Business &amp; Industry </a:t>
            </a:r>
            <a:r>
              <a:rPr lang="en-US" sz="1200" u="none" strike="noStrike" kern="1200" dirty="0">
                <a:solidFill>
                  <a:schemeClr val="tx1"/>
                </a:solidFill>
                <a:effectLst/>
                <a:latin typeface="+mn-lt"/>
                <a:ea typeface="+mn-ea"/>
                <a:cs typeface="+mn-cs"/>
                <a:hlinkClick r:id="rId4"/>
              </a:rPr>
              <a:t>Students pursue courses of study from a variety of fields that include: information technology, graphic design, welding, marketing, logistics, automotive technology, communications, finance, architecture, agricultural science, and other industrial fields of study. </a:t>
            </a:r>
          </a:p>
          <a:p>
            <a:pPr rtl="0" fontAlgn="t"/>
            <a:r>
              <a:rPr lang="en-US" sz="1200" b="1" u="none" strike="noStrike" kern="1200" dirty="0">
                <a:solidFill>
                  <a:schemeClr val="tx1"/>
                </a:solidFill>
                <a:effectLst/>
                <a:latin typeface="+mn-lt"/>
                <a:ea typeface="+mn-ea"/>
                <a:cs typeface="+mn-cs"/>
                <a:hlinkClick r:id="rId5"/>
              </a:rPr>
              <a:t>Health Science </a:t>
            </a:r>
            <a:r>
              <a:rPr lang="en-US" sz="1200" u="none" strike="noStrike" kern="1200" dirty="0">
                <a:solidFill>
                  <a:schemeClr val="tx1"/>
                </a:solidFill>
                <a:effectLst/>
                <a:latin typeface="+mn-lt"/>
                <a:ea typeface="+mn-ea"/>
                <a:cs typeface="+mn-cs"/>
                <a:hlinkClick r:id="rId5"/>
              </a:rPr>
              <a:t>Students are preparing for careers in fields such as Nursing, Physical Therapy, Radiology, Medical Office Procedures and a variety of fields related to medicine. Programs are designed to prepare students for transfer and the workforce. </a:t>
            </a:r>
          </a:p>
          <a:p>
            <a:pPr rtl="0" fontAlgn="t"/>
            <a:r>
              <a:rPr lang="en-US" sz="1200" b="1" u="none" strike="noStrike" kern="1200" dirty="0">
                <a:solidFill>
                  <a:schemeClr val="tx1"/>
                </a:solidFill>
                <a:effectLst/>
                <a:latin typeface="+mn-lt"/>
                <a:ea typeface="+mn-ea"/>
                <a:cs typeface="+mn-cs"/>
                <a:hlinkClick r:id="rId6"/>
              </a:rPr>
              <a:t>Public &amp; Consumer Service </a:t>
            </a:r>
            <a:r>
              <a:rPr lang="en-US" sz="1200" u="none" strike="noStrike" kern="1200" dirty="0">
                <a:solidFill>
                  <a:schemeClr val="tx1"/>
                </a:solidFill>
                <a:effectLst/>
                <a:latin typeface="+mn-lt"/>
                <a:ea typeface="+mn-ea"/>
                <a:cs typeface="+mn-cs"/>
                <a:hlinkClick r:id="rId6"/>
              </a:rPr>
              <a:t>Students select courses of study in the public and consumer service industry, including child development, cosmetology, criminal justice, culinary arts, emergency medical services, fire administration, psychology and sociology, and the education field.</a:t>
            </a:r>
          </a:p>
          <a:p>
            <a:pPr rtl="0" fontAlgn="t"/>
            <a:r>
              <a:rPr lang="en-US" sz="1200" b="1" u="none" strike="noStrike" kern="1200" dirty="0">
                <a:solidFill>
                  <a:schemeClr val="tx1"/>
                </a:solidFill>
                <a:effectLst/>
                <a:latin typeface="+mn-lt"/>
                <a:ea typeface="+mn-ea"/>
                <a:cs typeface="+mn-cs"/>
                <a:hlinkClick r:id="rId7"/>
              </a:rPr>
              <a:t>Science, Technology, Engineering &amp; Math </a:t>
            </a:r>
            <a:r>
              <a:rPr lang="en-US" sz="1200" u="none" strike="noStrike" kern="1200" dirty="0">
                <a:solidFill>
                  <a:schemeClr val="tx1"/>
                </a:solidFill>
                <a:effectLst/>
                <a:latin typeface="+mn-lt"/>
                <a:ea typeface="+mn-ea"/>
                <a:cs typeface="+mn-cs"/>
                <a:hlinkClick r:id="rId7"/>
              </a:rPr>
              <a:t>Science, Technology, Engineering and Math students apply their knowledge and skills to in diverse programs including the petroleum industry, space industry &amp; civil work projects. They will be the innovators of the future.</a:t>
            </a:r>
          </a:p>
          <a:p>
            <a:r>
              <a:rPr lang="en-US" sz="1200" kern="1200" dirty="0">
                <a:solidFill>
                  <a:schemeClr val="tx1"/>
                </a:solidFill>
                <a:effectLst/>
                <a:latin typeface="+mn-lt"/>
                <a:ea typeface="+mn-ea"/>
                <a:cs typeface="+mn-cs"/>
              </a:rPr>
              <a:t>Odessa College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201 W. University,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Odessa, TX 79764</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13</a:t>
            </a:fld>
            <a:endParaRPr lang="en-US" dirty="0"/>
          </a:p>
        </p:txBody>
      </p:sp>
    </p:spTree>
    <p:extLst>
      <p:ext uri="{BB962C8B-B14F-4D97-AF65-F5344CB8AC3E}">
        <p14:creationId xmlns:p14="http://schemas.microsoft.com/office/powerpoint/2010/main" val="400587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Wharton Junior College (in Texas) has 9 Major Pathways they divide academic</a:t>
            </a:r>
            <a:r>
              <a:rPr lang="en-US" baseline="0" dirty="0"/>
              <a:t> and vocational pathways</a:t>
            </a:r>
          </a:p>
          <a:p>
            <a:r>
              <a:rPr lang="en-US" sz="1200" b="1" i="0" kern="1200" dirty="0">
                <a:solidFill>
                  <a:schemeClr val="tx1"/>
                </a:solidFill>
                <a:effectLst/>
                <a:latin typeface="+mn-lt"/>
                <a:ea typeface="+mn-ea"/>
                <a:cs typeface="+mn-cs"/>
              </a:rPr>
              <a:t>Academic Pathways</a:t>
            </a:r>
            <a:br>
              <a:rPr lang="en-US" sz="1200" b="1"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includes the Associate of Arts (AA) and Associates of Arts in Teaching (AAT) and is designed for students planning to pursue a 4-year baccalaureate degree from a university. Applicants for the AA and AAT degree must</a:t>
            </a:r>
          </a:p>
          <a:p>
            <a:r>
              <a:rPr lang="en-US" sz="1200" b="0" i="0" kern="1200" dirty="0">
                <a:solidFill>
                  <a:schemeClr val="tx1"/>
                </a:solidFill>
                <a:effectLst/>
                <a:latin typeface="+mn-lt"/>
                <a:ea typeface="+mn-ea"/>
                <a:cs typeface="+mn-cs"/>
              </a:rPr>
              <a:t>be TSI-satisfied in Reading, Writing and Math. AA and AAT degrees contain a set of common courses referred to as the </a:t>
            </a:r>
            <a:r>
              <a:rPr lang="en-US" sz="1200" b="1" i="1" u="none" strike="noStrike" kern="1200" dirty="0">
                <a:solidFill>
                  <a:schemeClr val="tx1"/>
                </a:solidFill>
                <a:effectLst/>
                <a:latin typeface="+mn-lt"/>
                <a:ea typeface="+mn-ea"/>
                <a:cs typeface="+mn-cs"/>
                <a:hlinkClick r:id="rId3"/>
              </a:rPr>
              <a:t>General Education Core Curriculum</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Vocational Pathways</a:t>
            </a:r>
            <a:br>
              <a:rPr lang="en-US" sz="1200" b="1"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Associate of Applied Science (AAS) degree is an occupationally-oriented degree designed to prepare students for entry into a particular occupation upon completion. Applicants for the AAS degree must be TSI-satisfied in Reading, Writing and Math. AAS Degrees are comprised primarily of vocational/technical courses along with some </a:t>
            </a:r>
            <a:r>
              <a:rPr lang="en-US" sz="1200" b="1" i="1" u="none" strike="noStrike" kern="1200" dirty="0">
                <a:solidFill>
                  <a:schemeClr val="tx1"/>
                </a:solidFill>
                <a:effectLst/>
                <a:latin typeface="+mn-lt"/>
                <a:ea typeface="+mn-ea"/>
                <a:cs typeface="+mn-cs"/>
                <a:hlinkClick r:id="rId4"/>
              </a:rPr>
              <a:t>general education courses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Certificate Programs are designed to prepare students with specific occupational skills that enable them to enter the workforce in a short period of time. Some certificate programs waive TSI requirements.  </a:t>
            </a:r>
          </a:p>
          <a:p>
            <a:r>
              <a:rPr lang="en-US" sz="1200" b="0" i="0" kern="1200" dirty="0">
                <a:solidFill>
                  <a:schemeClr val="tx1"/>
                </a:solidFill>
                <a:effectLst/>
                <a:latin typeface="+mn-lt"/>
                <a:ea typeface="+mn-ea"/>
                <a:cs typeface="+mn-cs"/>
              </a:rPr>
              <a:t>Some vocational programs are offered in a </a:t>
            </a:r>
            <a:r>
              <a:rPr lang="en-US" sz="1200" b="1" i="1" u="none" strike="noStrike" kern="1200" dirty="0">
                <a:solidFill>
                  <a:schemeClr val="tx1"/>
                </a:solidFill>
                <a:effectLst/>
                <a:latin typeface="+mn-lt"/>
                <a:ea typeface="+mn-ea"/>
                <a:cs typeface="+mn-cs"/>
                <a:hlinkClick r:id="rId5"/>
              </a:rPr>
              <a:t>Block Schedule Format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For a description of student learning outcomes, topical outlines, and assessment practices for a course, see the </a:t>
            </a:r>
            <a:r>
              <a:rPr lang="en-US" sz="1200" b="1" i="1" u="none" strike="noStrike" kern="1200" dirty="0">
                <a:solidFill>
                  <a:schemeClr val="tx1"/>
                </a:solidFill>
                <a:effectLst/>
                <a:latin typeface="+mn-lt"/>
                <a:ea typeface="+mn-ea"/>
                <a:cs typeface="+mn-cs"/>
                <a:hlinkClick r:id="rId6"/>
              </a:rPr>
              <a:t>Administrative Master Syllabus (AMS)</a:t>
            </a:r>
            <a:r>
              <a:rPr lang="en-US" sz="1200" b="1" i="1"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Not sure about your major pathway? Try </a:t>
            </a:r>
            <a:r>
              <a:rPr lang="en-US" sz="1200" b="1" i="1" u="none" strike="noStrike" kern="1200" dirty="0">
                <a:solidFill>
                  <a:schemeClr val="tx1"/>
                </a:solidFill>
                <a:effectLst/>
                <a:latin typeface="+mn-lt"/>
                <a:ea typeface="+mn-ea"/>
                <a:cs typeface="+mn-cs"/>
                <a:hlinkClick r:id="rId7"/>
              </a:rPr>
              <a:t>Career Coach</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14</a:t>
            </a:fld>
            <a:endParaRPr lang="en-US" dirty="0"/>
          </a:p>
        </p:txBody>
      </p:sp>
    </p:spTree>
    <p:extLst>
      <p:ext uri="{BB962C8B-B14F-4D97-AF65-F5344CB8AC3E}">
        <p14:creationId xmlns:p14="http://schemas.microsoft.com/office/powerpoint/2010/main" val="1052060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State University uses metamajors for exploration and colleges for majors see the definitions below</a:t>
            </a:r>
          </a:p>
          <a:p>
            <a:pPr fontAlgn="base"/>
            <a:r>
              <a:rPr lang="en-US" sz="1200" b="1"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hlinkClick r:id="rId3"/>
              </a:rPr>
              <a:t>Arts, Innovation, and Design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Do you enjoy design and having creative control of your work? Are you interested in increasing awareness of the arts?  Majors in the arts explore performance and/or production of various art forms as well as theory, history and the impact of art on society.  This field of study is a great fit for students who like to create art and also for those who enjoy and value art.</a:t>
            </a:r>
          </a:p>
          <a:p>
            <a:pPr fontAlgn="base"/>
            <a:r>
              <a:rPr lang="en-US" sz="1200" u="none" strike="noStrike" kern="1200" dirty="0">
                <a:solidFill>
                  <a:schemeClr val="tx1"/>
                </a:solidFill>
                <a:effectLst/>
                <a:latin typeface="+mn-lt"/>
                <a:ea typeface="+mn-ea"/>
                <a:cs typeface="+mn-cs"/>
                <a:hlinkClick r:id="rId4"/>
              </a:rPr>
              <a:t>Sample Curriculum: Arts, Innovation &amp; Design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fontAlgn="base"/>
            <a:endParaRPr lang="en-US" sz="1200" b="1" u="none" strike="noStrike" kern="1200" dirty="0">
              <a:solidFill>
                <a:schemeClr val="tx1"/>
              </a:solidFill>
              <a:effectLst/>
              <a:latin typeface="+mn-lt"/>
              <a:ea typeface="+mn-ea"/>
              <a:cs typeface="+mn-cs"/>
              <a:hlinkClick r:id="rId5"/>
            </a:endParaRPr>
          </a:p>
          <a:p>
            <a:pPr fontAlgn="base"/>
            <a:r>
              <a:rPr lang="en-US" sz="1200" b="1" u="none" strike="noStrike" kern="1200" dirty="0">
                <a:solidFill>
                  <a:schemeClr val="tx1"/>
                </a:solidFill>
                <a:effectLst/>
                <a:latin typeface="+mn-lt"/>
                <a:ea typeface="+mn-ea"/>
                <a:cs typeface="+mn-cs"/>
                <a:hlinkClick r:id="rId5"/>
              </a:rPr>
              <a:t>Health and Human Services</a:t>
            </a: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Are you interested in science and helping people become healthier and well in all areas of their lives? Are you fascinated by the healthcare industry on all levels? Ohio State offers undergraduate licensure and certification majors in the healthcare field. University Exploration advisors also help students select undergraduate majors that do not lead to licensure, but instead these majors have the potential to lead to a post-baccalaureate health degree. </a:t>
            </a:r>
            <a:br>
              <a:rPr lang="en-US" sz="1200"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hlinkClick r:id="rId6"/>
              </a:rPr>
              <a:t>Sample Curriculum: Health &amp; Human Services</a:t>
            </a:r>
            <a:endParaRPr lang="en-US" sz="1200" kern="1200" dirty="0">
              <a:solidFill>
                <a:schemeClr val="tx1"/>
              </a:solidFill>
              <a:effectLst/>
              <a:latin typeface="+mn-lt"/>
              <a:ea typeface="+mn-ea"/>
              <a:cs typeface="+mn-cs"/>
            </a:endParaRPr>
          </a:p>
          <a:p>
            <a:pPr fontAlgn="base"/>
            <a:endParaRPr lang="en-US" sz="1200" b="1" u="none" strike="noStrike" kern="1200" dirty="0">
              <a:solidFill>
                <a:schemeClr val="tx1"/>
              </a:solidFill>
              <a:effectLst/>
              <a:latin typeface="+mn-lt"/>
              <a:ea typeface="+mn-ea"/>
              <a:cs typeface="+mn-cs"/>
              <a:hlinkClick r:id="rId7"/>
            </a:endParaRPr>
          </a:p>
          <a:p>
            <a:pPr fontAlgn="base"/>
            <a:r>
              <a:rPr lang="en-US" sz="1200" b="1" u="none" strike="noStrike" kern="1200" dirty="0">
                <a:solidFill>
                  <a:schemeClr val="tx1"/>
                </a:solidFill>
                <a:effectLst/>
                <a:latin typeface="+mn-lt"/>
                <a:ea typeface="+mn-ea"/>
                <a:cs typeface="+mn-cs"/>
                <a:hlinkClick r:id="rId7"/>
              </a:rPr>
              <a:t>Behavior, Culture, and Context</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Do you love learning about people, society, culture and how they intertwine? Are you interested in communication &amp; relationships? This area includes majors in the Humanities and Social Sciences that are great opportunities for students who love learning about people, cultures and relationships.</a:t>
            </a:r>
            <a:br>
              <a:rPr lang="en-US" sz="1200"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hlinkClick r:id="rId8"/>
              </a:rPr>
              <a:t>Sample Curriculum: Behavior, Culture  &amp; Context</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pPr fontAlgn="base"/>
            <a:r>
              <a:rPr lang="en-US" sz="1200" b="1" u="none" strike="noStrike" kern="1200" dirty="0">
                <a:solidFill>
                  <a:schemeClr val="tx1"/>
                </a:solidFill>
                <a:effectLst/>
                <a:latin typeface="+mn-lt"/>
                <a:ea typeface="+mn-ea"/>
                <a:cs typeface="+mn-cs"/>
                <a:hlinkClick r:id="rId9"/>
              </a:rPr>
              <a:t>Management and Industry</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Are you interested in managing and leading people, looking at data and numbers, analyzing or persuading consumers?  This area refers to business related majors, which are available in many different colleges at Ohio State.  We have over 20 ways to pursue a business related major and your choice will depend on what your specific interests and skills are.</a:t>
            </a:r>
          </a:p>
          <a:p>
            <a:pPr fontAlgn="base"/>
            <a:r>
              <a:rPr lang="en-US" sz="1200" u="none" strike="noStrike" kern="1200" dirty="0">
                <a:solidFill>
                  <a:schemeClr val="tx1"/>
                </a:solidFill>
                <a:effectLst/>
                <a:latin typeface="+mn-lt"/>
                <a:ea typeface="+mn-ea"/>
                <a:cs typeface="+mn-cs"/>
                <a:hlinkClick r:id="rId10"/>
              </a:rPr>
              <a:t>Sample Curriculum: Management &amp; Industry</a:t>
            </a:r>
            <a:endParaRPr lang="en-US" sz="120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hlinkClick r:id="rId11"/>
              </a:rPr>
              <a:t>Education and Public Service</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 you enjoy teaching, training and educating others? Are you interested in working directly with people from a leadership position? Ohio State offers education licensure programs at both the undergraduate and graduate level in a variety of subject areas as well as majors which open up career opportunities in a variety of work settings.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12"/>
              </a:rPr>
              <a:t>Sample Curriculum: Education &amp; Public Service</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  </a:t>
            </a:r>
          </a:p>
          <a:p>
            <a:pPr fontAlgn="base"/>
            <a:r>
              <a:rPr lang="en-US" sz="1200" b="1" i="0" u="none" strike="noStrike" kern="1200" dirty="0">
                <a:solidFill>
                  <a:schemeClr val="tx1"/>
                </a:solidFill>
                <a:effectLst/>
                <a:latin typeface="+mn-lt"/>
                <a:ea typeface="+mn-ea"/>
                <a:cs typeface="+mn-cs"/>
                <a:hlinkClick r:id="rId13"/>
              </a:rPr>
              <a:t>Science, Technology, and Environment</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Do you enjoy investigating how and why things work? Are you interested in how science is applied to everything in our lives?  Majors within the Science, Technology and Environment field of study can be applied or theoretical.  Majors in these areas often have a strong math and natural science core, which will require students to take several math and natural science courses as prerequisites to major coursework.  </a:t>
            </a:r>
          </a:p>
          <a:p>
            <a:pPr fontAlgn="base"/>
            <a:r>
              <a:rPr lang="en-US" sz="1200" b="0" i="0" u="none" strike="noStrike" kern="1200" dirty="0">
                <a:solidFill>
                  <a:schemeClr val="tx1"/>
                </a:solidFill>
                <a:effectLst/>
                <a:latin typeface="+mn-lt"/>
                <a:ea typeface="+mn-ea"/>
                <a:cs typeface="+mn-cs"/>
                <a:hlinkClick r:id="rId14"/>
              </a:rPr>
              <a:t>Sample Curriculum: STEM with math placement N</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hlinkClick r:id="rId15"/>
              </a:rPr>
              <a:t>Sample Curriculum: STEM with math placement M or higher</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15</a:t>
            </a:fld>
            <a:endParaRPr lang="en-US" dirty="0"/>
          </a:p>
        </p:txBody>
      </p:sp>
    </p:spTree>
    <p:extLst>
      <p:ext uri="{BB962C8B-B14F-4D97-AF65-F5344CB8AC3E}">
        <p14:creationId xmlns:p14="http://schemas.microsoft.com/office/powerpoint/2010/main" val="1621986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Cabrillo College has taken a first stab at Meta Majors calling them Career and Academic Pathways (CAP) note that some degrees are in multiple CAPs.</a:t>
            </a:r>
          </a:p>
        </p:txBody>
      </p:sp>
      <p:sp>
        <p:nvSpPr>
          <p:cNvPr id="4" name="Slide Number Placeholder 3"/>
          <p:cNvSpPr>
            <a:spLocks noGrp="1"/>
          </p:cNvSpPr>
          <p:nvPr>
            <p:ph type="sldNum" sz="quarter" idx="10"/>
          </p:nvPr>
        </p:nvSpPr>
        <p:spPr/>
        <p:txBody>
          <a:bodyPr/>
          <a:lstStyle/>
          <a:p>
            <a:fld id="{A898C551-7708-9B49-90E3-D153F408E572}" type="slidenum">
              <a:rPr lang="en-US" smtClean="0"/>
              <a:t>16</a:t>
            </a:fld>
            <a:endParaRPr lang="en-US" dirty="0"/>
          </a:p>
        </p:txBody>
      </p:sp>
    </p:spTree>
    <p:extLst>
      <p:ext uri="{BB962C8B-B14F-4D97-AF65-F5344CB8AC3E}">
        <p14:creationId xmlns:p14="http://schemas.microsoft.com/office/powerpoint/2010/main" val="162834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 - What </a:t>
            </a:r>
            <a:r>
              <a:rPr lang="en-US" dirty="0"/>
              <a:t>does your GE look like? This??????</a:t>
            </a:r>
          </a:p>
        </p:txBody>
      </p:sp>
      <p:sp>
        <p:nvSpPr>
          <p:cNvPr id="4" name="Slide Number Placeholder 3"/>
          <p:cNvSpPr>
            <a:spLocks noGrp="1"/>
          </p:cNvSpPr>
          <p:nvPr>
            <p:ph type="sldNum" sz="quarter" idx="5"/>
          </p:nvPr>
        </p:nvSpPr>
        <p:spPr/>
        <p:txBody>
          <a:bodyPr/>
          <a:lstStyle/>
          <a:p>
            <a:fld id="{A898C551-7708-9B49-90E3-D153F408E572}" type="slidenum">
              <a:rPr lang="en-US" smtClean="0"/>
              <a:t>17</a:t>
            </a:fld>
            <a:endParaRPr lang="en-US" dirty="0"/>
          </a:p>
        </p:txBody>
      </p:sp>
    </p:spTree>
    <p:extLst>
      <p:ext uri="{BB962C8B-B14F-4D97-AF65-F5344CB8AC3E}">
        <p14:creationId xmlns:p14="http://schemas.microsoft.com/office/powerpoint/2010/main" val="2661821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 - Or </a:t>
            </a:r>
            <a:r>
              <a:rPr lang="en-US" dirty="0"/>
              <a:t>this? Which is better? Organization can ease choice.</a:t>
            </a:r>
          </a:p>
        </p:txBody>
      </p:sp>
      <p:sp>
        <p:nvSpPr>
          <p:cNvPr id="4" name="Slide Number Placeholder 3"/>
          <p:cNvSpPr>
            <a:spLocks noGrp="1"/>
          </p:cNvSpPr>
          <p:nvPr>
            <p:ph type="sldNum" sz="quarter" idx="5"/>
          </p:nvPr>
        </p:nvSpPr>
        <p:spPr/>
        <p:txBody>
          <a:bodyPr/>
          <a:lstStyle/>
          <a:p>
            <a:fld id="{A898C551-7708-9B49-90E3-D153F408E572}" type="slidenum">
              <a:rPr lang="en-US" smtClean="0"/>
              <a:t>18</a:t>
            </a:fld>
            <a:endParaRPr lang="en-US" dirty="0"/>
          </a:p>
        </p:txBody>
      </p:sp>
    </p:spTree>
    <p:extLst>
      <p:ext uri="{BB962C8B-B14F-4D97-AF65-F5344CB8AC3E}">
        <p14:creationId xmlns:p14="http://schemas.microsoft.com/office/powerpoint/2010/main" val="340929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Ginni/</a:t>
            </a:r>
            <a:r>
              <a:rPr lang="en-US" baseline="0" dirty="0" smtClean="0"/>
              <a:t> Janet </a:t>
            </a:r>
            <a:r>
              <a:rPr lang="en-US" dirty="0" smtClean="0"/>
              <a:t>See </a:t>
            </a:r>
            <a:r>
              <a:rPr lang="en-US" dirty="0"/>
              <a:t>Meta-majors and clarity on work sheet which leads into Meta-majors and collaboration</a:t>
            </a:r>
          </a:p>
          <a:p>
            <a:r>
              <a:rPr lang="en-US" dirty="0"/>
              <a:t>A little deeper dive into quantitative reasoning/mathematics</a:t>
            </a:r>
            <a:r>
              <a:rPr lang="en-US" baseline="0" dirty="0"/>
              <a:t> requirements help some grouping activities. Here the Dana Center in Texas exams some of the potential matches between meta Major and required math. Link in last slide</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19</a:t>
            </a:fld>
            <a:endParaRPr lang="en-US" dirty="0"/>
          </a:p>
        </p:txBody>
      </p:sp>
    </p:spTree>
    <p:extLst>
      <p:ext uri="{BB962C8B-B14F-4D97-AF65-F5344CB8AC3E}">
        <p14:creationId xmlns:p14="http://schemas.microsoft.com/office/powerpoint/2010/main" val="3400109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Ginni Janet - Recent </a:t>
            </a:r>
            <a:r>
              <a:rPr lang="en-US" dirty="0"/>
              <a:t>articles say that California is</a:t>
            </a:r>
            <a:r>
              <a:rPr lang="en-US" baseline="0" dirty="0"/>
              <a:t> ahead of the country in this thinking – link on last slide</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20</a:t>
            </a:fld>
            <a:endParaRPr lang="en-US" dirty="0"/>
          </a:p>
        </p:txBody>
      </p:sp>
    </p:spTree>
    <p:extLst>
      <p:ext uri="{BB962C8B-B14F-4D97-AF65-F5344CB8AC3E}">
        <p14:creationId xmlns:p14="http://schemas.microsoft.com/office/powerpoint/2010/main" val="148792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 Looking </a:t>
            </a:r>
            <a:r>
              <a:rPr lang="en-US" dirty="0"/>
              <a:t>at the Metamajors worksheet - </a:t>
            </a:r>
          </a:p>
        </p:txBody>
      </p:sp>
      <p:sp>
        <p:nvSpPr>
          <p:cNvPr id="4" name="Slide Number Placeholder 3"/>
          <p:cNvSpPr>
            <a:spLocks noGrp="1"/>
          </p:cNvSpPr>
          <p:nvPr>
            <p:ph type="sldNum" sz="quarter" idx="10"/>
          </p:nvPr>
        </p:nvSpPr>
        <p:spPr/>
        <p:txBody>
          <a:bodyPr/>
          <a:lstStyle/>
          <a:p>
            <a:fld id="{A898C551-7708-9B49-90E3-D153F408E572}" type="slidenum">
              <a:rPr lang="en-US" smtClean="0"/>
              <a:t>2</a:t>
            </a:fld>
            <a:endParaRPr lang="en-US" dirty="0"/>
          </a:p>
        </p:txBody>
      </p:sp>
    </p:spTree>
    <p:extLst>
      <p:ext uri="{BB962C8B-B14F-4D97-AF65-F5344CB8AC3E}">
        <p14:creationId xmlns:p14="http://schemas.microsoft.com/office/powerpoint/2010/main" val="293648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Janet/Ginni Different </a:t>
            </a:r>
            <a:r>
              <a:rPr lang="en-US" dirty="0"/>
              <a:t>TOP Codes for QR courses that fulfill Math and QR requirements – know them!!!!! Tell your researcher, curriculum chair, CIO, ….</a:t>
            </a:r>
          </a:p>
        </p:txBody>
      </p:sp>
      <p:sp>
        <p:nvSpPr>
          <p:cNvPr id="4" name="Slide Number Placeholder 3"/>
          <p:cNvSpPr>
            <a:spLocks noGrp="1"/>
          </p:cNvSpPr>
          <p:nvPr>
            <p:ph type="sldNum" sz="quarter" idx="5"/>
          </p:nvPr>
        </p:nvSpPr>
        <p:spPr/>
        <p:txBody>
          <a:bodyPr/>
          <a:lstStyle/>
          <a:p>
            <a:fld id="{A898C551-7708-9B49-90E3-D153F408E572}" type="slidenum">
              <a:rPr lang="en-US" smtClean="0"/>
              <a:t>21</a:t>
            </a:fld>
            <a:endParaRPr lang="en-US" dirty="0"/>
          </a:p>
        </p:txBody>
      </p:sp>
    </p:spTree>
    <p:extLst>
      <p:ext uri="{BB962C8B-B14F-4D97-AF65-F5344CB8AC3E}">
        <p14:creationId xmlns:p14="http://schemas.microsoft.com/office/powerpoint/2010/main" val="2755151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we could stop and check in with the audience</a:t>
            </a:r>
            <a:r>
              <a:rPr lang="en-US" baseline="0" dirty="0"/>
              <a:t> allow time for group discussion of the factors so far on the worksheet and have some groups share out.</a:t>
            </a:r>
          </a:p>
          <a:p>
            <a:endParaRPr lang="en-US" baseline="0" dirty="0"/>
          </a:p>
          <a:p>
            <a:r>
              <a:rPr lang="en-US" baseline="0" dirty="0"/>
              <a:t>Julie </a:t>
            </a:r>
            <a:r>
              <a:rPr lang="mr-IN" baseline="0" dirty="0"/>
              <a:t>–</a:t>
            </a:r>
            <a:r>
              <a:rPr lang="en-US" baseline="0" dirty="0"/>
              <a:t>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22</a:t>
            </a:fld>
            <a:endParaRPr lang="en-US" dirty="0"/>
          </a:p>
        </p:txBody>
      </p:sp>
    </p:spTree>
    <p:extLst>
      <p:ext uri="{BB962C8B-B14F-4D97-AF65-F5344CB8AC3E}">
        <p14:creationId xmlns:p14="http://schemas.microsoft.com/office/powerpoint/2010/main" val="3622639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Questions From </a:t>
            </a:r>
            <a:r>
              <a:rPr lang="en-US" i="1" dirty="0"/>
              <a:t>Jobs for the Future</a:t>
            </a: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23</a:t>
            </a:fld>
            <a:endParaRPr lang="en-US" dirty="0"/>
          </a:p>
        </p:txBody>
      </p:sp>
    </p:spTree>
    <p:extLst>
      <p:ext uri="{BB962C8B-B14F-4D97-AF65-F5344CB8AC3E}">
        <p14:creationId xmlns:p14="http://schemas.microsoft.com/office/powerpoint/2010/main" val="1617281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Janet/Julie</a:t>
            </a:r>
            <a:r>
              <a:rPr lang="en-US" baseline="0" dirty="0" smtClean="0"/>
              <a:t> - </a:t>
            </a:r>
            <a:r>
              <a:rPr lang="en-US" dirty="0" smtClean="0"/>
              <a:t>As </a:t>
            </a:r>
            <a:r>
              <a:rPr lang="en-US" dirty="0"/>
              <a:t>you begin to explore Meta Majors you should look at what other colleges have done. The process is iterative and it is not a lone ranger task. Here is the evolving work from Florida showing the changes in thinking to expand to labor market and K-12.</a:t>
            </a:r>
          </a:p>
        </p:txBody>
      </p:sp>
      <p:sp>
        <p:nvSpPr>
          <p:cNvPr id="4" name="Slide Number Placeholder 3"/>
          <p:cNvSpPr>
            <a:spLocks noGrp="1"/>
          </p:cNvSpPr>
          <p:nvPr>
            <p:ph type="sldNum" sz="quarter" idx="10"/>
          </p:nvPr>
        </p:nvSpPr>
        <p:spPr/>
        <p:txBody>
          <a:bodyPr/>
          <a:lstStyle/>
          <a:p>
            <a:fld id="{A898C551-7708-9B49-90E3-D153F408E572}" type="slidenum">
              <a:rPr lang="en-US" smtClean="0"/>
              <a:t>24</a:t>
            </a:fld>
            <a:endParaRPr lang="en-US" dirty="0"/>
          </a:p>
        </p:txBody>
      </p:sp>
    </p:spTree>
    <p:extLst>
      <p:ext uri="{BB962C8B-B14F-4D97-AF65-F5344CB8AC3E}">
        <p14:creationId xmlns:p14="http://schemas.microsoft.com/office/powerpoint/2010/main" val="3385488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to begin is to actually…BEGIN! </a:t>
            </a:r>
          </a:p>
        </p:txBody>
      </p:sp>
      <p:sp>
        <p:nvSpPr>
          <p:cNvPr id="4" name="Slide Number Placeholder 3"/>
          <p:cNvSpPr>
            <a:spLocks noGrp="1"/>
          </p:cNvSpPr>
          <p:nvPr>
            <p:ph type="sldNum" sz="quarter" idx="5"/>
          </p:nvPr>
        </p:nvSpPr>
        <p:spPr/>
        <p:txBody>
          <a:bodyPr/>
          <a:lstStyle/>
          <a:p>
            <a:fld id="{A898C551-7708-9B49-90E3-D153F408E572}" type="slidenum">
              <a:rPr lang="en-US" smtClean="0"/>
              <a:t>25</a:t>
            </a:fld>
            <a:endParaRPr lang="en-US" dirty="0"/>
          </a:p>
        </p:txBody>
      </p:sp>
    </p:spTree>
    <p:extLst>
      <p:ext uri="{BB962C8B-B14F-4D97-AF65-F5344CB8AC3E}">
        <p14:creationId xmlns:p14="http://schemas.microsoft.com/office/powerpoint/2010/main" val="1731227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 College </a:t>
            </a:r>
            <a:r>
              <a:rPr lang="en-US" dirty="0"/>
              <a:t>of the Canyons and Skyline College used a free software program to map and visualize course overlap - </a:t>
            </a:r>
            <a:r>
              <a:rPr lang="en-US" sz="1200" b="0" i="0" kern="1200" dirty="0">
                <a:solidFill>
                  <a:schemeClr val="tx1"/>
                </a:solidFill>
                <a:effectLst/>
                <a:latin typeface="+mn-lt"/>
                <a:ea typeface="+mn-ea"/>
                <a:cs typeface="+mn-cs"/>
              </a:rPr>
              <a:t>Kumu is a powerful data visualization platform that helps you organize complex information into interactive relationship maps.</a:t>
            </a:r>
          </a:p>
          <a:p>
            <a:r>
              <a:rPr lang="en-US" dirty="0"/>
              <a:t/>
            </a:r>
            <a:br>
              <a:rPr lang="en-US" dirty="0"/>
            </a:br>
            <a:endParaRPr lang="en-US" dirty="0"/>
          </a:p>
          <a:p>
            <a:r>
              <a:rPr lang="en-US" dirty="0"/>
              <a:t>https://www.kumu.io/</a:t>
            </a:r>
          </a:p>
        </p:txBody>
      </p:sp>
      <p:sp>
        <p:nvSpPr>
          <p:cNvPr id="4" name="Slide Number Placeholder 3"/>
          <p:cNvSpPr>
            <a:spLocks noGrp="1"/>
          </p:cNvSpPr>
          <p:nvPr>
            <p:ph type="sldNum" sz="quarter" idx="10"/>
          </p:nvPr>
        </p:nvSpPr>
        <p:spPr/>
        <p:txBody>
          <a:bodyPr/>
          <a:lstStyle/>
          <a:p>
            <a:fld id="{A898C551-7708-9B49-90E3-D153F408E572}" type="slidenum">
              <a:rPr lang="en-US" smtClean="0"/>
              <a:t>28</a:t>
            </a:fld>
            <a:endParaRPr lang="en-US" dirty="0"/>
          </a:p>
        </p:txBody>
      </p:sp>
    </p:spTree>
    <p:extLst>
      <p:ext uri="{BB962C8B-B14F-4D97-AF65-F5344CB8AC3E}">
        <p14:creationId xmlns:p14="http://schemas.microsoft.com/office/powerpoint/2010/main" val="660542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 College </a:t>
            </a:r>
            <a:r>
              <a:rPr lang="en-US" dirty="0"/>
              <a:t>of the Canyons further examined course taking behavior of students</a:t>
            </a:r>
            <a:r>
              <a:rPr lang="en-US" baseline="0" dirty="0"/>
              <a:t> by their major. They were especially looking at areas of commonality where students within a particular major took specific general education courses within areas. This helps us to better understand the student view. Look at the number and majors associated with photography outside of fine arts. It makes sense that this is a useful “Arts” course for Fireman or ASL based upon needs within their major.</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29</a:t>
            </a:fld>
            <a:endParaRPr lang="en-US" dirty="0"/>
          </a:p>
        </p:txBody>
      </p:sp>
    </p:spTree>
    <p:extLst>
      <p:ext uri="{BB962C8B-B14F-4D97-AF65-F5344CB8AC3E}">
        <p14:creationId xmlns:p14="http://schemas.microsoft.com/office/powerpoint/2010/main" val="3720393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iteration of Florida System</a:t>
            </a:r>
          </a:p>
          <a:p>
            <a:r>
              <a:rPr lang="en-US" dirty="0"/>
              <a:t>Lake Sumter State College, Leesburg Florida – first iteration of state imposed metamajors on all colleges – first iteration of Meta</a:t>
            </a:r>
            <a:r>
              <a:rPr lang="en-US" baseline="0" dirty="0"/>
              <a:t> Majors in Florida system</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31</a:t>
            </a:fld>
            <a:endParaRPr lang="en-US" dirty="0"/>
          </a:p>
        </p:txBody>
      </p:sp>
    </p:spTree>
    <p:extLst>
      <p:ext uri="{BB962C8B-B14F-4D97-AF65-F5344CB8AC3E}">
        <p14:creationId xmlns:p14="http://schemas.microsoft.com/office/powerpoint/2010/main" val="2883409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iteration of Florida statewide</a:t>
            </a:r>
            <a:r>
              <a:rPr lang="en-US" baseline="0" dirty="0"/>
              <a:t> pathways, mapped with the interactive deeper information for students.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32</a:t>
            </a:fld>
            <a:endParaRPr lang="en-US" dirty="0"/>
          </a:p>
        </p:txBody>
      </p:sp>
    </p:spTree>
    <p:extLst>
      <p:ext uri="{BB962C8B-B14F-4D97-AF65-F5344CB8AC3E}">
        <p14:creationId xmlns:p14="http://schemas.microsoft.com/office/powerpoint/2010/main" val="3085563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Florida System aligns with K-12 as exemplified by this district, St Lucie Public Schools in Port St, Lucie, FL </a:t>
            </a:r>
          </a:p>
          <a:p>
            <a:r>
              <a:rPr lang="en-US" dirty="0"/>
              <a:t>http://www.stlucie.k12.fl.us/departments/career-and-technical-education/meta-majors/</a:t>
            </a: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33</a:t>
            </a:fld>
            <a:endParaRPr lang="en-US" dirty="0"/>
          </a:p>
        </p:txBody>
      </p:sp>
    </p:spTree>
    <p:extLst>
      <p:ext uri="{BB962C8B-B14F-4D97-AF65-F5344CB8AC3E}">
        <p14:creationId xmlns:p14="http://schemas.microsoft.com/office/powerpoint/2010/main" val="408466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Ginni -Looking </a:t>
            </a:r>
            <a:r>
              <a:rPr lang="en-US" dirty="0"/>
              <a:t>at the big picture Meta Major development is the first big transformative step</a:t>
            </a:r>
            <a:r>
              <a:rPr lang="en-US" baseline="0" dirty="0"/>
              <a:t> for a college so defining it, discussing process (particularly leveraging existing governance structures for  decision-making) is key. We will look at a variety of examples so that you can reference them later. The examples show differences, similarities and reflect a variety of guiding principles for developing your colleges groupings.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a:t>
            </a:fld>
            <a:endParaRPr lang="en-US" dirty="0"/>
          </a:p>
        </p:txBody>
      </p:sp>
    </p:spTree>
    <p:extLst>
      <p:ext uri="{BB962C8B-B14F-4D97-AF65-F5344CB8AC3E}">
        <p14:creationId xmlns:p14="http://schemas.microsoft.com/office/powerpoint/2010/main" val="1912688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Bakersfield College Focused on Outcomes and Jobs</a:t>
            </a: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34</a:t>
            </a:fld>
            <a:endParaRPr lang="en-US" dirty="0"/>
          </a:p>
        </p:txBody>
      </p:sp>
    </p:spTree>
    <p:extLst>
      <p:ext uri="{BB962C8B-B14F-4D97-AF65-F5344CB8AC3E}">
        <p14:creationId xmlns:p14="http://schemas.microsoft.com/office/powerpoint/2010/main" val="3324262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Refinement of the Renegade Road Map</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35</a:t>
            </a:fld>
            <a:endParaRPr lang="en-US" dirty="0"/>
          </a:p>
        </p:txBody>
      </p:sp>
    </p:spTree>
    <p:extLst>
      <p:ext uri="{BB962C8B-B14F-4D97-AF65-F5344CB8AC3E}">
        <p14:creationId xmlns:p14="http://schemas.microsoft.com/office/powerpoint/2010/main" val="1270828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iteration for San Jacinto College, TX (not Mt San Jacinto in CA)This includes the high school pathways in the inner most faded circle</a:t>
            </a:r>
            <a:r>
              <a:rPr lang="en-US" baseline="0" dirty="0"/>
              <a:t> as aligned to the college pathways in the second brighter circle.</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36</a:t>
            </a:fld>
            <a:endParaRPr lang="en-US" dirty="0"/>
          </a:p>
        </p:txBody>
      </p:sp>
    </p:spTree>
    <p:extLst>
      <p:ext uri="{BB962C8B-B14F-4D97-AF65-F5344CB8AC3E}">
        <p14:creationId xmlns:p14="http://schemas.microsoft.com/office/powerpoint/2010/main" val="3811016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rest of the worksheet managing and communicating metamajors</a:t>
            </a:r>
          </a:p>
          <a:p>
            <a:r>
              <a:rPr lang="en-US" dirty="0"/>
              <a:t>Deeper exploration should include questions about implementation strategies and effects across the institution</a:t>
            </a:r>
            <a:r>
              <a:rPr lang="en-US" baseline="0" dirty="0"/>
              <a:t> and with community partners.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37</a:t>
            </a:fld>
            <a:endParaRPr lang="en-US" dirty="0"/>
          </a:p>
        </p:txBody>
      </p:sp>
    </p:spTree>
    <p:extLst>
      <p:ext uri="{BB962C8B-B14F-4D97-AF65-F5344CB8AC3E}">
        <p14:creationId xmlns:p14="http://schemas.microsoft.com/office/powerpoint/2010/main" val="1852536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Thais</a:t>
            </a:r>
          </a:p>
        </p:txBody>
      </p:sp>
      <p:sp>
        <p:nvSpPr>
          <p:cNvPr id="4" name="Slide Number Placeholder 3"/>
          <p:cNvSpPr>
            <a:spLocks noGrp="1"/>
          </p:cNvSpPr>
          <p:nvPr>
            <p:ph type="sldNum" sz="quarter" idx="10"/>
          </p:nvPr>
        </p:nvSpPr>
        <p:spPr/>
        <p:txBody>
          <a:bodyPr/>
          <a:lstStyle/>
          <a:p>
            <a:fld id="{A898C551-7708-9B49-90E3-D153F408E572}" type="slidenum">
              <a:rPr lang="en-US" smtClean="0"/>
              <a:t>39</a:t>
            </a:fld>
            <a:endParaRPr lang="en-US" dirty="0"/>
          </a:p>
        </p:txBody>
      </p:sp>
    </p:spTree>
    <p:extLst>
      <p:ext uri="{BB962C8B-B14F-4D97-AF65-F5344CB8AC3E}">
        <p14:creationId xmlns:p14="http://schemas.microsoft.com/office/powerpoint/2010/main" val="1026727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Metamajors worksheet - </a:t>
            </a:r>
          </a:p>
        </p:txBody>
      </p:sp>
      <p:sp>
        <p:nvSpPr>
          <p:cNvPr id="4" name="Slide Number Placeholder 3"/>
          <p:cNvSpPr>
            <a:spLocks noGrp="1"/>
          </p:cNvSpPr>
          <p:nvPr>
            <p:ph type="sldNum" sz="quarter" idx="10"/>
          </p:nvPr>
        </p:nvSpPr>
        <p:spPr/>
        <p:txBody>
          <a:bodyPr/>
          <a:lstStyle/>
          <a:p>
            <a:fld id="{A898C551-7708-9B49-90E3-D153F408E572}" type="slidenum">
              <a:rPr lang="en-US" smtClean="0"/>
              <a:t>40</a:t>
            </a:fld>
            <a:endParaRPr lang="en-US" dirty="0"/>
          </a:p>
        </p:txBody>
      </p:sp>
    </p:spTree>
    <p:extLst>
      <p:ext uri="{BB962C8B-B14F-4D97-AF65-F5344CB8AC3E}">
        <p14:creationId xmlns:p14="http://schemas.microsoft.com/office/powerpoint/2010/main" val="293648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-The </a:t>
            </a:r>
            <a:r>
              <a:rPr lang="en-US" dirty="0"/>
              <a:t>outward facing meta-majors,</a:t>
            </a:r>
            <a:r>
              <a:rPr lang="en-US" baseline="0" dirty="0"/>
              <a:t> we call learning and career pathways, are now part of the CCC apply process and allow students to dig deeper into pathways, requirements and jobs.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41</a:t>
            </a:fld>
            <a:endParaRPr lang="en-US" dirty="0"/>
          </a:p>
        </p:txBody>
      </p:sp>
    </p:spTree>
    <p:extLst>
      <p:ext uri="{BB962C8B-B14F-4D97-AF65-F5344CB8AC3E}">
        <p14:creationId xmlns:p14="http://schemas.microsoft.com/office/powerpoint/2010/main" val="1188673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 This </a:t>
            </a:r>
            <a:r>
              <a:rPr lang="en-US" dirty="0"/>
              <a:t>is the result of clicking on the STEM pathway.</a:t>
            </a:r>
          </a:p>
        </p:txBody>
      </p:sp>
      <p:sp>
        <p:nvSpPr>
          <p:cNvPr id="4" name="Slide Number Placeholder 3"/>
          <p:cNvSpPr>
            <a:spLocks noGrp="1"/>
          </p:cNvSpPr>
          <p:nvPr>
            <p:ph type="sldNum" sz="quarter" idx="10"/>
          </p:nvPr>
        </p:nvSpPr>
        <p:spPr/>
        <p:txBody>
          <a:bodyPr/>
          <a:lstStyle/>
          <a:p>
            <a:fld id="{A898C551-7708-9B49-90E3-D153F408E572}" type="slidenum">
              <a:rPr lang="en-US" smtClean="0"/>
              <a:t>42</a:t>
            </a:fld>
            <a:endParaRPr lang="en-US" dirty="0"/>
          </a:p>
        </p:txBody>
      </p:sp>
    </p:spTree>
    <p:extLst>
      <p:ext uri="{BB962C8B-B14F-4D97-AF65-F5344CB8AC3E}">
        <p14:creationId xmlns:p14="http://schemas.microsoft.com/office/powerpoint/2010/main" val="3646612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 This </a:t>
            </a:r>
            <a:r>
              <a:rPr lang="en-US" dirty="0"/>
              <a:t>is the result of clicking on the Biology program.</a:t>
            </a:r>
          </a:p>
        </p:txBody>
      </p:sp>
      <p:sp>
        <p:nvSpPr>
          <p:cNvPr id="4" name="Slide Number Placeholder 3"/>
          <p:cNvSpPr>
            <a:spLocks noGrp="1"/>
          </p:cNvSpPr>
          <p:nvPr>
            <p:ph type="sldNum" sz="quarter" idx="10"/>
          </p:nvPr>
        </p:nvSpPr>
        <p:spPr/>
        <p:txBody>
          <a:bodyPr/>
          <a:lstStyle/>
          <a:p>
            <a:fld id="{A898C551-7708-9B49-90E3-D153F408E572}" type="slidenum">
              <a:rPr lang="en-US" smtClean="0"/>
              <a:t>43</a:t>
            </a:fld>
            <a:endParaRPr lang="en-US" dirty="0"/>
          </a:p>
        </p:txBody>
      </p:sp>
    </p:spTree>
    <p:extLst>
      <p:ext uri="{BB962C8B-B14F-4D97-AF65-F5344CB8AC3E}">
        <p14:creationId xmlns:p14="http://schemas.microsoft.com/office/powerpoint/2010/main" val="4208573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txBox="1">
            <a:spLocks noGrp="1"/>
          </p:cNvSpPr>
          <p:nvPr>
            <p:ph type="body" idx="1"/>
          </p:nvPr>
        </p:nvSpPr>
        <p:spPr>
          <a:xfrm>
            <a:off x="716619" y="4489387"/>
            <a:ext cx="5732949" cy="4253103"/>
          </a:xfrm>
          <a:prstGeom prst="rect">
            <a:avLst/>
          </a:prstGeom>
        </p:spPr>
        <p:txBody>
          <a:bodyPr spcFirstLastPara="1" wrap="square" lIns="93162" tIns="93162" rIns="93162" bIns="93162" anchor="t" anchorCtr="0">
            <a:noAutofit/>
          </a:bodyPr>
          <a:lstStyle/>
          <a:p>
            <a:r>
              <a:rPr lang="en-US" dirty="0"/>
              <a:t>This is the result of scrolling</a:t>
            </a:r>
            <a:r>
              <a:rPr lang="en-US" baseline="0" dirty="0"/>
              <a:t> to the program requirements</a:t>
            </a:r>
            <a:endParaRPr dirty="0"/>
          </a:p>
        </p:txBody>
      </p:sp>
      <p:sp>
        <p:nvSpPr>
          <p:cNvPr id="748" name="Shape 748"/>
          <p:cNvSpPr>
            <a:spLocks noGrp="1" noRot="1" noChangeAspect="1"/>
          </p:cNvSpPr>
          <p:nvPr>
            <p:ph type="sldImg" idx="2"/>
          </p:nvPr>
        </p:nvSpPr>
        <p:spPr>
          <a:xfrm>
            <a:off x="1219200" y="708025"/>
            <a:ext cx="4729163" cy="35464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796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created the worksheet to follow these questions. SO I was </a:t>
            </a:r>
            <a:r>
              <a:rPr lang="en-US" dirty="0" smtClean="0"/>
              <a:t>thinking </a:t>
            </a:r>
            <a:r>
              <a:rPr lang="en-US" dirty="0"/>
              <a:t>we could either reference or coordinate the slide sections with the worksheet.</a:t>
            </a:r>
          </a:p>
          <a:p>
            <a:endParaRPr lang="en-US" dirty="0"/>
          </a:p>
          <a:p>
            <a:r>
              <a:rPr lang="en-US" dirty="0"/>
              <a:t>Julie - Other considerations: skill and</a:t>
            </a:r>
            <a:r>
              <a:rPr lang="en-US" baseline="0" dirty="0"/>
              <a:t> knowledge development across the curriculum, developing the whole student, creating connection and community among students and faculty, others?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4</a:t>
            </a:fld>
            <a:endParaRPr lang="en-US" dirty="0"/>
          </a:p>
        </p:txBody>
      </p:sp>
    </p:spTree>
    <p:extLst>
      <p:ext uri="{BB962C8B-B14F-4D97-AF65-F5344CB8AC3E}">
        <p14:creationId xmlns:p14="http://schemas.microsoft.com/office/powerpoint/2010/main" val="3111854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body" idx="1"/>
          </p:nvPr>
        </p:nvSpPr>
        <p:spPr>
          <a:xfrm>
            <a:off x="716619" y="4489387"/>
            <a:ext cx="5732949" cy="4253103"/>
          </a:xfrm>
          <a:prstGeom prst="rect">
            <a:avLst/>
          </a:prstGeom>
        </p:spPr>
        <p:txBody>
          <a:bodyPr spcFirstLastPara="1" wrap="square" lIns="93162" tIns="93162" rIns="93162" bIns="93162" anchor="t" anchorCtr="0">
            <a:noAutofit/>
          </a:bodyPr>
          <a:lstStyle/>
          <a:p>
            <a:r>
              <a:rPr lang="en-US" dirty="0"/>
              <a:t>This is the result of clicking on the Gen Ed requirement of Social Science and allows students to see the various choices they have. In most cases we opted for student choice.</a:t>
            </a:r>
            <a:r>
              <a:rPr lang="en-US" baseline="0" dirty="0"/>
              <a:t> Details of the various levels of choice at another time.</a:t>
            </a:r>
            <a:endParaRPr dirty="0"/>
          </a:p>
        </p:txBody>
      </p:sp>
      <p:sp>
        <p:nvSpPr>
          <p:cNvPr id="754" name="Shape 754"/>
          <p:cNvSpPr>
            <a:spLocks noGrp="1" noRot="1" noChangeAspect="1"/>
          </p:cNvSpPr>
          <p:nvPr>
            <p:ph type="sldImg" idx="2"/>
          </p:nvPr>
        </p:nvSpPr>
        <p:spPr>
          <a:xfrm>
            <a:off x="1219200" y="708025"/>
            <a:ext cx="4729163" cy="35464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363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txBox="1">
            <a:spLocks noGrp="1"/>
          </p:cNvSpPr>
          <p:nvPr>
            <p:ph type="body" idx="1"/>
          </p:nvPr>
        </p:nvSpPr>
        <p:spPr>
          <a:xfrm>
            <a:off x="716619" y="4489387"/>
            <a:ext cx="5732949" cy="4253103"/>
          </a:xfrm>
          <a:prstGeom prst="rect">
            <a:avLst/>
          </a:prstGeom>
        </p:spPr>
        <p:txBody>
          <a:bodyPr spcFirstLastPara="1" wrap="square" lIns="93162" tIns="93162" rIns="93162" bIns="93162" anchor="t" anchorCtr="0">
            <a:noAutofit/>
          </a:bodyPr>
          <a:lstStyle/>
          <a:p>
            <a:r>
              <a:rPr lang="en-US" dirty="0"/>
              <a:t>This is the result of clicking on the Public Safety metamajor</a:t>
            </a:r>
            <a:endParaRPr dirty="0"/>
          </a:p>
        </p:txBody>
      </p:sp>
      <p:sp>
        <p:nvSpPr>
          <p:cNvPr id="759" name="Shape 759"/>
          <p:cNvSpPr>
            <a:spLocks noGrp="1" noRot="1" noChangeAspect="1"/>
          </p:cNvSpPr>
          <p:nvPr>
            <p:ph type="sldImg" idx="2"/>
          </p:nvPr>
        </p:nvSpPr>
        <p:spPr>
          <a:xfrm>
            <a:off x="1219200" y="708025"/>
            <a:ext cx="4729163" cy="35464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680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txBox="1">
            <a:spLocks noGrp="1"/>
          </p:cNvSpPr>
          <p:nvPr>
            <p:ph type="body" idx="1"/>
          </p:nvPr>
        </p:nvSpPr>
        <p:spPr>
          <a:xfrm>
            <a:off x="716619" y="4489387"/>
            <a:ext cx="5732949" cy="4253103"/>
          </a:xfrm>
          <a:prstGeom prst="rect">
            <a:avLst/>
          </a:prstGeom>
        </p:spPr>
        <p:txBody>
          <a:bodyPr spcFirstLastPara="1" wrap="square" lIns="93162" tIns="93162" rIns="93162" bIns="93162" anchor="t" anchorCtr="0">
            <a:noAutofit/>
          </a:bodyPr>
          <a:lstStyle/>
          <a:p>
            <a:r>
              <a:rPr lang="en-US" dirty="0" smtClean="0"/>
              <a:t>Janet - This </a:t>
            </a:r>
            <a:r>
              <a:rPr lang="en-US" dirty="0"/>
              <a:t>is the result of clicking on the Criminal Justice Program</a:t>
            </a:r>
            <a:endParaRPr dirty="0"/>
          </a:p>
        </p:txBody>
      </p:sp>
      <p:sp>
        <p:nvSpPr>
          <p:cNvPr id="764" name="Shape 764"/>
          <p:cNvSpPr>
            <a:spLocks noGrp="1" noRot="1" noChangeAspect="1"/>
          </p:cNvSpPr>
          <p:nvPr>
            <p:ph type="sldImg" idx="2"/>
          </p:nvPr>
        </p:nvSpPr>
        <p:spPr>
          <a:xfrm>
            <a:off x="1219200" y="708025"/>
            <a:ext cx="4729163" cy="35464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2105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48</a:t>
            </a:fld>
            <a:endParaRPr lang="en-US" dirty="0"/>
          </a:p>
        </p:txBody>
      </p:sp>
    </p:spTree>
    <p:extLst>
      <p:ext uri="{BB962C8B-B14F-4D97-AF65-F5344CB8AC3E}">
        <p14:creationId xmlns:p14="http://schemas.microsoft.com/office/powerpoint/2010/main" val="3805910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pPr/>
              <a:t>49</a:t>
            </a:fld>
            <a:endParaRPr lang="en-US"/>
          </a:p>
        </p:txBody>
      </p:sp>
    </p:spTree>
    <p:extLst>
      <p:ext uri="{BB962C8B-B14F-4D97-AF65-F5344CB8AC3E}">
        <p14:creationId xmlns:p14="http://schemas.microsoft.com/office/powerpoint/2010/main" val="3403642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mapping and meta major analysis help colleges consider GE relevancy. This ADT at BC transfers into 6 different areas of Sociology BAs where the GE courses can help meet upper division requirements in some cases or better prepare students to make a decision about area of emphasis when transferring.</a:t>
            </a:r>
          </a:p>
        </p:txBody>
      </p:sp>
      <p:sp>
        <p:nvSpPr>
          <p:cNvPr id="4" name="Slide Number Placeholder 3"/>
          <p:cNvSpPr>
            <a:spLocks noGrp="1"/>
          </p:cNvSpPr>
          <p:nvPr>
            <p:ph type="sldNum" sz="quarter" idx="10"/>
          </p:nvPr>
        </p:nvSpPr>
        <p:spPr/>
        <p:txBody>
          <a:bodyPr/>
          <a:lstStyle/>
          <a:p>
            <a:fld id="{A898C551-7708-9B49-90E3-D153F408E572}" type="slidenum">
              <a:rPr lang="en-US" smtClean="0"/>
              <a:t>50</a:t>
            </a:fld>
            <a:endParaRPr lang="en-US" dirty="0"/>
          </a:p>
        </p:txBody>
      </p:sp>
    </p:spTree>
    <p:extLst>
      <p:ext uri="{BB962C8B-B14F-4D97-AF65-F5344CB8AC3E}">
        <p14:creationId xmlns:p14="http://schemas.microsoft.com/office/powerpoint/2010/main" val="402393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program map that goes beyond the first two years to align with the BA years and guarantee graduation</a:t>
            </a:r>
          </a:p>
        </p:txBody>
      </p:sp>
      <p:sp>
        <p:nvSpPr>
          <p:cNvPr id="4" name="Slide Number Placeholder 3"/>
          <p:cNvSpPr>
            <a:spLocks noGrp="1"/>
          </p:cNvSpPr>
          <p:nvPr>
            <p:ph type="sldNum" sz="quarter" idx="10"/>
          </p:nvPr>
        </p:nvSpPr>
        <p:spPr/>
        <p:txBody>
          <a:bodyPr/>
          <a:lstStyle/>
          <a:p>
            <a:fld id="{A898C551-7708-9B49-90E3-D153F408E572}" type="slidenum">
              <a:rPr lang="en-US" smtClean="0"/>
              <a:t>51</a:t>
            </a:fld>
            <a:endParaRPr lang="en-US" dirty="0"/>
          </a:p>
        </p:txBody>
      </p:sp>
    </p:spTree>
    <p:extLst>
      <p:ext uri="{BB962C8B-B14F-4D97-AF65-F5344CB8AC3E}">
        <p14:creationId xmlns:p14="http://schemas.microsoft.com/office/powerpoint/2010/main" val="621688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 by metamajors has helped provide detail information to message students and to follow programs. Look at the large drop in Personal and Career exploration as the</a:t>
            </a:r>
            <a:r>
              <a:rPr lang="en-US" baseline="0" dirty="0"/>
              <a:t> college has more carefully advised students.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52</a:t>
            </a:fld>
            <a:endParaRPr lang="en-US" dirty="0"/>
          </a:p>
        </p:txBody>
      </p:sp>
    </p:spTree>
    <p:extLst>
      <p:ext uri="{BB962C8B-B14F-4D97-AF65-F5344CB8AC3E}">
        <p14:creationId xmlns:p14="http://schemas.microsoft.com/office/powerpoint/2010/main" val="567962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53</a:t>
            </a:fld>
            <a:endParaRPr lang="en-US" dirty="0"/>
          </a:p>
        </p:txBody>
      </p:sp>
    </p:spTree>
    <p:extLst>
      <p:ext uri="{BB962C8B-B14F-4D97-AF65-F5344CB8AC3E}">
        <p14:creationId xmlns:p14="http://schemas.microsoft.com/office/powerpoint/2010/main" val="190494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Ginnie</a:t>
            </a:r>
            <a:endParaRPr lang="en-US"/>
          </a:p>
        </p:txBody>
      </p:sp>
      <p:sp>
        <p:nvSpPr>
          <p:cNvPr id="4" name="Slide Number Placeholder 3"/>
          <p:cNvSpPr>
            <a:spLocks noGrp="1"/>
          </p:cNvSpPr>
          <p:nvPr>
            <p:ph type="sldNum" sz="quarter" idx="10"/>
          </p:nvPr>
        </p:nvSpPr>
        <p:spPr/>
        <p:txBody>
          <a:bodyPr/>
          <a:lstStyle/>
          <a:p>
            <a:fld id="{A898C551-7708-9B49-90E3-D153F408E572}" type="slidenum">
              <a:rPr lang="en-US" smtClean="0"/>
              <a:t>54</a:t>
            </a:fld>
            <a:endParaRPr lang="en-US" dirty="0"/>
          </a:p>
        </p:txBody>
      </p:sp>
    </p:spTree>
    <p:extLst>
      <p:ext uri="{BB962C8B-B14F-4D97-AF65-F5344CB8AC3E}">
        <p14:creationId xmlns:p14="http://schemas.microsoft.com/office/powerpoint/2010/main" val="396983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 Quick examples on the following slides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5</a:t>
            </a:fld>
            <a:endParaRPr lang="en-US" dirty="0"/>
          </a:p>
        </p:txBody>
      </p:sp>
    </p:spTree>
    <p:extLst>
      <p:ext uri="{BB962C8B-B14F-4D97-AF65-F5344CB8AC3E}">
        <p14:creationId xmlns:p14="http://schemas.microsoft.com/office/powerpoint/2010/main" val="226286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in mind begins</a:t>
            </a:r>
            <a:r>
              <a:rPr lang="en-US" baseline="0" dirty="0"/>
              <a:t> with choosing a major, which may not be easy or clear.</a:t>
            </a:r>
            <a:endParaRPr lang="en-US" dirty="0"/>
          </a:p>
          <a:p>
            <a:r>
              <a:rPr lang="en-US" dirty="0"/>
              <a:t>Students must get through 9 screens to determine a major and then the major determines the math pathway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Some data we could not live with and what faculty thought they knew</a:t>
            </a: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6</a:t>
            </a:fld>
            <a:endParaRPr lang="en-US" dirty="0"/>
          </a:p>
        </p:txBody>
      </p:sp>
    </p:spTree>
    <p:extLst>
      <p:ext uri="{BB962C8B-B14F-4D97-AF65-F5344CB8AC3E}">
        <p14:creationId xmlns:p14="http://schemas.microsoft.com/office/powerpoint/2010/main" val="1594363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Beginning with the end in mind – minimizing unintentional</a:t>
            </a:r>
            <a:r>
              <a:rPr lang="en-US" baseline="0" dirty="0">
                <a:latin typeface="Times New Roman" panose="02020603050405020304" pitchFamily="18" charset="0"/>
                <a:cs typeface="Times New Roman" panose="02020603050405020304" pitchFamily="18" charset="0"/>
              </a:rPr>
              <a:t> swirling and off-ramping</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Better Guidance at All Levels</a:t>
            </a:r>
          </a:p>
          <a:p>
            <a:pPr lvl="1"/>
            <a:r>
              <a:rPr lang="en-US" dirty="0">
                <a:latin typeface="Times New Roman" panose="02020603050405020304" pitchFamily="18" charset="0"/>
                <a:cs typeface="Times New Roman" panose="02020603050405020304" pitchFamily="18" charset="0"/>
              </a:rPr>
              <a:t>Helps to Find Majors</a:t>
            </a:r>
          </a:p>
          <a:p>
            <a:r>
              <a:rPr lang="en-US" dirty="0">
                <a:latin typeface="Times New Roman" panose="02020603050405020304" pitchFamily="18" charset="0"/>
                <a:cs typeface="Times New Roman" panose="02020603050405020304" pitchFamily="18" charset="0"/>
              </a:rPr>
              <a:t>Exploration</a:t>
            </a:r>
          </a:p>
          <a:p>
            <a:r>
              <a:rPr lang="en-US" dirty="0">
                <a:latin typeface="Times New Roman" panose="02020603050405020304" pitchFamily="18" charset="0"/>
                <a:cs typeface="Times New Roman" panose="02020603050405020304" pitchFamily="18" charset="0"/>
              </a:rPr>
              <a:t>Demonstrates the Starting and Ending Points</a:t>
            </a:r>
          </a:p>
          <a:p>
            <a:r>
              <a:rPr lang="en-US" dirty="0">
                <a:latin typeface="Times New Roman" panose="02020603050405020304" pitchFamily="18" charset="0"/>
                <a:cs typeface="Times New Roman" panose="02020603050405020304" pitchFamily="18" charset="0"/>
              </a:rPr>
              <a:t>Informs Choices</a:t>
            </a:r>
          </a:p>
          <a:p>
            <a:pPr lvl="1"/>
            <a:r>
              <a:rPr lang="en-US" dirty="0">
                <a:latin typeface="Times New Roman" panose="02020603050405020304" pitchFamily="18" charset="0"/>
                <a:cs typeface="Times New Roman" panose="02020603050405020304" pitchFamily="18" charset="0"/>
              </a:rPr>
              <a:t>Reduce Excess Units</a:t>
            </a:r>
          </a:p>
          <a:p>
            <a:pPr lvl="1"/>
            <a:r>
              <a:rPr lang="en-US" dirty="0">
                <a:latin typeface="Times New Roman" panose="02020603050405020304" pitchFamily="18" charset="0"/>
                <a:cs typeface="Times New Roman" panose="02020603050405020304" pitchFamily="18" charset="0"/>
              </a:rPr>
              <a:t>Related Careers and Salaries</a:t>
            </a:r>
          </a:p>
          <a:p>
            <a:pPr lvl="1"/>
            <a:r>
              <a:rPr lang="en-US" dirty="0">
                <a:latin typeface="Times New Roman" panose="02020603050405020304" pitchFamily="18" charset="0"/>
                <a:cs typeface="Times New Roman" panose="02020603050405020304" pitchFamily="18" charset="0"/>
              </a:rPr>
              <a:t>Register for the Correct Math and General Education</a:t>
            </a:r>
          </a:p>
          <a:p>
            <a:pPr lvl="2"/>
            <a:r>
              <a:rPr lang="en-US" dirty="0">
                <a:latin typeface="Times New Roman" panose="02020603050405020304" pitchFamily="18" charset="0"/>
                <a:cs typeface="Times New Roman" panose="02020603050405020304" pitchFamily="18" charset="0"/>
              </a:rPr>
              <a:t>Math Pathways – Depends on Major</a:t>
            </a: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8</a:t>
            </a:fld>
            <a:endParaRPr lang="en-US" dirty="0"/>
          </a:p>
        </p:txBody>
      </p:sp>
    </p:spTree>
    <p:extLst>
      <p:ext uri="{BB962C8B-B14F-4D97-AF65-F5344CB8AC3E}">
        <p14:creationId xmlns:p14="http://schemas.microsoft.com/office/powerpoint/2010/main" val="85885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 Behavioral </a:t>
            </a:r>
            <a:r>
              <a:rPr lang="en-US" dirty="0"/>
              <a:t>Psychology Research shows more choices, less takers</a:t>
            </a:r>
          </a:p>
        </p:txBody>
      </p:sp>
      <p:sp>
        <p:nvSpPr>
          <p:cNvPr id="4" name="Slide Number Placeholder 3"/>
          <p:cNvSpPr>
            <a:spLocks noGrp="1"/>
          </p:cNvSpPr>
          <p:nvPr>
            <p:ph type="sldNum" sz="quarter" idx="10"/>
          </p:nvPr>
        </p:nvSpPr>
        <p:spPr/>
        <p:txBody>
          <a:bodyPr/>
          <a:lstStyle/>
          <a:p>
            <a:fld id="{9D9F548B-9EEE-47DF-B70B-DFDAA5FB44BB}" type="slidenum">
              <a:rPr lang="en-US" smtClean="0"/>
              <a:t>9</a:t>
            </a:fld>
            <a:endParaRPr lang="en-US" dirty="0"/>
          </a:p>
        </p:txBody>
      </p:sp>
    </p:spTree>
    <p:extLst>
      <p:ext uri="{BB962C8B-B14F-4D97-AF65-F5344CB8AC3E}">
        <p14:creationId xmlns:p14="http://schemas.microsoft.com/office/powerpoint/2010/main" val="398535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Ginni – Meta Majors are described in various ways but the over-riding outcome is to provide a simpler student-facing picture of college and to create a inward facing structure that is manageable. Not intended to limit choice – the intent is to streamline choice</a:t>
            </a:r>
          </a:p>
          <a:p>
            <a:endParaRPr lang="en-US" dirty="0"/>
          </a:p>
          <a:p>
            <a:r>
              <a:rPr lang="en-US" dirty="0"/>
              <a:t>Julie </a:t>
            </a:r>
            <a:r>
              <a:rPr lang="mr-IN" dirty="0"/>
              <a:t>–</a:t>
            </a:r>
            <a:r>
              <a:rPr lang="en-US" dirty="0"/>
              <a:t> Meta majors also creates connection and integration among</a:t>
            </a:r>
            <a:r>
              <a:rPr lang="en-US" baseline="0" dirty="0"/>
              <a:t> majors, lending itself to skills and knowledge across the curriculum</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10</a:t>
            </a:fld>
            <a:endParaRPr lang="en-US" dirty="0"/>
          </a:p>
        </p:txBody>
      </p:sp>
    </p:spTree>
    <p:extLst>
      <p:ext uri="{BB962C8B-B14F-4D97-AF65-F5344CB8AC3E}">
        <p14:creationId xmlns:p14="http://schemas.microsoft.com/office/powerpoint/2010/main" val="221098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September 9, 2018</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Sunday, September 9, 2018</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September 9, 2018</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Sunday, September 9, 2018</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September 9, 2018</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September 9, 2018</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September 9, 2018</a:t>
            </a:fld>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Sunday, September 9, 2018</a:t>
            </a:fld>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September 9, 2018</a:t>
            </a:fld>
            <a:endParaRPr lang="en-US" dirty="0"/>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September 9, 2018</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September 9, 2018</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September 9, 2018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tmp"/></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tmp"/></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eab.com/daily-briefing/2016/07/26/how-meta-majors-guide-students-toward-on-time-graduation" TargetMode="External"/><Relationship Id="rId7" Type="http://schemas.openxmlformats.org/officeDocument/2006/relationships/hyperlink" Target="https://dcmathpathways.org/dcmp/dcmp-model" TargetMode="External"/><Relationship Id="rId2" Type="http://schemas.openxmlformats.org/officeDocument/2006/relationships/hyperlink" Target="http://www.jff.org/publications/meta-majors-essential-first-step-path-college-completion" TargetMode="External"/><Relationship Id="rId1" Type="http://schemas.openxmlformats.org/officeDocument/2006/relationships/slideLayout" Target="../slideLayouts/slideLayout2.xml"/><Relationship Id="rId6" Type="http://schemas.openxmlformats.org/officeDocument/2006/relationships/hyperlink" Target="https://www.aacu.org/peerreview/2014/summer/elrod" TargetMode="External"/><Relationship Id="rId5" Type="http://schemas.openxmlformats.org/officeDocument/2006/relationships/hyperlink" Target="https://www.wested.org/wp-content/uploads/2018/05/Multiple-Paths-Forward-Booth.pdf" TargetMode="External"/><Relationship Id="rId4" Type="http://schemas.openxmlformats.org/officeDocument/2006/relationships/hyperlink" Target="https://jfforg-prod-prime.s3.amazonaws.com/media/documents/Meta-Majors-Key-Questions-071816.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3563" y="1539241"/>
            <a:ext cx="8068975" cy="1003934"/>
          </a:xfrm>
        </p:spPr>
        <p:txBody>
          <a:bodyPr/>
          <a:lstStyle/>
          <a:p>
            <a:pPr algn="ctr"/>
            <a:r>
              <a:rPr lang="en-US" sz="4000" b="1" cap="none" dirty="0">
                <a:latin typeface="Times New Roman"/>
                <a:cs typeface="Times New Roman"/>
              </a:rPr>
              <a:t>Program Mapping and “Meta-Majors”: Exploring the Issues</a:t>
            </a:r>
            <a:endParaRPr lang="en-US" sz="2400" b="1" cap="none" dirty="0">
              <a:latin typeface="Times New Roman"/>
              <a:cs typeface="Times New Roman"/>
            </a:endParaRPr>
          </a:p>
        </p:txBody>
      </p:sp>
      <p:sp>
        <p:nvSpPr>
          <p:cNvPr id="3" name="Subtitle 2"/>
          <p:cNvSpPr>
            <a:spLocks noGrp="1"/>
          </p:cNvSpPr>
          <p:nvPr>
            <p:ph type="subTitle" idx="1"/>
          </p:nvPr>
        </p:nvSpPr>
        <p:spPr>
          <a:xfrm>
            <a:off x="381000" y="4440872"/>
            <a:ext cx="8382000" cy="2275517"/>
          </a:xfrm>
        </p:spPr>
        <p:txBody>
          <a:bodyPr vert="horz" lIns="91440" tIns="45720" rIns="91440" bIns="45720" rtlCol="0" anchor="t">
            <a:normAutofit fontScale="85000" lnSpcReduction="10000"/>
          </a:bodyPr>
          <a:lstStyle/>
          <a:p>
            <a:r>
              <a:rPr lang="en-US" b="1" dirty="0">
                <a:latin typeface="Times New Roman"/>
                <a:cs typeface="Times New Roman"/>
              </a:rPr>
              <a:t>Julie Bruno, </a:t>
            </a:r>
            <a:r>
              <a:rPr lang="en-US" dirty="0">
                <a:latin typeface="Times New Roman"/>
                <a:cs typeface="Times New Roman"/>
              </a:rPr>
              <a:t>Guided Pathways Lead Coordination, ASCCC Past President, Sierra College</a:t>
            </a:r>
          </a:p>
          <a:p>
            <a:r>
              <a:rPr lang="en-US" b="1" dirty="0">
                <a:latin typeface="Times New Roman"/>
                <a:cs typeface="Times New Roman"/>
              </a:rPr>
              <a:t>Janet Fulks</a:t>
            </a:r>
            <a:r>
              <a:rPr lang="en-US" dirty="0">
                <a:latin typeface="Times New Roman"/>
                <a:cs typeface="Times New Roman"/>
              </a:rPr>
              <a:t>, Guided Pathways Lead for Capacity Building, Bakersfield College</a:t>
            </a:r>
          </a:p>
          <a:p>
            <a:r>
              <a:rPr lang="en-US" b="1" dirty="0">
                <a:latin typeface="Times New Roman"/>
                <a:cs typeface="Times New Roman"/>
              </a:rPr>
              <a:t>Virginia May</a:t>
            </a:r>
            <a:r>
              <a:rPr lang="en-US" dirty="0">
                <a:latin typeface="Times New Roman"/>
                <a:cs typeface="Times New Roman"/>
              </a:rPr>
              <a:t>, ASCCC Treasurer, 2018-19 Curriculum Chair, </a:t>
            </a:r>
          </a:p>
          <a:p>
            <a:r>
              <a:rPr lang="en-US" dirty="0">
                <a:latin typeface="Times New Roman"/>
                <a:cs typeface="Times New Roman"/>
              </a:rPr>
              <a:t>Sacramento City College</a:t>
            </a:r>
          </a:p>
          <a:p>
            <a:endParaRPr lang="en-US" dirty="0">
              <a:latin typeface="Times New Roman"/>
              <a:cs typeface="Times New Roman"/>
            </a:endParaRPr>
          </a:p>
          <a:p>
            <a:pPr algn="ctr"/>
            <a:r>
              <a:rPr lang="en-US" sz="1400" dirty="0">
                <a:solidFill>
                  <a:srgbClr val="FF0000"/>
                </a:solidFill>
                <a:latin typeface="Times New Roman"/>
                <a:cs typeface="Times New Roman"/>
              </a:rPr>
              <a:t>Friday September 14  1:00-2:15 PM </a:t>
            </a:r>
          </a:p>
        </p:txBody>
      </p:sp>
      <p:pic>
        <p:nvPicPr>
          <p:cNvPr id="5" name="Picture 4" descr="ASCCC_Logo"/>
          <p:cNvPicPr/>
          <p:nvPr/>
        </p:nvPicPr>
        <p:blipFill>
          <a:blip r:embed="rId3"/>
          <a:srcRect/>
          <a:stretch>
            <a:fillRect/>
          </a:stretch>
        </p:blipFill>
        <p:spPr bwMode="auto">
          <a:xfrm>
            <a:off x="2249507" y="400050"/>
            <a:ext cx="4231670" cy="786470"/>
          </a:xfrm>
          <a:prstGeom prst="rect">
            <a:avLst/>
          </a:prstGeom>
          <a:noFill/>
          <a:ln w="9525">
            <a:noFill/>
            <a:miter lim="800000"/>
            <a:headEnd/>
            <a:tailEnd/>
          </a:ln>
        </p:spPr>
      </p:pic>
      <p:pic>
        <p:nvPicPr>
          <p:cNvPr id="6" name="Picture 5" descr="Aerial Photography of Concrete Bridge"/>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6967" y="2543175"/>
            <a:ext cx="4457700" cy="1897697"/>
          </a:xfrm>
          <a:prstGeom prst="rect">
            <a:avLst/>
          </a:prstGeom>
          <a:noFill/>
          <a:ln>
            <a:noFill/>
          </a:ln>
        </p:spPr>
      </p:pic>
    </p:spTree>
    <p:extLst>
      <p:ext uri="{BB962C8B-B14F-4D97-AF65-F5344CB8AC3E}">
        <p14:creationId xmlns:p14="http://schemas.microsoft.com/office/powerpoint/2010/main" val="2571385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533400"/>
            <a:ext cx="8405446" cy="990600"/>
          </a:xfrm>
        </p:spPr>
        <p:txBody>
          <a:bodyPr>
            <a:noAutofit/>
          </a:bodyPr>
          <a:lstStyle/>
          <a:p>
            <a:pPr algn="ctr"/>
            <a:r>
              <a:rPr lang="en-US" b="1" dirty="0">
                <a:latin typeface="Times New Roman" panose="02020603050405020304" pitchFamily="18" charset="0"/>
                <a:cs typeface="Times New Roman" panose="02020603050405020304" pitchFamily="18" charset="0"/>
              </a:rPr>
              <a:t>What are Meta Majors?</a:t>
            </a:r>
            <a:endParaRPr lang="en-US" b="1" dirty="0"/>
          </a:p>
        </p:txBody>
      </p:sp>
      <p:sp>
        <p:nvSpPr>
          <p:cNvPr id="4" name="Content Placeholder 3"/>
          <p:cNvSpPr>
            <a:spLocks noGrp="1"/>
          </p:cNvSpPr>
          <p:nvPr>
            <p:ph idx="1"/>
          </p:nvPr>
        </p:nvSpPr>
        <p:spPr/>
        <p:txBody>
          <a:bodyPr vert="horz" lIns="91440" tIns="45720" rIns="91440" bIns="45720" rtlCol="0" anchor="t">
            <a:normAutofit/>
          </a:bodyPr>
          <a:lstStyle/>
          <a:p>
            <a:pPr marL="0" indent="0">
              <a:buNone/>
            </a:pPr>
            <a:r>
              <a:rPr lang="en-US" b="1" dirty="0">
                <a:latin typeface="Times New Roman" panose="02020603050405020304" pitchFamily="18" charset="0"/>
                <a:cs typeface="Times New Roman" panose="02020603050405020304" pitchFamily="18" charset="0"/>
              </a:rPr>
              <a:t>Definitions…</a:t>
            </a:r>
          </a:p>
          <a:p>
            <a:r>
              <a:rPr lang="en-US" b="1" dirty="0">
                <a:latin typeface="Times New Roman" panose="02020603050405020304" pitchFamily="18" charset="0"/>
                <a:cs typeface="Times New Roman" panose="02020603050405020304" pitchFamily="18" charset="0"/>
              </a:rPr>
              <a:t>Meta Majors</a:t>
            </a:r>
            <a:r>
              <a:rPr lang="en-US" dirty="0">
                <a:latin typeface="Times New Roman" panose="02020603050405020304" pitchFamily="18" charset="0"/>
                <a:cs typeface="Times New Roman" panose="02020603050405020304" pitchFamily="18" charset="0"/>
              </a:rPr>
              <a:t> are collections of academic majors that have related courses.</a:t>
            </a:r>
          </a:p>
          <a:p>
            <a:r>
              <a:rPr lang="en-US" b="1" dirty="0">
                <a:latin typeface="Times New Roman" panose="02020603050405020304" pitchFamily="18" charset="0"/>
                <a:cs typeface="Times New Roman" panose="02020603050405020304" pitchFamily="18" charset="0"/>
              </a:rPr>
              <a:t>Meta Majors</a:t>
            </a:r>
            <a:r>
              <a:rPr lang="en-US" dirty="0">
                <a:latin typeface="Times New Roman" panose="02020603050405020304" pitchFamily="18" charset="0"/>
                <a:cs typeface="Times New Roman" panose="02020603050405020304" pitchFamily="18" charset="0"/>
              </a:rPr>
              <a:t> cluster groups of degrees and certificates that are considered similar from a student’s perspective.</a:t>
            </a:r>
          </a:p>
          <a:p>
            <a:r>
              <a:rPr lang="en-US" b="1" dirty="0">
                <a:latin typeface="Times New Roman" panose="02020603050405020304" pitchFamily="18" charset="0"/>
                <a:cs typeface="Times New Roman" panose="02020603050405020304" pitchFamily="18" charset="0"/>
              </a:rPr>
              <a:t>Meta Majors </a:t>
            </a:r>
            <a:r>
              <a:rPr lang="en-US" dirty="0">
                <a:latin typeface="Times New Roman" panose="02020603050405020304" pitchFamily="18" charset="0"/>
                <a:cs typeface="Times New Roman" panose="02020603050405020304" pitchFamily="18" charset="0"/>
              </a:rPr>
              <a:t>give incoming students an opportunity for early exploration within a cluster of academic and career choices while still making progress to graduation.</a:t>
            </a:r>
          </a:p>
          <a:p>
            <a:r>
              <a:rPr lang="en-US" b="1" dirty="0">
                <a:solidFill>
                  <a:srgbClr val="FF0000"/>
                </a:solidFill>
                <a:latin typeface="Times New Roman" panose="02020603050405020304" pitchFamily="18" charset="0"/>
                <a:cs typeface="Times New Roman" panose="02020603050405020304" pitchFamily="18" charset="0"/>
              </a:rPr>
              <a:t>More…</a:t>
            </a:r>
          </a:p>
        </p:txBody>
      </p:sp>
    </p:spTree>
    <p:extLst>
      <p:ext uri="{BB962C8B-B14F-4D97-AF65-F5344CB8AC3E}">
        <p14:creationId xmlns:p14="http://schemas.microsoft.com/office/powerpoint/2010/main" val="63630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533400"/>
            <a:ext cx="8405446" cy="990600"/>
          </a:xfrm>
        </p:spPr>
        <p:txBody>
          <a:bodyPr>
            <a:noAutofit/>
          </a:bodyPr>
          <a:lstStyle/>
          <a:p>
            <a:pPr algn="ctr"/>
            <a:r>
              <a:rPr lang="en-US" b="1" dirty="0">
                <a:latin typeface="Times New Roman" panose="02020603050405020304" pitchFamily="18" charset="0"/>
                <a:cs typeface="Times New Roman" panose="02020603050405020304" pitchFamily="18" charset="0"/>
              </a:rPr>
              <a:t>What are Meta Majors?</a:t>
            </a:r>
            <a:endParaRPr lang="en-US" b="1" dirty="0"/>
          </a:p>
        </p:txBody>
      </p:sp>
      <p:sp>
        <p:nvSpPr>
          <p:cNvPr id="4" name="Content Placeholder 3"/>
          <p:cNvSpPr>
            <a:spLocks noGrp="1"/>
          </p:cNvSpPr>
          <p:nvPr>
            <p:ph idx="1"/>
          </p:nvPr>
        </p:nvSpPr>
        <p:spPr/>
        <p:txBody>
          <a:bodyPr vert="horz" lIns="91440" tIns="45720" rIns="91440" bIns="45720" rtlCol="0" anchor="t">
            <a:normAutofit/>
          </a:bodyPr>
          <a:lstStyle/>
          <a:p>
            <a:pPr marL="0" indent="0">
              <a:buNone/>
            </a:pPr>
            <a:r>
              <a:rPr lang="en-US" b="1" dirty="0">
                <a:latin typeface="Times New Roman" panose="02020603050405020304" pitchFamily="18" charset="0"/>
                <a:cs typeface="Times New Roman" panose="02020603050405020304" pitchFamily="18" charset="0"/>
              </a:rPr>
              <a:t>Other Titles for the Meta Major concept…</a:t>
            </a:r>
          </a:p>
          <a:p>
            <a:r>
              <a:rPr lang="en-US" dirty="0">
                <a:latin typeface="Times New Roman" panose="02020603050405020304" pitchFamily="18" charset="0"/>
                <a:cs typeface="Times New Roman" panose="02020603050405020304" pitchFamily="18" charset="0"/>
              </a:rPr>
              <a:t>Focus Area</a:t>
            </a:r>
          </a:p>
          <a:p>
            <a:r>
              <a:rPr lang="en-US" dirty="0">
                <a:latin typeface="Times New Roman" panose="02020603050405020304" pitchFamily="18" charset="0"/>
                <a:cs typeface="Times New Roman" panose="02020603050405020304" pitchFamily="18" charset="0"/>
              </a:rPr>
              <a:t>Cluster</a:t>
            </a:r>
          </a:p>
          <a:p>
            <a:r>
              <a:rPr lang="en-US" dirty="0">
                <a:latin typeface="Times New Roman" panose="02020603050405020304" pitchFamily="18" charset="0"/>
                <a:cs typeface="Times New Roman" panose="02020603050405020304" pitchFamily="18" charset="0"/>
              </a:rPr>
              <a:t>Major Pathways</a:t>
            </a:r>
          </a:p>
          <a:p>
            <a:r>
              <a:rPr lang="en-US" dirty="0">
                <a:latin typeface="Times New Roman" panose="02020603050405020304" pitchFamily="18" charset="0"/>
                <a:cs typeface="Times New Roman" panose="02020603050405020304" pitchFamily="18" charset="0"/>
              </a:rPr>
              <a:t>Clustering Majors</a:t>
            </a:r>
          </a:p>
          <a:p>
            <a:r>
              <a:rPr lang="en-US" dirty="0">
                <a:latin typeface="Times New Roman" panose="02020603050405020304" pitchFamily="18" charset="0"/>
                <a:cs typeface="Times New Roman" panose="02020603050405020304" pitchFamily="18" charset="0"/>
              </a:rPr>
              <a:t>Career and Academic Pathways</a:t>
            </a:r>
          </a:p>
          <a:p>
            <a:r>
              <a:rPr lang="en-US" dirty="0">
                <a:latin typeface="Times New Roman" panose="02020603050405020304" pitchFamily="18" charset="0"/>
                <a:cs typeface="Times New Roman" panose="02020603050405020304" pitchFamily="18" charset="0"/>
              </a:rPr>
              <a:t>Interest Areas</a:t>
            </a:r>
          </a:p>
          <a:p>
            <a:r>
              <a:rPr lang="en-US" dirty="0">
                <a:latin typeface="Times New Roman" panose="02020603050405020304" pitchFamily="18" charset="0"/>
                <a:cs typeface="Times New Roman" panose="02020603050405020304" pitchFamily="18" charset="0"/>
              </a:rPr>
              <a:t>Career Clusters</a:t>
            </a:r>
          </a:p>
          <a:p>
            <a:r>
              <a:rPr lang="en-US" dirty="0">
                <a:latin typeface="Times New Roman" panose="02020603050405020304" pitchFamily="18" charset="0"/>
                <a:cs typeface="Times New Roman" panose="02020603050405020304" pitchFamily="18" charset="0"/>
              </a:rPr>
              <a:t>Program Clusters</a:t>
            </a:r>
          </a:p>
          <a:p>
            <a:r>
              <a:rPr lang="en-US" dirty="0">
                <a:latin typeface="Times New Roman" panose="02020603050405020304" pitchFamily="18" charset="0"/>
                <a:cs typeface="Times New Roman" panose="02020603050405020304" pitchFamily="18" charset="0"/>
              </a:rPr>
              <a:t>Others???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1F6BE24B-7554-0E4F-A9E9-E72882190B7D}"/>
              </a:ext>
            </a:extLst>
          </p:cNvPr>
          <p:cNvPicPr>
            <a:picLocks noChangeAspect="1"/>
          </p:cNvPicPr>
          <p:nvPr/>
        </p:nvPicPr>
        <p:blipFill>
          <a:blip r:embed="rId3"/>
          <a:stretch>
            <a:fillRect/>
          </a:stretch>
        </p:blipFill>
        <p:spPr>
          <a:xfrm>
            <a:off x="5318760" y="2194911"/>
            <a:ext cx="2990537" cy="3977106"/>
          </a:xfrm>
          <a:prstGeom prst="rect">
            <a:avLst/>
          </a:prstGeom>
        </p:spPr>
      </p:pic>
    </p:spTree>
    <p:extLst>
      <p:ext uri="{BB962C8B-B14F-4D97-AF65-F5344CB8AC3E}">
        <p14:creationId xmlns:p14="http://schemas.microsoft.com/office/powerpoint/2010/main" val="3776851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City Colleges of Chicago</a:t>
            </a:r>
          </a:p>
        </p:txBody>
      </p:sp>
      <p:pic>
        <p:nvPicPr>
          <p:cNvPr id="5" name="Picture 4"/>
          <p:cNvPicPr>
            <a:picLocks noChangeAspect="1"/>
          </p:cNvPicPr>
          <p:nvPr/>
        </p:nvPicPr>
        <p:blipFill rotWithShape="1">
          <a:blip r:embed="rId3"/>
          <a:srcRect l="11234" t="12950" r="21716" b="19813"/>
          <a:stretch/>
        </p:blipFill>
        <p:spPr>
          <a:xfrm>
            <a:off x="228600" y="1656861"/>
            <a:ext cx="8686799" cy="4899820"/>
          </a:xfrm>
          <a:prstGeom prst="rect">
            <a:avLst/>
          </a:prstGeom>
        </p:spPr>
      </p:pic>
      <p:pic>
        <p:nvPicPr>
          <p:cNvPr id="3" name="Picture 2"/>
          <p:cNvPicPr>
            <a:picLocks noChangeAspect="1"/>
          </p:cNvPicPr>
          <p:nvPr/>
        </p:nvPicPr>
        <p:blipFill rotWithShape="1">
          <a:blip r:embed="rId4"/>
          <a:srcRect l="9213" t="28847" r="10819" b="31268"/>
          <a:stretch/>
        </p:blipFill>
        <p:spPr>
          <a:xfrm>
            <a:off x="3657479" y="1524000"/>
            <a:ext cx="5257919" cy="1475168"/>
          </a:xfrm>
          <a:prstGeom prst="rect">
            <a:avLst/>
          </a:prstGeom>
        </p:spPr>
      </p:pic>
    </p:spTree>
    <p:extLst>
      <p:ext uri="{BB962C8B-B14F-4D97-AF65-F5344CB8AC3E}">
        <p14:creationId xmlns:p14="http://schemas.microsoft.com/office/powerpoint/2010/main" val="2703805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154" y="446444"/>
            <a:ext cx="6443085" cy="6302312"/>
          </a:xfrm>
          <a:prstGeom prst="rect">
            <a:avLst/>
          </a:prstGeom>
        </p:spPr>
      </p:pic>
    </p:spTree>
    <p:extLst>
      <p:ext uri="{BB962C8B-B14F-4D97-AF65-F5344CB8AC3E}">
        <p14:creationId xmlns:p14="http://schemas.microsoft.com/office/powerpoint/2010/main" val="3297174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wcjc.edu/images/FINAL_Metamajor_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7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45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exploration.osu.edu/PublishingImages/fields-of-study/full%20meta%20major%20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892" y="673662"/>
            <a:ext cx="5972175" cy="52482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2" y="360481"/>
            <a:ext cx="327660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6110" y="1690171"/>
            <a:ext cx="2921225" cy="480131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If you are wondering how you will narrow 200 majors into one, narrowing your options down into one or two meta-majors is a good place to start.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Exploration, we concentrate on six broad areas where majors share similarities.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It is also important to note that no one college or school contains all the majors at Ohio State that are in a particular field of study. </a:t>
            </a:r>
          </a:p>
        </p:txBody>
      </p:sp>
    </p:spTree>
    <p:extLst>
      <p:ext uri="{BB962C8B-B14F-4D97-AF65-F5344CB8AC3E}">
        <p14:creationId xmlns:p14="http://schemas.microsoft.com/office/powerpoint/2010/main" val="4205151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Cabrillo College’s Career and Academic Pathways (CAP)</a:t>
            </a:r>
          </a:p>
        </p:txBody>
      </p:sp>
      <p:pic>
        <p:nvPicPr>
          <p:cNvPr id="8" name="Content Placeholder 7" descr="Screen Clipping"/>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916"/>
          <a:stretch/>
        </p:blipFill>
        <p:spPr>
          <a:xfrm>
            <a:off x="3296196" y="1787234"/>
            <a:ext cx="3339503" cy="1454732"/>
          </a:xfrm>
        </p:spPr>
      </p:pic>
      <p:pic>
        <p:nvPicPr>
          <p:cNvPr id="6" name="Content Placeholder 5" descr="Screen Clipping"/>
          <p:cNvPicPr>
            <a:picLocks noGrp="1" noChangeAspect="1"/>
          </p:cNvPicPr>
          <p:nvPr>
            <p:ph sz="half" idx="1"/>
          </p:nvPr>
        </p:nvPicPr>
        <p:blipFill rotWithShape="1">
          <a:blip r:embed="rId5" cstate="email">
            <a:alphaModFix/>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5422"/>
          <a:stretch/>
        </p:blipFill>
        <p:spPr>
          <a:xfrm>
            <a:off x="185112" y="1524000"/>
            <a:ext cx="3054440" cy="5045192"/>
          </a:xfrm>
        </p:spPr>
      </p:pic>
      <p:pic>
        <p:nvPicPr>
          <p:cNvPr id="11" name="Picture 10" descr="Screen Clipping"/>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r="15704"/>
          <a:stretch/>
        </p:blipFill>
        <p:spPr>
          <a:xfrm>
            <a:off x="6806779" y="1208503"/>
            <a:ext cx="2280577" cy="5487166"/>
          </a:xfrm>
          <a:prstGeom prst="rect">
            <a:avLst/>
          </a:prstGeom>
        </p:spPr>
      </p:pic>
      <p:pic>
        <p:nvPicPr>
          <p:cNvPr id="10" name="Picture 9" descr="Screen Clipping"/>
          <p:cNvPicPr>
            <a:picLocks noChangeAspect="1"/>
          </p:cNvPicPr>
          <p:nvPr/>
        </p:nvPicPr>
        <p:blipFill rotWithShape="1">
          <a:blip r:embed="rId9" cstate="emai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3651" r="5834"/>
          <a:stretch/>
        </p:blipFill>
        <p:spPr>
          <a:xfrm>
            <a:off x="3540104" y="3391703"/>
            <a:ext cx="3210031" cy="2703801"/>
          </a:xfrm>
          <a:prstGeom prst="rect">
            <a:avLst/>
          </a:prstGeom>
        </p:spPr>
      </p:pic>
    </p:spTree>
    <p:extLst>
      <p:ext uri="{BB962C8B-B14F-4D97-AF65-F5344CB8AC3E}">
        <p14:creationId xmlns:p14="http://schemas.microsoft.com/office/powerpoint/2010/main" val="2498146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3277" y="1617490"/>
            <a:ext cx="7888794" cy="5111240"/>
          </a:xfrm>
          <a:prstGeom prst="rect">
            <a:avLst/>
          </a:prstGeom>
        </p:spPr>
      </p:pic>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General Education…</a:t>
            </a:r>
          </a:p>
        </p:txBody>
      </p:sp>
      <p:sp>
        <p:nvSpPr>
          <p:cNvPr id="4" name="Content Placeholder 3"/>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6447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6522" y="896571"/>
            <a:ext cx="6795512" cy="5961429"/>
          </a:xfrm>
          <a:prstGeom prst="rect">
            <a:avLst/>
          </a:prstGeom>
        </p:spPr>
      </p:pic>
    </p:spTree>
    <p:extLst>
      <p:ext uri="{BB962C8B-B14F-4D97-AF65-F5344CB8AC3E}">
        <p14:creationId xmlns:p14="http://schemas.microsoft.com/office/powerpoint/2010/main" val="797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cmathpathways.org/sites/default/files/2016-08/Emerging%20Texas%20Math%20Pathway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02661" y="521122"/>
            <a:ext cx="5041339" cy="63368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13" y="2203453"/>
            <a:ext cx="3924848" cy="2972215"/>
          </a:xfrm>
          <a:prstGeom prst="rect">
            <a:avLst/>
          </a:prstGeom>
        </p:spPr>
      </p:pic>
    </p:spTree>
    <p:extLst>
      <p:ext uri="{BB962C8B-B14F-4D97-AF65-F5344CB8AC3E}">
        <p14:creationId xmlns:p14="http://schemas.microsoft.com/office/powerpoint/2010/main" val="192183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What are the intended outcomes?</a:t>
            </a:r>
          </a:p>
        </p:txBody>
      </p:sp>
      <p:sp>
        <p:nvSpPr>
          <p:cNvPr id="3" name="Content Placeholder 2"/>
          <p:cNvSpPr>
            <a:spLocks noGrp="1"/>
          </p:cNvSpPr>
          <p:nvPr>
            <p:ph idx="1"/>
          </p:nvPr>
        </p:nvSpPr>
        <p:spPr>
          <a:xfrm>
            <a:off x="457200" y="1321806"/>
            <a:ext cx="8229600" cy="5377758"/>
          </a:xfrm>
        </p:spPr>
        <p:txBody>
          <a:bodyPr/>
          <a:lstStyle/>
          <a:p>
            <a:pPr marL="0" indent="0">
              <a:buNone/>
            </a:pPr>
            <a:r>
              <a:rPr lang="en-US" dirty="0">
                <a:latin typeface="Times New Roman" panose="02020603050405020304" pitchFamily="18" charset="0"/>
                <a:cs typeface="Times New Roman" panose="02020603050405020304" pitchFamily="18" charset="0"/>
              </a:rPr>
              <a:t>Outcome #1 Using the worksheet, identify key needs for your college and plan discussions</a:t>
            </a:r>
          </a:p>
          <a:p>
            <a:pPr marL="0" indent="0">
              <a:buNone/>
            </a:pPr>
            <a:r>
              <a:rPr lang="en-US" dirty="0">
                <a:latin typeface="Times New Roman" panose="02020603050405020304" pitchFamily="18" charset="0"/>
                <a:cs typeface="Times New Roman" panose="02020603050405020304" pitchFamily="18" charset="0"/>
              </a:rPr>
              <a:t>Outcome #2 Analyze </a:t>
            </a:r>
            <a:r>
              <a:rPr lang="en-US">
                <a:latin typeface="Times New Roman" panose="02020603050405020304" pitchFamily="18" charset="0"/>
                <a:cs typeface="Times New Roman" panose="02020603050405020304" pitchFamily="18" charset="0"/>
              </a:rPr>
              <a:t>how to </a:t>
            </a:r>
            <a:r>
              <a:rPr lang="en-US" dirty="0">
                <a:latin typeface="Times New Roman" panose="02020603050405020304" pitchFamily="18" charset="0"/>
                <a:cs typeface="Times New Roman" panose="02020603050405020304" pitchFamily="18" charset="0"/>
              </a:rPr>
              <a:t>facilitate discussions about the role and benefits of metamajors </a:t>
            </a:r>
          </a:p>
          <a:p>
            <a:r>
              <a:rPr lang="en-US" dirty="0">
                <a:latin typeface="Times New Roman" panose="02020603050405020304" pitchFamily="18" charset="0"/>
                <a:cs typeface="Times New Roman" panose="02020603050405020304" pitchFamily="18" charset="0"/>
              </a:rPr>
              <a:t>Providing the ability to message and support students at critical points</a:t>
            </a:r>
          </a:p>
          <a:p>
            <a:r>
              <a:rPr lang="en-US" dirty="0">
                <a:latin typeface="Times New Roman" panose="02020603050405020304" pitchFamily="18" charset="0"/>
                <a:cs typeface="Times New Roman" panose="02020603050405020304" pitchFamily="18" charset="0"/>
              </a:rPr>
              <a:t>Linking degree results with both employment and transfer</a:t>
            </a:r>
          </a:p>
          <a:p>
            <a:r>
              <a:rPr lang="en-US" dirty="0">
                <a:latin typeface="Times New Roman" panose="02020603050405020304" pitchFamily="18" charset="0"/>
                <a:cs typeface="Times New Roman" panose="02020603050405020304" pitchFamily="18" charset="0"/>
              </a:rPr>
              <a:t>Analyzing data relevant to students by programs</a:t>
            </a:r>
          </a:p>
          <a:p>
            <a:r>
              <a:rPr lang="en-US" dirty="0">
                <a:latin typeface="Times New Roman" panose="02020603050405020304" pitchFamily="18" charset="0"/>
                <a:cs typeface="Times New Roman" panose="02020603050405020304" pitchFamily="18" charset="0"/>
              </a:rPr>
              <a:t>Clarity</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E41D41EC-9DF5-DA43-8BE7-959ECAA13B0B}"/>
              </a:ext>
            </a:extLst>
          </p:cNvPr>
          <p:cNvPicPr>
            <a:picLocks noChangeAspect="1"/>
          </p:cNvPicPr>
          <p:nvPr/>
        </p:nvPicPr>
        <p:blipFill>
          <a:blip r:embed="rId3"/>
          <a:stretch>
            <a:fillRect/>
          </a:stretch>
        </p:blipFill>
        <p:spPr>
          <a:xfrm>
            <a:off x="3138805" y="4774689"/>
            <a:ext cx="2866390" cy="1924875"/>
          </a:xfrm>
          <a:prstGeom prst="rect">
            <a:avLst/>
          </a:prstGeom>
        </p:spPr>
      </p:pic>
    </p:spTree>
    <p:extLst>
      <p:ext uri="{BB962C8B-B14F-4D97-AF65-F5344CB8AC3E}">
        <p14:creationId xmlns:p14="http://schemas.microsoft.com/office/powerpoint/2010/main" val="3334427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Multiple Paths FORWARD: </a:t>
            </a:r>
            <a:r>
              <a:rPr lang="en-US" dirty="0">
                <a:latin typeface="Times New Roman" panose="02020603050405020304" pitchFamily="18" charset="0"/>
                <a:cs typeface="Times New Roman" panose="02020603050405020304" pitchFamily="18" charset="0"/>
              </a:rPr>
              <a:t>Diversifying Mathematics as a Strategy for College Success </a:t>
            </a:r>
          </a:p>
        </p:txBody>
      </p:sp>
      <p:pic>
        <p:nvPicPr>
          <p:cNvPr id="5" name="Picture 4"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2420159"/>
            <a:ext cx="9137247" cy="2927732"/>
          </a:xfrm>
          <a:prstGeom prst="rect">
            <a:avLst/>
          </a:prstGeom>
        </p:spPr>
      </p:pic>
    </p:spTree>
    <p:extLst>
      <p:ext uri="{BB962C8B-B14F-4D97-AF65-F5344CB8AC3E}">
        <p14:creationId xmlns:p14="http://schemas.microsoft.com/office/powerpoint/2010/main" val="3754750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latin typeface="Times New Roman" panose="02020603050405020304" pitchFamily="18" charset="0"/>
                <a:cs typeface="Times New Roman" panose="02020603050405020304" pitchFamily="18" charset="0"/>
              </a:rPr>
              <a:t>The Intersection between Program Mapping, Metamajors and Quantitative Reasoning</a:t>
            </a:r>
          </a:p>
        </p:txBody>
      </p:sp>
      <p:sp>
        <p:nvSpPr>
          <p:cNvPr id="3" name="Content Placeholder 2"/>
          <p:cNvSpPr>
            <a:spLocks noGrp="1"/>
          </p:cNvSpPr>
          <p:nvPr>
            <p:ph idx="1"/>
          </p:nvPr>
        </p:nvSpPr>
        <p:spPr>
          <a:xfrm>
            <a:off x="457199" y="1600200"/>
            <a:ext cx="8510631" cy="4876800"/>
          </a:xfrm>
        </p:spPr>
        <p:txBody>
          <a:bodyPr>
            <a:normAutofit/>
          </a:bodyPr>
          <a:lstStyle/>
          <a:p>
            <a:r>
              <a:rPr lang="en-US" dirty="0">
                <a:latin typeface="Times New Roman" panose="02020603050405020304" pitchFamily="18" charset="0"/>
                <a:cs typeface="Times New Roman" panose="02020603050405020304" pitchFamily="18" charset="0"/>
              </a:rPr>
              <a:t>CSU Area B4 </a:t>
            </a:r>
            <a:r>
              <a:rPr lang="en-US" b="1" dirty="0">
                <a:latin typeface="Times New Roman" panose="02020603050405020304" pitchFamily="18" charset="0"/>
                <a:cs typeface="Times New Roman" panose="02020603050405020304" pitchFamily="18" charset="0"/>
              </a:rPr>
              <a:t>Quantitative Reasoning</a:t>
            </a:r>
            <a:r>
              <a:rPr lang="en-US" dirty="0">
                <a:latin typeface="Times New Roman" panose="02020603050405020304" pitchFamily="18" charset="0"/>
                <a:cs typeface="Times New Roman" panose="02020603050405020304" pitchFamily="18" charset="0"/>
              </a:rPr>
              <a:t> and IGETC Area 2  </a:t>
            </a:r>
            <a:r>
              <a:rPr lang="en-US" b="1" dirty="0">
                <a:latin typeface="Times New Roman" panose="02020603050405020304" pitchFamily="18" charset="0"/>
                <a:cs typeface="Times New Roman" panose="02020603050405020304" pitchFamily="18" charset="0"/>
              </a:rPr>
              <a:t>Mathematical Concepts and Quantitative Reasoning</a:t>
            </a:r>
          </a:p>
          <a:p>
            <a:r>
              <a:rPr lang="en-US" dirty="0">
                <a:latin typeface="Times New Roman" panose="02020603050405020304" pitchFamily="18" charset="0"/>
                <a:cs typeface="Times New Roman" panose="02020603050405020304" pitchFamily="18" charset="0"/>
              </a:rPr>
              <a:t>Statewide data - 1629 transfer quantitative reasoning courses </a:t>
            </a:r>
          </a:p>
          <a:p>
            <a:r>
              <a:rPr lang="en-US" dirty="0">
                <a:latin typeface="Times New Roman" panose="02020603050405020304" pitchFamily="18" charset="0"/>
                <a:cs typeface="Times New Roman" panose="02020603050405020304" pitchFamily="18" charset="0"/>
              </a:rPr>
              <a:t>Different Course types –  483 unique variations</a:t>
            </a:r>
          </a:p>
          <a:p>
            <a:r>
              <a:rPr lang="en-US" dirty="0">
                <a:latin typeface="Times New Roman" panose="02020603050405020304" pitchFamily="18" charset="0"/>
                <a:cs typeface="Times New Roman" panose="02020603050405020304" pitchFamily="18" charset="0"/>
              </a:rPr>
              <a:t>Individual Colleges average 14 different transfer level courses that fill these requirements</a:t>
            </a:r>
          </a:p>
          <a:p>
            <a:r>
              <a:rPr lang="en-US" dirty="0">
                <a:latin typeface="Times New Roman" panose="02020603050405020304" pitchFamily="18" charset="0"/>
                <a:cs typeface="Times New Roman" panose="02020603050405020304" pitchFamily="18" charset="0"/>
              </a:rPr>
              <a:t>Many of these courses are not counted in the KPI’s (key performance indicators) or CCCCO Scorecard</a:t>
            </a:r>
          </a:p>
          <a:p>
            <a:r>
              <a:rPr lang="en-US" dirty="0">
                <a:latin typeface="Times New Roman" panose="02020603050405020304" pitchFamily="18" charset="0"/>
                <a:cs typeface="Times New Roman" panose="02020603050405020304" pitchFamily="18" charset="0"/>
              </a:rPr>
              <a:t>Programming Methods &amp; Computer Discrete Math (Computer Science); Behavioral Statistics; Biostatistics; Business Calculus, Business Math, Liberal Studies Math</a:t>
            </a: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7254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Considerations for Guidelines to Construct Metamajors or Program Maps</a:t>
            </a:r>
          </a:p>
        </p:txBody>
      </p:sp>
      <p:sp>
        <p:nvSpPr>
          <p:cNvPr id="6" name="Content Placeholder 5"/>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Check conversations about meta-majors at participant colleges</a:t>
            </a:r>
          </a:p>
          <a:p>
            <a:r>
              <a:rPr lang="en-US" dirty="0">
                <a:latin typeface="Times New Roman" panose="02020603050405020304" pitchFamily="18" charset="0"/>
                <a:cs typeface="Times New Roman" panose="02020603050405020304" pitchFamily="18" charset="0"/>
              </a:rPr>
              <a:t>Share any problems or solutions</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Potential solution: consider guidelines before creation</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See handout</a:t>
            </a:r>
          </a:p>
          <a:p>
            <a:r>
              <a:rPr lang="en-US" dirty="0">
                <a:latin typeface="Times New Roman" panose="02020603050405020304" pitchFamily="18" charset="0"/>
                <a:cs typeface="Times New Roman" panose="02020603050405020304" pitchFamily="18" charset="0"/>
              </a:rPr>
              <a:t>Discuss usefulness of guidelines</a:t>
            </a:r>
          </a:p>
          <a:p>
            <a:r>
              <a:rPr lang="en-US" dirty="0">
                <a:latin typeface="Times New Roman" panose="02020603050405020304" pitchFamily="18" charset="0"/>
                <a:cs typeface="Times New Roman" panose="02020603050405020304" pitchFamily="18" charset="0"/>
              </a:rPr>
              <a:t>Did any of them consider these?</a:t>
            </a:r>
          </a:p>
          <a:p>
            <a:r>
              <a:rPr lang="en-US" dirty="0">
                <a:latin typeface="Times New Roman" panose="02020603050405020304" pitchFamily="18" charset="0"/>
                <a:cs typeface="Times New Roman" panose="02020603050405020304" pitchFamily="18" charset="0"/>
              </a:rPr>
              <a:t>Would they suggest others</a:t>
            </a:r>
          </a:p>
        </p:txBody>
      </p:sp>
      <p:pic>
        <p:nvPicPr>
          <p:cNvPr id="2" name="Picture 1">
            <a:extLst>
              <a:ext uri="{FF2B5EF4-FFF2-40B4-BE49-F238E27FC236}">
                <a16:creationId xmlns:a16="http://schemas.microsoft.com/office/drawing/2014/main" xmlns="" id="{40678517-9BFD-8A48-9BEF-A7E7A4322791}"/>
              </a:ext>
            </a:extLst>
          </p:cNvPr>
          <p:cNvPicPr>
            <a:picLocks noChangeAspect="1"/>
          </p:cNvPicPr>
          <p:nvPr/>
        </p:nvPicPr>
        <p:blipFill>
          <a:blip r:embed="rId3"/>
          <a:stretch>
            <a:fillRect/>
          </a:stretch>
        </p:blipFill>
        <p:spPr>
          <a:xfrm>
            <a:off x="5029200" y="4221480"/>
            <a:ext cx="3397758" cy="1742440"/>
          </a:xfrm>
          <a:prstGeom prst="rect">
            <a:avLst/>
          </a:prstGeom>
        </p:spPr>
      </p:pic>
    </p:spTree>
    <p:extLst>
      <p:ext uri="{BB962C8B-B14F-4D97-AF65-F5344CB8AC3E}">
        <p14:creationId xmlns:p14="http://schemas.microsoft.com/office/powerpoint/2010/main" val="1279697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190469"/>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Analysis to Support Creating Meta Majors and Program Mapping</a:t>
            </a:r>
            <a:endParaRPr lang="en-US" b="1" dirty="0"/>
          </a:p>
        </p:txBody>
      </p:sp>
      <p:sp>
        <p:nvSpPr>
          <p:cNvPr id="3" name="Content Placeholder 2"/>
          <p:cNvSpPr>
            <a:spLocks noGrp="1"/>
          </p:cNvSpPr>
          <p:nvPr>
            <p:ph idx="1"/>
          </p:nvPr>
        </p:nvSpPr>
        <p:spPr>
          <a:xfrm>
            <a:off x="457200" y="1858108"/>
            <a:ext cx="8229600" cy="4876800"/>
          </a:xfrm>
        </p:spPr>
        <p:txBody>
          <a:bodyPr>
            <a:normAutofit lnSpcReduction="10000"/>
          </a:bodyPr>
          <a:lstStyle/>
          <a:p>
            <a:r>
              <a:rPr lang="en-US" dirty="0">
                <a:latin typeface="Times New Roman" panose="02020603050405020304" pitchFamily="18" charset="0"/>
                <a:cs typeface="Times New Roman" panose="02020603050405020304" pitchFamily="18" charset="0"/>
              </a:rPr>
              <a:t>What is the full scope of programmatic offerings at the college?</a:t>
            </a:r>
          </a:p>
          <a:p>
            <a:r>
              <a:rPr lang="en-US" dirty="0">
                <a:latin typeface="Times New Roman" panose="02020603050405020304" pitchFamily="18" charset="0"/>
                <a:cs typeface="Times New Roman" panose="02020603050405020304" pitchFamily="18" charset="0"/>
              </a:rPr>
              <a:t>Do the college’s programs align to the local labor market and/or university transfer partner?</a:t>
            </a:r>
          </a:p>
          <a:p>
            <a:r>
              <a:rPr lang="en-US" dirty="0">
                <a:latin typeface="Times New Roman" panose="02020603050405020304" pitchFamily="18" charset="0"/>
                <a:cs typeface="Times New Roman" panose="02020603050405020304" pitchFamily="18" charset="0"/>
              </a:rPr>
              <a:t>Which general education courses align best to each Meta Major?</a:t>
            </a:r>
          </a:p>
          <a:p>
            <a:r>
              <a:rPr lang="en-US" dirty="0">
                <a:latin typeface="Times New Roman" panose="02020603050405020304" pitchFamily="18" charset="0"/>
                <a:cs typeface="Times New Roman" panose="02020603050405020304" pitchFamily="18" charset="0"/>
              </a:rPr>
              <a:t>What are the common courses across all programs?</a:t>
            </a:r>
          </a:p>
          <a:p>
            <a:r>
              <a:rPr lang="en-US" dirty="0">
                <a:latin typeface="Times New Roman" panose="02020603050405020304" pitchFamily="18" charset="0"/>
                <a:cs typeface="Times New Roman" panose="02020603050405020304" pitchFamily="18" charset="0"/>
              </a:rPr>
              <a:t>What is the required core within this Meta Major that allows students to branch off into various majors without losing any credits?</a:t>
            </a:r>
          </a:p>
          <a:p>
            <a:r>
              <a:rPr lang="en-US" dirty="0">
                <a:latin typeface="Times New Roman" panose="02020603050405020304" pitchFamily="18" charset="0"/>
                <a:cs typeface="Times New Roman" panose="02020603050405020304" pitchFamily="18" charset="0"/>
              </a:rPr>
              <a:t>Which courses will introduce students to relevant faculty and career information early in their academic careers?</a:t>
            </a:r>
          </a:p>
          <a:p>
            <a:r>
              <a:rPr lang="en-US" dirty="0">
                <a:latin typeface="Times New Roman" panose="02020603050405020304" pitchFamily="18" charset="0"/>
                <a:cs typeface="Times New Roman" panose="02020603050405020304" pitchFamily="18" charset="0"/>
              </a:rPr>
              <a:t>Which courses might not be included, and who needs to be involved in that decision?</a:t>
            </a:r>
          </a:p>
        </p:txBody>
      </p:sp>
    </p:spTree>
    <p:extLst>
      <p:ext uri="{BB962C8B-B14F-4D97-AF65-F5344CB8AC3E}">
        <p14:creationId xmlns:p14="http://schemas.microsoft.com/office/powerpoint/2010/main" val="1166358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533400"/>
            <a:ext cx="8405446" cy="990600"/>
          </a:xfrm>
        </p:spPr>
        <p:txBody>
          <a:bodyPr>
            <a:noAutofit/>
          </a:bodyPr>
          <a:lstStyle/>
          <a:p>
            <a:pPr algn="ctr"/>
            <a:r>
              <a:rPr lang="en-US" b="1" dirty="0">
                <a:latin typeface="Times New Roman" panose="02020603050405020304" pitchFamily="18" charset="0"/>
                <a:cs typeface="Times New Roman" panose="02020603050405020304" pitchFamily="18" charset="0"/>
              </a:rPr>
              <a:t>Developing Meta Majors</a:t>
            </a:r>
            <a:endParaRPr lang="en-US" b="1" dirty="0"/>
          </a:p>
        </p:txBody>
      </p:sp>
      <p:sp>
        <p:nvSpPr>
          <p:cNvPr id="4" name="Content Placeholder 3"/>
          <p:cNvSpPr>
            <a:spLocks noGrp="1"/>
          </p:cNvSpPr>
          <p:nvPr>
            <p:ph idx="1"/>
          </p:nvPr>
        </p:nvSpPr>
        <p:spPr>
          <a:xfrm>
            <a:off x="457200" y="1600199"/>
            <a:ext cx="8102184" cy="5040444"/>
          </a:xfrm>
        </p:spPr>
        <p:txBody>
          <a:bodyPr vert="horz" lIns="91440" tIns="45720" rIns="91440" bIns="45720" rtlCol="0" anchor="t">
            <a:normAutofit lnSpcReduction="10000"/>
          </a:bodyPr>
          <a:lstStyle/>
          <a:p>
            <a:r>
              <a:rPr lang="en-US" dirty="0">
                <a:latin typeface="Times New Roman" panose="02020603050405020304" pitchFamily="18" charset="0"/>
                <a:cs typeface="Times New Roman" panose="02020603050405020304" pitchFamily="18" charset="0"/>
              </a:rPr>
              <a:t>Effective practices ("reverse engineering" from program outcomes)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Curricular considerations (overlap)</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Facilitating the conversation between faculty from different disciplines and services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Student voice!</a:t>
            </a: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about program mapping—which should be done first?</a:t>
            </a:r>
          </a:p>
          <a:p>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CE8D9B92-1B78-7B4D-B8DF-867CAFFFE552}"/>
              </a:ext>
            </a:extLst>
          </p:cNvPr>
          <p:cNvPicPr>
            <a:picLocks noChangeAspect="1"/>
          </p:cNvPicPr>
          <p:nvPr/>
        </p:nvPicPr>
        <p:blipFill>
          <a:blip r:embed="rId3"/>
          <a:stretch>
            <a:fillRect/>
          </a:stretch>
        </p:blipFill>
        <p:spPr>
          <a:xfrm>
            <a:off x="5819035" y="3895568"/>
            <a:ext cx="2028316" cy="2028316"/>
          </a:xfrm>
          <a:prstGeom prst="rect">
            <a:avLst/>
          </a:prstGeom>
        </p:spPr>
      </p:pic>
    </p:spTree>
    <p:extLst>
      <p:ext uri="{BB962C8B-B14F-4D97-AF65-F5344CB8AC3E}">
        <p14:creationId xmlns:p14="http://schemas.microsoft.com/office/powerpoint/2010/main" val="4219454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Program Mapping</a:t>
            </a:r>
          </a:p>
        </p:txBody>
      </p:sp>
      <p:sp>
        <p:nvSpPr>
          <p:cNvPr id="3" name="Content Placeholder 2"/>
          <p:cNvSpPr>
            <a:spLocks noGrp="1"/>
          </p:cNvSpPr>
          <p:nvPr>
            <p:ph idx="1"/>
          </p:nvPr>
        </p:nvSpPr>
        <p:spPr/>
        <p:txBody>
          <a:bodyPr/>
          <a:lstStyle/>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DO we need them?</a:t>
            </a:r>
          </a:p>
          <a:p>
            <a:r>
              <a:rPr lang="en-US" dirty="0">
                <a:latin typeface="Times New Roman" panose="02020603050405020304" pitchFamily="18" charset="0"/>
                <a:cs typeface="Times New Roman" panose="02020603050405020304" pitchFamily="18" charset="0"/>
              </a:rPr>
              <a:t>What are they?</a:t>
            </a:r>
          </a:p>
          <a:p>
            <a:r>
              <a:rPr lang="en-US" dirty="0">
                <a:latin typeface="Times New Roman" panose="02020603050405020304" pitchFamily="18" charset="0"/>
                <a:cs typeface="Times New Roman" panose="02020603050405020304" pitchFamily="18" charset="0"/>
              </a:rPr>
              <a:t>Guidelines for program mapping…</a:t>
            </a:r>
          </a:p>
        </p:txBody>
      </p:sp>
      <p:pic>
        <p:nvPicPr>
          <p:cNvPr id="4" name="Picture 3">
            <a:extLst>
              <a:ext uri="{FF2B5EF4-FFF2-40B4-BE49-F238E27FC236}">
                <a16:creationId xmlns:a16="http://schemas.microsoft.com/office/drawing/2014/main" xmlns="" id="{577A2A77-3BE9-B846-8C79-42B59AEEAE86}"/>
              </a:ext>
            </a:extLst>
          </p:cNvPr>
          <p:cNvPicPr>
            <a:picLocks noChangeAspect="1"/>
          </p:cNvPicPr>
          <p:nvPr/>
        </p:nvPicPr>
        <p:blipFill>
          <a:blip r:embed="rId3"/>
          <a:stretch>
            <a:fillRect/>
          </a:stretch>
        </p:blipFill>
        <p:spPr>
          <a:xfrm>
            <a:off x="5394960" y="3672840"/>
            <a:ext cx="2834640" cy="2480310"/>
          </a:xfrm>
          <a:prstGeom prst="rect">
            <a:avLst/>
          </a:prstGeom>
        </p:spPr>
      </p:pic>
    </p:spTree>
    <p:extLst>
      <p:ext uri="{BB962C8B-B14F-4D97-AF65-F5344CB8AC3E}">
        <p14:creationId xmlns:p14="http://schemas.microsoft.com/office/powerpoint/2010/main" val="978199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6"/>
            <a:ext cx="7886700" cy="925670"/>
          </a:xfrm>
        </p:spPr>
        <p:txBody>
          <a:bodyPr>
            <a:normAutofit/>
          </a:bodyPr>
          <a:lstStyle/>
          <a:p>
            <a:pPr algn="ctr"/>
            <a:r>
              <a:rPr lang="en-US" sz="2800" b="1" dirty="0">
                <a:latin typeface="Times New Roman" panose="02020603050405020304" pitchFamily="18" charset="0"/>
                <a:cs typeface="Times New Roman" panose="02020603050405020304" pitchFamily="18" charset="0"/>
              </a:rPr>
              <a:t>Graduating in Math at Bakersfield College</a:t>
            </a:r>
          </a:p>
        </p:txBody>
      </p:sp>
      <p:sp>
        <p:nvSpPr>
          <p:cNvPr id="6" name="Content Placeholder 5"/>
          <p:cNvSpPr>
            <a:spLocks noGrp="1"/>
          </p:cNvSpPr>
          <p:nvPr>
            <p:ph idx="1"/>
          </p:nvPr>
        </p:nvSpPr>
        <p:spPr/>
        <p:txBody>
          <a:bodyPr/>
          <a:lstStyle/>
          <a:p>
            <a:r>
              <a:rPr lang="en-US" dirty="0"/>
              <a:t>Sample Pathways at BC</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2049" name="Picture 1"/>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54812" t="27892" r="-50" b="8294"/>
          <a:stretch/>
        </p:blipFill>
        <p:spPr bwMode="auto">
          <a:xfrm>
            <a:off x="250224" y="1589905"/>
            <a:ext cx="8659442" cy="4886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56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75" y="519112"/>
            <a:ext cx="8874243" cy="979904"/>
          </a:xfrm>
        </p:spPr>
        <p:txBody>
          <a:bodyPr>
            <a:noAutofit/>
          </a:bodyPr>
          <a:lstStyle/>
          <a:p>
            <a:pPr algn="ctr"/>
            <a:r>
              <a:rPr lang="en-US" b="1" dirty="0">
                <a:latin typeface="Times New Roman" panose="02020603050405020304" pitchFamily="18" charset="0"/>
                <a:cs typeface="Times New Roman" panose="02020603050405020304" pitchFamily="18" charset="0"/>
              </a:rPr>
              <a:t>Observation</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List of Majors with a </a:t>
            </a:r>
            <a:r>
              <a:rPr lang="en-US" i="1" dirty="0">
                <a:latin typeface="Times New Roman" panose="02020603050405020304" pitchFamily="18" charset="0"/>
                <a:cs typeface="Times New Roman" panose="02020603050405020304" pitchFamily="18" charset="0"/>
              </a:rPr>
              <a:t>Disclaimer</a:t>
            </a:r>
          </a:p>
        </p:txBody>
      </p:sp>
      <p:pic>
        <p:nvPicPr>
          <p:cNvPr id="4" name="Picture 3"/>
          <p:cNvPicPr>
            <a:picLocks noChangeAspect="1"/>
          </p:cNvPicPr>
          <p:nvPr/>
        </p:nvPicPr>
        <p:blipFill rotWithShape="1">
          <a:blip r:embed="rId2"/>
          <a:srcRect l="8195" t="5594" r="2436"/>
          <a:stretch/>
        </p:blipFill>
        <p:spPr>
          <a:xfrm>
            <a:off x="398585" y="1795279"/>
            <a:ext cx="8417170" cy="4615596"/>
          </a:xfrm>
          <a:prstGeom prst="rect">
            <a:avLst/>
          </a:prstGeom>
        </p:spPr>
      </p:pic>
      <p:sp>
        <p:nvSpPr>
          <p:cNvPr id="5" name="Oval 4"/>
          <p:cNvSpPr/>
          <p:nvPr/>
        </p:nvSpPr>
        <p:spPr>
          <a:xfrm>
            <a:off x="398585" y="4204677"/>
            <a:ext cx="5994399" cy="930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H="1">
            <a:off x="5799015" y="4103077"/>
            <a:ext cx="953477" cy="3829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958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1141624" y="1594811"/>
            <a:ext cx="6590930" cy="5097168"/>
          </a:xfrm>
          <a:prstGeom prst="rect">
            <a:avLst/>
          </a:prstGeom>
        </p:spPr>
      </p:pic>
      <p:sp>
        <p:nvSpPr>
          <p:cNvPr id="4" name="Title 3"/>
          <p:cNvSpPr>
            <a:spLocks noGrp="1"/>
          </p:cNvSpPr>
          <p:nvPr>
            <p:ph type="title"/>
          </p:nvPr>
        </p:nvSpPr>
        <p:spPr/>
        <p:txBody>
          <a:bodyPr>
            <a:noAutofit/>
          </a:bodyPr>
          <a:lstStyle/>
          <a:p>
            <a:pPr algn="ctr"/>
            <a:r>
              <a:rPr lang="en-US" sz="3600" dirty="0">
                <a:latin typeface="Times New Roman" panose="02020603050405020304" pitchFamily="18" charset="0"/>
                <a:cs typeface="Times New Roman" panose="02020603050405020304" pitchFamily="18" charset="0"/>
              </a:rPr>
              <a:t>Programs that Require Photography Courses for Degree, Certificate, and/or Transfer</a:t>
            </a:r>
          </a:p>
        </p:txBody>
      </p:sp>
      <p:sp>
        <p:nvSpPr>
          <p:cNvPr id="6" name="TextBox 5"/>
          <p:cNvSpPr txBox="1"/>
          <p:nvPr/>
        </p:nvSpPr>
        <p:spPr>
          <a:xfrm>
            <a:off x="3891450" y="6322647"/>
            <a:ext cx="4631845" cy="369332"/>
          </a:xfrm>
          <a:prstGeom prst="rect">
            <a:avLst/>
          </a:prstGeom>
          <a:noFill/>
        </p:spPr>
        <p:txBody>
          <a:bodyPr wrap="none" rtlCol="0">
            <a:spAutoFit/>
          </a:bodyPr>
          <a:lstStyle/>
          <a:p>
            <a:r>
              <a:rPr lang="en-US" dirty="0"/>
              <a:t>Kumu Map of Programs &amp; Courses Visualization</a:t>
            </a:r>
          </a:p>
        </p:txBody>
      </p:sp>
    </p:spTree>
    <p:extLst>
      <p:ext uri="{BB962C8B-B14F-4D97-AF65-F5344CB8AC3E}">
        <p14:creationId xmlns:p14="http://schemas.microsoft.com/office/powerpoint/2010/main" val="2551841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Student Course Taking Behavior</a:t>
            </a:r>
          </a:p>
        </p:txBody>
      </p:sp>
      <p:pic>
        <p:nvPicPr>
          <p:cNvPr id="7" name="Content Placeholder 6"/>
          <p:cNvPicPr>
            <a:picLocks noGrp="1"/>
          </p:cNvPicPr>
          <p:nvPr>
            <p:ph idx="1"/>
          </p:nvPr>
        </p:nvPicPr>
        <p:blipFill>
          <a:blip r:embed="rId3"/>
          <a:stretch>
            <a:fillRect/>
          </a:stretch>
        </p:blipFill>
        <p:spPr>
          <a:xfrm>
            <a:off x="457200" y="1664677"/>
            <a:ext cx="8229600" cy="3482506"/>
          </a:xfrm>
          <a:prstGeom prst="rect">
            <a:avLst/>
          </a:prstGeom>
        </p:spPr>
      </p:pic>
      <p:sp>
        <p:nvSpPr>
          <p:cNvPr id="6" name="TextBox 5"/>
          <p:cNvSpPr txBox="1"/>
          <p:nvPr/>
        </p:nvSpPr>
        <p:spPr>
          <a:xfrm>
            <a:off x="457200" y="5287860"/>
            <a:ext cx="8292124"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Programs with the Greatest Percentage of its Students Successfully Completing Photography Courses who are </a:t>
            </a:r>
            <a:r>
              <a:rPr lang="en-US" sz="2400" b="1" dirty="0">
                <a:latin typeface="Times New Roman" panose="02020603050405020304" pitchFamily="18" charset="0"/>
                <a:cs typeface="Times New Roman" panose="02020603050405020304" pitchFamily="18" charset="0"/>
              </a:rPr>
              <a:t>not</a:t>
            </a:r>
            <a:r>
              <a:rPr lang="en-US" sz="2400" dirty="0">
                <a:latin typeface="Times New Roman" panose="02020603050405020304" pitchFamily="18" charset="0"/>
                <a:cs typeface="Times New Roman" panose="02020603050405020304" pitchFamily="18" charset="0"/>
              </a:rPr>
              <a:t> Fine Art Photography program completers</a:t>
            </a:r>
          </a:p>
        </p:txBody>
      </p:sp>
    </p:spTree>
    <p:extLst>
      <p:ext uri="{BB962C8B-B14F-4D97-AF65-F5344CB8AC3E}">
        <p14:creationId xmlns:p14="http://schemas.microsoft.com/office/powerpoint/2010/main" val="807788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912A7E-EBFF-4CDF-BA42-0DF2F01128B4}"/>
              </a:ext>
            </a:extLst>
          </p:cNvPr>
          <p:cNvSpPr>
            <a:spLocks noGrp="1"/>
          </p:cNvSpPr>
          <p:nvPr>
            <p:ph type="title"/>
          </p:nvPr>
        </p:nvSpPr>
        <p:spPr/>
        <p:txBody>
          <a:bodyPr/>
          <a:lstStyle/>
          <a:p>
            <a:pPr algn="ctr"/>
            <a:r>
              <a:rPr lang="en-US" b="1" dirty="0">
                <a:latin typeface="Times New Roman"/>
                <a:cs typeface="Times New Roman"/>
              </a:rPr>
              <a:t>Overview</a:t>
            </a:r>
          </a:p>
        </p:txBody>
      </p:sp>
      <p:sp>
        <p:nvSpPr>
          <p:cNvPr id="3" name="Subtitle 2">
            <a:extLst>
              <a:ext uri="{FF2B5EF4-FFF2-40B4-BE49-F238E27FC236}">
                <a16:creationId xmlns:a16="http://schemas.microsoft.com/office/drawing/2014/main" xmlns="" id="{B8061904-0C44-406F-B2A4-6B09340A9A5E}"/>
              </a:ext>
            </a:extLst>
          </p:cNvPr>
          <p:cNvSpPr>
            <a:spLocks noGrp="1"/>
          </p:cNvSpPr>
          <p:nvPr>
            <p:ph idx="1"/>
          </p:nvPr>
        </p:nvSpPr>
        <p:spPr>
          <a:xfrm>
            <a:off x="457200" y="1452418"/>
            <a:ext cx="8229600" cy="4876800"/>
          </a:xfrm>
        </p:spPr>
        <p:txBody>
          <a:bodyPr vert="horz" lIns="91440" tIns="45720" rIns="91440" bIns="45720" rtlCol="0" anchor="t">
            <a:normAutofit/>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Why?</a:t>
            </a:r>
          </a:p>
          <a:p>
            <a:r>
              <a:rPr lang="en-US" dirty="0">
                <a:latin typeface="Times New Roman" panose="02020603050405020304" pitchFamily="18" charset="0"/>
                <a:cs typeface="Times New Roman" panose="02020603050405020304" pitchFamily="18" charset="0"/>
              </a:rPr>
              <a:t>What are Meta Majors?</a:t>
            </a:r>
          </a:p>
          <a:p>
            <a:r>
              <a:rPr lang="en-US" dirty="0">
                <a:latin typeface="Times New Roman" panose="02020603050405020304" pitchFamily="18" charset="0"/>
                <a:cs typeface="Times New Roman" panose="02020603050405020304" pitchFamily="18" charset="0"/>
              </a:rPr>
              <a:t>Strategies for Developing Meta Majors</a:t>
            </a:r>
          </a:p>
          <a:p>
            <a:r>
              <a:rPr lang="en-US" dirty="0">
                <a:latin typeface="Times New Roman" panose="02020603050405020304" pitchFamily="18" charset="0"/>
                <a:cs typeface="Times New Roman" panose="02020603050405020304" pitchFamily="18" charset="0"/>
              </a:rPr>
              <a:t>Examples</a:t>
            </a:r>
          </a:p>
          <a:p>
            <a:r>
              <a:rPr lang="en-US" dirty="0">
                <a:latin typeface="Times New Roman" panose="02020603050405020304" pitchFamily="18" charset="0"/>
                <a:cs typeface="Times New Roman" panose="02020603050405020304" pitchFamily="18" charset="0"/>
              </a:rPr>
              <a:t>Digging in…</a:t>
            </a:r>
          </a:p>
          <a:p>
            <a:r>
              <a:rPr lang="en-US" dirty="0">
                <a:latin typeface="Times New Roman" panose="02020603050405020304" pitchFamily="18" charset="0"/>
                <a:cs typeface="Times New Roman" panose="02020603050405020304" pitchFamily="18" charset="0"/>
              </a:rPr>
              <a:t>Discussion…</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4383B09-6AC7-8045-870D-408E715D58D7}"/>
              </a:ext>
            </a:extLst>
          </p:cNvPr>
          <p:cNvPicPr>
            <a:picLocks noChangeAspect="1"/>
          </p:cNvPicPr>
          <p:nvPr/>
        </p:nvPicPr>
        <p:blipFill>
          <a:blip r:embed="rId3"/>
          <a:stretch>
            <a:fillRect/>
          </a:stretch>
        </p:blipFill>
        <p:spPr>
          <a:xfrm>
            <a:off x="2944629" y="3267856"/>
            <a:ext cx="5426376" cy="2782757"/>
          </a:xfrm>
          <a:prstGeom prst="rect">
            <a:avLst/>
          </a:prstGeom>
        </p:spPr>
      </p:pic>
    </p:spTree>
    <p:extLst>
      <p:ext uri="{BB962C8B-B14F-4D97-AF65-F5344CB8AC3E}">
        <p14:creationId xmlns:p14="http://schemas.microsoft.com/office/powerpoint/2010/main" val="1685836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Iterative – Back to Meta Majors</a:t>
            </a:r>
          </a:p>
        </p:txBody>
      </p:sp>
      <p:pic>
        <p:nvPicPr>
          <p:cNvPr id="4" name="Content Placeholder 3">
            <a:extLst>
              <a:ext uri="{FF2B5EF4-FFF2-40B4-BE49-F238E27FC236}">
                <a16:creationId xmlns:a16="http://schemas.microsoft.com/office/drawing/2014/main" xmlns="" id="{DB631281-31DE-B647-83F8-3A22435EAC64}"/>
              </a:ext>
            </a:extLst>
          </p:cNvPr>
          <p:cNvPicPr>
            <a:picLocks noGrp="1" noChangeAspect="1"/>
          </p:cNvPicPr>
          <p:nvPr>
            <p:ph idx="1"/>
          </p:nvPr>
        </p:nvPicPr>
        <p:blipFill>
          <a:blip r:embed="rId2"/>
          <a:stretch>
            <a:fillRect/>
          </a:stretch>
        </p:blipFill>
        <p:spPr>
          <a:xfrm>
            <a:off x="2540000" y="2032000"/>
            <a:ext cx="4064000" cy="4064000"/>
          </a:xfrm>
        </p:spPr>
      </p:pic>
    </p:spTree>
    <p:extLst>
      <p:ext uri="{BB962C8B-B14F-4D97-AF65-F5344CB8AC3E}">
        <p14:creationId xmlns:p14="http://schemas.microsoft.com/office/powerpoint/2010/main" val="2848498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ssc.edu/academics/CDSSlides/MetaMajorsIconforslider.jpg">
            <a:extLst>
              <a:ext uri="{FF2B5EF4-FFF2-40B4-BE49-F238E27FC236}">
                <a16:creationId xmlns:a16="http://schemas.microsoft.com/office/drawing/2014/main" xmlns="" id="{30C90ABE-4640-4872-B6F3-DEF5FE21B5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9" r="7852"/>
          <a:stretch/>
        </p:blipFill>
        <p:spPr bwMode="auto">
          <a:xfrm>
            <a:off x="15" y="10"/>
            <a:ext cx="914398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xmlns=""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391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Florida College System</a:t>
            </a:r>
          </a:p>
        </p:txBody>
      </p:sp>
      <p:pic>
        <p:nvPicPr>
          <p:cNvPr id="3" name="Picture 2"/>
          <p:cNvPicPr>
            <a:picLocks noChangeAspect="1"/>
          </p:cNvPicPr>
          <p:nvPr/>
        </p:nvPicPr>
        <p:blipFill rotWithShape="1">
          <a:blip r:embed="rId3"/>
          <a:srcRect l="13180" t="9461" r="14703" b="12135"/>
          <a:stretch/>
        </p:blipFill>
        <p:spPr>
          <a:xfrm>
            <a:off x="175846" y="1375507"/>
            <a:ext cx="8792308" cy="5376986"/>
          </a:xfrm>
          <a:prstGeom prst="rect">
            <a:avLst/>
          </a:prstGeom>
        </p:spPr>
      </p:pic>
    </p:spTree>
    <p:extLst>
      <p:ext uri="{BB962C8B-B14F-4D97-AF65-F5344CB8AC3E}">
        <p14:creationId xmlns:p14="http://schemas.microsoft.com/office/powerpoint/2010/main" val="1757107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tlucie.k12.fl.us/wp-content/uploads/2013/12/MetaMaj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3476"/>
            <a:ext cx="9144000" cy="50692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736" y="5729161"/>
            <a:ext cx="880413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Florida System aligns with K-12 pathways with the college and university 8 pathways as exemplified by this district, St Lucie Public Schools in Port St, Lucie, FL</a:t>
            </a:r>
          </a:p>
        </p:txBody>
      </p:sp>
    </p:spTree>
    <p:extLst>
      <p:ext uri="{BB962C8B-B14F-4D97-AF65-F5344CB8AC3E}">
        <p14:creationId xmlns:p14="http://schemas.microsoft.com/office/powerpoint/2010/main" val="2893804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652" y="161841"/>
            <a:ext cx="8450278" cy="6696159"/>
          </a:xfrm>
          <a:prstGeom prst="rect">
            <a:avLst/>
          </a:prstGeom>
        </p:spPr>
      </p:pic>
    </p:spTree>
    <p:extLst>
      <p:ext uri="{BB962C8B-B14F-4D97-AF65-F5344CB8AC3E}">
        <p14:creationId xmlns:p14="http://schemas.microsoft.com/office/powerpoint/2010/main" val="3807069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030" y="0"/>
            <a:ext cx="9043939" cy="6858000"/>
          </a:xfrm>
          <a:prstGeom prst="rect">
            <a:avLst/>
          </a:prstGeom>
        </p:spPr>
      </p:pic>
    </p:spTree>
    <p:extLst>
      <p:ext uri="{BB962C8B-B14F-4D97-AF65-F5344CB8AC3E}">
        <p14:creationId xmlns:p14="http://schemas.microsoft.com/office/powerpoint/2010/main" val="1710911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hways Wheel"/>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0326" y="380326"/>
            <a:ext cx="8359071" cy="6392708"/>
          </a:xfrm>
          <a:prstGeom prst="rect">
            <a:avLst/>
          </a:prstGeom>
          <a:noFill/>
          <a:ln>
            <a:noFill/>
          </a:ln>
        </p:spPr>
      </p:pic>
    </p:spTree>
    <p:extLst>
      <p:ext uri="{BB962C8B-B14F-4D97-AF65-F5344CB8AC3E}">
        <p14:creationId xmlns:p14="http://schemas.microsoft.com/office/powerpoint/2010/main" val="1650149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Additional Curricular Considerations</a:t>
            </a:r>
          </a:p>
        </p:txBody>
      </p:sp>
      <p:sp>
        <p:nvSpPr>
          <p:cNvPr id="3" name="Content Placeholder 2"/>
          <p:cNvSpPr>
            <a:spLocks noGrp="1"/>
          </p:cNvSpPr>
          <p:nvPr>
            <p:ph idx="1"/>
          </p:nvPr>
        </p:nvSpPr>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How does the college communicate Meta Majors to prospective students? </a:t>
            </a:r>
          </a:p>
          <a:p>
            <a:r>
              <a:rPr lang="en-US" dirty="0">
                <a:latin typeface="Times New Roman" panose="02020603050405020304" pitchFamily="18" charset="0"/>
                <a:cs typeface="Times New Roman" panose="02020603050405020304" pitchFamily="18" charset="0"/>
              </a:rPr>
              <a:t>How does the college help students make informed choices about Meta Majors?</a:t>
            </a:r>
          </a:p>
          <a:p>
            <a:r>
              <a:rPr lang="en-US" dirty="0">
                <a:latin typeface="Times New Roman" panose="02020603050405020304" pitchFamily="18" charset="0"/>
                <a:cs typeface="Times New Roman" panose="02020603050405020304" pitchFamily="18" charset="0"/>
              </a:rPr>
              <a:t>How does Meta Majors placement align with English, math and ESL placement?</a:t>
            </a:r>
          </a:p>
          <a:p>
            <a:r>
              <a:rPr lang="en-US" dirty="0">
                <a:latin typeface="Times New Roman" panose="02020603050405020304" pitchFamily="18" charset="0"/>
                <a:cs typeface="Times New Roman" panose="02020603050405020304" pitchFamily="18" charset="0"/>
              </a:rPr>
              <a:t>Do orientations, first-year experience courses, and student success courses align to the Meta Major? </a:t>
            </a:r>
          </a:p>
          <a:p>
            <a:r>
              <a:rPr lang="en-US" dirty="0">
                <a:latin typeface="Times New Roman" panose="02020603050405020304" pitchFamily="18" charset="0"/>
                <a:cs typeface="Times New Roman" panose="02020603050405020304" pitchFamily="18" charset="0"/>
              </a:rPr>
              <a:t>Will mapped pathways be presented to students as their default registration? </a:t>
            </a:r>
          </a:p>
          <a:p>
            <a:r>
              <a:rPr lang="en-US" dirty="0">
                <a:latin typeface="Times New Roman" panose="02020603050405020304" pitchFamily="18" charset="0"/>
                <a:cs typeface="Times New Roman" panose="02020603050405020304" pitchFamily="18" charset="0"/>
              </a:rPr>
              <a:t>How will you incorporate the Golden 4 and other transfer requirements?</a:t>
            </a:r>
          </a:p>
          <a:p>
            <a:r>
              <a:rPr lang="en-US" dirty="0">
                <a:latin typeface="Times New Roman" panose="02020603050405020304" pitchFamily="18" charset="0"/>
                <a:cs typeface="Times New Roman" panose="02020603050405020304" pitchFamily="18" charset="0"/>
              </a:rPr>
              <a:t>Will these organizational strategies have any unintended consequences on equity?</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990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Part Two</a:t>
            </a:r>
          </a:p>
        </p:txBody>
      </p:sp>
      <p:pic>
        <p:nvPicPr>
          <p:cNvPr id="4" name="Content Placeholder 3">
            <a:extLst>
              <a:ext uri="{FF2B5EF4-FFF2-40B4-BE49-F238E27FC236}">
                <a16:creationId xmlns:a16="http://schemas.microsoft.com/office/drawing/2014/main" xmlns="" id="{583C6CCA-F18D-C845-B91D-CC63C9AD5E6B}"/>
              </a:ext>
            </a:extLst>
          </p:cNvPr>
          <p:cNvPicPr>
            <a:picLocks noGrp="1" noChangeAspect="1"/>
          </p:cNvPicPr>
          <p:nvPr>
            <p:ph idx="1"/>
          </p:nvPr>
        </p:nvPicPr>
        <p:blipFill>
          <a:blip r:embed="rId2"/>
          <a:stretch>
            <a:fillRect/>
          </a:stretch>
        </p:blipFill>
        <p:spPr>
          <a:xfrm>
            <a:off x="2133600" y="1968519"/>
            <a:ext cx="5181600" cy="3797204"/>
          </a:xfrm>
        </p:spPr>
      </p:pic>
    </p:spTree>
    <p:extLst>
      <p:ext uri="{BB962C8B-B14F-4D97-AF65-F5344CB8AC3E}">
        <p14:creationId xmlns:p14="http://schemas.microsoft.com/office/powerpoint/2010/main" val="2303963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3563" y="1539241"/>
            <a:ext cx="8068975" cy="1003934"/>
          </a:xfrm>
        </p:spPr>
        <p:txBody>
          <a:bodyPr/>
          <a:lstStyle/>
          <a:p>
            <a:pPr algn="ctr"/>
            <a:r>
              <a:rPr lang="en-US" sz="4000" b="1" cap="none" dirty="0">
                <a:latin typeface="Times New Roman"/>
                <a:cs typeface="Times New Roman"/>
              </a:rPr>
              <a:t>Program Mapping and “Meta-Majors”: Exploring the Issues</a:t>
            </a:r>
            <a:endParaRPr lang="en-US" sz="2400" b="1" cap="none" dirty="0">
              <a:latin typeface="Times New Roman"/>
              <a:cs typeface="Times New Roman"/>
            </a:endParaRPr>
          </a:p>
        </p:txBody>
      </p:sp>
      <p:sp>
        <p:nvSpPr>
          <p:cNvPr id="3" name="Subtitle 2"/>
          <p:cNvSpPr>
            <a:spLocks noGrp="1"/>
          </p:cNvSpPr>
          <p:nvPr>
            <p:ph type="subTitle" idx="1"/>
          </p:nvPr>
        </p:nvSpPr>
        <p:spPr>
          <a:xfrm>
            <a:off x="381000" y="4440872"/>
            <a:ext cx="8382000" cy="2275517"/>
          </a:xfrm>
        </p:spPr>
        <p:txBody>
          <a:bodyPr vert="horz" lIns="91440" tIns="45720" rIns="91440" bIns="45720" rtlCol="0" anchor="t">
            <a:normAutofit fontScale="85000" lnSpcReduction="10000"/>
          </a:bodyPr>
          <a:lstStyle/>
          <a:p>
            <a:r>
              <a:rPr lang="en-US" b="1" dirty="0">
                <a:latin typeface="Times New Roman"/>
                <a:cs typeface="Times New Roman"/>
              </a:rPr>
              <a:t>Julie Bruno, </a:t>
            </a:r>
            <a:r>
              <a:rPr lang="en-US" dirty="0">
                <a:latin typeface="Times New Roman"/>
                <a:cs typeface="Times New Roman"/>
              </a:rPr>
              <a:t>Guided Pathways Lead Coordination, ASCCC Past President, Sierra College</a:t>
            </a:r>
          </a:p>
          <a:p>
            <a:r>
              <a:rPr lang="en-US" b="1" dirty="0">
                <a:latin typeface="Times New Roman"/>
                <a:cs typeface="Times New Roman"/>
              </a:rPr>
              <a:t>Janet Fulks</a:t>
            </a:r>
            <a:r>
              <a:rPr lang="en-US" dirty="0">
                <a:latin typeface="Times New Roman"/>
                <a:cs typeface="Times New Roman"/>
              </a:rPr>
              <a:t>, Guided Pathways Lead for Capacity Building, Bakersfield College</a:t>
            </a:r>
          </a:p>
          <a:p>
            <a:r>
              <a:rPr lang="en-US" b="1" dirty="0">
                <a:latin typeface="Times New Roman"/>
                <a:cs typeface="Times New Roman"/>
              </a:rPr>
              <a:t>Virginia May</a:t>
            </a:r>
            <a:r>
              <a:rPr lang="en-US" dirty="0">
                <a:latin typeface="Times New Roman"/>
                <a:cs typeface="Times New Roman"/>
              </a:rPr>
              <a:t>, ASCCC Treasurer, 2018-19 Curriculum Chair, </a:t>
            </a:r>
          </a:p>
          <a:p>
            <a:r>
              <a:rPr lang="en-US" dirty="0">
                <a:latin typeface="Times New Roman"/>
                <a:cs typeface="Times New Roman"/>
              </a:rPr>
              <a:t>Sacramento City College</a:t>
            </a:r>
          </a:p>
          <a:p>
            <a:endParaRPr lang="en-US" dirty="0">
              <a:latin typeface="Times New Roman"/>
              <a:cs typeface="Times New Roman"/>
            </a:endParaRPr>
          </a:p>
          <a:p>
            <a:pPr algn="ctr"/>
            <a:r>
              <a:rPr lang="en-US" sz="1400" dirty="0">
                <a:solidFill>
                  <a:srgbClr val="FF0000"/>
                </a:solidFill>
                <a:latin typeface="Times New Roman"/>
                <a:cs typeface="Times New Roman"/>
              </a:rPr>
              <a:t>Friday September 14  </a:t>
            </a:r>
            <a:r>
              <a:rPr lang="en-US" sz="1400" dirty="0">
                <a:solidFill>
                  <a:srgbClr val="FF0000"/>
                </a:solidFill>
                <a:latin typeface="Times New Roman" panose="02020603050405020304" pitchFamily="18" charset="0"/>
                <a:cs typeface="Times New Roman" panose="02020603050405020304" pitchFamily="18" charset="0"/>
              </a:rPr>
              <a:t>2:30-3:45</a:t>
            </a:r>
            <a:r>
              <a:rPr lang="en-US" sz="1400" dirty="0">
                <a:solidFill>
                  <a:srgbClr val="FF0000"/>
                </a:solidFill>
                <a:latin typeface="Times New Roman"/>
                <a:cs typeface="Times New Roman"/>
              </a:rPr>
              <a:t> PM </a:t>
            </a:r>
          </a:p>
        </p:txBody>
      </p:sp>
      <p:pic>
        <p:nvPicPr>
          <p:cNvPr id="5" name="Picture 4" descr="ASCCC_Logo"/>
          <p:cNvPicPr/>
          <p:nvPr/>
        </p:nvPicPr>
        <p:blipFill>
          <a:blip r:embed="rId3"/>
          <a:srcRect/>
          <a:stretch>
            <a:fillRect/>
          </a:stretch>
        </p:blipFill>
        <p:spPr bwMode="auto">
          <a:xfrm>
            <a:off x="2249507" y="400050"/>
            <a:ext cx="4231670" cy="786470"/>
          </a:xfrm>
          <a:prstGeom prst="rect">
            <a:avLst/>
          </a:prstGeom>
          <a:noFill/>
          <a:ln w="9525">
            <a:noFill/>
            <a:miter lim="800000"/>
            <a:headEnd/>
            <a:tailEnd/>
          </a:ln>
        </p:spPr>
      </p:pic>
      <p:pic>
        <p:nvPicPr>
          <p:cNvPr id="6" name="Picture 5" descr="Aerial Photography of Concrete Bridge"/>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06967" y="2543175"/>
            <a:ext cx="4457700" cy="1897697"/>
          </a:xfrm>
          <a:prstGeom prst="rect">
            <a:avLst/>
          </a:prstGeom>
          <a:noFill/>
          <a:ln>
            <a:noFill/>
          </a:ln>
        </p:spPr>
      </p:pic>
    </p:spTree>
    <p:extLst>
      <p:ext uri="{BB962C8B-B14F-4D97-AF65-F5344CB8AC3E}">
        <p14:creationId xmlns:p14="http://schemas.microsoft.com/office/powerpoint/2010/main" val="2265174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704"/>
            <a:ext cx="8229600" cy="990600"/>
          </a:xfrm>
        </p:spPr>
        <p:txBody>
          <a:bodyPr/>
          <a:lstStyle/>
          <a:p>
            <a:pPr algn="ctr"/>
            <a:r>
              <a:rPr lang="en-US" b="1" dirty="0">
                <a:latin typeface="Times New Roman" panose="02020603050405020304" pitchFamily="18" charset="0"/>
                <a:cs typeface="Times New Roman" panose="02020603050405020304" pitchFamily="18" charset="0"/>
              </a:rPr>
              <a:t>Why Consider Metamajors?</a:t>
            </a:r>
          </a:p>
        </p:txBody>
      </p:sp>
      <p:sp>
        <p:nvSpPr>
          <p:cNvPr id="3" name="Content Placeholder 2"/>
          <p:cNvSpPr>
            <a:spLocks noGrp="1"/>
          </p:cNvSpPr>
          <p:nvPr>
            <p:ph idx="1"/>
          </p:nvPr>
        </p:nvSpPr>
        <p:spPr>
          <a:xfrm>
            <a:off x="3291840" y="1228075"/>
            <a:ext cx="4998720" cy="5120640"/>
          </a:xfrm>
        </p:spPr>
        <p:txBody>
          <a:bodyPr>
            <a:normAutofit/>
          </a:bodyPr>
          <a:lstStyle/>
          <a:p>
            <a:r>
              <a:rPr lang="en-US" dirty="0">
                <a:latin typeface="Times New Roman" panose="02020603050405020304" pitchFamily="18" charset="0"/>
                <a:cs typeface="Times New Roman" panose="02020603050405020304" pitchFamily="18" charset="0"/>
              </a:rPr>
              <a:t>Begins with the “end in mind”</a:t>
            </a:r>
          </a:p>
          <a:p>
            <a:r>
              <a:rPr lang="en-US" dirty="0">
                <a:latin typeface="Times New Roman" panose="02020603050405020304" pitchFamily="18" charset="0"/>
                <a:cs typeface="Times New Roman" panose="02020603050405020304" pitchFamily="18" charset="0"/>
              </a:rPr>
              <a:t>Clarity (GE, Basic Skills, CTE)</a:t>
            </a:r>
          </a:p>
          <a:p>
            <a:r>
              <a:rPr lang="en-US" dirty="0">
                <a:latin typeface="Times New Roman" panose="02020603050405020304" pitchFamily="18" charset="0"/>
                <a:cs typeface="Times New Roman" panose="02020603050405020304" pitchFamily="18" charset="0"/>
              </a:rPr>
              <a:t>Collaboration</a:t>
            </a:r>
          </a:p>
          <a:p>
            <a:r>
              <a:rPr lang="en-US" dirty="0">
                <a:latin typeface="Times New Roman" panose="02020603050405020304" pitchFamily="18" charset="0"/>
                <a:cs typeface="Times New Roman" panose="02020603050405020304" pitchFamily="18" charset="0"/>
              </a:rPr>
              <a:t>Integration</a:t>
            </a:r>
          </a:p>
          <a:p>
            <a:r>
              <a:rPr lang="en-US" dirty="0">
                <a:latin typeface="Times New Roman" panose="02020603050405020304" pitchFamily="18" charset="0"/>
                <a:cs typeface="Times New Roman" panose="02020603050405020304" pitchFamily="18" charset="0"/>
              </a:rPr>
              <a:t>Manageability</a:t>
            </a:r>
          </a:p>
          <a:p>
            <a:r>
              <a:rPr lang="en-US" dirty="0">
                <a:latin typeface="Times New Roman" panose="02020603050405020304" pitchFamily="18" charset="0"/>
                <a:cs typeface="Times New Roman" panose="02020603050405020304" pitchFamily="18" charset="0"/>
              </a:rPr>
              <a:t>Messaging</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	   OR</a:t>
            </a:r>
          </a:p>
        </p:txBody>
      </p:sp>
      <p:pic>
        <p:nvPicPr>
          <p:cNvPr id="4" name="Picture 3">
            <a:extLst>
              <a:ext uri="{FF2B5EF4-FFF2-40B4-BE49-F238E27FC236}">
                <a16:creationId xmlns:a16="http://schemas.microsoft.com/office/drawing/2014/main" xmlns="" id="{7B427D32-BB11-7A40-8F14-46018AC501F1}"/>
              </a:ext>
            </a:extLst>
          </p:cNvPr>
          <p:cNvPicPr>
            <a:picLocks noChangeAspect="1"/>
          </p:cNvPicPr>
          <p:nvPr/>
        </p:nvPicPr>
        <p:blipFill>
          <a:blip r:embed="rId3"/>
          <a:stretch>
            <a:fillRect/>
          </a:stretch>
        </p:blipFill>
        <p:spPr>
          <a:xfrm>
            <a:off x="1010920" y="4481654"/>
            <a:ext cx="3011170" cy="1853028"/>
          </a:xfrm>
          <a:prstGeom prst="rect">
            <a:avLst/>
          </a:prstGeom>
        </p:spPr>
      </p:pic>
      <p:pic>
        <p:nvPicPr>
          <p:cNvPr id="5" name="Picture 4">
            <a:extLst>
              <a:ext uri="{FF2B5EF4-FFF2-40B4-BE49-F238E27FC236}">
                <a16:creationId xmlns:a16="http://schemas.microsoft.com/office/drawing/2014/main" xmlns="" id="{52E1CBFB-C12B-6843-8BA1-C58AADFFEFEF}"/>
              </a:ext>
            </a:extLst>
          </p:cNvPr>
          <p:cNvPicPr>
            <a:picLocks noChangeAspect="1"/>
          </p:cNvPicPr>
          <p:nvPr/>
        </p:nvPicPr>
        <p:blipFill>
          <a:blip r:embed="rId4"/>
          <a:stretch>
            <a:fillRect/>
          </a:stretch>
        </p:blipFill>
        <p:spPr>
          <a:xfrm>
            <a:off x="5505450" y="4480560"/>
            <a:ext cx="2510790" cy="1854122"/>
          </a:xfrm>
          <a:prstGeom prst="rect">
            <a:avLst/>
          </a:prstGeom>
        </p:spPr>
      </p:pic>
    </p:spTree>
    <p:extLst>
      <p:ext uri="{BB962C8B-B14F-4D97-AF65-F5344CB8AC3E}">
        <p14:creationId xmlns:p14="http://schemas.microsoft.com/office/powerpoint/2010/main" val="1132133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What are the intended outcomes?</a:t>
            </a:r>
          </a:p>
        </p:txBody>
      </p:sp>
      <p:sp>
        <p:nvSpPr>
          <p:cNvPr id="3" name="Content Placeholder 2"/>
          <p:cNvSpPr>
            <a:spLocks noGrp="1"/>
          </p:cNvSpPr>
          <p:nvPr>
            <p:ph idx="1"/>
          </p:nvPr>
        </p:nvSpPr>
        <p:spPr>
          <a:xfrm>
            <a:off x="457200" y="1321806"/>
            <a:ext cx="8229600" cy="5377758"/>
          </a:xfrm>
        </p:spPr>
        <p:txBody>
          <a:bodyPr/>
          <a:lstStyle/>
          <a:p>
            <a:pPr marL="0" indent="0">
              <a:buNone/>
            </a:pPr>
            <a:r>
              <a:rPr lang="en-US" dirty="0">
                <a:latin typeface="Times New Roman" panose="02020603050405020304" pitchFamily="18" charset="0"/>
                <a:cs typeface="Times New Roman" panose="02020603050405020304" pitchFamily="18" charset="0"/>
              </a:rPr>
              <a:t>Outcome #1 Using the worksheet, identify key needs for your college and plan discussions</a:t>
            </a:r>
          </a:p>
          <a:p>
            <a:pPr marL="0" indent="0">
              <a:buNone/>
            </a:pPr>
            <a:r>
              <a:rPr lang="en-US" dirty="0">
                <a:latin typeface="Times New Roman" panose="02020603050405020304" pitchFamily="18" charset="0"/>
                <a:cs typeface="Times New Roman" panose="02020603050405020304" pitchFamily="18" charset="0"/>
              </a:rPr>
              <a:t>Outcome #2 Analyze how metamajors can facilitate positive effects for your college and students by</a:t>
            </a:r>
          </a:p>
          <a:p>
            <a:r>
              <a:rPr lang="en-US" dirty="0">
                <a:latin typeface="Times New Roman" panose="02020603050405020304" pitchFamily="18" charset="0"/>
                <a:cs typeface="Times New Roman" panose="02020603050405020304" pitchFamily="18" charset="0"/>
              </a:rPr>
              <a:t>Providing the ability to message and support students at critical points</a:t>
            </a:r>
          </a:p>
          <a:p>
            <a:r>
              <a:rPr lang="en-US" dirty="0">
                <a:latin typeface="Times New Roman" panose="02020603050405020304" pitchFamily="18" charset="0"/>
                <a:cs typeface="Times New Roman" panose="02020603050405020304" pitchFamily="18" charset="0"/>
              </a:rPr>
              <a:t>Linking degree results with both employment and transfer</a:t>
            </a:r>
          </a:p>
          <a:p>
            <a:r>
              <a:rPr lang="en-US" dirty="0">
                <a:latin typeface="Times New Roman" panose="02020603050405020304" pitchFamily="18" charset="0"/>
                <a:cs typeface="Times New Roman" panose="02020603050405020304" pitchFamily="18" charset="0"/>
              </a:rPr>
              <a:t>Analyzing data relevant to students by programs</a:t>
            </a:r>
          </a:p>
          <a:p>
            <a:r>
              <a:rPr lang="en-US" dirty="0">
                <a:latin typeface="Times New Roman" panose="02020603050405020304" pitchFamily="18" charset="0"/>
                <a:cs typeface="Times New Roman" panose="02020603050405020304" pitchFamily="18" charset="0"/>
              </a:rPr>
              <a:t>Clarity</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E41D41EC-9DF5-DA43-8BE7-959ECAA13B0B}"/>
              </a:ext>
            </a:extLst>
          </p:cNvPr>
          <p:cNvPicPr>
            <a:picLocks noChangeAspect="1"/>
          </p:cNvPicPr>
          <p:nvPr/>
        </p:nvPicPr>
        <p:blipFill>
          <a:blip r:embed="rId3"/>
          <a:stretch>
            <a:fillRect/>
          </a:stretch>
        </p:blipFill>
        <p:spPr>
          <a:xfrm>
            <a:off x="3138805" y="4633376"/>
            <a:ext cx="2866390" cy="1924875"/>
          </a:xfrm>
          <a:prstGeom prst="rect">
            <a:avLst/>
          </a:prstGeom>
        </p:spPr>
      </p:pic>
    </p:spTree>
    <p:extLst>
      <p:ext uri="{BB962C8B-B14F-4D97-AF65-F5344CB8AC3E}">
        <p14:creationId xmlns:p14="http://schemas.microsoft.com/office/powerpoint/2010/main" val="3021361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20134" y="296415"/>
            <a:ext cx="8969094" cy="6561586"/>
          </a:xfrm>
        </p:spPr>
      </p:pic>
    </p:spTree>
    <p:extLst>
      <p:ext uri="{BB962C8B-B14F-4D97-AF65-F5344CB8AC3E}">
        <p14:creationId xmlns:p14="http://schemas.microsoft.com/office/powerpoint/2010/main" val="2323445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133" y="417199"/>
            <a:ext cx="8737599" cy="6305957"/>
          </a:xfrm>
          <a:prstGeom prst="rect">
            <a:avLst/>
          </a:prstGeom>
        </p:spPr>
      </p:pic>
    </p:spTree>
    <p:extLst>
      <p:ext uri="{BB962C8B-B14F-4D97-AF65-F5344CB8AC3E}">
        <p14:creationId xmlns:p14="http://schemas.microsoft.com/office/powerpoint/2010/main" val="865089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0599" y="62197"/>
            <a:ext cx="7078133" cy="6654012"/>
          </a:xfrm>
          <a:prstGeom prst="rect">
            <a:avLst/>
          </a:prstGeom>
        </p:spPr>
      </p:pic>
    </p:spTree>
    <p:extLst>
      <p:ext uri="{BB962C8B-B14F-4D97-AF65-F5344CB8AC3E}">
        <p14:creationId xmlns:p14="http://schemas.microsoft.com/office/powerpoint/2010/main" val="1361288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Shape 750" descr="Screen Clipping"/>
          <p:cNvPicPr preferRelativeResize="0"/>
          <p:nvPr/>
        </p:nvPicPr>
        <p:blipFill rotWithShape="1">
          <a:blip r:embed="rId3">
            <a:alphaModFix/>
          </a:blip>
          <a:srcRect/>
          <a:stretch/>
        </p:blipFill>
        <p:spPr>
          <a:xfrm>
            <a:off x="1" y="1611392"/>
            <a:ext cx="9144000" cy="3635216"/>
          </a:xfrm>
          <a:prstGeom prst="rect">
            <a:avLst/>
          </a:prstGeom>
          <a:noFill/>
          <a:ln>
            <a:noFill/>
          </a:ln>
        </p:spPr>
      </p:pic>
      <p:pic>
        <p:nvPicPr>
          <p:cNvPr id="751" name="Shape 751" descr="Screen Clipping"/>
          <p:cNvPicPr preferRelativeResize="0"/>
          <p:nvPr/>
        </p:nvPicPr>
        <p:blipFill rotWithShape="1">
          <a:blip r:embed="rId4">
            <a:alphaModFix/>
          </a:blip>
          <a:srcRect/>
          <a:stretch/>
        </p:blipFill>
        <p:spPr>
          <a:xfrm>
            <a:off x="1" y="499533"/>
            <a:ext cx="9144000" cy="5952067"/>
          </a:xfrm>
          <a:prstGeom prst="rect">
            <a:avLst/>
          </a:prstGeom>
          <a:noFill/>
          <a:ln>
            <a:noFill/>
          </a:ln>
        </p:spPr>
      </p:pic>
    </p:spTree>
    <p:extLst>
      <p:ext uri="{BB962C8B-B14F-4D97-AF65-F5344CB8AC3E}">
        <p14:creationId xmlns:p14="http://schemas.microsoft.com/office/powerpoint/2010/main" val="3679578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Shape 756" descr="Screen Clipping"/>
          <p:cNvPicPr preferRelativeResize="0"/>
          <p:nvPr/>
        </p:nvPicPr>
        <p:blipFill rotWithShape="1">
          <a:blip r:embed="rId3">
            <a:alphaModFix/>
          </a:blip>
          <a:srcRect/>
          <a:stretch/>
        </p:blipFill>
        <p:spPr>
          <a:xfrm>
            <a:off x="1" y="541867"/>
            <a:ext cx="9144000" cy="5969000"/>
          </a:xfrm>
          <a:prstGeom prst="rect">
            <a:avLst/>
          </a:prstGeom>
          <a:noFill/>
          <a:ln>
            <a:noFill/>
          </a:ln>
        </p:spPr>
      </p:pic>
    </p:spTree>
    <p:extLst>
      <p:ext uri="{BB962C8B-B14F-4D97-AF65-F5344CB8AC3E}">
        <p14:creationId xmlns:p14="http://schemas.microsoft.com/office/powerpoint/2010/main" val="1138613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Shape 761" descr="Screen Clipping"/>
          <p:cNvPicPr preferRelativeResize="0"/>
          <p:nvPr/>
        </p:nvPicPr>
        <p:blipFill rotWithShape="1">
          <a:blip r:embed="rId3">
            <a:alphaModFix/>
          </a:blip>
          <a:srcRect/>
          <a:stretch/>
        </p:blipFill>
        <p:spPr>
          <a:xfrm>
            <a:off x="1105187" y="399495"/>
            <a:ext cx="6911349" cy="6458505"/>
          </a:xfrm>
          <a:prstGeom prst="rect">
            <a:avLst/>
          </a:prstGeom>
          <a:noFill/>
          <a:ln>
            <a:noFill/>
          </a:ln>
        </p:spPr>
      </p:pic>
    </p:spTree>
    <p:extLst>
      <p:ext uri="{BB962C8B-B14F-4D97-AF65-F5344CB8AC3E}">
        <p14:creationId xmlns:p14="http://schemas.microsoft.com/office/powerpoint/2010/main" val="3155813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Shape 766" descr="Screen Clipping"/>
          <p:cNvPicPr preferRelativeResize="0"/>
          <p:nvPr/>
        </p:nvPicPr>
        <p:blipFill rotWithShape="1">
          <a:blip r:embed="rId3">
            <a:alphaModFix/>
          </a:blip>
          <a:srcRect/>
          <a:stretch/>
        </p:blipFill>
        <p:spPr>
          <a:xfrm>
            <a:off x="1" y="381001"/>
            <a:ext cx="9245600" cy="6104466"/>
          </a:xfrm>
          <a:prstGeom prst="rect">
            <a:avLst/>
          </a:prstGeom>
          <a:noFill/>
          <a:ln>
            <a:noFill/>
          </a:ln>
        </p:spPr>
      </p:pic>
    </p:spTree>
    <p:extLst>
      <p:ext uri="{BB962C8B-B14F-4D97-AF65-F5344CB8AC3E}">
        <p14:creationId xmlns:p14="http://schemas.microsoft.com/office/powerpoint/2010/main" val="23557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What are Some Outcomes?</a:t>
            </a:r>
          </a:p>
        </p:txBody>
      </p:sp>
      <p:sp>
        <p:nvSpPr>
          <p:cNvPr id="3" name="Content Placeholder 2"/>
          <p:cNvSpPr>
            <a:spLocks noGrp="1"/>
          </p:cNvSpPr>
          <p:nvPr>
            <p:ph idx="1"/>
          </p:nvPr>
        </p:nvSpPr>
        <p:spPr>
          <a:xfrm>
            <a:off x="222531" y="1538161"/>
            <a:ext cx="3445933" cy="4876800"/>
          </a:xfrm>
        </p:spPr>
        <p:txBody>
          <a:bodyPr/>
          <a:lstStyle/>
          <a:p>
            <a:pPr>
              <a:spcAft>
                <a:spcPts val="600"/>
              </a:spcAft>
            </a:pPr>
            <a:r>
              <a:rPr lang="en-US" dirty="0">
                <a:latin typeface="Times New Roman" panose="02020603050405020304" pitchFamily="18" charset="0"/>
                <a:cs typeface="Times New Roman" panose="02020603050405020304" pitchFamily="18" charset="0"/>
              </a:rPr>
              <a:t>Program clarity</a:t>
            </a:r>
          </a:p>
          <a:p>
            <a:pPr>
              <a:spcAft>
                <a:spcPts val="600"/>
              </a:spcAft>
            </a:pPr>
            <a:r>
              <a:rPr lang="en-US" dirty="0">
                <a:latin typeface="Times New Roman" panose="02020603050405020304" pitchFamily="18" charset="0"/>
                <a:cs typeface="Times New Roman" panose="02020603050405020304" pitchFamily="18" charset="0"/>
              </a:rPr>
              <a:t>Sequencing clarity</a:t>
            </a:r>
          </a:p>
          <a:p>
            <a:pPr>
              <a:spcAft>
                <a:spcPts val="600"/>
              </a:spcAft>
            </a:pPr>
            <a:r>
              <a:rPr lang="en-US" dirty="0">
                <a:latin typeface="Times New Roman" panose="02020603050405020304" pitchFamily="18" charset="0"/>
                <a:cs typeface="Times New Roman" panose="02020603050405020304" pitchFamily="18" charset="0"/>
              </a:rPr>
              <a:t>Specific data for nudges</a:t>
            </a:r>
          </a:p>
          <a:p>
            <a:pPr>
              <a:spcAft>
                <a:spcPts val="600"/>
              </a:spcAft>
            </a:pPr>
            <a:r>
              <a:rPr lang="en-US" dirty="0">
                <a:latin typeface="Times New Roman" panose="02020603050405020304" pitchFamily="18" charset="0"/>
                <a:cs typeface="Times New Roman" panose="02020603050405020304" pitchFamily="18" charset="0"/>
              </a:rPr>
              <a:t>Targeted messaging</a:t>
            </a:r>
          </a:p>
          <a:p>
            <a:pPr>
              <a:spcAft>
                <a:spcPts val="600"/>
              </a:spcAft>
            </a:pPr>
            <a:r>
              <a:rPr lang="en-US" dirty="0">
                <a:latin typeface="Times New Roman" panose="02020603050405020304" pitchFamily="18" charset="0"/>
                <a:cs typeface="Times New Roman" panose="02020603050405020304" pitchFamily="18" charset="0"/>
              </a:rPr>
              <a:t>Clear contacts for student questions</a:t>
            </a:r>
          </a:p>
          <a:p>
            <a:pPr>
              <a:spcAft>
                <a:spcPts val="600"/>
              </a:spcAft>
            </a:pPr>
            <a:r>
              <a:rPr lang="en-US" dirty="0">
                <a:latin typeface="Times New Roman" panose="02020603050405020304" pitchFamily="18" charset="0"/>
                <a:cs typeface="Times New Roman" panose="02020603050405020304" pitchFamily="18" charset="0"/>
              </a:rPr>
              <a:t>A village to lead the student to the outcome</a:t>
            </a:r>
          </a:p>
          <a:p>
            <a:pPr>
              <a:spcAft>
                <a:spcPts val="600"/>
              </a:spcAft>
            </a:pPr>
            <a:endParaRPr lang="en-US" dirty="0">
              <a:latin typeface="Times New Roman" panose="02020603050405020304" pitchFamily="18" charset="0"/>
              <a:cs typeface="Times New Roman" panose="02020603050405020304" pitchFamily="18" charset="0"/>
            </a:endParaRPr>
          </a:p>
          <a:p>
            <a:pPr>
              <a:spcAft>
                <a:spcPts val="600"/>
              </a:spcAft>
            </a:pPr>
            <a:endParaRPr lang="en-US" dirty="0"/>
          </a:p>
        </p:txBody>
      </p:sp>
      <p:pic>
        <p:nvPicPr>
          <p:cNvPr id="4" name="Picture 3"/>
          <p:cNvPicPr/>
          <p:nvPr/>
        </p:nvPicPr>
        <p:blipFill rotWithShape="1">
          <a:blip r:embed="rId3"/>
          <a:srcRect l="5330" r="8169"/>
          <a:stretch/>
        </p:blipFill>
        <p:spPr>
          <a:xfrm>
            <a:off x="3597639" y="1729490"/>
            <a:ext cx="5356208" cy="4618220"/>
          </a:xfrm>
          <a:prstGeom prst="rect">
            <a:avLst/>
          </a:prstGeom>
        </p:spPr>
      </p:pic>
    </p:spTree>
    <p:extLst>
      <p:ext uri="{BB962C8B-B14F-4D97-AF65-F5344CB8AC3E}">
        <p14:creationId xmlns:p14="http://schemas.microsoft.com/office/powerpoint/2010/main" val="2032239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2CF033B-CA75-4A32-90F2-EDB2957323F1}"/>
              </a:ext>
            </a:extLst>
          </p:cNvPr>
          <p:cNvSpPr>
            <a:spLocks noGrp="1"/>
          </p:cNvSpPr>
          <p:nvPr>
            <p:ph type="title"/>
          </p:nvPr>
        </p:nvSpPr>
        <p:spPr>
          <a:xfrm>
            <a:off x="457200" y="349967"/>
            <a:ext cx="8229600" cy="990600"/>
          </a:xfrm>
        </p:spPr>
        <p:txBody>
          <a:bodyPr/>
          <a:lstStyle/>
          <a:p>
            <a:r>
              <a:rPr lang="en-US" dirty="0"/>
              <a:t>Learning about majors and transfer</a:t>
            </a:r>
          </a:p>
        </p:txBody>
      </p:sp>
      <p:pic>
        <p:nvPicPr>
          <p:cNvPr id="7" name="Picture 6" descr="A screenshot of text&#10;&#10;Description generated with very high confidence">
            <a:extLst>
              <a:ext uri="{FF2B5EF4-FFF2-40B4-BE49-F238E27FC236}">
                <a16:creationId xmlns:a16="http://schemas.microsoft.com/office/drawing/2014/main" xmlns="" id="{CA66F12D-DC76-461D-BFC4-0B69FFBD895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0953" y="1314063"/>
            <a:ext cx="8304751" cy="5536501"/>
          </a:xfrm>
          <a:prstGeom prst="rect">
            <a:avLst/>
          </a:prstGeom>
        </p:spPr>
      </p:pic>
    </p:spTree>
    <p:extLst>
      <p:ext uri="{BB962C8B-B14F-4D97-AF65-F5344CB8AC3E}">
        <p14:creationId xmlns:p14="http://schemas.microsoft.com/office/powerpoint/2010/main" val="2125572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Beginning with the End in Mind</a:t>
            </a:r>
          </a:p>
        </p:txBody>
      </p:sp>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914400" y="1600200"/>
            <a:ext cx="7315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872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a:extLst>
              <a:ext uri="{FF2B5EF4-FFF2-40B4-BE49-F238E27FC236}">
                <a16:creationId xmlns:a16="http://schemas.microsoft.com/office/drawing/2014/main" xmlns="" id="{70E68AC5-3494-43B8-87EA-9A72BB97BD66}"/>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r="888" b="-1"/>
          <a:stretch/>
        </p:blipFill>
        <p:spPr>
          <a:xfrm>
            <a:off x="296487" y="1157061"/>
            <a:ext cx="8442778" cy="4749064"/>
          </a:xfrm>
          <a:prstGeom prst="rect">
            <a:avLst/>
          </a:prstGeom>
        </p:spPr>
      </p:pic>
    </p:spTree>
    <p:extLst>
      <p:ext uri="{BB962C8B-B14F-4D97-AF65-F5344CB8AC3E}">
        <p14:creationId xmlns:p14="http://schemas.microsoft.com/office/powerpoint/2010/main" val="2236302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0892" y="547422"/>
            <a:ext cx="4397826" cy="5889945"/>
          </a:xfrm>
          <a:prstGeom prst="rect">
            <a:avLst/>
          </a:prstGeom>
        </p:spPr>
      </p:pic>
      <p:pic>
        <p:nvPicPr>
          <p:cNvPr id="5" name="Picture 4" descr="Screen Clippi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18718" y="547422"/>
            <a:ext cx="4493334" cy="5778427"/>
          </a:xfrm>
          <a:prstGeom prst="rect">
            <a:avLst/>
          </a:prstGeom>
        </p:spPr>
      </p:pic>
    </p:spTree>
    <p:extLst>
      <p:ext uri="{BB962C8B-B14F-4D97-AF65-F5344CB8AC3E}">
        <p14:creationId xmlns:p14="http://schemas.microsoft.com/office/powerpoint/2010/main" val="2452098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Times New Roman" panose="02020603050405020304" pitchFamily="18" charset="0"/>
                <a:cs typeface="Times New Roman" panose="02020603050405020304" pitchFamily="18" charset="0"/>
              </a:rPr>
              <a:t>Tracking Data by Meta Majors is manageable and makes a difference!</a:t>
            </a:r>
          </a:p>
        </p:txBody>
      </p:sp>
      <p:pic>
        <p:nvPicPr>
          <p:cNvPr id="4" name="Content Placeholder 3" descr="Screen Clipping"/>
          <p:cNvPicPr>
            <a:picLocks noGrp="1" noChangeAspect="1"/>
          </p:cNvPicPr>
          <p:nvPr>
            <p:ph idx="1"/>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61205" y="1885444"/>
            <a:ext cx="8711104" cy="3714244"/>
          </a:xfrm>
        </p:spPr>
      </p:pic>
    </p:spTree>
    <p:extLst>
      <p:ext uri="{BB962C8B-B14F-4D97-AF65-F5344CB8AC3E}">
        <p14:creationId xmlns:p14="http://schemas.microsoft.com/office/powerpoint/2010/main" val="823780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Facilitating the Conversation</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How much of a degree is within a particular department?</a:t>
            </a:r>
          </a:p>
          <a:p>
            <a:r>
              <a:rPr lang="en-US" dirty="0">
                <a:latin typeface="Times New Roman" panose="02020603050405020304" pitchFamily="18" charset="0"/>
                <a:cs typeface="Times New Roman" panose="02020603050405020304" pitchFamily="18" charset="0"/>
              </a:rPr>
              <a:t>How do you incorporate representation from other disciplines?</a:t>
            </a:r>
          </a:p>
          <a:p>
            <a:r>
              <a:rPr lang="en-US" dirty="0">
                <a:latin typeface="Times New Roman" panose="02020603050405020304" pitchFamily="18" charset="0"/>
                <a:cs typeface="Times New Roman" panose="02020603050405020304" pitchFamily="18" charset="0"/>
              </a:rPr>
              <a:t>Where do under-prepared or undecided students go and who plans for them?</a:t>
            </a:r>
          </a:p>
          <a:p>
            <a:r>
              <a:rPr lang="en-US" dirty="0">
                <a:latin typeface="Times New Roman" panose="02020603050405020304" pitchFamily="18" charset="0"/>
                <a:cs typeface="Times New Roman" panose="02020603050405020304" pitchFamily="18" charset="0"/>
              </a:rPr>
              <a:t>How do you consider transfer requirements?</a:t>
            </a:r>
          </a:p>
          <a:p>
            <a:r>
              <a:rPr lang="en-US" dirty="0">
                <a:latin typeface="Times New Roman" panose="02020603050405020304" pitchFamily="18" charset="0"/>
                <a:cs typeface="Times New Roman" panose="02020603050405020304" pitchFamily="18" charset="0"/>
              </a:rPr>
              <a:t>Where do conversations with high school faculty fit in?</a:t>
            </a:r>
          </a:p>
          <a:p>
            <a:r>
              <a:rPr lang="en-US" dirty="0">
                <a:latin typeface="Times New Roman" panose="02020603050405020304" pitchFamily="18" charset="0"/>
                <a:cs typeface="Times New Roman" panose="02020603050405020304" pitchFamily="18" charset="0"/>
              </a:rPr>
              <a:t>Where do conversations with the students fit in?</a:t>
            </a:r>
          </a:p>
        </p:txBody>
      </p:sp>
      <p:pic>
        <p:nvPicPr>
          <p:cNvPr id="6" name="Picture 5">
            <a:extLst>
              <a:ext uri="{FF2B5EF4-FFF2-40B4-BE49-F238E27FC236}">
                <a16:creationId xmlns:a16="http://schemas.microsoft.com/office/drawing/2014/main" xmlns="" id="{71802FEC-5B7A-084F-A1FD-0A80FD2B5165}"/>
              </a:ext>
            </a:extLst>
          </p:cNvPr>
          <p:cNvPicPr>
            <a:picLocks noChangeAspect="1"/>
          </p:cNvPicPr>
          <p:nvPr/>
        </p:nvPicPr>
        <p:blipFill>
          <a:blip r:embed="rId3"/>
          <a:stretch>
            <a:fillRect/>
          </a:stretch>
        </p:blipFill>
        <p:spPr>
          <a:xfrm>
            <a:off x="2956560" y="4667707"/>
            <a:ext cx="3230880" cy="1809293"/>
          </a:xfrm>
          <a:prstGeom prst="rect">
            <a:avLst/>
          </a:prstGeom>
        </p:spPr>
      </p:pic>
    </p:spTree>
    <p:extLst>
      <p:ext uri="{BB962C8B-B14F-4D97-AF65-F5344CB8AC3E}">
        <p14:creationId xmlns:p14="http://schemas.microsoft.com/office/powerpoint/2010/main" val="2582812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533400"/>
            <a:ext cx="8405446" cy="990600"/>
          </a:xfrm>
        </p:spPr>
        <p:txBody>
          <a:bodyPr>
            <a:noAutofit/>
          </a:bodyPr>
          <a:lstStyle/>
          <a:p>
            <a:pPr algn="ctr"/>
            <a:r>
              <a:rPr lang="en-US" dirty="0">
                <a:latin typeface="Times New Roman" panose="02020603050405020304" pitchFamily="18" charset="0"/>
                <a:cs typeface="Times New Roman" panose="02020603050405020304" pitchFamily="18" charset="0"/>
              </a:rPr>
              <a:t>Let’s give it a try!</a:t>
            </a:r>
            <a:endParaRPr lang="en-US" dirty="0"/>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See scenarios…</a:t>
            </a:r>
          </a:p>
          <a:p>
            <a:r>
              <a:rPr lang="en-US" dirty="0">
                <a:latin typeface="Times New Roman" panose="02020603050405020304" pitchFamily="18" charset="0"/>
                <a:cs typeface="Times New Roman" panose="02020603050405020304" pitchFamily="18" charset="0"/>
              </a:rPr>
              <a:t>ASCCC also has an exercise for colleges to try and use that looks at programs and potential metamajors NOT at their college</a:t>
            </a:r>
          </a:p>
        </p:txBody>
      </p:sp>
      <p:pic>
        <p:nvPicPr>
          <p:cNvPr id="4" name="Picture 3">
            <a:extLst>
              <a:ext uri="{FF2B5EF4-FFF2-40B4-BE49-F238E27FC236}">
                <a16:creationId xmlns:a16="http://schemas.microsoft.com/office/drawing/2014/main" xmlns="" id="{B3DA970C-6EFC-8E49-B64F-D1B5020C9CFC}"/>
              </a:ext>
            </a:extLst>
          </p:cNvPr>
          <p:cNvPicPr>
            <a:picLocks noChangeAspect="1"/>
          </p:cNvPicPr>
          <p:nvPr/>
        </p:nvPicPr>
        <p:blipFill>
          <a:blip r:embed="rId3"/>
          <a:stretch>
            <a:fillRect/>
          </a:stretch>
        </p:blipFill>
        <p:spPr>
          <a:xfrm>
            <a:off x="2774949" y="3444240"/>
            <a:ext cx="3824817" cy="2476500"/>
          </a:xfrm>
          <a:prstGeom prst="rect">
            <a:avLst/>
          </a:prstGeom>
        </p:spPr>
      </p:pic>
    </p:spTree>
    <p:extLst>
      <p:ext uri="{BB962C8B-B14F-4D97-AF65-F5344CB8AC3E}">
        <p14:creationId xmlns:p14="http://schemas.microsoft.com/office/powerpoint/2010/main" val="210193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533400"/>
            <a:ext cx="8405446" cy="990600"/>
          </a:xfrm>
        </p:spPr>
        <p:txBody>
          <a:bodyPr>
            <a:noAutofit/>
          </a:bodyPr>
          <a:lstStyle/>
          <a:p>
            <a:pPr algn="ctr"/>
            <a:r>
              <a:rPr lang="en-US" dirty="0">
                <a:latin typeface="Times New Roman" panose="02020603050405020304" pitchFamily="18" charset="0"/>
                <a:cs typeface="Times New Roman" panose="02020603050405020304" pitchFamily="18" charset="0"/>
              </a:rPr>
              <a:t>Follow-up Discussion and Q&amp;A</a:t>
            </a:r>
            <a:endParaRPr lang="en-US" dirty="0"/>
          </a:p>
        </p:txBody>
      </p:sp>
      <p:sp>
        <p:nvSpPr>
          <p:cNvPr id="4" name="Content Placeholder 3"/>
          <p:cNvSpPr>
            <a:spLocks noGrp="1"/>
          </p:cNvSpPr>
          <p:nvPr>
            <p:ph idx="1"/>
          </p:nvPr>
        </p:nvSpPr>
        <p:spPr/>
        <p:txBody>
          <a:bodyPr vert="horz" lIns="91440" tIns="45720" rIns="91440" bIns="45720" rtlCol="0" anchor="t">
            <a:normAutofit/>
          </a:bodyPr>
          <a:lstStyle/>
          <a:p>
            <a:pPr>
              <a:spcAft>
                <a:spcPts val="600"/>
              </a:spcAft>
            </a:pPr>
            <a:r>
              <a:rPr lang="en-US" dirty="0">
                <a:latin typeface="Times New Roman" panose="02020603050405020304" pitchFamily="18" charset="0"/>
                <a:cs typeface="Times New Roman" panose="02020603050405020304" pitchFamily="18" charset="0"/>
              </a:rPr>
              <a:t>What aspect of Meta Major development do you think will work best at your college?</a:t>
            </a:r>
          </a:p>
          <a:p>
            <a:pPr>
              <a:spcAft>
                <a:spcPts val="600"/>
              </a:spcAft>
            </a:pPr>
            <a:r>
              <a:rPr lang="en-US" dirty="0">
                <a:latin typeface="Times New Roman" panose="02020603050405020304" pitchFamily="18" charset="0"/>
                <a:cs typeface="Times New Roman" panose="02020603050405020304" pitchFamily="18" charset="0"/>
              </a:rPr>
              <a:t>What aspect will be the most challenging?</a:t>
            </a:r>
          </a:p>
          <a:p>
            <a:pPr>
              <a:spcAft>
                <a:spcPts val="600"/>
              </a:spcAft>
            </a:pPr>
            <a:r>
              <a:rPr lang="en-US" dirty="0">
                <a:latin typeface="Times New Roman" panose="02020603050405020304" pitchFamily="18" charset="0"/>
                <a:cs typeface="Times New Roman" panose="02020603050405020304" pitchFamily="18" charset="0"/>
              </a:rPr>
              <a:t>For those that have already begun Meta Major development, what worked well, and what didn’t?</a:t>
            </a:r>
          </a:p>
          <a:p>
            <a:pPr>
              <a:spcAft>
                <a:spcPts val="600"/>
              </a:spcAft>
            </a:pP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1FB5970-188A-5A4B-99AC-407D922ED97D}"/>
              </a:ext>
            </a:extLst>
          </p:cNvPr>
          <p:cNvPicPr>
            <a:picLocks noChangeAspect="1"/>
          </p:cNvPicPr>
          <p:nvPr/>
        </p:nvPicPr>
        <p:blipFill>
          <a:blip r:embed="rId2"/>
          <a:stretch>
            <a:fillRect/>
          </a:stretch>
        </p:blipFill>
        <p:spPr>
          <a:xfrm>
            <a:off x="3003550" y="4465320"/>
            <a:ext cx="3519170" cy="1662430"/>
          </a:xfrm>
          <a:prstGeom prst="rect">
            <a:avLst/>
          </a:prstGeom>
        </p:spPr>
      </p:pic>
    </p:spTree>
    <p:extLst>
      <p:ext uri="{BB962C8B-B14F-4D97-AF65-F5344CB8AC3E}">
        <p14:creationId xmlns:p14="http://schemas.microsoft.com/office/powerpoint/2010/main" val="1672057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623761"/>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Additional Resources</a:t>
            </a:r>
          </a:p>
        </p:txBody>
      </p:sp>
      <p:sp>
        <p:nvSpPr>
          <p:cNvPr id="5" name="Content Placeholder 4"/>
          <p:cNvSpPr>
            <a:spLocks noGrp="1"/>
          </p:cNvSpPr>
          <p:nvPr>
            <p:ph idx="1"/>
          </p:nvPr>
        </p:nvSpPr>
        <p:spPr>
          <a:xfrm>
            <a:off x="329454" y="1303977"/>
            <a:ext cx="8606117" cy="4439048"/>
          </a:xfrm>
        </p:spPr>
        <p:txBody>
          <a:bodyPr>
            <a:normAutofit fontScale="70000" lnSpcReduction="20000"/>
          </a:bodyPr>
          <a:lstStyle/>
          <a:p>
            <a:pPr marL="0" indent="0">
              <a:buNone/>
            </a:pPr>
            <a:r>
              <a:rPr lang="en-US" dirty="0">
                <a:latin typeface="Times New Roman" panose="02020603050405020304" pitchFamily="18" charset="0"/>
                <a:cs typeface="Times New Roman" panose="02020603050405020304" pitchFamily="18" charset="0"/>
              </a:rPr>
              <a:t>Meta-Majors: An Essential First Step on the Path to College Completion (JFF)</a:t>
            </a:r>
          </a:p>
          <a:p>
            <a:pPr marL="0" indent="0">
              <a:buNone/>
            </a:pPr>
            <a:r>
              <a:rPr lang="en-US" dirty="0">
                <a:latin typeface="Times New Roman" panose="02020603050405020304" pitchFamily="18" charset="0"/>
                <a:cs typeface="Times New Roman" panose="02020603050405020304" pitchFamily="18" charset="0"/>
                <a:hlinkClick r:id="rId2"/>
              </a:rPr>
              <a:t>http://www.jff.org/publications/meta-majors-essential-first-step-path-college-completion</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How meta-majors guide students toward on-time graduation (EAB)</a:t>
            </a:r>
          </a:p>
          <a:p>
            <a:pPr marL="0" indent="0">
              <a:buNone/>
            </a:pPr>
            <a:r>
              <a:rPr lang="en-US" dirty="0">
                <a:latin typeface="Times New Roman" panose="02020603050405020304" pitchFamily="18" charset="0"/>
                <a:cs typeface="Times New Roman" panose="02020603050405020304" pitchFamily="18" charset="0"/>
                <a:hlinkClick r:id="rId3"/>
              </a:rPr>
              <a:t>https://www.eab.com/daily-briefing/2016/07/26/how-meta-majors-guide-students-toward-on-time-graduation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Key Meta-Major Questions to Consider</a:t>
            </a:r>
          </a:p>
          <a:p>
            <a:pPr marL="0" indent="0">
              <a:buNone/>
            </a:pPr>
            <a:r>
              <a:rPr lang="en-US" dirty="0">
                <a:latin typeface="Times New Roman" panose="02020603050405020304" pitchFamily="18" charset="0"/>
                <a:cs typeface="Times New Roman" panose="02020603050405020304" pitchFamily="18" charset="0"/>
                <a:hlinkClick r:id="rId4"/>
              </a:rPr>
              <a:t>https://jfforg-prod-prime.s3.amazonaws.com/media/documents/Meta-Majors-Key-Questions-071816.pdf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Multiple Paths FORWARD: Diversifying Mathematics as a Strategy for College Success </a:t>
            </a:r>
          </a:p>
          <a:p>
            <a:pPr marL="0" indent="0">
              <a:buNone/>
            </a:pPr>
            <a:r>
              <a:rPr lang="en-US" dirty="0">
                <a:latin typeface="Times New Roman" panose="02020603050405020304" pitchFamily="18" charset="0"/>
                <a:cs typeface="Times New Roman" panose="02020603050405020304" pitchFamily="18" charset="0"/>
                <a:hlinkClick r:id="rId5"/>
              </a:rPr>
              <a:t>https://www.wested.org/wp-content/uploads/2018/05/Multiple-Paths-Forward-Booth.pdf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Quantitative Reasoning the Next “Across the Curriculum” Movement by (AACU) Susan Elrod, 2014 </a:t>
            </a:r>
          </a:p>
          <a:p>
            <a:pPr marL="0" indent="0">
              <a:buNone/>
            </a:pPr>
            <a:r>
              <a:rPr lang="en-US" dirty="0">
                <a:latin typeface="Times New Roman" panose="02020603050405020304" pitchFamily="18" charset="0"/>
                <a:cs typeface="Times New Roman" panose="02020603050405020304" pitchFamily="18" charset="0"/>
                <a:hlinkClick r:id="rId6"/>
              </a:rPr>
              <a:t>https://www.aacu.org/peerreview/2014/summer/elrod</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Dana Center Mathematics Pathways: The Right Math for the Right Student at the Right Time</a:t>
            </a:r>
          </a:p>
          <a:p>
            <a:pPr marL="0" indent="0">
              <a:buNone/>
            </a:pPr>
            <a:r>
              <a:rPr lang="en-US" dirty="0">
                <a:latin typeface="Times New Roman" panose="02020603050405020304" pitchFamily="18" charset="0"/>
                <a:cs typeface="Times New Roman" panose="02020603050405020304" pitchFamily="18" charset="0"/>
                <a:hlinkClick r:id="rId7"/>
              </a:rPr>
              <a:t>https://dcmathpathways.org/dcmp/dcmp-model</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6" name="Picture 5" descr="ASCCC_Logo"/>
          <p:cNvPicPr/>
          <p:nvPr/>
        </p:nvPicPr>
        <p:blipFill>
          <a:blip r:embed="rId8"/>
          <a:srcRect/>
          <a:stretch>
            <a:fillRect/>
          </a:stretch>
        </p:blipFill>
        <p:spPr bwMode="auto">
          <a:xfrm>
            <a:off x="2358923" y="5807761"/>
            <a:ext cx="4231670" cy="786470"/>
          </a:xfrm>
          <a:prstGeom prst="rect">
            <a:avLst/>
          </a:prstGeom>
          <a:noFill/>
          <a:ln w="9525">
            <a:noFill/>
            <a:miter lim="800000"/>
            <a:headEnd/>
            <a:tailEnd/>
          </a:ln>
        </p:spPr>
      </p:pic>
    </p:spTree>
    <p:extLst>
      <p:ext uri="{BB962C8B-B14F-4D97-AF65-F5344CB8AC3E}">
        <p14:creationId xmlns:p14="http://schemas.microsoft.com/office/powerpoint/2010/main" val="127090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56" y="399125"/>
            <a:ext cx="8931606" cy="990600"/>
          </a:xfrm>
        </p:spPr>
        <p:txBody>
          <a:bodyPr>
            <a:noAutofit/>
          </a:bodyPr>
          <a:lstStyle/>
          <a:p>
            <a:pPr algn="ctr"/>
            <a:r>
              <a:rPr lang="en-US" sz="3200" b="1" dirty="0">
                <a:latin typeface="Times New Roman" panose="02020603050405020304" pitchFamily="18" charset="0"/>
                <a:cs typeface="Times New Roman" panose="02020603050405020304" pitchFamily="18" charset="0"/>
              </a:rPr>
              <a:t>Clarifying Pathways</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Bakersfield: 9 Screens of Majors not alpha order</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r="11237"/>
          <a:stretch/>
        </p:blipFill>
        <p:spPr>
          <a:xfrm>
            <a:off x="-1" y="1557053"/>
            <a:ext cx="9136463" cy="4812676"/>
          </a:xfrm>
          <a:prstGeom prst="rect">
            <a:avLst/>
          </a:prstGeom>
        </p:spPr>
      </p:pic>
    </p:spTree>
    <p:extLst>
      <p:ext uri="{BB962C8B-B14F-4D97-AF65-F5344CB8AC3E}">
        <p14:creationId xmlns:p14="http://schemas.microsoft.com/office/powerpoint/2010/main" val="816731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141 options in no order ADTs at bottom</a:t>
            </a:r>
          </a:p>
        </p:txBody>
      </p:sp>
      <p:pic>
        <p:nvPicPr>
          <p:cNvPr id="20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r="73697" b="41178"/>
          <a:stretch/>
        </p:blipFill>
        <p:spPr bwMode="auto">
          <a:xfrm>
            <a:off x="539175" y="1435046"/>
            <a:ext cx="7423387" cy="4980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86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ecollegemoneymom.com/wp-content/uploads/2015/01/Meta-majors2.jpg">
            <a:extLst>
              <a:ext uri="{FF2B5EF4-FFF2-40B4-BE49-F238E27FC236}">
                <a16:creationId xmlns:a16="http://schemas.microsoft.com/office/drawing/2014/main" xmlns="" id="{584802F8-A14B-4B08-9457-4E4979EB45D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1417"/>
          <a:stretch/>
        </p:blipFill>
        <p:spPr bwMode="auto">
          <a:xfrm>
            <a:off x="329783" y="1789458"/>
            <a:ext cx="8484433" cy="477249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Meta Majors with Program Mapping</a:t>
            </a:r>
          </a:p>
        </p:txBody>
      </p:sp>
    </p:spTree>
    <p:extLst>
      <p:ext uri="{BB962C8B-B14F-4D97-AF65-F5344CB8AC3E}">
        <p14:creationId xmlns:p14="http://schemas.microsoft.com/office/powerpoint/2010/main" val="1093124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36180"/>
            <a:ext cx="9144000" cy="4985640"/>
          </a:xfrm>
          <a:prstGeom prst="rect">
            <a:avLst/>
          </a:prstGeom>
        </p:spPr>
      </p:pic>
    </p:spTree>
    <p:extLst>
      <p:ext uri="{BB962C8B-B14F-4D97-AF65-F5344CB8AC3E}">
        <p14:creationId xmlns:p14="http://schemas.microsoft.com/office/powerpoint/2010/main" val="4228065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4953</TotalTime>
  <Words>2711</Words>
  <Application>Microsoft Office PowerPoint</Application>
  <PresentationFormat>On-screen Show (4:3)</PresentationFormat>
  <Paragraphs>328</Paragraphs>
  <Slides>56</Slides>
  <Notes>49</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Clarity</vt:lpstr>
      <vt:lpstr>Program Mapping and “Meta-Majors”: Exploring the Issues</vt:lpstr>
      <vt:lpstr>What are the intended outcomes?</vt:lpstr>
      <vt:lpstr>Overview</vt:lpstr>
      <vt:lpstr>Why Consider Metamajors?</vt:lpstr>
      <vt:lpstr>Beginning with the End in Mind</vt:lpstr>
      <vt:lpstr>Clarifying Pathways Bakersfield: 9 Screens of Majors not alpha order</vt:lpstr>
      <vt:lpstr>141 options in no order ADTs at bottom</vt:lpstr>
      <vt:lpstr>Meta Majors with Program Mapping</vt:lpstr>
      <vt:lpstr>PowerPoint Presentation</vt:lpstr>
      <vt:lpstr>What are Meta Majors?</vt:lpstr>
      <vt:lpstr>What are Meta Majors?</vt:lpstr>
      <vt:lpstr>City Colleges of Chicago</vt:lpstr>
      <vt:lpstr>PowerPoint Presentation</vt:lpstr>
      <vt:lpstr>PowerPoint Presentation</vt:lpstr>
      <vt:lpstr>PowerPoint Presentation</vt:lpstr>
      <vt:lpstr>Cabrillo College’s Career and Academic Pathways (CAP)</vt:lpstr>
      <vt:lpstr>General Education…</vt:lpstr>
      <vt:lpstr>PowerPoint Presentation</vt:lpstr>
      <vt:lpstr>PowerPoint Presentation</vt:lpstr>
      <vt:lpstr>   Multiple Paths FORWARD: Diversifying Mathematics as a Strategy for College Success </vt:lpstr>
      <vt:lpstr>The Intersection between Program Mapping, Metamajors and Quantitative Reasoning</vt:lpstr>
      <vt:lpstr>Considerations for Guidelines to Construct Metamajors or Program Maps</vt:lpstr>
      <vt:lpstr>Analysis to Support Creating Meta Majors and Program Mapping</vt:lpstr>
      <vt:lpstr>Developing Meta Majors</vt:lpstr>
      <vt:lpstr>Program Mapping</vt:lpstr>
      <vt:lpstr>Graduating in Math at Bakersfield College</vt:lpstr>
      <vt:lpstr>Observation: List of Majors with a Disclaimer</vt:lpstr>
      <vt:lpstr>Programs that Require Photography Courses for Degree, Certificate, and/or Transfer</vt:lpstr>
      <vt:lpstr>Student Course Taking Behavior</vt:lpstr>
      <vt:lpstr>Iterative – Back to Meta Majors</vt:lpstr>
      <vt:lpstr>PowerPoint Presentation</vt:lpstr>
      <vt:lpstr>Florida College System</vt:lpstr>
      <vt:lpstr>PowerPoint Presentation</vt:lpstr>
      <vt:lpstr>PowerPoint Presentation</vt:lpstr>
      <vt:lpstr>PowerPoint Presentation</vt:lpstr>
      <vt:lpstr>PowerPoint Presentation</vt:lpstr>
      <vt:lpstr>Additional Curricular Considerations</vt:lpstr>
      <vt:lpstr>Part Two</vt:lpstr>
      <vt:lpstr>Program Mapping and “Meta-Majors”: Exploring the Issues</vt:lpstr>
      <vt:lpstr>What are the intended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Some Outcomes?</vt:lpstr>
      <vt:lpstr>Learning about majors and transfer</vt:lpstr>
      <vt:lpstr>PowerPoint Presentation</vt:lpstr>
      <vt:lpstr>PowerPoint Presentation</vt:lpstr>
      <vt:lpstr>Tracking Data by Meta Majors is manageable and makes a difference!</vt:lpstr>
      <vt:lpstr>Facilitating the Conversation</vt:lpstr>
      <vt:lpstr>Let’s give it a try!</vt:lpstr>
      <vt:lpstr>Follow-up Discussion and Q&amp;A</vt:lpstr>
      <vt:lpstr>Additional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Janet</cp:lastModifiedBy>
  <cp:revision>241</cp:revision>
  <cp:lastPrinted>2018-07-08T21:00:16Z</cp:lastPrinted>
  <dcterms:created xsi:type="dcterms:W3CDTF">2015-10-21T19:14:41Z</dcterms:created>
  <dcterms:modified xsi:type="dcterms:W3CDTF">2018-09-09T17:08:27Z</dcterms:modified>
</cp:coreProperties>
</file>