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9" r:id="rId5"/>
    <p:sldId id="259" r:id="rId6"/>
    <p:sldId id="260" r:id="rId7"/>
    <p:sldId id="261" r:id="rId8"/>
    <p:sldId id="268" r:id="rId9"/>
    <p:sldId id="262" r:id="rId10"/>
    <p:sldId id="264" r:id="rId11"/>
    <p:sldId id="265" r:id="rId12"/>
    <p:sldId id="266" r:id="rId13"/>
    <p:sldId id="269" r:id="rId14"/>
    <p:sldId id="30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3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5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1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6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1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D1C31EC-630D-425E-85B8-8B20CDF7F9BD}" type="datetimeFigureOut">
              <a:rPr lang="en-US" smtClean="0"/>
              <a:t>7/12/18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34724DF-A22E-4D8F-AB7C-4235ADB6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6838-A68C-4A24-B57A-BF2A8DAFF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 705 Moving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5EF7F-163F-44F2-A509-97E6206CBB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9319856" cy="18924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Stanskas, President, Academic Senate for the California Community Colleges</a:t>
            </a:r>
          </a:p>
          <a:p>
            <a:r>
              <a:rPr lang="en-US" dirty="0"/>
              <a:t>Laura Hope, Executive Vice Chancellor, educational Services and Support</a:t>
            </a:r>
          </a:p>
          <a:p>
            <a:r>
              <a:rPr lang="en-US" dirty="0"/>
              <a:t>Karen Daar, Vice President of Instruction, Los Angeles Valley College</a:t>
            </a:r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B95C3B80-6C96-4B37-A41D-4B0608DE702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4330" y="31907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15DFC8-8D10-4506-BE30-6FC01BAF5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280" y="110868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8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8921-8E25-4EF4-A83D-5DF90D55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Co-curricular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C6440-6A7C-4F5C-B16D-8ED6419B5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Concurrent additions to the transfer course: reasonable unit limits</a:t>
            </a:r>
          </a:p>
          <a:p>
            <a:endParaRPr lang="en-US" dirty="0"/>
          </a:p>
          <a:p>
            <a:r>
              <a:rPr lang="en-US" dirty="0"/>
              <a:t>Reading and English collaboration</a:t>
            </a:r>
          </a:p>
          <a:p>
            <a:endParaRPr lang="en-US" dirty="0"/>
          </a:p>
          <a:p>
            <a:r>
              <a:rPr lang="en-US" dirty="0"/>
              <a:t>Learning center support outside of the classroom</a:t>
            </a:r>
          </a:p>
          <a:p>
            <a:endParaRPr lang="en-US" dirty="0"/>
          </a:p>
          <a:p>
            <a:r>
              <a:rPr lang="en-US" dirty="0"/>
              <a:t>Learning support within the classroom</a:t>
            </a:r>
          </a:p>
          <a:p>
            <a:endParaRPr lang="en-US" dirty="0"/>
          </a:p>
          <a:p>
            <a:r>
              <a:rPr lang="en-US" dirty="0"/>
              <a:t>Other innovations</a:t>
            </a:r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C4F4B925-4D9B-419F-9141-8E3603BBA32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3446" y="63965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0E638F-7537-45B6-A5E1-4A5C2CABE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460" y="60158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6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2769-D47C-4428-A233-37C1F1E4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Non-curricular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7B04E-32B4-4637-BD2F-FCD55236B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Integration of student services and instruction to support students</a:t>
            </a:r>
          </a:p>
          <a:p>
            <a:endParaRPr lang="en-US" sz="2800" dirty="0"/>
          </a:p>
          <a:p>
            <a:r>
              <a:rPr lang="en-US" sz="2800" dirty="0"/>
              <a:t>Support at scale</a:t>
            </a:r>
          </a:p>
          <a:p>
            <a:endParaRPr lang="en-US" sz="2800" dirty="0"/>
          </a:p>
          <a:p>
            <a:r>
              <a:rPr lang="en-US" sz="2800" dirty="0"/>
              <a:t>Guided pathways elements related to AB 705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E3FEA-C218-4978-B5A8-B2A88E781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828" y="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A82E37D1-6069-44BD-88B8-D776CF93AE1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0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001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5F825-AFF1-4EE1-A052-CCFEE1DD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449E6-30F6-4BA6-911C-4212E727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Scheduling considerations for more transfer-level English and mathematics/quantitative reasoning </a:t>
            </a:r>
          </a:p>
          <a:p>
            <a:endParaRPr lang="en-US" dirty="0"/>
          </a:p>
          <a:p>
            <a:r>
              <a:rPr lang="en-US" dirty="0"/>
              <a:t>Curriculum deadlines and processes</a:t>
            </a:r>
          </a:p>
          <a:p>
            <a:endParaRPr lang="en-US" dirty="0"/>
          </a:p>
          <a:p>
            <a:r>
              <a:rPr lang="en-US" dirty="0"/>
              <a:t>Support for faculty</a:t>
            </a:r>
          </a:p>
          <a:p>
            <a:endParaRPr lang="en-US" dirty="0"/>
          </a:p>
          <a:p>
            <a:r>
              <a:rPr lang="en-US" dirty="0"/>
              <a:t>Resources for implementation </a:t>
            </a:r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35E0B784-693F-4F79-ABAC-73975C3BA7D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3446" y="63965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1F1CC7-5352-42DB-A8DA-FC86944EA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828" y="0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7CCA-50B5-48DF-A286-9B8515A2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CE31-A521-4D75-8517-BA1EC5BD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Revision of CB-21</a:t>
            </a:r>
          </a:p>
          <a:p>
            <a:endParaRPr lang="en-US" dirty="0"/>
          </a:p>
          <a:p>
            <a:r>
              <a:rPr lang="en-US" dirty="0"/>
              <a:t>title 5 regulations updated to reflect AB 705</a:t>
            </a:r>
          </a:p>
          <a:p>
            <a:endParaRPr lang="en-US" dirty="0"/>
          </a:p>
          <a:p>
            <a:r>
              <a:rPr lang="en-US" dirty="0"/>
              <a:t>Data collection, evaluation, and monitoring</a:t>
            </a:r>
          </a:p>
          <a:p>
            <a:endParaRPr lang="en-US" dirty="0"/>
          </a:p>
          <a:p>
            <a:r>
              <a:rPr lang="en-US" dirty="0"/>
              <a:t>Professional learning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043BF1-F767-4BAA-96F7-4A733616E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828" y="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AFC3AD44-BE95-45F4-82FB-3320B97F576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08202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66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7CCA-50B5-48DF-A286-9B8515A2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3CE31-A521-4D75-8517-BA1EC5BDA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 and structure of the law will require a shift in curricular design, placement reform, and institutional mindset to accomplish</a:t>
            </a:r>
          </a:p>
          <a:p>
            <a:r>
              <a:rPr lang="en-US" dirty="0"/>
              <a:t>Colleges are encouraged to innovate within the framework provided</a:t>
            </a:r>
          </a:p>
          <a:p>
            <a:r>
              <a:rPr lang="en-US" dirty="0"/>
              <a:t>Institutional integration of resources and the Guided Pathways framework should be central to design</a:t>
            </a:r>
          </a:p>
          <a:p>
            <a:r>
              <a:rPr lang="en-US" dirty="0"/>
              <a:t>Robust evaluation at the local and systemic level must drive decision-making</a:t>
            </a:r>
          </a:p>
          <a:p>
            <a:r>
              <a:rPr lang="en-US" dirty="0"/>
              <a:t>This is the beginning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043BF1-F767-4BAA-96F7-4A733616E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828" y="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AFC3AD44-BE95-45F4-82FB-3320B97F576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08202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746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CCC_Logo">
            <a:extLst>
              <a:ext uri="{FF2B5EF4-FFF2-40B4-BE49-F238E27FC236}">
                <a16:creationId xmlns:a16="http://schemas.microsoft.com/office/drawing/2014/main" id="{F8395E81-7AE0-4790-BA40-C925946751C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4015" y="1546291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FFE3F2-3E27-47A4-8988-FE1CE4715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995" y="1338089"/>
            <a:ext cx="1189383" cy="12028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F69AF7-472F-428E-A215-F7007D8EE52B}"/>
              </a:ext>
            </a:extLst>
          </p:cNvPr>
          <p:cNvSpPr txBox="1"/>
          <p:nvPr/>
        </p:nvSpPr>
        <p:spPr>
          <a:xfrm>
            <a:off x="1624263" y="3057387"/>
            <a:ext cx="7591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1425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D9CC-5F7D-477F-B496-15BA0D5B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930CD-99CE-4F61-ABBE-962B887A5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16149"/>
            <a:ext cx="10058400" cy="4556051"/>
          </a:xfrm>
        </p:spPr>
        <p:txBody>
          <a:bodyPr>
            <a:noAutofit/>
          </a:bodyPr>
          <a:lstStyle/>
          <a:p>
            <a:r>
              <a:rPr lang="en-US" sz="2400" dirty="0"/>
              <a:t>Historical commitment to supporting skills development in the system</a:t>
            </a:r>
          </a:p>
          <a:p>
            <a:endParaRPr lang="en-US" sz="2400" dirty="0"/>
          </a:p>
          <a:p>
            <a:r>
              <a:rPr lang="en-US" sz="2400" dirty="0"/>
              <a:t>Basic Skills as a Foundation for Success in the California Community Colleges</a:t>
            </a:r>
          </a:p>
          <a:p>
            <a:endParaRPr lang="en-US" sz="2400" dirty="0"/>
          </a:p>
          <a:p>
            <a:r>
              <a:rPr lang="en-US" sz="2400" dirty="0"/>
              <a:t>BSI funding and Basic Skills grants to support innovation</a:t>
            </a:r>
          </a:p>
          <a:p>
            <a:endParaRPr lang="en-US" sz="2400" dirty="0"/>
          </a:p>
          <a:p>
            <a:r>
              <a:rPr lang="en-US" sz="2400" dirty="0"/>
              <a:t>Basic skills curriculum and placement across the system</a:t>
            </a:r>
          </a:p>
          <a:p>
            <a:endParaRPr lang="en-US" sz="2400" dirty="0"/>
          </a:p>
          <a:p>
            <a:r>
              <a:rPr lang="en-US" sz="2400" dirty="0"/>
              <a:t>Call for action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19269-5258-4B26-870A-9D5893D19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353" y="201049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7375A704-214F-46E4-AD2C-B240C3E54ED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057" y="484632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39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9CD0-4782-47BC-98BB-2B277AF0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Bill 705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B0E7D-53B9-45B1-832A-2DF39D95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00302"/>
            <a:ext cx="10058400" cy="4471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Purpose of the Bill: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Increase the numbers of students who enter and complete transfer-level English and mathematics/quantitative reasoning in one year</a:t>
            </a:r>
          </a:p>
          <a:p>
            <a:endParaRPr lang="en-US" sz="2400" dirty="0"/>
          </a:p>
          <a:p>
            <a:r>
              <a:rPr lang="en-US" sz="2400" dirty="0"/>
              <a:t>Minimize the disproportionate impact on students created through inaccurate placement processes</a:t>
            </a:r>
          </a:p>
          <a:p>
            <a:endParaRPr lang="en-US" sz="2400" dirty="0"/>
          </a:p>
          <a:p>
            <a:r>
              <a:rPr lang="en-US" sz="2400" dirty="0"/>
              <a:t>Increase the number of ESL students completing transfer-level English within three years</a:t>
            </a:r>
          </a:p>
        </p:txBody>
      </p:sp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B28BCD51-A83E-4F35-B82C-9D6F0E17C0F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7195" y="292566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1B00F0-8FD7-433F-8AFC-3DA7523C9C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460" y="86430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7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29120-03AE-4F54-9CE2-7CCC7C02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84" y="523569"/>
            <a:ext cx="10515600" cy="1325563"/>
          </a:xfrm>
        </p:spPr>
        <p:txBody>
          <a:bodyPr/>
          <a:lstStyle/>
          <a:p>
            <a:r>
              <a:rPr lang="en-US" dirty="0"/>
              <a:t>AB 705: Mindset Shifts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62BB1-207A-4241-9D59-807A03627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7835"/>
            <a:ext cx="10515600" cy="50623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DB3E309D-FF76-499A-9EBF-69B9FE888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8" y="1547526"/>
            <a:ext cx="1530626" cy="153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08191023-9769-4370-9987-A7AE8FE6E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88" y="3536895"/>
            <a:ext cx="1530626" cy="153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6910AE-020B-4B96-A356-B8440CB5F0E7}"/>
              </a:ext>
            </a:extLst>
          </p:cNvPr>
          <p:cNvSpPr txBox="1"/>
          <p:nvPr/>
        </p:nvSpPr>
        <p:spPr>
          <a:xfrm>
            <a:off x="2491409" y="1792462"/>
            <a:ext cx="8613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Throughput rather than course success: the number of students who finish the gateway transfer course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1E4C43-B155-4178-8310-E77217BDADCF}"/>
              </a:ext>
            </a:extLst>
          </p:cNvPr>
          <p:cNvSpPr txBox="1"/>
          <p:nvPr/>
        </p:nvSpPr>
        <p:spPr>
          <a:xfrm>
            <a:off x="2491409" y="3680544"/>
            <a:ext cx="8613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Belief in student capacity: an investment in the students’ preparation, life experience, and skills to learn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5F3B41-C71E-42DC-8063-C64CFD789B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129" y="9749"/>
            <a:ext cx="1189383" cy="1202874"/>
          </a:xfrm>
          <a:prstGeom prst="rect">
            <a:avLst/>
          </a:prstGeom>
        </p:spPr>
      </p:pic>
      <p:pic>
        <p:nvPicPr>
          <p:cNvPr id="10" name="Picture 9" descr="ASCCC_Logo">
            <a:extLst>
              <a:ext uri="{FF2B5EF4-FFF2-40B4-BE49-F238E27FC236}">
                <a16:creationId xmlns:a16="http://schemas.microsoft.com/office/drawing/2014/main" id="{CA69BDB7-E72B-4E64-8F12-95172DA1403B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9384" y="9749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547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4EFE-D45A-4647-8531-598D790A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 of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8D5F-E990-4F23-A07F-EDDB1D2ED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16768"/>
            <a:ext cx="10058400" cy="432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/>
              <a:t>Erase barriers to equitable outcomes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Increase student success and completion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Maximize access to and completion of transfer-level course work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97691F-E1AF-4B45-BE21-CD0091C78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966" y="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56E0412B-83A2-4AC3-AA57-2EDFBC174E31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8437" y="109599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831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D6D4-676E-4299-A77B-BB8E88120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4000-8BC3-4721-A394-4725AB5BA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64105"/>
            <a:ext cx="10058400" cy="4608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law prohibits students from placing students into pre-transfer courses in English or mathematics/quantitative reasoning UNLESS: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Students are highly unlikely to succeed in the transfer-level course </a:t>
            </a:r>
            <a:r>
              <a:rPr lang="en-US" sz="2400" b="1" u="sng" dirty="0"/>
              <a:t>AND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Enrollment in the pre-transfer course will improve students’ likelihood of success in completing the transfer-level course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79C18452-2DE0-4069-B2A2-7463869C2E3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4531" y="91397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8F808E-24A3-4D02-AAD4-FBEB89EDB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55" y="84363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7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E1C3-5221-4524-957B-FCD400A2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B3DF-F703-41A7-BCB6-81DAF9CB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24263"/>
            <a:ext cx="10058400" cy="4547937"/>
          </a:xfrm>
        </p:spPr>
        <p:txBody>
          <a:bodyPr/>
          <a:lstStyle/>
          <a:p>
            <a:r>
              <a:rPr lang="en-US" dirty="0"/>
              <a:t>Colleges can use the “default placement rules” based on the MMAP research and analysis—see tables</a:t>
            </a:r>
          </a:p>
          <a:p>
            <a:endParaRPr lang="en-US" dirty="0"/>
          </a:p>
          <a:p>
            <a:r>
              <a:rPr lang="en-US" dirty="0"/>
              <a:t>College can develop their own placement rules using MMAP methodology, but they must use the legal criteria for placement</a:t>
            </a:r>
          </a:p>
          <a:p>
            <a:endParaRPr lang="en-US" dirty="0"/>
          </a:p>
          <a:p>
            <a:r>
              <a:rPr lang="en-US" dirty="0"/>
              <a:t>Colleges must gather evidence about their local design and placement efforts and will be required to report rationale and data after a 2 year window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Chancellor’s Office will be reviewing and evaluating compliance with the law</a:t>
            </a:r>
          </a:p>
          <a:p>
            <a:pPr marL="0" indent="0">
              <a:buNone/>
            </a:pPr>
            <a:r>
              <a:rPr lang="en-US" dirty="0"/>
              <a:t>(validation instructions will follow)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A7B79161-BCCF-4323-ACEB-DEDD6D27AA9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7825" y="94766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994753-ECB8-4E66-AD58-85360983F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798" y="91397"/>
            <a:ext cx="1189383" cy="120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0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343F8-DD2D-4E05-B496-513F4B462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Placement tests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C5E43-2362-4352-995A-181B6ACCE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449" y="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B629315C-4C80-4206-890A-20F18B118D27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3761" y="208202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851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A52DC-73E6-453B-AE1C-33020E77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Curricular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751E3-C528-49E7-9AFC-7369F489F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700303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Innovation encouraged for concurrent support and curriculum reform</a:t>
            </a:r>
          </a:p>
          <a:p>
            <a:endParaRPr lang="en-US" dirty="0"/>
          </a:p>
          <a:p>
            <a:r>
              <a:rPr lang="en-US" dirty="0"/>
              <a:t>Mathematics pathways not just algebra</a:t>
            </a:r>
          </a:p>
          <a:p>
            <a:endParaRPr lang="en-US" dirty="0"/>
          </a:p>
          <a:p>
            <a:r>
              <a:rPr lang="en-US" dirty="0"/>
              <a:t>Serving the local community</a:t>
            </a:r>
          </a:p>
          <a:p>
            <a:endParaRPr lang="en-US" dirty="0"/>
          </a:p>
          <a:p>
            <a:r>
              <a:rPr lang="en-US" dirty="0"/>
              <a:t>The “clock” to define the “one-year” timeframe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Students should not be placed or directed in any way such that their completion of the transfer-level gateway course would be less likely than it would have been with direct placement in the course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512D95-ADE6-44C5-98F8-CD0A1F8CA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796" y="86430"/>
            <a:ext cx="1189383" cy="1202874"/>
          </a:xfrm>
          <a:prstGeom prst="rect">
            <a:avLst/>
          </a:prstGeom>
        </p:spPr>
      </p:pic>
      <p:pic>
        <p:nvPicPr>
          <p:cNvPr id="5" name="Picture 4" descr="ASCCC_Logo">
            <a:extLst>
              <a:ext uri="{FF2B5EF4-FFF2-40B4-BE49-F238E27FC236}">
                <a16:creationId xmlns:a16="http://schemas.microsoft.com/office/drawing/2014/main" id="{C76A483C-47E1-4F31-86A8-E5909D80AED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2952" y="321497"/>
            <a:ext cx="4231670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2169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155</TotalTime>
  <Words>558</Words>
  <Application>Microsoft Macintosh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AB 705 Moving Forward</vt:lpstr>
      <vt:lpstr>A Brief History </vt:lpstr>
      <vt:lpstr>Assembly Bill 705</vt:lpstr>
      <vt:lpstr>AB 705: Mindset Shifts    </vt:lpstr>
      <vt:lpstr>The Goal of Implementation</vt:lpstr>
      <vt:lpstr>Assessment and Placement</vt:lpstr>
      <vt:lpstr>Assessment and placement</vt:lpstr>
      <vt:lpstr>Placement tests</vt:lpstr>
      <vt:lpstr>Curricular design</vt:lpstr>
      <vt:lpstr>Co-curricular support</vt:lpstr>
      <vt:lpstr>Non-curricular support</vt:lpstr>
      <vt:lpstr>Implementation considerations</vt:lpstr>
      <vt:lpstr>Next steps</vt:lpstr>
      <vt:lpstr>Main Take-aways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 705 Moving Forward</dc:title>
  <dc:creator>Laura Hope</dc:creator>
  <cp:lastModifiedBy>Stanskas, Peter-John</cp:lastModifiedBy>
  <cp:revision>12</cp:revision>
  <dcterms:created xsi:type="dcterms:W3CDTF">2018-07-11T16:19:13Z</dcterms:created>
  <dcterms:modified xsi:type="dcterms:W3CDTF">2018-07-12T18:51:28Z</dcterms:modified>
</cp:coreProperties>
</file>