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handoutMasterIdLst>
    <p:handoutMasterId r:id="rId38"/>
  </p:handoutMasterIdLst>
  <p:sldIdLst>
    <p:sldId id="256" r:id="rId2"/>
    <p:sldId id="389" r:id="rId3"/>
    <p:sldId id="398" r:id="rId4"/>
    <p:sldId id="399" r:id="rId5"/>
    <p:sldId id="400" r:id="rId6"/>
    <p:sldId id="363" r:id="rId7"/>
    <p:sldId id="536" r:id="rId8"/>
    <p:sldId id="544" r:id="rId9"/>
    <p:sldId id="537" r:id="rId10"/>
    <p:sldId id="370" r:id="rId11"/>
    <p:sldId id="545" r:id="rId12"/>
    <p:sldId id="546" r:id="rId13"/>
    <p:sldId id="547" r:id="rId14"/>
    <p:sldId id="548" r:id="rId15"/>
    <p:sldId id="549" r:id="rId16"/>
    <p:sldId id="533" r:id="rId17"/>
    <p:sldId id="534" r:id="rId18"/>
    <p:sldId id="375" r:id="rId19"/>
    <p:sldId id="401" r:id="rId20"/>
    <p:sldId id="402" r:id="rId21"/>
    <p:sldId id="403" r:id="rId22"/>
    <p:sldId id="404" r:id="rId23"/>
    <p:sldId id="405" r:id="rId24"/>
    <p:sldId id="406" r:id="rId25"/>
    <p:sldId id="408" r:id="rId26"/>
    <p:sldId id="407" r:id="rId27"/>
    <p:sldId id="409" r:id="rId28"/>
    <p:sldId id="411" r:id="rId29"/>
    <p:sldId id="395" r:id="rId30"/>
    <p:sldId id="365" r:id="rId31"/>
    <p:sldId id="410" r:id="rId32"/>
    <p:sldId id="396" r:id="rId33"/>
    <p:sldId id="412" r:id="rId34"/>
    <p:sldId id="413" r:id="rId35"/>
    <p:sldId id="39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ence Willett" initials="TW" lastIdx="1" clrIdx="0">
    <p:extLst>
      <p:ext uri="{19B8F6BF-5375-455C-9EA6-DF929625EA0E}">
        <p15:presenceInfo xmlns:p15="http://schemas.microsoft.com/office/powerpoint/2012/main" userId="Terrence Wille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3"/>
    <p:restoredTop sz="94597"/>
  </p:normalViewPr>
  <p:slideViewPr>
    <p:cSldViewPr snapToGrid="0" snapToObjects="1">
      <p:cViewPr varScale="1">
        <p:scale>
          <a:sx n="85" d="100"/>
          <a:sy n="85" d="100"/>
        </p:scale>
        <p:origin x="208" y="2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E7C64-B68E-6C4C-B0D0-E661B3A9B395}" type="datetimeFigureOut">
              <a:rPr lang="en-US" smtClean="0"/>
              <a:t>7/12/18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598FDD-F21F-5C4C-9BBF-514D5F9F97CE}" type="slidenum">
              <a:rPr lang="en-US" smtClean="0"/>
              <a:t>‹#›</a:t>
            </a:fld>
            <a:endParaRPr lang="en-US"/>
          </a:p>
        </p:txBody>
      </p:sp>
    </p:spTree>
    <p:extLst>
      <p:ext uri="{BB962C8B-B14F-4D97-AF65-F5344CB8AC3E}">
        <p14:creationId xmlns:p14="http://schemas.microsoft.com/office/powerpoint/2010/main" val="466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t>7/12/18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t>‹#›</a:t>
            </a:fld>
            <a:endParaRPr lang="en-US"/>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average change in success rates across all pilot colleges for English was +2% and for math it was 0%.</a:t>
            </a:r>
          </a:p>
        </p:txBody>
      </p:sp>
      <p:sp>
        <p:nvSpPr>
          <p:cNvPr id="4" name="Slide Number Placeholder 3"/>
          <p:cNvSpPr>
            <a:spLocks noGrp="1"/>
          </p:cNvSpPr>
          <p:nvPr>
            <p:ph type="sldNum" sz="quarter" idx="10"/>
          </p:nvPr>
        </p:nvSpPr>
        <p:spPr/>
        <p:txBody>
          <a:bodyPr/>
          <a:lstStyle/>
          <a:p>
            <a:fld id="{82C30568-8513-8240-B838-EF6D2CD343DD}" type="slidenum">
              <a:rPr lang="en-US" smtClean="0"/>
              <a:t>4</a:t>
            </a:fld>
            <a:endParaRPr lang="en-US"/>
          </a:p>
        </p:txBody>
      </p:sp>
    </p:spTree>
    <p:extLst>
      <p:ext uri="{BB962C8B-B14F-4D97-AF65-F5344CB8AC3E}">
        <p14:creationId xmlns:p14="http://schemas.microsoft.com/office/powerpoint/2010/main" val="2920426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4" name="Shape 33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SzPts val="1152"/>
              <a:buFont typeface="Calibri"/>
              <a:buNone/>
            </a:pPr>
            <a:r>
              <a:rPr lang="en-US" dirty="0"/>
              <a:t>John – Reddit (n=47) replication of Sherman Kent (1968) study using NATO military officers accustomed to reading intelligence reports with probabilistic language.</a:t>
            </a:r>
          </a:p>
          <a:p>
            <a:pPr marL="0" marR="0" lvl="0" indent="0" algn="l" rtl="0">
              <a:spcBef>
                <a:spcPts val="0"/>
              </a:spcBef>
              <a:spcAft>
                <a:spcPts val="0"/>
              </a:spcAft>
              <a:buClr>
                <a:schemeClr val="dk1"/>
              </a:buClr>
              <a:buSzPts val="1152"/>
              <a:buFont typeface="Calibri"/>
              <a:buNone/>
            </a:pPr>
            <a:endParaRPr sz="1152" b="0" i="0" u="none" strike="noStrike" cap="none" dirty="0">
              <a:solidFill>
                <a:schemeClr val="dk1"/>
              </a:solidFill>
              <a:latin typeface="Calibri"/>
              <a:ea typeface="Calibri"/>
              <a:cs typeface="Calibri"/>
              <a:sym typeface="Calibri"/>
            </a:endParaRPr>
          </a:p>
        </p:txBody>
      </p:sp>
      <p:sp>
        <p:nvSpPr>
          <p:cNvPr id="335" name="Shape 335"/>
          <p:cNvSpPr txBox="1">
            <a:spLocks noGrp="1"/>
          </p:cNvSpPr>
          <p:nvPr>
            <p:ph type="sldNum" idx="12"/>
          </p:nvPr>
        </p:nvSpPr>
        <p:spPr>
          <a:xfrm>
            <a:off x="3884612"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3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300"/>
                <a:buFont typeface="Calibri"/>
                <a:buNone/>
                <a:tabLst/>
                <a:defRPr/>
              </a:pPr>
              <a:t>16</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217870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1" name="Shape 3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Results from 40 AB 705 workshop attendees in March, 2018.</a:t>
            </a:r>
            <a:endParaRPr dirty="0"/>
          </a:p>
        </p:txBody>
      </p:sp>
      <p:sp>
        <p:nvSpPr>
          <p:cNvPr id="342" name="Shape 342"/>
          <p:cNvSpPr txBox="1">
            <a:spLocks noGrp="1"/>
          </p:cNvSpPr>
          <p:nvPr>
            <p:ph type="sldNum" idx="12"/>
          </p:nvPr>
        </p:nvSpPr>
        <p:spPr>
          <a:xfrm>
            <a:off x="3884612" y="8685213"/>
            <a:ext cx="2971800" cy="457200"/>
          </a:xfrm>
          <a:prstGeom prst="rect">
            <a:avLst/>
          </a:prstGeom>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300"/>
              <a:buFont typeface="Calibri"/>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Pts val="300"/>
                <a:buFont typeface="Calibri"/>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707811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changed the throughput rate to the revised adjusted predicted throughput rates, since that is the latest data.</a:t>
            </a:r>
          </a:p>
        </p:txBody>
      </p:sp>
      <p:sp>
        <p:nvSpPr>
          <p:cNvPr id="4" name="Slide Number Placeholder 3"/>
          <p:cNvSpPr>
            <a:spLocks noGrp="1"/>
          </p:cNvSpPr>
          <p:nvPr>
            <p:ph type="sldNum" sz="quarter" idx="10"/>
          </p:nvPr>
        </p:nvSpPr>
        <p:spPr/>
        <p:txBody>
          <a:bodyPr/>
          <a:lstStyle/>
          <a:p>
            <a:fld id="{82C30568-8513-8240-B838-EF6D2CD343DD}" type="slidenum">
              <a:rPr lang="en-US" smtClean="0"/>
              <a:t>19</a:t>
            </a:fld>
            <a:endParaRPr lang="en-US"/>
          </a:p>
        </p:txBody>
      </p:sp>
    </p:spTree>
    <p:extLst>
      <p:ext uri="{BB962C8B-B14F-4D97-AF65-F5344CB8AC3E}">
        <p14:creationId xmlns:p14="http://schemas.microsoft.com/office/powerpoint/2010/main" val="636403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throughput rate in the table is the adjusted projected/expected rate that accounts for differences in ACCUPLACER and GPA scores among students historically placed at different levels. Note that SLAM includes GE math, math for teachers, quantitative reasoning and similar courses.</a:t>
            </a:r>
          </a:p>
        </p:txBody>
      </p:sp>
      <p:sp>
        <p:nvSpPr>
          <p:cNvPr id="4" name="Slide Number Placeholder 3"/>
          <p:cNvSpPr>
            <a:spLocks noGrp="1"/>
          </p:cNvSpPr>
          <p:nvPr>
            <p:ph type="sldNum" sz="quarter" idx="10"/>
          </p:nvPr>
        </p:nvSpPr>
        <p:spPr/>
        <p:txBody>
          <a:bodyPr/>
          <a:lstStyle/>
          <a:p>
            <a:fld id="{82C30568-8513-8240-B838-EF6D2CD343DD}" type="slidenum">
              <a:rPr lang="en-US" smtClean="0"/>
              <a:t>20</a:t>
            </a:fld>
            <a:endParaRPr lang="en-US"/>
          </a:p>
        </p:txBody>
      </p:sp>
    </p:spTree>
    <p:extLst>
      <p:ext uri="{BB962C8B-B14F-4D97-AF65-F5344CB8AC3E}">
        <p14:creationId xmlns:p14="http://schemas.microsoft.com/office/powerpoint/2010/main" val="3409910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Adjusted/projected throughput rates included.</a:t>
            </a:r>
          </a:p>
        </p:txBody>
      </p:sp>
      <p:sp>
        <p:nvSpPr>
          <p:cNvPr id="4" name="Slide Number Placeholder 3"/>
          <p:cNvSpPr>
            <a:spLocks noGrp="1"/>
          </p:cNvSpPr>
          <p:nvPr>
            <p:ph type="sldNum" sz="quarter" idx="10"/>
          </p:nvPr>
        </p:nvSpPr>
        <p:spPr/>
        <p:txBody>
          <a:bodyPr/>
          <a:lstStyle/>
          <a:p>
            <a:fld id="{82C30568-8513-8240-B838-EF6D2CD343DD}" type="slidenum">
              <a:rPr lang="en-US" smtClean="0"/>
              <a:t>21</a:t>
            </a:fld>
            <a:endParaRPr lang="en-US"/>
          </a:p>
        </p:txBody>
      </p:sp>
    </p:spTree>
    <p:extLst>
      <p:ext uri="{BB962C8B-B14F-4D97-AF65-F5344CB8AC3E}">
        <p14:creationId xmlns:p14="http://schemas.microsoft.com/office/powerpoint/2010/main" val="127862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What one word best captures how you feel about AB 705?
https://www.polleverywhere.com/free_text_polls/PUmIUCwboHpfuuI</a:t>
            </a:r>
          </a:p>
        </p:txBody>
      </p:sp>
      <p:sp>
        <p:nvSpPr>
          <p:cNvPr id="4" name="Slide Number Placeholder 3"/>
          <p:cNvSpPr>
            <a:spLocks noGrp="1"/>
          </p:cNvSpPr>
          <p:nvPr>
            <p:ph type="sldNum" sz="quarter" idx="10"/>
          </p:nvPr>
        </p:nvSpPr>
        <p:spPr/>
        <p:txBody>
          <a:bodyPr/>
          <a:lstStyle/>
          <a:p>
            <a:fld id="{82C30568-8513-8240-B838-EF6D2CD343DD}" type="slidenum">
              <a:rPr lang="en-US" smtClean="0"/>
              <a:t>8</a:t>
            </a:fld>
            <a:endParaRPr lang="en-US"/>
          </a:p>
        </p:txBody>
      </p:sp>
      <p:sp>
        <p:nvSpPr>
          <p:cNvPr id="5" name="TextBox 4">
            <a:extLst>
              <a:ext uri="{FF2B5EF4-FFF2-40B4-BE49-F238E27FC236}">
                <a16:creationId xmlns:a16="http://schemas.microsoft.com/office/drawing/2014/main" id="{ABFB9F8E-CAA7-4265-A819-BDFE7D4F3A6E}"/>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1127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What one word best captures how you feel about AB 705?
https://www.polleverywhere.com/free_text_polls/PUmIUCwboHpfuuI</a:t>
            </a:r>
          </a:p>
        </p:txBody>
      </p:sp>
      <p:sp>
        <p:nvSpPr>
          <p:cNvPr id="4" name="Slide Number Placeholder 3"/>
          <p:cNvSpPr>
            <a:spLocks noGrp="1"/>
          </p:cNvSpPr>
          <p:nvPr>
            <p:ph type="sldNum" sz="quarter" idx="10"/>
          </p:nvPr>
        </p:nvSpPr>
        <p:spPr/>
        <p:txBody>
          <a:bodyPr/>
          <a:lstStyle/>
          <a:p>
            <a:fld id="{82C30568-8513-8240-B838-EF6D2CD343DD}" type="slidenum">
              <a:rPr lang="en-US" smtClean="0"/>
              <a:t>9</a:t>
            </a:fld>
            <a:endParaRPr lang="en-US"/>
          </a:p>
        </p:txBody>
      </p:sp>
      <p:sp>
        <p:nvSpPr>
          <p:cNvPr id="5" name="TextBox 4">
            <a:extLst>
              <a:ext uri="{FF2B5EF4-FFF2-40B4-BE49-F238E27FC236}">
                <a16:creationId xmlns:a16="http://schemas.microsoft.com/office/drawing/2014/main" id="{BB8A5EFD-2F38-45E6-8870-75036C74043B}"/>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141134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bullet point is probably the more important and actionable aspect of the law.</a:t>
            </a:r>
          </a:p>
        </p:txBody>
      </p:sp>
      <p:sp>
        <p:nvSpPr>
          <p:cNvPr id="4" name="Slide Number Placeholder 3"/>
          <p:cNvSpPr>
            <a:spLocks noGrp="1"/>
          </p:cNvSpPr>
          <p:nvPr>
            <p:ph type="sldNum" sz="quarter" idx="10"/>
          </p:nvPr>
        </p:nvSpPr>
        <p:spPr/>
        <p:txBody>
          <a:bodyPr/>
          <a:lstStyle/>
          <a:p>
            <a:fld id="{82C30568-8513-8240-B838-EF6D2CD343DD}" type="slidenum">
              <a:rPr lang="en-US" smtClean="0"/>
              <a:t>10</a:t>
            </a:fld>
            <a:endParaRPr lang="en-US"/>
          </a:p>
        </p:txBody>
      </p:sp>
    </p:spTree>
    <p:extLst>
      <p:ext uri="{BB962C8B-B14F-4D97-AF65-F5344CB8AC3E}">
        <p14:creationId xmlns:p14="http://schemas.microsoft.com/office/powerpoint/2010/main" val="4030670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If something is "highly likely", what is the percentage chance that it will happen?
https://www.polleverywhere.com/multiple_choice_polls/N6ZmFDFkiADnr6q</a:t>
            </a:r>
          </a:p>
        </p:txBody>
      </p:sp>
      <p:sp>
        <p:nvSpPr>
          <p:cNvPr id="4" name="Slide Number Placeholder 3"/>
          <p:cNvSpPr>
            <a:spLocks noGrp="1"/>
          </p:cNvSpPr>
          <p:nvPr>
            <p:ph type="sldNum" sz="quarter" idx="10"/>
          </p:nvPr>
        </p:nvSpPr>
        <p:spPr/>
        <p:txBody>
          <a:bodyPr/>
          <a:lstStyle/>
          <a:p>
            <a:fld id="{82C30568-8513-8240-B838-EF6D2CD343DD}" type="slidenum">
              <a:rPr lang="en-US" smtClean="0"/>
              <a:t>11</a:t>
            </a:fld>
            <a:endParaRPr lang="en-US"/>
          </a:p>
        </p:txBody>
      </p:sp>
      <p:sp>
        <p:nvSpPr>
          <p:cNvPr id="5" name="TextBox 4">
            <a:extLst>
              <a:ext uri="{FF2B5EF4-FFF2-40B4-BE49-F238E27FC236}">
                <a16:creationId xmlns:a16="http://schemas.microsoft.com/office/drawing/2014/main" id="{A42CB985-B589-411E-A5EB-21239554FBFC}"/>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44026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If something is "probable", what is the percentage chance that it will happen?
https://www.polleverywhere.com/multiple_choice_polls/9gJuDOOTJAotP1D</a:t>
            </a:r>
          </a:p>
        </p:txBody>
      </p:sp>
      <p:sp>
        <p:nvSpPr>
          <p:cNvPr id="4" name="Slide Number Placeholder 3"/>
          <p:cNvSpPr>
            <a:spLocks noGrp="1"/>
          </p:cNvSpPr>
          <p:nvPr>
            <p:ph type="sldNum" sz="quarter" idx="10"/>
          </p:nvPr>
        </p:nvSpPr>
        <p:spPr/>
        <p:txBody>
          <a:bodyPr/>
          <a:lstStyle/>
          <a:p>
            <a:fld id="{82C30568-8513-8240-B838-EF6D2CD343DD}" type="slidenum">
              <a:rPr lang="en-US" smtClean="0"/>
              <a:t>12</a:t>
            </a:fld>
            <a:endParaRPr lang="en-US"/>
          </a:p>
        </p:txBody>
      </p:sp>
      <p:sp>
        <p:nvSpPr>
          <p:cNvPr id="5" name="TextBox 4">
            <a:extLst>
              <a:ext uri="{FF2B5EF4-FFF2-40B4-BE49-F238E27FC236}">
                <a16:creationId xmlns:a16="http://schemas.microsoft.com/office/drawing/2014/main" id="{00FBA65F-D20D-4695-9061-755092EC56BF}"/>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87356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If something is "improbable", what is the percentage chance that it will happen?
https://www.polleverywhere.com/multiple_choice_polls/6yVS84eknyCcJEI</a:t>
            </a:r>
          </a:p>
        </p:txBody>
      </p:sp>
      <p:sp>
        <p:nvSpPr>
          <p:cNvPr id="4" name="Slide Number Placeholder 3"/>
          <p:cNvSpPr>
            <a:spLocks noGrp="1"/>
          </p:cNvSpPr>
          <p:nvPr>
            <p:ph type="sldNum" sz="quarter" idx="10"/>
          </p:nvPr>
        </p:nvSpPr>
        <p:spPr/>
        <p:txBody>
          <a:bodyPr/>
          <a:lstStyle/>
          <a:p>
            <a:fld id="{82C30568-8513-8240-B838-EF6D2CD343DD}" type="slidenum">
              <a:rPr lang="en-US" smtClean="0"/>
              <a:t>13</a:t>
            </a:fld>
            <a:endParaRPr lang="en-US"/>
          </a:p>
        </p:txBody>
      </p:sp>
      <p:sp>
        <p:nvSpPr>
          <p:cNvPr id="5" name="TextBox 4">
            <a:extLst>
              <a:ext uri="{FF2B5EF4-FFF2-40B4-BE49-F238E27FC236}">
                <a16:creationId xmlns:a16="http://schemas.microsoft.com/office/drawing/2014/main" id="{24455987-1CC7-43B8-AFFB-1EF0BC572E57}"/>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21632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If something is "probably not" going to occur, what is the percentage chance that it will happen?
https://www.polleverywhere.com/multiple_choice_polls/PlDJcoYXw4sYRtS</a:t>
            </a:r>
          </a:p>
        </p:txBody>
      </p:sp>
      <p:sp>
        <p:nvSpPr>
          <p:cNvPr id="4" name="Slide Number Placeholder 3"/>
          <p:cNvSpPr>
            <a:spLocks noGrp="1"/>
          </p:cNvSpPr>
          <p:nvPr>
            <p:ph type="sldNum" sz="quarter" idx="10"/>
          </p:nvPr>
        </p:nvSpPr>
        <p:spPr/>
        <p:txBody>
          <a:bodyPr/>
          <a:lstStyle/>
          <a:p>
            <a:fld id="{82C30568-8513-8240-B838-EF6D2CD343DD}" type="slidenum">
              <a:rPr lang="en-US" smtClean="0"/>
              <a:t>14</a:t>
            </a:fld>
            <a:endParaRPr lang="en-US"/>
          </a:p>
        </p:txBody>
      </p:sp>
      <p:sp>
        <p:nvSpPr>
          <p:cNvPr id="5" name="TextBox 4">
            <a:extLst>
              <a:ext uri="{FF2B5EF4-FFF2-40B4-BE49-F238E27FC236}">
                <a16:creationId xmlns:a16="http://schemas.microsoft.com/office/drawing/2014/main" id="{E97EFDD2-B483-4258-9D78-BC45EEE026A3}"/>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85675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If something is "highly unlikely", what is the percentage chance that it will happen?
https://www.polleverywhere.com/multiple_choice_polls/ot7PGCC6ChYenzr</a:t>
            </a:r>
          </a:p>
        </p:txBody>
      </p:sp>
      <p:sp>
        <p:nvSpPr>
          <p:cNvPr id="4" name="Slide Number Placeholder 3"/>
          <p:cNvSpPr>
            <a:spLocks noGrp="1"/>
          </p:cNvSpPr>
          <p:nvPr>
            <p:ph type="sldNum" sz="quarter" idx="10"/>
          </p:nvPr>
        </p:nvSpPr>
        <p:spPr/>
        <p:txBody>
          <a:bodyPr/>
          <a:lstStyle/>
          <a:p>
            <a:fld id="{82C30568-8513-8240-B838-EF6D2CD343DD}" type="slidenum">
              <a:rPr lang="en-US" smtClean="0"/>
              <a:t>15</a:t>
            </a:fld>
            <a:endParaRPr lang="en-US"/>
          </a:p>
        </p:txBody>
      </p:sp>
      <p:sp>
        <p:nvSpPr>
          <p:cNvPr id="5" name="TextBox 4">
            <a:extLst>
              <a:ext uri="{FF2B5EF4-FFF2-40B4-BE49-F238E27FC236}">
                <a16:creationId xmlns:a16="http://schemas.microsoft.com/office/drawing/2014/main" id="{692D45CF-EA99-42F3-9D78-EEF52FBBB279}"/>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08450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t>7/12/18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01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7/12/18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85258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t>7/12/18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18587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609599" y="274635"/>
            <a:ext cx="10972800" cy="1142998"/>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0783B"/>
              </a:buClr>
              <a:buSzPts val="4224"/>
              <a:buFont typeface="Arial"/>
              <a:buNone/>
              <a:defRPr sz="4400" b="0" i="0" u="none" strike="noStrike" cap="none">
                <a:solidFill>
                  <a:srgbClr val="F0783B"/>
                </a:solidFill>
                <a:latin typeface="Arial"/>
                <a:ea typeface="Arial"/>
                <a:cs typeface="Arial"/>
                <a:sym typeface="Arial"/>
              </a:defRPr>
            </a:lvl1pPr>
            <a:lvl2pPr lvl="1">
              <a:spcBef>
                <a:spcPts val="0"/>
              </a:spcBef>
              <a:spcAft>
                <a:spcPts val="0"/>
              </a:spcAft>
              <a:buSzPts val="1800"/>
              <a:buFont typeface="Arial"/>
              <a:buNone/>
              <a:defRPr sz="1875"/>
            </a:lvl2pPr>
            <a:lvl3pPr lvl="2">
              <a:spcBef>
                <a:spcPts val="0"/>
              </a:spcBef>
              <a:spcAft>
                <a:spcPts val="0"/>
              </a:spcAft>
              <a:buSzPts val="1800"/>
              <a:buFont typeface="Arial"/>
              <a:buNone/>
              <a:defRPr sz="1875"/>
            </a:lvl3pPr>
            <a:lvl4pPr lvl="3">
              <a:spcBef>
                <a:spcPts val="0"/>
              </a:spcBef>
              <a:spcAft>
                <a:spcPts val="0"/>
              </a:spcAft>
              <a:buSzPts val="1800"/>
              <a:buFont typeface="Arial"/>
              <a:buNone/>
              <a:defRPr sz="1875"/>
            </a:lvl4pPr>
            <a:lvl5pPr lvl="4">
              <a:spcBef>
                <a:spcPts val="0"/>
              </a:spcBef>
              <a:spcAft>
                <a:spcPts val="0"/>
              </a:spcAft>
              <a:buSzPts val="1800"/>
              <a:buFont typeface="Arial"/>
              <a:buNone/>
              <a:defRPr sz="1875"/>
            </a:lvl5pPr>
            <a:lvl6pPr lvl="5">
              <a:spcBef>
                <a:spcPts val="0"/>
              </a:spcBef>
              <a:spcAft>
                <a:spcPts val="0"/>
              </a:spcAft>
              <a:buSzPts val="1800"/>
              <a:buFont typeface="Arial"/>
              <a:buNone/>
              <a:defRPr sz="1875"/>
            </a:lvl6pPr>
            <a:lvl7pPr lvl="6">
              <a:spcBef>
                <a:spcPts val="0"/>
              </a:spcBef>
              <a:spcAft>
                <a:spcPts val="0"/>
              </a:spcAft>
              <a:buSzPts val="1800"/>
              <a:buFont typeface="Arial"/>
              <a:buNone/>
              <a:defRPr sz="1875"/>
            </a:lvl7pPr>
            <a:lvl8pPr lvl="7">
              <a:spcBef>
                <a:spcPts val="0"/>
              </a:spcBef>
              <a:spcAft>
                <a:spcPts val="0"/>
              </a:spcAft>
              <a:buSzPts val="1800"/>
              <a:buFont typeface="Arial"/>
              <a:buNone/>
              <a:defRPr sz="1875"/>
            </a:lvl8pPr>
            <a:lvl9pPr lvl="8">
              <a:spcBef>
                <a:spcPts val="0"/>
              </a:spcBef>
              <a:spcAft>
                <a:spcPts val="0"/>
              </a:spcAft>
              <a:buSzPts val="1800"/>
              <a:buFont typeface="Arial"/>
              <a:buNone/>
              <a:defRPr sz="1875"/>
            </a:lvl9pPr>
          </a:lstStyle>
          <a:p>
            <a:endParaRPr/>
          </a:p>
        </p:txBody>
      </p:sp>
      <p:sp>
        <p:nvSpPr>
          <p:cNvPr id="22" name="Shape 22"/>
          <p:cNvSpPr txBox="1">
            <a:spLocks noGrp="1"/>
          </p:cNvSpPr>
          <p:nvPr>
            <p:ph type="body" idx="1"/>
          </p:nvPr>
        </p:nvSpPr>
        <p:spPr>
          <a:xfrm>
            <a:off x="609599" y="1600201"/>
            <a:ext cx="10972800" cy="4038599"/>
          </a:xfrm>
          <a:prstGeom prst="rect">
            <a:avLst/>
          </a:prstGeom>
          <a:noFill/>
          <a:ln>
            <a:noFill/>
          </a:ln>
        </p:spPr>
        <p:txBody>
          <a:bodyPr spcFirstLastPara="1" wrap="square" lIns="91425" tIns="91425" rIns="91425" bIns="91425" anchor="t" anchorCtr="0"/>
          <a:lstStyle>
            <a:lvl1pPr marL="476220" marR="0" lvl="0" indent="-432279" algn="l" rtl="0">
              <a:lnSpc>
                <a:spcPct val="100000"/>
              </a:lnSpc>
              <a:spcBef>
                <a:spcPts val="640"/>
              </a:spcBef>
              <a:spcAft>
                <a:spcPts val="0"/>
              </a:spcAft>
              <a:buClr>
                <a:srgbClr val="858489"/>
              </a:buClr>
              <a:buSzPts val="2936"/>
              <a:buFont typeface="Arial"/>
              <a:buChar char="•"/>
              <a:defRPr sz="3200" b="0" i="0" u="none" strike="noStrike" cap="none">
                <a:solidFill>
                  <a:srgbClr val="858489"/>
                </a:solidFill>
                <a:latin typeface="Arial"/>
                <a:ea typeface="Arial"/>
                <a:cs typeface="Arial"/>
                <a:sym typeface="Arial"/>
              </a:defRPr>
            </a:lvl1pPr>
            <a:lvl2pPr marL="952439" marR="0" lvl="1" indent="-411978" algn="l" rtl="0">
              <a:lnSpc>
                <a:spcPct val="100000"/>
              </a:lnSpc>
              <a:spcBef>
                <a:spcPts val="560"/>
              </a:spcBef>
              <a:spcAft>
                <a:spcPts val="0"/>
              </a:spcAft>
              <a:buClr>
                <a:srgbClr val="858489"/>
              </a:buClr>
              <a:buSzPts val="2629"/>
              <a:buFont typeface="Arial"/>
              <a:buChar char="–"/>
              <a:defRPr sz="2800" b="0" i="0" u="none" strike="noStrike" cap="none">
                <a:solidFill>
                  <a:srgbClr val="858489"/>
                </a:solidFill>
                <a:latin typeface="Arial"/>
                <a:ea typeface="Arial"/>
                <a:cs typeface="Arial"/>
                <a:sym typeface="Arial"/>
              </a:defRPr>
            </a:lvl2pPr>
            <a:lvl3pPr marL="1428659" marR="0" lvl="2" indent="-391825" algn="l" rtl="0">
              <a:lnSpc>
                <a:spcPct val="100000"/>
              </a:lnSpc>
              <a:spcBef>
                <a:spcPts val="480"/>
              </a:spcBef>
              <a:spcAft>
                <a:spcPts val="0"/>
              </a:spcAft>
              <a:buClr>
                <a:srgbClr val="858489"/>
              </a:buClr>
              <a:buSzPts val="2324"/>
              <a:buFont typeface="Arial"/>
              <a:buChar char="•"/>
              <a:defRPr sz="2400" b="0" i="0" u="none" strike="noStrike" cap="none">
                <a:solidFill>
                  <a:srgbClr val="858489"/>
                </a:solidFill>
                <a:latin typeface="Arial"/>
                <a:ea typeface="Arial"/>
                <a:cs typeface="Arial"/>
                <a:sym typeface="Arial"/>
              </a:defRPr>
            </a:lvl3pPr>
            <a:lvl4pPr marL="1904878" marR="0" lvl="3" indent="-371923" algn="l" rtl="0">
              <a:lnSpc>
                <a:spcPct val="100000"/>
              </a:lnSpc>
              <a:spcBef>
                <a:spcPts val="400"/>
              </a:spcBef>
              <a:spcAft>
                <a:spcPts val="0"/>
              </a:spcAft>
              <a:buClr>
                <a:srgbClr val="858489"/>
              </a:buClr>
              <a:buSzPts val="2023"/>
              <a:buFont typeface="Arial"/>
              <a:buChar char="–"/>
              <a:defRPr sz="2000" b="0" i="0" u="none" strike="noStrike" cap="none">
                <a:solidFill>
                  <a:srgbClr val="858489"/>
                </a:solidFill>
                <a:latin typeface="Arial"/>
                <a:ea typeface="Arial"/>
                <a:cs typeface="Arial"/>
                <a:sym typeface="Arial"/>
              </a:defRPr>
            </a:lvl4pPr>
            <a:lvl5pPr marL="2381098" marR="0" lvl="4" indent="-371923" algn="l" rtl="0">
              <a:lnSpc>
                <a:spcPct val="100000"/>
              </a:lnSpc>
              <a:spcBef>
                <a:spcPts val="400"/>
              </a:spcBef>
              <a:spcAft>
                <a:spcPts val="0"/>
              </a:spcAft>
              <a:buClr>
                <a:srgbClr val="858489"/>
              </a:buClr>
              <a:buSzPts val="2023"/>
              <a:buFont typeface="Arial"/>
              <a:buChar char="»"/>
              <a:defRPr sz="2000" b="0" i="0" u="none" strike="noStrike" cap="none">
                <a:solidFill>
                  <a:srgbClr val="858489"/>
                </a:solidFill>
                <a:latin typeface="Arial"/>
                <a:ea typeface="Arial"/>
                <a:cs typeface="Arial"/>
                <a:sym typeface="Arial"/>
              </a:defRPr>
            </a:lvl5pPr>
            <a:lvl6pPr marL="2857317" marR="0" lvl="5" indent="-371923" algn="l" rtl="0">
              <a:lnSpc>
                <a:spcPct val="100000"/>
              </a:lnSpc>
              <a:spcBef>
                <a:spcPts val="400"/>
              </a:spcBef>
              <a:spcAft>
                <a:spcPts val="0"/>
              </a:spcAft>
              <a:buClr>
                <a:schemeClr val="dk1"/>
              </a:buClr>
              <a:buSzPts val="2023"/>
              <a:buFont typeface="Arial"/>
              <a:buChar char="•"/>
              <a:defRPr sz="2000" b="0" i="0" u="none" strike="noStrike" cap="none">
                <a:solidFill>
                  <a:schemeClr val="dk1"/>
                </a:solidFill>
                <a:latin typeface="Calibri"/>
                <a:ea typeface="Calibri"/>
                <a:cs typeface="Calibri"/>
                <a:sym typeface="Calibri"/>
              </a:defRPr>
            </a:lvl6pPr>
            <a:lvl7pPr marL="3333537" marR="0" lvl="6" indent="-371923" algn="l" rtl="0">
              <a:lnSpc>
                <a:spcPct val="100000"/>
              </a:lnSpc>
              <a:spcBef>
                <a:spcPts val="400"/>
              </a:spcBef>
              <a:spcAft>
                <a:spcPts val="0"/>
              </a:spcAft>
              <a:buClr>
                <a:schemeClr val="dk1"/>
              </a:buClr>
              <a:buSzPts val="2023"/>
              <a:buFont typeface="Arial"/>
              <a:buChar char="•"/>
              <a:defRPr sz="2000" b="0" i="0" u="none" strike="noStrike" cap="none">
                <a:solidFill>
                  <a:schemeClr val="dk1"/>
                </a:solidFill>
                <a:latin typeface="Calibri"/>
                <a:ea typeface="Calibri"/>
                <a:cs typeface="Calibri"/>
                <a:sym typeface="Calibri"/>
              </a:defRPr>
            </a:lvl7pPr>
            <a:lvl8pPr marL="3809756" marR="0" lvl="7" indent="-371923" algn="l" rtl="0">
              <a:lnSpc>
                <a:spcPct val="100000"/>
              </a:lnSpc>
              <a:spcBef>
                <a:spcPts val="400"/>
              </a:spcBef>
              <a:spcAft>
                <a:spcPts val="0"/>
              </a:spcAft>
              <a:buClr>
                <a:schemeClr val="dk1"/>
              </a:buClr>
              <a:buSzPts val="2023"/>
              <a:buFont typeface="Arial"/>
              <a:buChar char="•"/>
              <a:defRPr sz="2000" b="0" i="0" u="none" strike="noStrike" cap="none">
                <a:solidFill>
                  <a:schemeClr val="dk1"/>
                </a:solidFill>
                <a:latin typeface="Calibri"/>
                <a:ea typeface="Calibri"/>
                <a:cs typeface="Calibri"/>
                <a:sym typeface="Calibri"/>
              </a:defRPr>
            </a:lvl8pPr>
            <a:lvl9pPr marL="4285976" marR="0" lvl="8" indent="-371923" algn="l" rtl="0">
              <a:lnSpc>
                <a:spcPct val="100000"/>
              </a:lnSpc>
              <a:spcBef>
                <a:spcPts val="400"/>
              </a:spcBef>
              <a:spcAft>
                <a:spcPts val="0"/>
              </a:spcAft>
              <a:buClr>
                <a:schemeClr val="dk1"/>
              </a:buClr>
              <a:buSzPts val="2023"/>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658510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7/12/18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271683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t>7/12/18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1131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35DA3E-D01E-AD41-B24A-0A697DB152BE}" type="datetimeFigureOut">
              <a:rPr lang="en-US" smtClean="0"/>
              <a:t>7/12/18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334489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35DA3E-D01E-AD41-B24A-0A697DB152BE}" type="datetimeFigureOut">
              <a:rPr lang="en-US" smtClean="0"/>
              <a:t>7/12/18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3D756-718A-164E-9CE8-738637616EB4}"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63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t>7/12/18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69034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t>7/12/18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81955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7/12/18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299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7/12/18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20610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5B35DA3E-D01E-AD41-B24A-0A697DB152BE}" type="datetimeFigureOut">
              <a:rPr lang="en-US" smtClean="0"/>
              <a:t>7/12/18</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C643D756-718A-164E-9CE8-738637616EB4}" type="slidenum">
              <a:rPr lang="en-US" smtClean="0"/>
              <a:t>‹#›</a:t>
            </a:fld>
            <a:endParaRPr lang="en-US"/>
          </a:p>
        </p:txBody>
      </p:sp>
    </p:spTree>
    <p:extLst>
      <p:ext uri="{BB962C8B-B14F-4D97-AF65-F5344CB8AC3E}">
        <p14:creationId xmlns:p14="http://schemas.microsoft.com/office/powerpoint/2010/main" val="327830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it.ly/Math-Coreq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ollev.com/craighayward69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8762" y="1491219"/>
            <a:ext cx="9139237" cy="1710079"/>
          </a:xfrm>
        </p:spPr>
        <p:txBody>
          <a:bodyPr anchor="ctr">
            <a:normAutofit fontScale="90000"/>
          </a:bodyPr>
          <a:lstStyle/>
          <a:p>
            <a:r>
              <a:rPr lang="en-US" dirty="0">
                <a:latin typeface="+mn-lt"/>
                <a:ea typeface="Times New Roman" charset="0"/>
                <a:cs typeface="Times New Roman" charset="0"/>
              </a:rPr>
              <a:t>Placement in the world of ab 705</a:t>
            </a:r>
          </a:p>
        </p:txBody>
      </p:sp>
      <p:sp>
        <p:nvSpPr>
          <p:cNvPr id="3" name="Subtitle 2"/>
          <p:cNvSpPr>
            <a:spLocks noGrp="1"/>
          </p:cNvSpPr>
          <p:nvPr>
            <p:ph type="subTitle" idx="1"/>
          </p:nvPr>
        </p:nvSpPr>
        <p:spPr>
          <a:xfrm>
            <a:off x="1528762" y="3570155"/>
            <a:ext cx="10663238" cy="3122954"/>
          </a:xfrm>
        </p:spPr>
        <p:txBody>
          <a:bodyPr>
            <a:normAutofit/>
          </a:bodyPr>
          <a:lstStyle/>
          <a:p>
            <a:pPr algn="r"/>
            <a:r>
              <a:rPr lang="en-US" sz="2800" dirty="0">
                <a:latin typeface="Arial" panose="020B0604020202020204" pitchFamily="34" charset="0"/>
                <a:ea typeface="Times New Roman" charset="0"/>
                <a:cs typeface="Arial" panose="020B0604020202020204" pitchFamily="34" charset="0"/>
              </a:rPr>
              <a:t>Craig Hayward, Bakersfield College</a:t>
            </a:r>
          </a:p>
          <a:p>
            <a:pPr algn="r"/>
            <a:r>
              <a:rPr lang="en-US" sz="2800" dirty="0">
                <a:latin typeface="Arial" panose="020B0604020202020204" pitchFamily="34" charset="0"/>
                <a:ea typeface="Times New Roman" charset="0"/>
                <a:cs typeface="Arial" panose="020B0604020202020204" pitchFamily="34" charset="0"/>
              </a:rPr>
              <a:t>Craig Rutan, ASCCC Secretary</a:t>
            </a:r>
          </a:p>
          <a:p>
            <a:pPr algn="r"/>
            <a:endParaRPr lang="en-US" sz="2800" dirty="0">
              <a:latin typeface="Arial" panose="020B0604020202020204" pitchFamily="34" charset="0"/>
              <a:ea typeface="Times New Roman" charset="0"/>
              <a:cs typeface="Arial" panose="020B0604020202020204" pitchFamily="34" charset="0"/>
            </a:endParaRPr>
          </a:p>
          <a:p>
            <a:pPr algn="r"/>
            <a:r>
              <a:rPr lang="en-US" sz="2800" dirty="0">
                <a:solidFill>
                  <a:srgbClr val="0070C0"/>
                </a:solidFill>
                <a:latin typeface="Arial" panose="020B0604020202020204" pitchFamily="34" charset="0"/>
                <a:ea typeface="Times New Roman" charset="0"/>
                <a:cs typeface="Arial" panose="020B0604020202020204" pitchFamily="34" charset="0"/>
              </a:rPr>
              <a:t>2018 </a:t>
            </a:r>
            <a:r>
              <a:rPr lang="en-US" sz="2800">
                <a:solidFill>
                  <a:srgbClr val="0070C0"/>
                </a:solidFill>
                <a:latin typeface="Arial" panose="020B0604020202020204" pitchFamily="34" charset="0"/>
                <a:ea typeface="Times New Roman" charset="0"/>
                <a:cs typeface="Arial" panose="020B0604020202020204" pitchFamily="34" charset="0"/>
              </a:rPr>
              <a:t>ASCCC Curriculum </a:t>
            </a:r>
            <a:r>
              <a:rPr lang="en-US" sz="2800" dirty="0">
                <a:solidFill>
                  <a:srgbClr val="0070C0"/>
                </a:solidFill>
                <a:latin typeface="Arial" panose="020B0604020202020204" pitchFamily="34" charset="0"/>
                <a:ea typeface="Times New Roman" charset="0"/>
                <a:cs typeface="Arial" panose="020B0604020202020204" pitchFamily="34" charset="0"/>
              </a:rPr>
              <a:t>Institute</a:t>
            </a:r>
          </a:p>
          <a:p>
            <a:pPr algn="l"/>
            <a:endParaRPr lang="en-US" sz="2800"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a:p>
            <a:pPr algn="r"/>
            <a:endParaRPr lang="en-US" sz="2000" dirty="0">
              <a:solidFill>
                <a:srgbClr val="FF0000"/>
              </a:solidFill>
              <a:latin typeface="Times New Roman" charset="0"/>
              <a:ea typeface="Times New Roman" charset="0"/>
              <a:cs typeface="Times New Roman" charset="0"/>
            </a:endParaRPr>
          </a:p>
        </p:txBody>
      </p:sp>
      <p:pic>
        <p:nvPicPr>
          <p:cNvPr id="4" name="Picture 3" descr="ASCCC_Logo"/>
          <p:cNvPicPr/>
          <p:nvPr/>
        </p:nvPicPr>
        <p:blipFill>
          <a:blip r:embed="rId2"/>
          <a:srcRect/>
          <a:stretch>
            <a:fillRect/>
          </a:stretch>
        </p:blipFill>
        <p:spPr bwMode="auto">
          <a:xfrm>
            <a:off x="4133651" y="520321"/>
            <a:ext cx="4231670" cy="786470"/>
          </a:xfrm>
          <a:prstGeom prst="rect">
            <a:avLst/>
          </a:prstGeom>
          <a:noFill/>
          <a:ln w="9525">
            <a:noFill/>
            <a:miter lim="800000"/>
            <a:headEnd/>
            <a:tailEnd/>
          </a:ln>
        </p:spPr>
      </p:pic>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a:solidFill>
                  <a:srgbClr val="0070C0"/>
                </a:solidFill>
                <a:latin typeface="Times New Roman" charset="0"/>
                <a:ea typeface="Times New Roman" charset="0"/>
                <a:cs typeface="Times New Roman" charset="0"/>
              </a:rPr>
              <a:t>AB 705 – Highly Unlikely and Maximize Likelihood</a:t>
            </a:r>
          </a:p>
        </p:txBody>
      </p:sp>
      <p:sp>
        <p:nvSpPr>
          <p:cNvPr id="3" name="Content Placeholder 2"/>
          <p:cNvSpPr>
            <a:spLocks noGrp="1"/>
          </p:cNvSpPr>
          <p:nvPr>
            <p:ph idx="1"/>
          </p:nvPr>
        </p:nvSpPr>
        <p:spPr>
          <a:xfrm>
            <a:off x="424543" y="1818290"/>
            <a:ext cx="11381014" cy="4745796"/>
          </a:xfrm>
        </p:spPr>
        <p:txBody>
          <a:bodyPr>
            <a:noAutofit/>
          </a:bodyPr>
          <a:lstStyle/>
          <a:p>
            <a:pPr>
              <a:lnSpc>
                <a:spcPct val="110000"/>
              </a:lnSpc>
              <a:spcBef>
                <a:spcPts val="600"/>
              </a:spcBef>
              <a:buClr>
                <a:srgbClr val="0070C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t>
            </a:r>
            <a:r>
              <a:rPr lang="en-US" sz="2400" dirty="0"/>
              <a:t>a community college district or college cannot require a student to enroll in remedial English or mathematics coursework that lengthens their time to complete a degree unless placement research that includes consideration of high school grade point average and coursework shows that those students are highly unlikely to succeed in transfer-level coursework in English and mathematics”</a:t>
            </a:r>
          </a:p>
          <a:p>
            <a:pPr>
              <a:lnSpc>
                <a:spcPct val="110000"/>
              </a:lnSpc>
              <a:spcBef>
                <a:spcPts val="600"/>
              </a:spcBef>
              <a:buClr>
                <a:srgbClr val="0070C0"/>
              </a:buClr>
              <a:buFont typeface="Arial" panose="020B0604020202020204" pitchFamily="34" charset="0"/>
              <a:buChar char="•"/>
            </a:pPr>
            <a:r>
              <a:rPr lang="en-US" sz="2400" dirty="0"/>
              <a:t>“placement models selected by a community college demonstrate that they guide English and mathematics placements to achieve the goal of maximizing the probability that a student will enter and complete transfer-level coursework in English and mathematics within a one-year timeframe”</a:t>
            </a:r>
          </a:p>
          <a:p>
            <a:pPr>
              <a:lnSpc>
                <a:spcPct val="110000"/>
              </a:lnSpc>
              <a:spcBef>
                <a:spcPts val="600"/>
              </a:spcBef>
              <a:buClr>
                <a:srgbClr val="0070C0"/>
              </a:buClr>
              <a:buFont typeface="Arial" panose="020B0604020202020204" pitchFamily="34" charset="0"/>
              <a:buChar char="•"/>
            </a:pPr>
            <a:endParaRPr lang="en-US" sz="2400" dirty="0"/>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067276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542417-4528-4F7F-992E-5EF04501DA8E}"/>
              </a:ext>
            </a:extLst>
          </p:cNvPr>
          <p:cNvPicPr>
            <a:picLocks/>
          </p:cNvPicPr>
          <p:nvPr>
            <p:custDataLst>
              <p:tags r:id="rId1"/>
            </p:custDataLst>
          </p:nvPr>
        </p:nvPicPr>
        <p:blipFill>
          <a:blip r:embed="rId4"/>
          <a:stretch>
            <a:fillRect/>
          </a:stretch>
        </p:blipFill>
        <p:spPr>
          <a:xfrm>
            <a:off x="0" y="132080"/>
            <a:ext cx="12192000" cy="6725920"/>
          </a:xfrm>
          <a:prstGeom prst="rect">
            <a:avLst/>
          </a:prstGeom>
        </p:spPr>
      </p:pic>
    </p:spTree>
    <p:extLst>
      <p:ext uri="{BB962C8B-B14F-4D97-AF65-F5344CB8AC3E}">
        <p14:creationId xmlns:p14="http://schemas.microsoft.com/office/powerpoint/2010/main" val="2364147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BF536C2-C55C-4133-A3E8-4D1E37FBD182}"/>
              </a:ext>
            </a:extLst>
          </p:cNvPr>
          <p:cNvPicPr>
            <a:picLocks/>
          </p:cNvPicPr>
          <p:nvPr>
            <p:custDataLst>
              <p:tags r:id="rId1"/>
            </p:custDataLst>
          </p:nvPr>
        </p:nvPicPr>
        <p:blipFill>
          <a:blip r:embed="rId4"/>
          <a:stretch>
            <a:fillRect/>
          </a:stretch>
        </p:blipFill>
        <p:spPr>
          <a:xfrm>
            <a:off x="0" y="176784"/>
            <a:ext cx="12192000" cy="6681216"/>
          </a:xfrm>
          <a:prstGeom prst="rect">
            <a:avLst/>
          </a:prstGeom>
        </p:spPr>
      </p:pic>
    </p:spTree>
    <p:extLst>
      <p:ext uri="{BB962C8B-B14F-4D97-AF65-F5344CB8AC3E}">
        <p14:creationId xmlns:p14="http://schemas.microsoft.com/office/powerpoint/2010/main" val="1620678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D261984-7F80-417A-972A-6BC3BCA443E5}"/>
              </a:ext>
            </a:extLst>
          </p:cNvPr>
          <p:cNvPicPr>
            <a:picLocks/>
          </p:cNvPicPr>
          <p:nvPr>
            <p:custDataLst>
              <p:tags r:id="rId1"/>
            </p:custDataLst>
          </p:nvPr>
        </p:nvPicPr>
        <p:blipFill>
          <a:blip r:embed="rId4"/>
          <a:stretch>
            <a:fillRect/>
          </a:stretch>
        </p:blipFill>
        <p:spPr>
          <a:xfrm>
            <a:off x="0" y="65024"/>
            <a:ext cx="12192000" cy="6792976"/>
          </a:xfrm>
          <a:prstGeom prst="rect">
            <a:avLst/>
          </a:prstGeom>
        </p:spPr>
      </p:pic>
    </p:spTree>
    <p:extLst>
      <p:ext uri="{BB962C8B-B14F-4D97-AF65-F5344CB8AC3E}">
        <p14:creationId xmlns:p14="http://schemas.microsoft.com/office/powerpoint/2010/main" val="2750555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DC492B-6384-4A5D-A1A6-CEC834B86BD1}"/>
              </a:ext>
            </a:extLst>
          </p:cNvPr>
          <p:cNvPicPr>
            <a:picLocks/>
          </p:cNvPicPr>
          <p:nvPr>
            <p:custDataLst>
              <p:tags r:id="rId1"/>
            </p:custDataLst>
          </p:nvPr>
        </p:nvPicPr>
        <p:blipFill>
          <a:blip r:embed="rId4"/>
          <a:stretch>
            <a:fillRect/>
          </a:stretch>
        </p:blipFill>
        <p:spPr>
          <a:xfrm>
            <a:off x="0" y="111760"/>
            <a:ext cx="12192000" cy="6746240"/>
          </a:xfrm>
          <a:prstGeom prst="rect">
            <a:avLst/>
          </a:prstGeom>
        </p:spPr>
      </p:pic>
    </p:spTree>
    <p:extLst>
      <p:ext uri="{BB962C8B-B14F-4D97-AF65-F5344CB8AC3E}">
        <p14:creationId xmlns:p14="http://schemas.microsoft.com/office/powerpoint/2010/main" val="443088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6890874-65E4-4B29-9BBE-9250F17DD73F}"/>
              </a:ext>
            </a:extLst>
          </p:cNvPr>
          <p:cNvPicPr>
            <a:picLocks/>
          </p:cNvPicPr>
          <p:nvPr>
            <p:custDataLst>
              <p:tags r:id="rId1"/>
            </p:custDataLst>
          </p:nvPr>
        </p:nvPicPr>
        <p:blipFill>
          <a:blip r:embed="rId4"/>
          <a:stretch>
            <a:fillRect/>
          </a:stretch>
        </p:blipFill>
        <p:spPr>
          <a:xfrm>
            <a:off x="0" y="75184"/>
            <a:ext cx="12192000" cy="6782816"/>
          </a:xfrm>
          <a:prstGeom prst="rect">
            <a:avLst/>
          </a:prstGeom>
        </p:spPr>
      </p:pic>
    </p:spTree>
    <p:extLst>
      <p:ext uri="{BB962C8B-B14F-4D97-AF65-F5344CB8AC3E}">
        <p14:creationId xmlns:p14="http://schemas.microsoft.com/office/powerpoint/2010/main" val="3573652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pic>
        <p:nvPicPr>
          <p:cNvPr id="337" name="Shape 337"/>
          <p:cNvPicPr preferRelativeResize="0"/>
          <p:nvPr/>
        </p:nvPicPr>
        <p:blipFill>
          <a:blip r:embed="rId3">
            <a:alphaModFix/>
          </a:blip>
          <a:stretch>
            <a:fillRect/>
          </a:stretch>
        </p:blipFill>
        <p:spPr>
          <a:xfrm>
            <a:off x="1169355" y="921627"/>
            <a:ext cx="9715101" cy="5359282"/>
          </a:xfrm>
          <a:prstGeom prst="rect">
            <a:avLst/>
          </a:prstGeom>
          <a:noFill/>
          <a:ln>
            <a:noFill/>
          </a:ln>
        </p:spPr>
      </p:pic>
      <p:sp>
        <p:nvSpPr>
          <p:cNvPr id="338" name="Shape 338"/>
          <p:cNvSpPr txBox="1">
            <a:spLocks noGrp="1"/>
          </p:cNvSpPr>
          <p:nvPr>
            <p:ph type="body" idx="1"/>
          </p:nvPr>
        </p:nvSpPr>
        <p:spPr>
          <a:xfrm>
            <a:off x="3268790" y="6477557"/>
            <a:ext cx="5451415" cy="516236"/>
          </a:xfrm>
          <a:prstGeom prst="rect">
            <a:avLst/>
          </a:prstGeom>
          <a:noFill/>
          <a:ln>
            <a:noFill/>
          </a:ln>
        </p:spPr>
        <p:txBody>
          <a:bodyPr spcFirstLastPara="1" vert="horz" wrap="square" lIns="95232" tIns="95232" rIns="95232" bIns="95232" rtlCol="0" anchor="t" anchorCtr="0">
            <a:noAutofit/>
          </a:bodyPr>
          <a:lstStyle/>
          <a:p>
            <a:pPr marL="0" indent="0">
              <a:spcBef>
                <a:spcPts val="0"/>
              </a:spcBef>
              <a:buNone/>
            </a:pPr>
            <a:r>
              <a:rPr lang="en-US" sz="1250"/>
              <a:t>https://github.com/zonination/perceptions/blob/master/README.md</a:t>
            </a:r>
            <a:endParaRPr sz="1250"/>
          </a:p>
        </p:txBody>
      </p:sp>
    </p:spTree>
    <p:extLst>
      <p:ext uri="{BB962C8B-B14F-4D97-AF65-F5344CB8AC3E}">
        <p14:creationId xmlns:p14="http://schemas.microsoft.com/office/powerpoint/2010/main" val="3054235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pic>
        <p:nvPicPr>
          <p:cNvPr id="344" name="Shape 344"/>
          <p:cNvPicPr preferRelativeResize="0"/>
          <p:nvPr/>
        </p:nvPicPr>
        <p:blipFill>
          <a:blip r:embed="rId3">
            <a:alphaModFix/>
          </a:blip>
          <a:stretch>
            <a:fillRect/>
          </a:stretch>
        </p:blipFill>
        <p:spPr>
          <a:xfrm>
            <a:off x="1381460" y="583003"/>
            <a:ext cx="9001683" cy="5492559"/>
          </a:xfrm>
          <a:prstGeom prst="rect">
            <a:avLst/>
          </a:prstGeom>
          <a:noFill/>
          <a:ln>
            <a:noFill/>
          </a:ln>
        </p:spPr>
      </p:pic>
      <p:sp>
        <p:nvSpPr>
          <p:cNvPr id="345" name="Shape 345"/>
          <p:cNvSpPr txBox="1"/>
          <p:nvPr/>
        </p:nvSpPr>
        <p:spPr>
          <a:xfrm>
            <a:off x="2888040" y="6075562"/>
            <a:ext cx="7495103" cy="658420"/>
          </a:xfrm>
          <a:prstGeom prst="rect">
            <a:avLst/>
          </a:prstGeom>
          <a:noFill/>
          <a:ln>
            <a:noFill/>
          </a:ln>
        </p:spPr>
        <p:txBody>
          <a:bodyPr spcFirstLastPara="1" wrap="square" lIns="95232" tIns="95232" rIns="95232" bIns="95232" anchor="t" anchorCtr="0">
            <a:noAutofit/>
          </a:bodyPr>
          <a:lstStyle/>
          <a:p>
            <a:pPr defTabSz="952439">
              <a:buClr>
                <a:srgbClr val="000000"/>
              </a:buClr>
              <a:defRPr/>
            </a:pPr>
            <a:r>
              <a:rPr lang="en-US" sz="1458" kern="0" dirty="0">
                <a:solidFill>
                  <a:srgbClr val="000000"/>
                </a:solidFill>
                <a:latin typeface="Arial"/>
                <a:cs typeface="Arial"/>
                <a:sym typeface="Arial"/>
              </a:rPr>
              <a:t>RP Post-conference workshop attendees of California Community College stakeholders</a:t>
            </a:r>
            <a:endParaRPr sz="1458" kern="0" dirty="0">
              <a:solidFill>
                <a:srgbClr val="000000"/>
              </a:solidFill>
              <a:latin typeface="Arial"/>
              <a:cs typeface="Arial"/>
              <a:sym typeface="Arial"/>
            </a:endParaRPr>
          </a:p>
        </p:txBody>
      </p:sp>
    </p:spTree>
    <p:extLst>
      <p:ext uri="{BB962C8B-B14F-4D97-AF65-F5344CB8AC3E}">
        <p14:creationId xmlns:p14="http://schemas.microsoft.com/office/powerpoint/2010/main" val="236159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FE325-7F4F-B441-958F-71EEDAA85666}"/>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Developing Placement Models</a:t>
            </a:r>
            <a:endParaRPr lang="en-US" b="1" dirty="0"/>
          </a:p>
        </p:txBody>
      </p:sp>
      <p:sp>
        <p:nvSpPr>
          <p:cNvPr id="3" name="Content Placeholder 2">
            <a:extLst>
              <a:ext uri="{FF2B5EF4-FFF2-40B4-BE49-F238E27FC236}">
                <a16:creationId xmlns:a16="http://schemas.microsoft.com/office/drawing/2014/main" id="{1D2D6D35-6B27-AA46-BD44-643BFB88152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Chancellor’s Office has interpreted AB 705 to mean that colleges may only place students into basic skills courses if they are highly unlikely to succeed at the transfer level AND taking the basic skills course will improve the likelihood that a student will complete transfer level coursework in one year.</a:t>
            </a:r>
          </a:p>
          <a:p>
            <a:r>
              <a:rPr lang="en-US" dirty="0">
                <a:latin typeface="Times New Roman" panose="02020603050405020304" pitchFamily="18" charset="0"/>
                <a:cs typeface="Times New Roman" panose="02020603050405020304" pitchFamily="18" charset="0"/>
              </a:rPr>
              <a:t>This does not mean that colleges must get rid of their basic skills courses, but students can only be placed into them if the college can show that students will increase their likelihood of completing a transfer level course within one year.</a:t>
            </a:r>
          </a:p>
          <a:p>
            <a:r>
              <a:rPr lang="en-US" dirty="0">
                <a:latin typeface="Times New Roman" panose="02020603050405020304" pitchFamily="18" charset="0"/>
                <a:cs typeface="Times New Roman" panose="02020603050405020304" pitchFamily="18" charset="0"/>
              </a:rPr>
              <a:t>Students can still choose to take a basic skills course if that is what they want.</a:t>
            </a:r>
          </a:p>
        </p:txBody>
      </p:sp>
    </p:spTree>
    <p:extLst>
      <p:ext uri="{BB962C8B-B14F-4D97-AF65-F5344CB8AC3E}">
        <p14:creationId xmlns:p14="http://schemas.microsoft.com/office/powerpoint/2010/main" val="3071931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1E57-02C5-804C-8EC6-DE57DB3D4562}"/>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Default Rules for English</a:t>
            </a:r>
            <a:endParaRPr lang="en-US" dirty="0"/>
          </a:p>
        </p:txBody>
      </p:sp>
      <p:graphicFrame>
        <p:nvGraphicFramePr>
          <p:cNvPr id="4" name="Content Placeholder 3">
            <a:extLst>
              <a:ext uri="{FF2B5EF4-FFF2-40B4-BE49-F238E27FC236}">
                <a16:creationId xmlns:a16="http://schemas.microsoft.com/office/drawing/2014/main" id="{FBDC222C-56F6-834F-ADA7-9B7EABADEE99}"/>
              </a:ext>
            </a:extLst>
          </p:cNvPr>
          <p:cNvGraphicFramePr>
            <a:graphicFrameLocks noGrp="1"/>
          </p:cNvGraphicFramePr>
          <p:nvPr>
            <p:ph idx="1"/>
            <p:extLst>
              <p:ext uri="{D42A27DB-BD31-4B8C-83A1-F6EECF244321}">
                <p14:modId xmlns:p14="http://schemas.microsoft.com/office/powerpoint/2010/main" val="3256007316"/>
              </p:ext>
            </p:extLst>
          </p:nvPr>
        </p:nvGraphicFramePr>
        <p:xfrm>
          <a:off x="302004" y="1524000"/>
          <a:ext cx="12410148" cy="5101652"/>
        </p:xfrm>
        <a:graphic>
          <a:graphicData uri="http://schemas.openxmlformats.org/drawingml/2006/table">
            <a:tbl>
              <a:tblPr firstRow="1" firstCol="1" bandRow="1">
                <a:tableStyleId>{FABFCF23-3B69-468F-B69F-88F6DE6A72F2}</a:tableStyleId>
              </a:tblPr>
              <a:tblGrid>
                <a:gridCol w="6601460">
                  <a:extLst>
                    <a:ext uri="{9D8B030D-6E8A-4147-A177-3AD203B41FA5}">
                      <a16:colId xmlns:a16="http://schemas.microsoft.com/office/drawing/2014/main" val="3585073641"/>
                    </a:ext>
                  </a:extLst>
                </a:gridCol>
                <a:gridCol w="5808688">
                  <a:extLst>
                    <a:ext uri="{9D8B030D-6E8A-4147-A177-3AD203B41FA5}">
                      <a16:colId xmlns:a16="http://schemas.microsoft.com/office/drawing/2014/main" val="2039306709"/>
                    </a:ext>
                  </a:extLst>
                </a:gridCol>
              </a:tblGrid>
              <a:tr h="1275413">
                <a:tc>
                  <a:txBody>
                    <a:bodyPr/>
                    <a:lstStyle/>
                    <a:p>
                      <a:pPr marL="0" marR="0" fontAlgn="base">
                        <a:spcBef>
                          <a:spcPts val="0"/>
                        </a:spcBef>
                        <a:spcAft>
                          <a:spcPts val="0"/>
                        </a:spcAft>
                      </a:pPr>
                      <a:r>
                        <a:rPr lang="en-US" sz="2400" dirty="0">
                          <a:effectLst/>
                        </a:rPr>
                        <a:t>High School Performance Metric for English</a:t>
                      </a:r>
                    </a:p>
                    <a:p>
                      <a:pPr marL="0" marR="0" fontAlgn="base">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English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0921264"/>
                  </a:ext>
                </a:extLst>
              </a:tr>
              <a:tr h="1275413">
                <a:tc>
                  <a:txBody>
                    <a:bodyPr/>
                    <a:lstStyle/>
                    <a:p>
                      <a:pPr marL="0" marR="0" fontAlgn="base">
                        <a:spcBef>
                          <a:spcPts val="0"/>
                        </a:spcBef>
                        <a:spcAft>
                          <a:spcPts val="0"/>
                        </a:spcAft>
                      </a:pPr>
                      <a:r>
                        <a:rPr lang="en-US" sz="2400" dirty="0">
                          <a:effectLst/>
                        </a:rPr>
                        <a:t>HSGPA ≥ 2.6</a:t>
                      </a:r>
                    </a:p>
                    <a:p>
                      <a:pPr marL="0" marR="0" fontAlgn="base">
                        <a:spcBef>
                          <a:spcPts val="0"/>
                        </a:spcBef>
                        <a:spcAft>
                          <a:spcPts val="0"/>
                        </a:spcAft>
                      </a:pPr>
                      <a:r>
                        <a:rPr lang="en-US" sz="2200" dirty="0">
                          <a:effectLst/>
                        </a:rPr>
                        <a:t>Adjusted one-semester success rates of </a:t>
                      </a:r>
                      <a:r>
                        <a:rPr lang="en-US" sz="2400" dirty="0">
                          <a:effectLst/>
                        </a:rPr>
                        <a:t>79%</a:t>
                      </a:r>
                    </a:p>
                    <a:p>
                      <a:pPr marL="0" marR="0" fontAlgn="base">
                        <a:spcBef>
                          <a:spcPts val="0"/>
                        </a:spcBef>
                        <a:spcAft>
                          <a:spcPts val="0"/>
                        </a:spcAft>
                      </a:pPr>
                      <a:r>
                        <a:rPr lang="en-US" sz="1800" dirty="0">
                          <a:effectLst/>
                        </a:rPr>
                        <a:t>Throughput from one-level below is 40%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No additional academic or concurrent support required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1990778"/>
                  </a:ext>
                </a:extLst>
              </a:tr>
              <a:tr h="1275413">
                <a:tc>
                  <a:txBody>
                    <a:bodyPr/>
                    <a:lstStyle/>
                    <a:p>
                      <a:pPr marL="0" marR="0" fontAlgn="base">
                        <a:spcBef>
                          <a:spcPts val="0"/>
                        </a:spcBef>
                        <a:spcAft>
                          <a:spcPts val="0"/>
                        </a:spcAft>
                      </a:pPr>
                      <a:r>
                        <a:rPr lang="en-US" sz="2400" dirty="0">
                          <a:effectLst/>
                        </a:rPr>
                        <a:t>HSGPA 1.9 - 2.6</a:t>
                      </a:r>
                    </a:p>
                    <a:p>
                      <a:pPr marL="0" marR="0" fontAlgn="base">
                        <a:spcBef>
                          <a:spcPts val="0"/>
                        </a:spcBef>
                        <a:spcAft>
                          <a:spcPts val="0"/>
                        </a:spcAft>
                      </a:pPr>
                      <a:r>
                        <a:rPr lang="en-US" sz="2200" dirty="0">
                          <a:effectLst/>
                        </a:rPr>
                        <a:t>Adjusted one-semester success rates of</a:t>
                      </a:r>
                      <a:r>
                        <a:rPr lang="en-US" sz="2400" dirty="0">
                          <a:effectLst/>
                        </a:rPr>
                        <a:t> 58%</a:t>
                      </a:r>
                      <a:endParaRPr lang="en-US" sz="1800" dirty="0">
                        <a:effectLst/>
                      </a:endParaRPr>
                    </a:p>
                    <a:p>
                      <a:pPr marL="0" marR="0" fontAlgn="base">
                        <a:spcBef>
                          <a:spcPts val="0"/>
                        </a:spcBef>
                        <a:spcAft>
                          <a:spcPts val="0"/>
                        </a:spcAft>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22%</a:t>
                      </a: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6825329"/>
                  </a:ext>
                </a:extLst>
              </a:tr>
              <a:tr h="1275413">
                <a:tc>
                  <a:txBody>
                    <a:bodyPr/>
                    <a:lstStyle/>
                    <a:p>
                      <a:pPr marL="0" marR="0" fontAlgn="base">
                        <a:spcBef>
                          <a:spcPts val="0"/>
                        </a:spcBef>
                        <a:spcAft>
                          <a:spcPts val="0"/>
                        </a:spcAft>
                      </a:pPr>
                      <a:r>
                        <a:rPr lang="en-US" sz="2400" dirty="0">
                          <a:effectLst/>
                        </a:rPr>
                        <a:t>HSGPA &lt; 1.9</a:t>
                      </a:r>
                    </a:p>
                    <a:p>
                      <a:pPr marL="0" marR="0" fontAlgn="base">
                        <a:spcBef>
                          <a:spcPts val="0"/>
                        </a:spcBef>
                        <a:spcAft>
                          <a:spcPts val="0"/>
                        </a:spcAft>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lang="en-US" sz="2400" dirty="0">
                          <a:effectLst/>
                        </a:rPr>
                        <a:t>42%</a:t>
                      </a:r>
                    </a:p>
                    <a:p>
                      <a:pPr marL="0" marR="0" fontAlgn="base">
                        <a:spcBef>
                          <a:spcPts val="0"/>
                        </a:spcBef>
                        <a:spcAft>
                          <a:spcPts val="0"/>
                        </a:spcAft>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12%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strongly recommended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6192379"/>
                  </a:ext>
                </a:extLst>
              </a:tr>
            </a:tbl>
          </a:graphicData>
        </a:graphic>
      </p:graphicFrame>
      <p:sp>
        <p:nvSpPr>
          <p:cNvPr id="5" name="Rectangle 1">
            <a:extLst>
              <a:ext uri="{FF2B5EF4-FFF2-40B4-BE49-F238E27FC236}">
                <a16:creationId xmlns:a16="http://schemas.microsoft.com/office/drawing/2014/main" id="{4CCC8F93-9A60-554F-87A6-9629FDBB7404}"/>
              </a:ext>
            </a:extLst>
          </p:cNvPr>
          <p:cNvSpPr>
            <a:spLocks noChangeArrowheads="1"/>
          </p:cNvSpPr>
          <p:nvPr/>
        </p:nvSpPr>
        <p:spPr bwMode="auto">
          <a:xfrm>
            <a:off x="-3959435" y="-314325"/>
            <a:ext cx="20069825" cy="106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01980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96950-D34E-614C-8F41-38BFE69F025F}"/>
              </a:ext>
            </a:extLst>
          </p:cNvPr>
          <p:cNvSpPr>
            <a:spLocks noGrp="1"/>
          </p:cNvSpPr>
          <p:nvPr>
            <p:ph type="title"/>
          </p:nvPr>
        </p:nvSpPr>
        <p:spPr/>
        <p:txBody>
          <a:bodyPr/>
          <a:lstStyle/>
          <a:p>
            <a:r>
              <a:rPr lang="en-US" dirty="0"/>
              <a:t>Placement prior to ab 705</a:t>
            </a:r>
          </a:p>
        </p:txBody>
      </p:sp>
      <p:sp>
        <p:nvSpPr>
          <p:cNvPr id="3" name="Text Placeholder 2">
            <a:extLst>
              <a:ext uri="{FF2B5EF4-FFF2-40B4-BE49-F238E27FC236}">
                <a16:creationId xmlns:a16="http://schemas.microsoft.com/office/drawing/2014/main" id="{7F6C7124-7892-0A40-9D6C-F951E981DF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6575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66D2-AB7B-E543-9D00-D5EDCD2F2963}"/>
              </a:ext>
            </a:extLst>
          </p:cNvPr>
          <p:cNvSpPr>
            <a:spLocks noGrp="1"/>
          </p:cNvSpPr>
          <p:nvPr>
            <p:ph type="title"/>
          </p:nvPr>
        </p:nvSpPr>
        <p:spPr>
          <a:xfrm>
            <a:off x="534650" y="293557"/>
            <a:ext cx="10972800" cy="838200"/>
          </a:xfrm>
        </p:spPr>
        <p:txBody>
          <a:bodyPr/>
          <a:lstStyle/>
          <a:p>
            <a:pPr algn="ctr"/>
            <a:r>
              <a:rPr lang="en-US" b="1" dirty="0">
                <a:solidFill>
                  <a:srgbClr val="0070C0"/>
                </a:solidFill>
                <a:latin typeface="Times New Roman" charset="0"/>
                <a:ea typeface="Times New Roman" charset="0"/>
                <a:cs typeface="Times New Roman" charset="0"/>
              </a:rPr>
              <a:t>Default Rules for SLAM</a:t>
            </a:r>
            <a:endParaRPr lang="en-US" dirty="0"/>
          </a:p>
        </p:txBody>
      </p:sp>
      <p:graphicFrame>
        <p:nvGraphicFramePr>
          <p:cNvPr id="4" name="Content Placeholder 3">
            <a:extLst>
              <a:ext uri="{FF2B5EF4-FFF2-40B4-BE49-F238E27FC236}">
                <a16:creationId xmlns:a16="http://schemas.microsoft.com/office/drawing/2014/main" id="{37DC9A24-D170-7944-BE8C-DEDE8430EA04}"/>
              </a:ext>
            </a:extLst>
          </p:cNvPr>
          <p:cNvGraphicFramePr>
            <a:graphicFrameLocks noGrp="1"/>
          </p:cNvGraphicFramePr>
          <p:nvPr>
            <p:ph idx="1"/>
            <p:extLst>
              <p:ext uri="{D42A27DB-BD31-4B8C-83A1-F6EECF244321}">
                <p14:modId xmlns:p14="http://schemas.microsoft.com/office/powerpoint/2010/main" val="2374788341"/>
              </p:ext>
            </p:extLst>
          </p:nvPr>
        </p:nvGraphicFramePr>
        <p:xfrm>
          <a:off x="209861" y="1131757"/>
          <a:ext cx="11877208" cy="5373141"/>
        </p:xfrm>
        <a:graphic>
          <a:graphicData uri="http://schemas.openxmlformats.org/drawingml/2006/table">
            <a:tbl>
              <a:tblPr firstRow="1" firstCol="1" bandRow="1">
                <a:tableStyleId>{FABFCF23-3B69-468F-B69F-88F6DE6A72F2}</a:tableStyleId>
              </a:tblPr>
              <a:tblGrid>
                <a:gridCol w="6227515">
                  <a:extLst>
                    <a:ext uri="{9D8B030D-6E8A-4147-A177-3AD203B41FA5}">
                      <a16:colId xmlns:a16="http://schemas.microsoft.com/office/drawing/2014/main" val="185636686"/>
                    </a:ext>
                  </a:extLst>
                </a:gridCol>
                <a:gridCol w="5649693">
                  <a:extLst>
                    <a:ext uri="{9D8B030D-6E8A-4147-A177-3AD203B41FA5}">
                      <a16:colId xmlns:a16="http://schemas.microsoft.com/office/drawing/2014/main" val="3890195531"/>
                    </a:ext>
                  </a:extLst>
                </a:gridCol>
              </a:tblGrid>
              <a:tr h="686216">
                <a:tc>
                  <a:txBody>
                    <a:bodyPr/>
                    <a:lstStyle/>
                    <a:p>
                      <a:pPr marL="0" marR="0" fontAlgn="base">
                        <a:spcBef>
                          <a:spcPts val="0"/>
                        </a:spcBef>
                        <a:spcAft>
                          <a:spcPts val="0"/>
                        </a:spcAft>
                      </a:pPr>
                      <a:r>
                        <a:rPr lang="en-US" sz="2400" dirty="0">
                          <a:effectLst/>
                        </a:rPr>
                        <a:t>High School Performance Metric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Recommended AB 705 Placement for Statistics/Liberal Arts Mathematics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3305776"/>
                  </a:ext>
                </a:extLst>
              </a:tr>
              <a:tr h="1372433">
                <a:tc>
                  <a:txBody>
                    <a:bodyPr/>
                    <a:lstStyle/>
                    <a:p>
                      <a:pPr marL="0" marR="0" fontAlgn="base">
                        <a:spcBef>
                          <a:spcPts val="0"/>
                        </a:spcBef>
                        <a:spcAft>
                          <a:spcPts val="0"/>
                        </a:spcAft>
                      </a:pPr>
                      <a:r>
                        <a:rPr lang="en-US" sz="2400" dirty="0">
                          <a:effectLst/>
                        </a:rPr>
                        <a:t>HSGPA ≥ 3.0</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74%</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31%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fontAlgn="base">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No additional academic or concurrent support required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30069"/>
                  </a:ext>
                </a:extLst>
              </a:tr>
              <a:tr h="1372433">
                <a:tc>
                  <a:txBody>
                    <a:bodyPr/>
                    <a:lstStyle/>
                    <a:p>
                      <a:pPr marL="0" marR="0" fontAlgn="base">
                        <a:spcBef>
                          <a:spcPts val="0"/>
                        </a:spcBef>
                        <a:spcAft>
                          <a:spcPts val="0"/>
                        </a:spcAft>
                      </a:pPr>
                      <a:r>
                        <a:rPr lang="en-US" sz="2400" dirty="0">
                          <a:effectLst/>
                        </a:rPr>
                        <a:t>HSGPA from 2.3 to 2.9</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48%</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17%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797999"/>
                  </a:ext>
                </a:extLst>
              </a:tr>
              <a:tr h="1715541">
                <a:tc>
                  <a:txBody>
                    <a:bodyPr/>
                    <a:lstStyle/>
                    <a:p>
                      <a:pPr marL="0" marR="0" fontAlgn="base">
                        <a:spcBef>
                          <a:spcPts val="0"/>
                        </a:spcBef>
                        <a:spcAft>
                          <a:spcPts val="0"/>
                        </a:spcAft>
                      </a:pPr>
                      <a:r>
                        <a:rPr lang="en-US" sz="2400" dirty="0">
                          <a:effectLst/>
                        </a:rPr>
                        <a:t>HSGPA &lt; 2.3</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29%</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strongly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2080721"/>
                  </a:ext>
                </a:extLst>
              </a:tr>
            </a:tbl>
          </a:graphicData>
        </a:graphic>
      </p:graphicFrame>
    </p:spTree>
    <p:extLst>
      <p:ext uri="{BB962C8B-B14F-4D97-AF65-F5344CB8AC3E}">
        <p14:creationId xmlns:p14="http://schemas.microsoft.com/office/powerpoint/2010/main" val="333361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7E22-9F0F-7349-B55B-43E66A0FD9B0}"/>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Default Rules for BSTEM</a:t>
            </a:r>
            <a:endParaRPr lang="en-US" dirty="0"/>
          </a:p>
        </p:txBody>
      </p:sp>
      <p:graphicFrame>
        <p:nvGraphicFramePr>
          <p:cNvPr id="4" name="Content Placeholder 3">
            <a:extLst>
              <a:ext uri="{FF2B5EF4-FFF2-40B4-BE49-F238E27FC236}">
                <a16:creationId xmlns:a16="http://schemas.microsoft.com/office/drawing/2014/main" id="{607EB1BC-2DA8-8D4C-AA97-7A88CA4D4C58}"/>
              </a:ext>
            </a:extLst>
          </p:cNvPr>
          <p:cNvGraphicFramePr>
            <a:graphicFrameLocks noGrp="1"/>
          </p:cNvGraphicFramePr>
          <p:nvPr>
            <p:ph idx="1"/>
            <p:extLst>
              <p:ext uri="{D42A27DB-BD31-4B8C-83A1-F6EECF244321}">
                <p14:modId xmlns:p14="http://schemas.microsoft.com/office/powerpoint/2010/main" val="2527641220"/>
              </p:ext>
            </p:extLst>
          </p:nvPr>
        </p:nvGraphicFramePr>
        <p:xfrm>
          <a:off x="158496" y="1524000"/>
          <a:ext cx="11438894" cy="4937760"/>
        </p:xfrm>
        <a:graphic>
          <a:graphicData uri="http://schemas.openxmlformats.org/drawingml/2006/table">
            <a:tbl>
              <a:tblPr firstRow="1" firstCol="1" bandRow="1">
                <a:tableStyleId>{FABFCF23-3B69-468F-B69F-88F6DE6A72F2}</a:tableStyleId>
              </a:tblPr>
              <a:tblGrid>
                <a:gridCol w="6282944">
                  <a:extLst>
                    <a:ext uri="{9D8B030D-6E8A-4147-A177-3AD203B41FA5}">
                      <a16:colId xmlns:a16="http://schemas.microsoft.com/office/drawing/2014/main" val="2687352158"/>
                    </a:ext>
                  </a:extLst>
                </a:gridCol>
                <a:gridCol w="5155950">
                  <a:extLst>
                    <a:ext uri="{9D8B030D-6E8A-4147-A177-3AD203B41FA5}">
                      <a16:colId xmlns:a16="http://schemas.microsoft.com/office/drawing/2014/main" val="1731739544"/>
                    </a:ext>
                  </a:extLst>
                </a:gridCol>
              </a:tblGrid>
              <a:tr h="632252">
                <a:tc>
                  <a:txBody>
                    <a:bodyPr/>
                    <a:lstStyle/>
                    <a:p>
                      <a:pPr marL="0" marR="0" fontAlgn="base">
                        <a:spcBef>
                          <a:spcPts val="0"/>
                        </a:spcBef>
                        <a:spcAft>
                          <a:spcPts val="0"/>
                        </a:spcAft>
                      </a:pPr>
                      <a:r>
                        <a:rPr lang="en-US" sz="2200" dirty="0">
                          <a:effectLst/>
                        </a:rPr>
                        <a:t>High School Performance Metric BSTEM Mathematics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a:effectLst/>
                        </a:rPr>
                        <a:t>Recommended AB 705 Placement for BSTEM Mathematics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3425679"/>
                  </a:ext>
                </a:extLst>
              </a:tr>
              <a:tr h="1580630">
                <a:tc>
                  <a:txBody>
                    <a:bodyPr/>
                    <a:lstStyle/>
                    <a:p>
                      <a:pPr marL="0" marR="0" fontAlgn="base">
                        <a:spcBef>
                          <a:spcPts val="0"/>
                        </a:spcBef>
                        <a:spcAft>
                          <a:spcPts val="0"/>
                        </a:spcAft>
                      </a:pPr>
                      <a:r>
                        <a:rPr lang="en-US" sz="2200" dirty="0">
                          <a:effectLst/>
                        </a:rPr>
                        <a:t>HSGPA ≥ 3.4 </a:t>
                      </a:r>
                    </a:p>
                    <a:p>
                      <a:pPr marL="0" marR="0" fontAlgn="base">
                        <a:spcBef>
                          <a:spcPts val="0"/>
                        </a:spcBef>
                        <a:spcAft>
                          <a:spcPts val="0"/>
                        </a:spcAft>
                      </a:pPr>
                      <a:r>
                        <a:rPr lang="en-US" sz="2200" dirty="0">
                          <a:effectLst/>
                        </a:rPr>
                        <a:t>or </a:t>
                      </a:r>
                    </a:p>
                    <a:p>
                      <a:pPr marL="0" marR="0" fontAlgn="base">
                        <a:spcBef>
                          <a:spcPts val="0"/>
                        </a:spcBef>
                        <a:spcAft>
                          <a:spcPts val="0"/>
                        </a:spcAft>
                      </a:pPr>
                      <a:r>
                        <a:rPr lang="en-US" sz="2200" dirty="0">
                          <a:effectLst/>
                        </a:rPr>
                        <a:t>HSGPA ≥ 2.6 AND HS Calculus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75%</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54%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No additional academic or concurrent support required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8660378"/>
                  </a:ext>
                </a:extLst>
              </a:tr>
              <a:tr h="1264504">
                <a:tc>
                  <a:txBody>
                    <a:bodyPr/>
                    <a:lstStyle/>
                    <a:p>
                      <a:pPr marL="0" marR="0" fontAlgn="base">
                        <a:spcBef>
                          <a:spcPts val="0"/>
                        </a:spcBef>
                        <a:spcAft>
                          <a:spcPts val="0"/>
                        </a:spcAft>
                      </a:pPr>
                      <a:r>
                        <a:rPr lang="en-US" sz="2200" dirty="0">
                          <a:effectLst/>
                        </a:rPr>
                        <a:t>HSGPA ≥2.6 and &lt; 3.4 or HS Precalculus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54%</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34%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recommended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7804701"/>
                  </a:ext>
                </a:extLst>
              </a:tr>
              <a:tr h="1264504">
                <a:tc>
                  <a:txBody>
                    <a:bodyPr/>
                    <a:lstStyle/>
                    <a:p>
                      <a:pPr marL="0" marR="0" fontAlgn="base">
                        <a:spcBef>
                          <a:spcPts val="0"/>
                        </a:spcBef>
                        <a:spcAft>
                          <a:spcPts val="0"/>
                        </a:spcAft>
                      </a:pPr>
                      <a:r>
                        <a:rPr lang="en-US" sz="2200" dirty="0">
                          <a:effectLst/>
                        </a:rPr>
                        <a:t>HSGPA ≤ 2.6 and no Precalculus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28%</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13%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fontAlgn="base">
                        <a:spcBef>
                          <a:spcPts val="0"/>
                        </a:spcBef>
                        <a:spcAft>
                          <a:spcPts val="0"/>
                        </a:spcAf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strongly recommended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8696640"/>
                  </a:ext>
                </a:extLst>
              </a:tr>
            </a:tbl>
          </a:graphicData>
        </a:graphic>
      </p:graphicFrame>
    </p:spTree>
    <p:extLst>
      <p:ext uri="{BB962C8B-B14F-4D97-AF65-F5344CB8AC3E}">
        <p14:creationId xmlns:p14="http://schemas.microsoft.com/office/powerpoint/2010/main" val="21446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CC21-564D-814A-A170-1E3F90CA6684}"/>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Placement Model vs. Default Rules</a:t>
            </a:r>
            <a:endParaRPr lang="en-US" dirty="0"/>
          </a:p>
        </p:txBody>
      </p:sp>
      <p:sp>
        <p:nvSpPr>
          <p:cNvPr id="3" name="Content Placeholder 2">
            <a:extLst>
              <a:ext uri="{FF2B5EF4-FFF2-40B4-BE49-F238E27FC236}">
                <a16:creationId xmlns:a16="http://schemas.microsoft.com/office/drawing/2014/main" id="{15D85D44-D31C-C84F-8B68-4068E054DD3E}"/>
              </a:ext>
            </a:extLst>
          </p:cNvPr>
          <p:cNvSpPr>
            <a:spLocks noGrp="1"/>
          </p:cNvSpPr>
          <p:nvPr>
            <p:ph idx="1"/>
          </p:nvPr>
        </p:nvSpPr>
        <p:spPr/>
        <p:txBody>
          <a:bodyPr/>
          <a:lstStyle/>
          <a:p>
            <a:r>
              <a:rPr lang="en-US" dirty="0"/>
              <a:t>The default rules specify that students with 11</a:t>
            </a:r>
            <a:r>
              <a:rPr lang="en-US" baseline="30000" dirty="0"/>
              <a:t>th</a:t>
            </a:r>
            <a:r>
              <a:rPr lang="en-US" dirty="0"/>
              <a:t> grade high school transcript data should be placed into transfer level courses (with the exception of BSTEM if the student has never taken Intermediate Algebra/Algebra 2). </a:t>
            </a:r>
          </a:p>
          <a:p>
            <a:r>
              <a:rPr lang="en-US" dirty="0"/>
              <a:t>Colleges can only place students into basic skills courses if they have data (or are collecting data in the two year window allowed for new prerequisites) that shows the student’s likelihood of completing a transfer level course in one year is greater than the throughput thresholds.</a:t>
            </a:r>
          </a:p>
          <a:p>
            <a:r>
              <a:rPr lang="en-US" dirty="0"/>
              <a:t>A placement model will specify the specific class (with or without support) a student will be placed into. The model will include information like the student’s chosen program of study and can include the use of HS data beyond GPA</a:t>
            </a:r>
          </a:p>
        </p:txBody>
      </p:sp>
    </p:spTree>
    <p:extLst>
      <p:ext uri="{BB962C8B-B14F-4D97-AF65-F5344CB8AC3E}">
        <p14:creationId xmlns:p14="http://schemas.microsoft.com/office/powerpoint/2010/main" val="3856685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25DE5-D61A-0645-9F83-70A6C9F1916C}"/>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Placing Students</a:t>
            </a:r>
            <a:endParaRPr lang="en-US" dirty="0"/>
          </a:p>
        </p:txBody>
      </p:sp>
      <p:sp>
        <p:nvSpPr>
          <p:cNvPr id="3" name="Content Placeholder 2">
            <a:extLst>
              <a:ext uri="{FF2B5EF4-FFF2-40B4-BE49-F238E27FC236}">
                <a16:creationId xmlns:a16="http://schemas.microsoft.com/office/drawing/2014/main" id="{33F435E1-4467-6F47-AF2F-41AA06A60ADB}"/>
              </a:ext>
            </a:extLst>
          </p:cNvPr>
          <p:cNvSpPr>
            <a:spLocks noGrp="1"/>
          </p:cNvSpPr>
          <p:nvPr>
            <p:ph idx="1"/>
          </p:nvPr>
        </p:nvSpPr>
        <p:spPr/>
        <p:txBody>
          <a:bodyPr/>
          <a:lstStyle/>
          <a:p>
            <a:r>
              <a:rPr lang="en-US" dirty="0"/>
              <a:t>AB 705 requires that colleges maximize the likelihood of completing transfer level in one year; it does not specify in which courses students should be placed. </a:t>
            </a:r>
          </a:p>
          <a:p>
            <a:r>
              <a:rPr lang="en-US" dirty="0"/>
              <a:t>For example, a student comes to a college with a HS GPA of 2.4 and they completed Algebra I and Geometry in high school. The student wants to major in Chemical Engineering.</a:t>
            </a:r>
          </a:p>
          <a:p>
            <a:pPr lvl="1"/>
            <a:r>
              <a:rPr lang="en-US" dirty="0"/>
              <a:t>The student does not automatically qualify for placement into transfer level math on the BSTEM pathway by the default rules, but the college could have developed a corequisite for College Algebra that would allow the student to start at transfer level.</a:t>
            </a:r>
          </a:p>
          <a:p>
            <a:pPr lvl="1"/>
            <a:r>
              <a:rPr lang="en-US" dirty="0"/>
              <a:t>The placement model could offer the student the option of Intermediate Algebra or College Algebra with a corequisite.</a:t>
            </a:r>
          </a:p>
          <a:p>
            <a:r>
              <a:rPr lang="en-US" dirty="0"/>
              <a:t>If the student had chosen Sociology as a major, they would have been placed directly into statistics, which they are still eligible to take.</a:t>
            </a:r>
          </a:p>
        </p:txBody>
      </p:sp>
    </p:spTree>
    <p:extLst>
      <p:ext uri="{BB962C8B-B14F-4D97-AF65-F5344CB8AC3E}">
        <p14:creationId xmlns:p14="http://schemas.microsoft.com/office/powerpoint/2010/main" val="3242843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9DF6-445E-D14F-BE6C-722E9E234C2F}"/>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Multiple Versions of a Transfer Course</a:t>
            </a:r>
            <a:endParaRPr lang="en-US" dirty="0"/>
          </a:p>
        </p:txBody>
      </p:sp>
      <p:sp>
        <p:nvSpPr>
          <p:cNvPr id="3" name="Content Placeholder 2">
            <a:extLst>
              <a:ext uri="{FF2B5EF4-FFF2-40B4-BE49-F238E27FC236}">
                <a16:creationId xmlns:a16="http://schemas.microsoft.com/office/drawing/2014/main" id="{BA306974-C8E0-804E-8BC9-60B548E18F6D}"/>
              </a:ext>
            </a:extLst>
          </p:cNvPr>
          <p:cNvSpPr>
            <a:spLocks noGrp="1"/>
          </p:cNvSpPr>
          <p:nvPr>
            <p:ph idx="1"/>
          </p:nvPr>
        </p:nvSpPr>
        <p:spPr/>
        <p:txBody>
          <a:bodyPr/>
          <a:lstStyle/>
          <a:p>
            <a:r>
              <a:rPr lang="en-US" dirty="0"/>
              <a:t>Many colleges are exploring the idea of having multiple versions of the same transfer level course, one with additional embedded support and one without.</a:t>
            </a:r>
          </a:p>
          <a:p>
            <a:r>
              <a:rPr lang="en-US" dirty="0"/>
              <a:t>Placing students into either of these course would satisfy the requirements of AB 705 and the default placement rules.</a:t>
            </a:r>
          </a:p>
          <a:p>
            <a:r>
              <a:rPr lang="en-US" dirty="0"/>
              <a:t>Colleges will need to determine how to place students into each course using high school performance data.</a:t>
            </a:r>
          </a:p>
          <a:p>
            <a:r>
              <a:rPr lang="en-US" dirty="0"/>
              <a:t>The placement could be based on GPA, course grades in HS, highest level completed in high school, or some combination.</a:t>
            </a:r>
          </a:p>
          <a:p>
            <a:endParaRPr lang="en-US" dirty="0"/>
          </a:p>
          <a:p>
            <a:r>
              <a:rPr lang="en-US" dirty="0"/>
              <a:t>Sample corequisite BSTEM courses can be found here: </a:t>
            </a:r>
            <a:r>
              <a:rPr lang="en-US" dirty="0">
                <a:hlinkClick r:id="rId2"/>
              </a:rPr>
              <a:t>bit.ly/Math-</a:t>
            </a:r>
            <a:r>
              <a:rPr lang="en-US" dirty="0" err="1">
                <a:hlinkClick r:id="rId2"/>
              </a:rPr>
              <a:t>Coreqs</a:t>
            </a:r>
            <a:endParaRPr lang="en-US" dirty="0"/>
          </a:p>
          <a:p>
            <a:endParaRPr lang="en-US" dirty="0"/>
          </a:p>
        </p:txBody>
      </p:sp>
    </p:spTree>
    <p:extLst>
      <p:ext uri="{BB962C8B-B14F-4D97-AF65-F5344CB8AC3E}">
        <p14:creationId xmlns:p14="http://schemas.microsoft.com/office/powerpoint/2010/main" val="613486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3218E-470D-F44A-B546-5404CC1287E9}"/>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Requiring Credit Corequisites</a:t>
            </a:r>
            <a:endParaRPr lang="en-US" dirty="0"/>
          </a:p>
        </p:txBody>
      </p:sp>
      <p:sp>
        <p:nvSpPr>
          <p:cNvPr id="3" name="Content Placeholder 2">
            <a:extLst>
              <a:ext uri="{FF2B5EF4-FFF2-40B4-BE49-F238E27FC236}">
                <a16:creationId xmlns:a16="http://schemas.microsoft.com/office/drawing/2014/main" id="{D7CCEC0D-90DF-E647-BF86-9EC66E3B7479}"/>
              </a:ext>
            </a:extLst>
          </p:cNvPr>
          <p:cNvSpPr>
            <a:spLocks noGrp="1"/>
          </p:cNvSpPr>
          <p:nvPr>
            <p:ph idx="1"/>
          </p:nvPr>
        </p:nvSpPr>
        <p:spPr/>
        <p:txBody>
          <a:bodyPr>
            <a:normAutofit/>
          </a:bodyPr>
          <a:lstStyle/>
          <a:p>
            <a:r>
              <a:rPr lang="en-US" dirty="0"/>
              <a:t>Many colleges are considering corequisite lab or lecture courses to provide additional support for students.</a:t>
            </a:r>
          </a:p>
          <a:p>
            <a:r>
              <a:rPr lang="en-US" dirty="0"/>
              <a:t>Can these courses be required? The simple answer is yes, but colleges requiring these courses must follow the requirements in §55003 of Title 5.</a:t>
            </a:r>
          </a:p>
          <a:p>
            <a:pPr lvl="1"/>
            <a:r>
              <a:rPr lang="en-US" dirty="0"/>
              <a:t>(d)(3) the corequisite course will assure, consistent with section 55002, that a student acquires the necessary skills, concepts, and/or information, such that a student who has not enrolled in the corequisite is </a:t>
            </a:r>
            <a:r>
              <a:rPr lang="en-US" b="1" dirty="0"/>
              <a:t>highly unlikely to receive a satisfactory grade </a:t>
            </a:r>
            <a:r>
              <a:rPr lang="en-US" dirty="0"/>
              <a:t>in the course or program for which the corequisite is being established; </a:t>
            </a:r>
          </a:p>
          <a:p>
            <a:pPr lvl="1"/>
            <a:r>
              <a:rPr lang="en-US" dirty="0"/>
              <a:t>(m) Whenever a corequisite course is established, sufficient sections shall be offered to reasonably accommodate all students who are required to take the corequisite. </a:t>
            </a:r>
            <a:r>
              <a:rPr lang="en-US" b="1" dirty="0"/>
              <a:t>A corequisite shall be waived as to any student for whom space in the corequisite course is not available.</a:t>
            </a:r>
          </a:p>
          <a:p>
            <a:pPr lvl="1"/>
            <a:endParaRPr lang="en-US" dirty="0"/>
          </a:p>
        </p:txBody>
      </p:sp>
    </p:spTree>
    <p:extLst>
      <p:ext uri="{BB962C8B-B14F-4D97-AF65-F5344CB8AC3E}">
        <p14:creationId xmlns:p14="http://schemas.microsoft.com/office/powerpoint/2010/main" val="4203347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9C223-49F9-4644-B609-B32C32ECF53C}"/>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Data Collection Requirements</a:t>
            </a:r>
            <a:endParaRPr lang="en-US" dirty="0"/>
          </a:p>
        </p:txBody>
      </p:sp>
      <p:sp>
        <p:nvSpPr>
          <p:cNvPr id="3" name="Content Placeholder 2">
            <a:extLst>
              <a:ext uri="{FF2B5EF4-FFF2-40B4-BE49-F238E27FC236}">
                <a16:creationId xmlns:a16="http://schemas.microsoft.com/office/drawing/2014/main" id="{B9403A6E-948C-714C-8A1D-EDB2E901DCC7}"/>
              </a:ext>
            </a:extLst>
          </p:cNvPr>
          <p:cNvSpPr>
            <a:spLocks noGrp="1"/>
          </p:cNvSpPr>
          <p:nvPr>
            <p:ph idx="1"/>
          </p:nvPr>
        </p:nvSpPr>
        <p:spPr/>
        <p:txBody>
          <a:bodyPr/>
          <a:lstStyle/>
          <a:p>
            <a:r>
              <a:rPr lang="en-US" dirty="0"/>
              <a:t>Colleges wishing to develop new curriculum that includes basic skills courses must collect data that demonstrates that the throughput rates are higher than the defaults (up to two years). </a:t>
            </a:r>
          </a:p>
          <a:p>
            <a:r>
              <a:rPr lang="en-US" dirty="0"/>
              <a:t>Colleges must collect data on their placement models (even if they are just the default rules) to demonstrate that there is no disproportionate impact.</a:t>
            </a:r>
          </a:p>
          <a:p>
            <a:r>
              <a:rPr lang="en-US" dirty="0"/>
              <a:t>Additional data may be required by the Chancellor’s Office, but those decisions have not been made yet.</a:t>
            </a:r>
          </a:p>
          <a:p>
            <a:endParaRPr lang="en-US" dirty="0"/>
          </a:p>
        </p:txBody>
      </p:sp>
    </p:spTree>
    <p:extLst>
      <p:ext uri="{BB962C8B-B14F-4D97-AF65-F5344CB8AC3E}">
        <p14:creationId xmlns:p14="http://schemas.microsoft.com/office/powerpoint/2010/main" val="3112833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BB1F-E241-9540-AE5D-6F4209140609}"/>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Measures Other Than HS Performance Data</a:t>
            </a:r>
            <a:endParaRPr lang="en-US" dirty="0"/>
          </a:p>
        </p:txBody>
      </p:sp>
      <p:sp>
        <p:nvSpPr>
          <p:cNvPr id="3" name="Content Placeholder 2">
            <a:extLst>
              <a:ext uri="{FF2B5EF4-FFF2-40B4-BE49-F238E27FC236}">
                <a16:creationId xmlns:a16="http://schemas.microsoft.com/office/drawing/2014/main" id="{83576147-6967-0A4B-8337-AA332E483B86}"/>
              </a:ext>
            </a:extLst>
          </p:cNvPr>
          <p:cNvSpPr>
            <a:spLocks noGrp="1"/>
          </p:cNvSpPr>
          <p:nvPr>
            <p:ph idx="1"/>
          </p:nvPr>
        </p:nvSpPr>
        <p:spPr/>
        <p:txBody>
          <a:bodyPr/>
          <a:lstStyle/>
          <a:p>
            <a:r>
              <a:rPr lang="en-US" dirty="0"/>
              <a:t>If HS performance data are not available (either official or self reported), colleges are allowed to use guided self placement under AB 705.</a:t>
            </a:r>
          </a:p>
          <a:p>
            <a:r>
              <a:rPr lang="en-US" dirty="0"/>
              <a:t>In the past, colleges were able to develop other multiple measures that could be used to place students, but that is no longer the case.</a:t>
            </a:r>
          </a:p>
          <a:p>
            <a:r>
              <a:rPr lang="en-US" dirty="0"/>
              <a:t>Once AB 705 has been fully implemented (Fall 2019 for English and math, Fall 2020 for ESL), colleges will only be able to use assessment measures that have been approved by the Board of Governors.</a:t>
            </a:r>
          </a:p>
        </p:txBody>
      </p:sp>
    </p:spTree>
    <p:extLst>
      <p:ext uri="{BB962C8B-B14F-4D97-AF65-F5344CB8AC3E}">
        <p14:creationId xmlns:p14="http://schemas.microsoft.com/office/powerpoint/2010/main" val="3145759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A95FB-B029-6D42-A391-F00215E9FADE}"/>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Guided or Directed Self Placement</a:t>
            </a:r>
            <a:endParaRPr lang="en-US" dirty="0"/>
          </a:p>
        </p:txBody>
      </p:sp>
      <p:sp>
        <p:nvSpPr>
          <p:cNvPr id="3" name="Content Placeholder 2">
            <a:extLst>
              <a:ext uri="{FF2B5EF4-FFF2-40B4-BE49-F238E27FC236}">
                <a16:creationId xmlns:a16="http://schemas.microsoft.com/office/drawing/2014/main" id="{5BAC354A-B98C-C341-9A55-E1708D8BF842}"/>
              </a:ext>
            </a:extLst>
          </p:cNvPr>
          <p:cNvSpPr>
            <a:spLocks noGrp="1"/>
          </p:cNvSpPr>
          <p:nvPr>
            <p:ph idx="1"/>
          </p:nvPr>
        </p:nvSpPr>
        <p:spPr/>
        <p:txBody>
          <a:bodyPr/>
          <a:lstStyle/>
          <a:p>
            <a:r>
              <a:rPr lang="en-US" dirty="0"/>
              <a:t>An allowed placement option for students who have incomplete or no transcript data</a:t>
            </a:r>
          </a:p>
          <a:p>
            <a:r>
              <a:rPr lang="en-US" dirty="0"/>
              <a:t>Students are asked a series of questions and/or presented with sample materials and courses are recommended based on answers</a:t>
            </a:r>
            <a:endParaRPr lang="en-US" dirty="0">
              <a:cs typeface="Arial"/>
            </a:endParaRPr>
          </a:p>
          <a:p>
            <a:r>
              <a:rPr lang="en-US" dirty="0"/>
              <a:t>The questions may be about the students perceptions of their abilities for a particular subject and their previous work as a student</a:t>
            </a:r>
          </a:p>
          <a:p>
            <a:r>
              <a:rPr lang="en-US" dirty="0"/>
              <a:t>Students may choose to enroll in classes other than those recommended</a:t>
            </a:r>
          </a:p>
          <a:p>
            <a:r>
              <a:rPr lang="en-US" dirty="0"/>
              <a:t>Colleges implementing guided self placement have not seen a significant change in success rates</a:t>
            </a:r>
          </a:p>
          <a:p>
            <a:endParaRPr lang="en-US" dirty="0"/>
          </a:p>
        </p:txBody>
      </p:sp>
    </p:spTree>
    <p:extLst>
      <p:ext uri="{BB962C8B-B14F-4D97-AF65-F5344CB8AC3E}">
        <p14:creationId xmlns:p14="http://schemas.microsoft.com/office/powerpoint/2010/main" val="1660028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16179-539B-154A-B816-41FB49B8FC78}"/>
              </a:ext>
            </a:extLst>
          </p:cNvPr>
          <p:cNvSpPr>
            <a:spLocks noGrp="1"/>
          </p:cNvSpPr>
          <p:nvPr>
            <p:ph type="title"/>
          </p:nvPr>
        </p:nvSpPr>
        <p:spPr/>
        <p:txBody>
          <a:bodyPr/>
          <a:lstStyle/>
          <a:p>
            <a:r>
              <a:rPr lang="en-US" dirty="0" err="1"/>
              <a:t>eSL</a:t>
            </a:r>
            <a:endParaRPr lang="en-US" dirty="0"/>
          </a:p>
        </p:txBody>
      </p:sp>
      <p:sp>
        <p:nvSpPr>
          <p:cNvPr id="3" name="Text Placeholder 2">
            <a:extLst>
              <a:ext uri="{FF2B5EF4-FFF2-40B4-BE49-F238E27FC236}">
                <a16:creationId xmlns:a16="http://schemas.microsoft.com/office/drawing/2014/main" id="{24859569-98AF-F24A-90D8-805D7B1A216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70884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25FBB-C75D-8C4C-817F-51B7CC521EB7}"/>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Placement Tests</a:t>
            </a:r>
            <a:endParaRPr lang="en-US" dirty="0"/>
          </a:p>
        </p:txBody>
      </p:sp>
      <p:sp>
        <p:nvSpPr>
          <p:cNvPr id="3" name="Content Placeholder 2">
            <a:extLst>
              <a:ext uri="{FF2B5EF4-FFF2-40B4-BE49-F238E27FC236}">
                <a16:creationId xmlns:a16="http://schemas.microsoft.com/office/drawing/2014/main" id="{6DD2C46A-2E1B-B14C-81D7-58F2611DEE5E}"/>
              </a:ext>
            </a:extLst>
          </p:cNvPr>
          <p:cNvSpPr>
            <a:spLocks noGrp="1"/>
          </p:cNvSpPr>
          <p:nvPr>
            <p:ph idx="1"/>
          </p:nvPr>
        </p:nvSpPr>
        <p:spPr/>
        <p:txBody>
          <a:bodyPr/>
          <a:lstStyle/>
          <a:p>
            <a:r>
              <a:rPr lang="en-US" dirty="0"/>
              <a:t>Most colleges relied primarily on tests like ACCUPLACER or COMPASS to place students.</a:t>
            </a:r>
          </a:p>
          <a:p>
            <a:r>
              <a:rPr lang="en-US" dirty="0"/>
              <a:t>Discipline faculty set cut scores required for placement into each level.</a:t>
            </a:r>
          </a:p>
          <a:p>
            <a:r>
              <a:rPr lang="en-US" dirty="0"/>
              <a:t>Some colleges incorporated additional measures like high school GPA, courses, completed, etc. to add or subtract additional points (known as a compensatory placement model).</a:t>
            </a:r>
          </a:p>
          <a:p>
            <a:pPr lvl="1"/>
            <a:r>
              <a:rPr lang="en-US" dirty="0"/>
              <a:t>This was a typical way to satisfy the requirement to use “multiple measures”.</a:t>
            </a:r>
          </a:p>
          <a:p>
            <a:pPr lvl="1"/>
            <a:r>
              <a:rPr lang="en-US" dirty="0"/>
              <a:t>Multiple measures were not well understood and were generally poorly validated.</a:t>
            </a:r>
          </a:p>
          <a:p>
            <a:r>
              <a:rPr lang="en-US" dirty="0"/>
              <a:t>All placement tests reviewed and approved by the Chancellor’s Office.</a:t>
            </a:r>
          </a:p>
        </p:txBody>
      </p:sp>
    </p:spTree>
    <p:extLst>
      <p:ext uri="{BB962C8B-B14F-4D97-AF65-F5344CB8AC3E}">
        <p14:creationId xmlns:p14="http://schemas.microsoft.com/office/powerpoint/2010/main" val="3471813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ESL</a:t>
            </a:r>
          </a:p>
        </p:txBody>
      </p:sp>
      <p:sp>
        <p:nvSpPr>
          <p:cNvPr id="3" name="Content Placeholder 2"/>
          <p:cNvSpPr>
            <a:spLocks noGrp="1"/>
          </p:cNvSpPr>
          <p:nvPr>
            <p:ph idx="1"/>
          </p:nvPr>
        </p:nvSpPr>
        <p:spPr>
          <a:xfrm>
            <a:off x="389164" y="1498288"/>
            <a:ext cx="11413672" cy="5207312"/>
          </a:xfrm>
        </p:spPr>
        <p:txBody>
          <a:bodyPr>
            <a:normAutofit/>
          </a:bodyPr>
          <a:lstStyle/>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Colleges are expected to maximize the likelihood that credit ESL students complete transfer level coursework in English (could be an ESL course equivalent to freshmen composition) in three years.</a:t>
            </a:r>
          </a:p>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Placement models based on high school performance data have had mixed results.</a:t>
            </a:r>
          </a:p>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A workgroup is meeting to develop tools for placement into credit ESL courses and develop strategies colleges could explore to decrease the time it takes for students to complete ESL sequences.</a:t>
            </a:r>
          </a:p>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Full implementation for ESL is required by Fall 2020.</a:t>
            </a:r>
          </a:p>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The Chancellor’s Office plans to release initial guidance for ESL by Fall 2018</a:t>
            </a:r>
          </a:p>
        </p:txBody>
      </p:sp>
    </p:spTree>
    <p:extLst>
      <p:ext uri="{BB962C8B-B14F-4D97-AF65-F5344CB8AC3E}">
        <p14:creationId xmlns:p14="http://schemas.microsoft.com/office/powerpoint/2010/main" val="142593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BD73-4077-D441-B001-B69F3D02C7BA}"/>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Items Being Discussed for ESL Students</a:t>
            </a:r>
            <a:endParaRPr lang="en-US" b="1" dirty="0"/>
          </a:p>
        </p:txBody>
      </p:sp>
      <p:sp>
        <p:nvSpPr>
          <p:cNvPr id="3" name="Content Placeholder 2">
            <a:extLst>
              <a:ext uri="{FF2B5EF4-FFF2-40B4-BE49-F238E27FC236}">
                <a16:creationId xmlns:a16="http://schemas.microsoft.com/office/drawing/2014/main" id="{DB472512-6948-AE4E-B07C-8331D2B81137}"/>
              </a:ext>
            </a:extLst>
          </p:cNvPr>
          <p:cNvSpPr>
            <a:spLocks noGrp="1"/>
          </p:cNvSpPr>
          <p:nvPr>
            <p:ph idx="1"/>
          </p:nvPr>
        </p:nvSpPr>
        <p:spPr/>
        <p:txBody>
          <a:bodyPr/>
          <a:lstStyle/>
          <a:p>
            <a:r>
              <a:rPr lang="en-US" dirty="0"/>
              <a:t>About 25% of ESL student have complete high school transcripts and will likely have access to transfer level English. Colleges can develop distinct placement tools using HS performance data for these students, but are not required to do so.</a:t>
            </a:r>
          </a:p>
          <a:p>
            <a:r>
              <a:rPr lang="en-US" dirty="0"/>
              <a:t>ESL faculty have requested that assessment tests continue to be available (especially writing samples) to place ESL students. It is unclear whether placement tests for ESL will continue to be reviewed and approved for use.</a:t>
            </a:r>
          </a:p>
          <a:p>
            <a:r>
              <a:rPr lang="en-US" dirty="0"/>
              <a:t>Some colleges have been exploring the use of guided self placement for ESL students.</a:t>
            </a:r>
          </a:p>
          <a:p>
            <a:r>
              <a:rPr lang="en-US" dirty="0"/>
              <a:t>In spring 2018 several colleges piloted an ESL student background survey developed by Irvine Valley College that will be analyzed by fall 2018 and used to inform the guidance.</a:t>
            </a:r>
          </a:p>
        </p:txBody>
      </p:sp>
    </p:spTree>
    <p:extLst>
      <p:ext uri="{BB962C8B-B14F-4D97-AF65-F5344CB8AC3E}">
        <p14:creationId xmlns:p14="http://schemas.microsoft.com/office/powerpoint/2010/main" val="2778501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97E7-8093-CE42-8084-D62247F22BA3}"/>
              </a:ext>
            </a:extLst>
          </p:cNvPr>
          <p:cNvSpPr>
            <a:spLocks noGrp="1"/>
          </p:cNvSpPr>
          <p:nvPr>
            <p:ph type="title"/>
          </p:nvPr>
        </p:nvSpPr>
        <p:spPr/>
        <p:txBody>
          <a:bodyPr/>
          <a:lstStyle/>
          <a:p>
            <a:r>
              <a:rPr lang="en-US" dirty="0"/>
              <a:t>Placement into other courses</a:t>
            </a:r>
          </a:p>
        </p:txBody>
      </p:sp>
      <p:sp>
        <p:nvSpPr>
          <p:cNvPr id="3" name="Text Placeholder 2">
            <a:extLst>
              <a:ext uri="{FF2B5EF4-FFF2-40B4-BE49-F238E27FC236}">
                <a16:creationId xmlns:a16="http://schemas.microsoft.com/office/drawing/2014/main" id="{C6FA9EA7-3525-3742-9560-0A423237089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02105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8F24-1030-9D45-8059-21622EE0D317}"/>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Reading</a:t>
            </a:r>
            <a:endParaRPr lang="en-US" dirty="0"/>
          </a:p>
        </p:txBody>
      </p:sp>
      <p:sp>
        <p:nvSpPr>
          <p:cNvPr id="3" name="Content Placeholder 2">
            <a:extLst>
              <a:ext uri="{FF2B5EF4-FFF2-40B4-BE49-F238E27FC236}">
                <a16:creationId xmlns:a16="http://schemas.microsoft.com/office/drawing/2014/main" id="{C45CCAC1-6162-774F-A876-F8136FA06A9A}"/>
              </a:ext>
            </a:extLst>
          </p:cNvPr>
          <p:cNvSpPr>
            <a:spLocks noGrp="1"/>
          </p:cNvSpPr>
          <p:nvPr>
            <p:ph idx="1"/>
          </p:nvPr>
        </p:nvSpPr>
        <p:spPr/>
        <p:txBody>
          <a:bodyPr/>
          <a:lstStyle/>
          <a:p>
            <a:r>
              <a:rPr lang="en-US" dirty="0"/>
              <a:t>For colleges that have separate reading and writing courses, there have been many questions about placement for reading under AB 705. </a:t>
            </a:r>
          </a:p>
          <a:p>
            <a:r>
              <a:rPr lang="en-US" dirty="0"/>
              <a:t>Colleges cannot place students into a basic skills reading course unless it increases the likelihood that they will complete transfer level English within one year.</a:t>
            </a:r>
          </a:p>
          <a:p>
            <a:r>
              <a:rPr lang="en-US" dirty="0"/>
              <a:t>Colleges may choose to create corequisite reading courses that could be included in their placement models. For example, a college could require some students to enroll in a reading corequisite to take college composition, as long as it increases the student’s likelihood of success and the student is highly unlikely to succeed to in the transfer-level course without it. </a:t>
            </a:r>
          </a:p>
        </p:txBody>
      </p:sp>
    </p:spTree>
    <p:extLst>
      <p:ext uri="{BB962C8B-B14F-4D97-AF65-F5344CB8AC3E}">
        <p14:creationId xmlns:p14="http://schemas.microsoft.com/office/powerpoint/2010/main" val="9578556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8D297-4A95-704F-984D-26DC24F3A121}"/>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Chemistry</a:t>
            </a:r>
            <a:endParaRPr lang="en-US" dirty="0"/>
          </a:p>
        </p:txBody>
      </p:sp>
      <p:sp>
        <p:nvSpPr>
          <p:cNvPr id="3" name="Content Placeholder 2">
            <a:extLst>
              <a:ext uri="{FF2B5EF4-FFF2-40B4-BE49-F238E27FC236}">
                <a16:creationId xmlns:a16="http://schemas.microsoft.com/office/drawing/2014/main" id="{77655E69-571A-9C47-AB54-B52F25ECCFA2}"/>
              </a:ext>
            </a:extLst>
          </p:cNvPr>
          <p:cNvSpPr>
            <a:spLocks noGrp="1"/>
          </p:cNvSpPr>
          <p:nvPr>
            <p:ph idx="1"/>
          </p:nvPr>
        </p:nvSpPr>
        <p:spPr/>
        <p:txBody>
          <a:bodyPr/>
          <a:lstStyle/>
          <a:p>
            <a:r>
              <a:rPr lang="en-US" dirty="0"/>
              <a:t>Most colleges have a prerequisite on General Chemistry of Prep Chem or a high enough score on a placement test.</a:t>
            </a:r>
          </a:p>
          <a:p>
            <a:r>
              <a:rPr lang="en-US" dirty="0"/>
              <a:t>Currently there are approved chemistry placement tests on the list of approved tests from the Chancellor’s Office, but those approvals are only for up to six years.</a:t>
            </a:r>
          </a:p>
          <a:p>
            <a:r>
              <a:rPr lang="en-US" dirty="0"/>
              <a:t>The Chancellor’s Office has not indicated whether they will continue to review and approve these tests, which could require colleges to stop using them.</a:t>
            </a:r>
          </a:p>
          <a:p>
            <a:r>
              <a:rPr lang="en-US" dirty="0"/>
              <a:t>Colleges have the ability to waive the prerequisite based on performance in high school chemistry and colleges may need to explore this option if placement tests are no longer available.</a:t>
            </a:r>
          </a:p>
          <a:p>
            <a:r>
              <a:rPr lang="en-US" dirty="0"/>
              <a:t>Colleges could also use credit by exam to give credit for the Prep Chem course, allowing students to enroll in General Chemistry.</a:t>
            </a:r>
          </a:p>
        </p:txBody>
      </p:sp>
    </p:spTree>
    <p:extLst>
      <p:ext uri="{BB962C8B-B14F-4D97-AF65-F5344CB8AC3E}">
        <p14:creationId xmlns:p14="http://schemas.microsoft.com/office/powerpoint/2010/main" val="4038094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0A8C-B500-9A49-8B75-18D9DB9C2332}"/>
              </a:ext>
            </a:extLst>
          </p:cNvPr>
          <p:cNvSpPr>
            <a:spLocks noGrp="1"/>
          </p:cNvSpPr>
          <p:nvPr>
            <p:ph type="title"/>
          </p:nvPr>
        </p:nvSpPr>
        <p:spPr/>
        <p:txBody>
          <a:bodyPr/>
          <a:lstStyle/>
          <a:p>
            <a:r>
              <a:rPr lang="en-US"/>
              <a:t>Questions?</a:t>
            </a:r>
          </a:p>
        </p:txBody>
      </p:sp>
      <p:sp>
        <p:nvSpPr>
          <p:cNvPr id="3" name="Text Placeholder 2">
            <a:extLst>
              <a:ext uri="{FF2B5EF4-FFF2-40B4-BE49-F238E27FC236}">
                <a16:creationId xmlns:a16="http://schemas.microsoft.com/office/drawing/2014/main" id="{013366A0-0692-7648-87DB-C88A7D0E4A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5656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4ED2E-0E75-BF43-8A6D-63D241A184F3}"/>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MMAP</a:t>
            </a:r>
            <a:endParaRPr lang="en-US" dirty="0"/>
          </a:p>
        </p:txBody>
      </p:sp>
      <p:sp>
        <p:nvSpPr>
          <p:cNvPr id="3" name="Content Placeholder 2">
            <a:extLst>
              <a:ext uri="{FF2B5EF4-FFF2-40B4-BE49-F238E27FC236}">
                <a16:creationId xmlns:a16="http://schemas.microsoft.com/office/drawing/2014/main" id="{D33707D4-D8E7-994F-BA55-0386051ACB49}"/>
              </a:ext>
            </a:extLst>
          </p:cNvPr>
          <p:cNvSpPr>
            <a:spLocks noGrp="1"/>
          </p:cNvSpPr>
          <p:nvPr>
            <p:ph idx="1"/>
          </p:nvPr>
        </p:nvSpPr>
        <p:spPr/>
        <p:txBody>
          <a:bodyPr/>
          <a:lstStyle/>
          <a:p>
            <a:r>
              <a:rPr lang="en-US" dirty="0"/>
              <a:t>The Multiple Measures Assessment Project (MMAP) created models (decision trees) for mathematics and English placement.</a:t>
            </a:r>
          </a:p>
          <a:p>
            <a:pPr lvl="1"/>
            <a:r>
              <a:rPr lang="en-US" dirty="0"/>
              <a:t>Models built using high school performance data, including HS GPA, HS course grades, and HS courses taken.</a:t>
            </a:r>
          </a:p>
          <a:p>
            <a:r>
              <a:rPr lang="en-US" dirty="0"/>
              <a:t>RP Group researchers identified students that were highly likely to succeed (70%+ likelihood), thereby reducing the “underplacement” that had been observed when test scores primarily drove student placement.</a:t>
            </a:r>
          </a:p>
          <a:p>
            <a:r>
              <a:rPr lang="en-US" dirty="0"/>
              <a:t>Colleges that implemented MMAP placement rules saw an increase in the number of students being placed into transfer level courses.</a:t>
            </a:r>
          </a:p>
          <a:p>
            <a:r>
              <a:rPr lang="en-US" dirty="0"/>
              <a:t> Most colleges maintained or increased their success rates.</a:t>
            </a:r>
          </a:p>
        </p:txBody>
      </p:sp>
    </p:spTree>
    <p:extLst>
      <p:ext uri="{BB962C8B-B14F-4D97-AF65-F5344CB8AC3E}">
        <p14:creationId xmlns:p14="http://schemas.microsoft.com/office/powerpoint/2010/main" val="4151325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CD92F-6432-BB4C-8954-54ABE1450F43}"/>
              </a:ext>
            </a:extLst>
          </p:cNvPr>
          <p:cNvSpPr>
            <a:spLocks noGrp="1"/>
          </p:cNvSpPr>
          <p:nvPr>
            <p:ph type="title"/>
          </p:nvPr>
        </p:nvSpPr>
        <p:spPr/>
        <p:txBody>
          <a:bodyPr>
            <a:normAutofit/>
          </a:bodyPr>
          <a:lstStyle/>
          <a:p>
            <a:r>
              <a:rPr lang="en-US" dirty="0"/>
              <a:t>Basic requirements for  math and English Under ab 705</a:t>
            </a:r>
          </a:p>
        </p:txBody>
      </p:sp>
      <p:sp>
        <p:nvSpPr>
          <p:cNvPr id="3" name="Text Placeholder 2">
            <a:extLst>
              <a:ext uri="{FF2B5EF4-FFF2-40B4-BE49-F238E27FC236}">
                <a16:creationId xmlns:a16="http://schemas.microsoft.com/office/drawing/2014/main" id="{8801DB97-9E3E-0847-92EF-921C004C64C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66385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AB 705</a:t>
            </a:r>
          </a:p>
        </p:txBody>
      </p:sp>
      <p:sp>
        <p:nvSpPr>
          <p:cNvPr id="3" name="Content Placeholder 2"/>
          <p:cNvSpPr>
            <a:spLocks noGrp="1"/>
          </p:cNvSpPr>
          <p:nvPr>
            <p:ph idx="1"/>
          </p:nvPr>
        </p:nvSpPr>
        <p:spPr>
          <a:xfrm>
            <a:off x="424543" y="1436914"/>
            <a:ext cx="11381014" cy="5127172"/>
          </a:xfrm>
        </p:spPr>
        <p:txBody>
          <a:bodyPr>
            <a:noAutofit/>
          </a:bodyPr>
          <a:lstStyle/>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AB 705 (signed October 13, 2017) requires colleges to use one or more of the following when placing students into courses in math and English:</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Coursework</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GPA</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Grades </a:t>
            </a:r>
          </a:p>
          <a:p>
            <a:pPr>
              <a:lnSpc>
                <a:spcPct val="110000"/>
              </a:lnSpc>
              <a:spcBef>
                <a:spcPts val="600"/>
              </a:spcBef>
              <a:buClr>
                <a:srgbClr val="0070C0"/>
              </a:buClr>
              <a:buFont typeface="Arial" panose="020B0604020202020204" pitchFamily="34" charset="0"/>
              <a:buChar char="•"/>
            </a:pPr>
            <a:endParaRPr lang="en-US"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If colleges are not able to obtain official transcript data, they can use self reported data or guided placement.</a:t>
            </a: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3497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Let’s get interactive</a:t>
            </a:r>
          </a:p>
        </p:txBody>
      </p:sp>
      <p:sp>
        <p:nvSpPr>
          <p:cNvPr id="3" name="Content Placeholder 2"/>
          <p:cNvSpPr>
            <a:spLocks noGrp="1"/>
          </p:cNvSpPr>
          <p:nvPr>
            <p:ph idx="1"/>
          </p:nvPr>
        </p:nvSpPr>
        <p:spPr>
          <a:xfrm>
            <a:off x="424543" y="1436914"/>
            <a:ext cx="11381014" cy="5127172"/>
          </a:xfrm>
        </p:spPr>
        <p:txBody>
          <a:bodyPr>
            <a:noAutofit/>
          </a:bodyPr>
          <a:lstStyle/>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Pull out your cell phone and start a new text to ‘22333’ – that’s the “phone number” of the poll.</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 Enter CraigHayward694 as the text of the message and send it.</a:t>
            </a:r>
          </a:p>
          <a:p>
            <a:pPr>
              <a:lnSpc>
                <a:spcPct val="110000"/>
              </a:lnSpc>
              <a:spcBef>
                <a:spcPts val="600"/>
              </a:spcBef>
              <a:buClr>
                <a:srgbClr val="0070C0"/>
              </a:buClr>
              <a:buFont typeface="Arial" panose="020B0604020202020204" pitchFamily="34" charset="0"/>
              <a:buChar char="•"/>
            </a:pPr>
            <a:r>
              <a:rPr lang="en-US" sz="2200" dirty="0">
                <a:latin typeface="Times New Roman" panose="02020603050405020304" pitchFamily="18" charset="0"/>
                <a:ea typeface="Times New Roman" charset="0"/>
                <a:cs typeface="Times New Roman" panose="02020603050405020304" pitchFamily="18" charset="0"/>
              </a:rPr>
              <a:t>You should now be joined to the poll and able to respond.</a:t>
            </a: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r>
              <a:rPr lang="en-US" sz="2200" dirty="0">
                <a:latin typeface="Times New Roman" panose="02020603050405020304" pitchFamily="18" charset="0"/>
                <a:ea typeface="Times New Roman" charset="0"/>
                <a:cs typeface="Times New Roman" panose="02020603050405020304" pitchFamily="18" charset="0"/>
              </a:rPr>
              <a:t>Alternatively, if you are on a device with a browser, you can go to </a:t>
            </a:r>
            <a:r>
              <a:rPr lang="en-US" sz="2200" dirty="0">
                <a:latin typeface="Times New Roman" panose="02020603050405020304" pitchFamily="18" charset="0"/>
                <a:ea typeface="Times New Roman" charset="0"/>
                <a:cs typeface="Times New Roman" panose="02020603050405020304" pitchFamily="18" charset="0"/>
                <a:hlinkClick r:id="rId2"/>
              </a:rPr>
              <a:t>http://pollev.com/craighayward694</a:t>
            </a:r>
            <a:r>
              <a:rPr lang="en-US" sz="2200" dirty="0">
                <a:latin typeface="Times New Roman" panose="02020603050405020304" pitchFamily="18" charset="0"/>
                <a:ea typeface="Times New Roman" charset="0"/>
                <a:cs typeface="Times New Roman" panose="02020603050405020304" pitchFamily="18" charset="0"/>
              </a:rPr>
              <a:t> and participate from there.</a:t>
            </a:r>
          </a:p>
        </p:txBody>
      </p:sp>
    </p:spTree>
    <p:extLst>
      <p:ext uri="{BB962C8B-B14F-4D97-AF65-F5344CB8AC3E}">
        <p14:creationId xmlns:p14="http://schemas.microsoft.com/office/powerpoint/2010/main" val="3450080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E87A4E0-2ADD-460C-A887-34E61A97C05A}"/>
              </a:ext>
            </a:extLst>
          </p:cNvPr>
          <p:cNvPicPr>
            <a:picLocks/>
          </p:cNvPicPr>
          <p:nvPr>
            <p:custDataLst>
              <p:tags r:id="rId1"/>
            </p:custDataLst>
          </p:nvPr>
        </p:nvPicPr>
        <p:blipFill>
          <a:blip r:embed="rId4"/>
          <a:stretch>
            <a:fillRect/>
          </a:stretch>
        </p:blipFill>
        <p:spPr>
          <a:xfrm>
            <a:off x="0" y="254000"/>
            <a:ext cx="12192000" cy="6604000"/>
          </a:xfrm>
          <a:prstGeom prst="rect">
            <a:avLst/>
          </a:prstGeom>
        </p:spPr>
      </p:pic>
    </p:spTree>
    <p:extLst>
      <p:ext uri="{BB962C8B-B14F-4D97-AF65-F5344CB8AC3E}">
        <p14:creationId xmlns:p14="http://schemas.microsoft.com/office/powerpoint/2010/main" val="190666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069F4A4-D130-4B67-ADA1-1738550F4FD0}"/>
              </a:ext>
            </a:extLst>
          </p:cNvPr>
          <p:cNvPicPr>
            <a:picLocks/>
          </p:cNvPicPr>
          <p:nvPr>
            <p:custDataLst>
              <p:tags r:id="rId1"/>
            </p:custDataLst>
          </p:nvPr>
        </p:nvPicPr>
        <p:blipFill>
          <a:blip r:embed="rId4"/>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5004273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POLL_EMBED_ID" val="b335f736-ad17-4395-bc4b-ed16127f92c0"/>
</p:tagLst>
</file>

<file path=ppt/tags/tag2.xml><?xml version="1.0" encoding="utf-8"?>
<p:tagLst xmlns:a="http://schemas.openxmlformats.org/drawingml/2006/main" xmlns:r="http://schemas.openxmlformats.org/officeDocument/2006/relationships" xmlns:p="http://schemas.openxmlformats.org/presentationml/2006/main">
  <p:tag name="__PE_POLL_EMBED_ID" val="cf7fd0c7-65fe-4455-9b5e-cafbd1ea0f1a"/>
</p:tagLst>
</file>

<file path=ppt/tags/tag3.xml><?xml version="1.0" encoding="utf-8"?>
<p:tagLst xmlns:a="http://schemas.openxmlformats.org/drawingml/2006/main" xmlns:r="http://schemas.openxmlformats.org/officeDocument/2006/relationships" xmlns:p="http://schemas.openxmlformats.org/presentationml/2006/main">
  <p:tag name="__PE_POLL_EMBED_ID" val="00c14f55-ae21-4a4d-a059-cef96aff2f2a"/>
</p:tagLst>
</file>

<file path=ppt/tags/tag4.xml><?xml version="1.0" encoding="utf-8"?>
<p:tagLst xmlns:a="http://schemas.openxmlformats.org/drawingml/2006/main" xmlns:r="http://schemas.openxmlformats.org/officeDocument/2006/relationships" xmlns:p="http://schemas.openxmlformats.org/presentationml/2006/main">
  <p:tag name="__PE_POLL_EMBED_ID" val="1cd4f4d4-86a5-4a9c-9dd1-1e7995866295"/>
</p:tagLst>
</file>

<file path=ppt/tags/tag5.xml><?xml version="1.0" encoding="utf-8"?>
<p:tagLst xmlns:a="http://schemas.openxmlformats.org/drawingml/2006/main" xmlns:r="http://schemas.openxmlformats.org/officeDocument/2006/relationships" xmlns:p="http://schemas.openxmlformats.org/presentationml/2006/main">
  <p:tag name="__PE_POLL_EMBED_ID" val="6cbb41e5-3202-49e4-aa8c-79349ffb1468"/>
</p:tagLst>
</file>

<file path=ppt/tags/tag6.xml><?xml version="1.0" encoding="utf-8"?>
<p:tagLst xmlns:a="http://schemas.openxmlformats.org/drawingml/2006/main" xmlns:r="http://schemas.openxmlformats.org/officeDocument/2006/relationships" xmlns:p="http://schemas.openxmlformats.org/presentationml/2006/main">
  <p:tag name="__PE_POLL_EMBED_ID" val="8d751270-9312-4b18-8d3e-486b582e48af"/>
</p:tagLst>
</file>

<file path=ppt/tags/tag7.xml><?xml version="1.0" encoding="utf-8"?>
<p:tagLst xmlns:a="http://schemas.openxmlformats.org/drawingml/2006/main" xmlns:r="http://schemas.openxmlformats.org/officeDocument/2006/relationships" xmlns:p="http://schemas.openxmlformats.org/presentationml/2006/main">
  <p:tag name="__PE_POLL_EMBED_ID" val="e51ed887-c1c8-4610-b6f5-d76f86a4b8c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7822</TotalTime>
  <Words>2431</Words>
  <Application>Microsoft Macintosh PowerPoint</Application>
  <PresentationFormat>Widescreen</PresentationFormat>
  <Paragraphs>189</Paragraphs>
  <Slides>35</Slides>
  <Notes>14</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Times New Roman</vt:lpstr>
      <vt:lpstr>ASCCC</vt:lpstr>
      <vt:lpstr>Placement in the world of ab 705</vt:lpstr>
      <vt:lpstr>Placement prior to ab 705</vt:lpstr>
      <vt:lpstr>Placement Tests</vt:lpstr>
      <vt:lpstr>MMAP</vt:lpstr>
      <vt:lpstr>Basic requirements for  math and English Under ab 705</vt:lpstr>
      <vt:lpstr>AB 705</vt:lpstr>
      <vt:lpstr>Let’s get interactive</vt:lpstr>
      <vt:lpstr>PowerPoint Presentation</vt:lpstr>
      <vt:lpstr>PowerPoint Presentation</vt:lpstr>
      <vt:lpstr>AB 705 – Highly Unlikely and Maximize Likelihood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Developing Placement Models</vt:lpstr>
      <vt:lpstr>Default Rules for English</vt:lpstr>
      <vt:lpstr>Default Rules for SLAM</vt:lpstr>
      <vt:lpstr>Default Rules for BSTEM</vt:lpstr>
      <vt:lpstr>Placement Model vs. Default Rules</vt:lpstr>
      <vt:lpstr>Placing Students</vt:lpstr>
      <vt:lpstr>Multiple Versions of a Transfer Course</vt:lpstr>
      <vt:lpstr>Requiring Credit Corequisites</vt:lpstr>
      <vt:lpstr>Data Collection Requirements</vt:lpstr>
      <vt:lpstr>Measures Other Than HS Performance Data</vt:lpstr>
      <vt:lpstr>Guided or Directed Self Placement</vt:lpstr>
      <vt:lpstr>eSL</vt:lpstr>
      <vt:lpstr>ESL</vt:lpstr>
      <vt:lpstr>Items Being Discussed for ESL Students</vt:lpstr>
      <vt:lpstr>Placement into other courses</vt:lpstr>
      <vt:lpstr>Reading</vt:lpstr>
      <vt:lpstr>Chemistry</vt:lpstr>
      <vt:lpstr>Questions?</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The “10+1” and Shared Governance</dc:title>
  <dc:creator>Virginia May</dc:creator>
  <cp:lastModifiedBy>Rutan, Craig</cp:lastModifiedBy>
  <cp:revision>254</cp:revision>
  <cp:lastPrinted>2017-10-22T17:16:51Z</cp:lastPrinted>
  <dcterms:created xsi:type="dcterms:W3CDTF">2017-10-02T12:56:57Z</dcterms:created>
  <dcterms:modified xsi:type="dcterms:W3CDTF">2018-07-12T17:47:35Z</dcterms:modified>
</cp:coreProperties>
</file>