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398" r:id="rId3"/>
    <p:sldId id="475" r:id="rId4"/>
    <p:sldId id="486" r:id="rId5"/>
    <p:sldId id="505" r:id="rId6"/>
    <p:sldId id="484" r:id="rId7"/>
    <p:sldId id="491" r:id="rId8"/>
    <p:sldId id="485" r:id="rId9"/>
    <p:sldId id="257" r:id="rId10"/>
    <p:sldId id="258" r:id="rId11"/>
    <p:sldId id="282" r:id="rId12"/>
    <p:sldId id="506" r:id="rId13"/>
    <p:sldId id="285" r:id="rId14"/>
    <p:sldId id="488" r:id="rId15"/>
    <p:sldId id="498" r:id="rId16"/>
    <p:sldId id="407" r:id="rId17"/>
    <p:sldId id="408" r:id="rId18"/>
    <p:sldId id="409" r:id="rId19"/>
    <p:sldId id="507" r:id="rId20"/>
    <p:sldId id="273" r:id="rId21"/>
    <p:sldId id="508" r:id="rId22"/>
    <p:sldId id="262" r:id="rId23"/>
    <p:sldId id="494" r:id="rId24"/>
    <p:sldId id="272" r:id="rId25"/>
    <p:sldId id="509" r:id="rId26"/>
    <p:sldId id="496" r:id="rId27"/>
    <p:sldId id="5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5" autoAdjust="0"/>
    <p:restoredTop sz="92721" autoAdjust="0"/>
  </p:normalViewPr>
  <p:slideViewPr>
    <p:cSldViewPr snapToGrid="0" snapToObjects="1">
      <p:cViewPr varScale="1">
        <p:scale>
          <a:sx n="117" d="100"/>
          <a:sy n="117" d="100"/>
        </p:scale>
        <p:origin x="880"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4/15/19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California Community Colleges Chancellor’s Office (CCCCO) data mart provides information about students, courses, student services, outcomes, and faculty and staff. The emphasis of a data mart is to answer the questions of administrators, educators, parents, students, state leaders, and professional organizations (from the CCCCO website).</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16</a:t>
            </a:fld>
            <a:endParaRPr lang="en-US" dirty="0">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5546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18</a:t>
            </a:fld>
            <a:endParaRPr lang="en-US" dirty="0">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2614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t>4/15/19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9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51910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t>4/15/19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3201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1311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4003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35DA3E-D01E-AD41-B24A-0A697DB152BE}" type="datetimeFigureOut">
              <a:rPr lang="en-US" smtClean="0"/>
              <a:t>4/15/19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47959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5DA3E-D01E-AD41-B24A-0A697DB152BE}" type="datetimeFigureOut">
              <a:rPr lang="en-US" smtClean="0"/>
              <a:t>4/15/19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53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6501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95998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50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2061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B35DA3E-D01E-AD41-B24A-0A697DB152BE}" type="datetimeFigureOut">
              <a:rPr lang="en-US" smtClean="0"/>
              <a:t>4/15/19</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2099160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2" Type="http://schemas.openxmlformats.org/officeDocument/2006/relationships/hyperlink" Target="https://digitalfutures.cccco.edu/Portals/0/Documents/data-element-dictionary.pdf" TargetMode="External"/><Relationship Id="rId1" Type="http://schemas.openxmlformats.org/officeDocument/2006/relationships/slideLayout" Target="../slideLayouts/slideLayout2.xml"/><Relationship Id="rId5" Type="http://schemas.openxmlformats.org/officeDocument/2006/relationships/hyperlink" Target="https://asccc.org/" TargetMode="External"/><Relationship Id="rId4" Type="http://schemas.openxmlformats.org/officeDocument/2006/relationships/hyperlink" Target="https://datamart.cccco.edu/DataMart.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xtranet.cccco.edu/Divisions/TechResearchInfoSys/MIS/DED/Course.aspx" TargetMode="External"/><Relationship Id="rId2" Type="http://schemas.openxmlformats.org/officeDocument/2006/relationships/hyperlink" Target="http://extranet.cccco.edu/Divisions/TechResearchInfoSys/MIS.aspx" TargetMode="External"/><Relationship Id="rId1" Type="http://schemas.openxmlformats.org/officeDocument/2006/relationships/slideLayout" Target="../slideLayouts/slideLayout2.xml"/><Relationship Id="rId4" Type="http://schemas.openxmlformats.org/officeDocument/2006/relationships/hyperlink" Target="https://digitalfutures.cccco.edu/Projects/Student-Success-Metr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5630"/>
            <a:ext cx="9144000" cy="1689270"/>
          </a:xfrm>
        </p:spPr>
        <p:txBody>
          <a:bodyPr anchor="ctr">
            <a:normAutofit/>
          </a:bodyPr>
          <a:lstStyle/>
          <a:p>
            <a:r>
              <a:rPr lang="en-US" cap="none" dirty="0">
                <a:latin typeface="Times New Roman" charset="0"/>
                <a:ea typeface="Times New Roman" charset="0"/>
                <a:cs typeface="Times New Roman" charset="0"/>
              </a:rPr>
              <a:t>AB 705 Data Revision Project</a:t>
            </a:r>
          </a:p>
        </p:txBody>
      </p:sp>
      <p:sp>
        <p:nvSpPr>
          <p:cNvPr id="3" name="Subtitle 2"/>
          <p:cNvSpPr>
            <a:spLocks noGrp="1"/>
          </p:cNvSpPr>
          <p:nvPr>
            <p:ph type="subTitle" idx="1"/>
          </p:nvPr>
        </p:nvSpPr>
        <p:spPr>
          <a:xfrm>
            <a:off x="489857" y="3495486"/>
            <a:ext cx="11156843" cy="3103744"/>
          </a:xfrm>
        </p:spPr>
        <p:txBody>
          <a:bodyPr>
            <a:normAutofit/>
          </a:bodyPr>
          <a:lstStyle/>
          <a:p>
            <a:pPr algn="l"/>
            <a:r>
              <a:rPr lang="en-US" sz="2800" b="1" i="1" dirty="0">
                <a:latin typeface="Times New Roman" charset="0"/>
                <a:ea typeface="Times New Roman" charset="0"/>
                <a:cs typeface="Times New Roman" charset="0"/>
              </a:rPr>
              <a:t>Craig Rutan</a:t>
            </a:r>
            <a:r>
              <a:rPr lang="en-US" sz="2800" dirty="0">
                <a:latin typeface="Times New Roman" charset="0"/>
                <a:ea typeface="Times New Roman" charset="0"/>
                <a:cs typeface="Times New Roman" charset="0"/>
              </a:rPr>
              <a:t>, ASCCC Secretary, Noncredit Committee Chair</a:t>
            </a:r>
          </a:p>
          <a:p>
            <a:pPr algn="l"/>
            <a:r>
              <a:rPr lang="en-US" sz="2800" b="1" i="1" dirty="0">
                <a:latin typeface="Times New Roman" charset="0"/>
                <a:ea typeface="Times New Roman" charset="0"/>
                <a:cs typeface="Times New Roman" charset="0"/>
              </a:rPr>
              <a:t>Randy Tillery</a:t>
            </a:r>
            <a:r>
              <a:rPr lang="en-US" sz="2800" dirty="0">
                <a:latin typeface="Times New Roman" charset="0"/>
                <a:ea typeface="Times New Roman" charset="0"/>
                <a:cs typeface="Times New Roman" charset="0"/>
              </a:rPr>
              <a:t>, West Ed</a:t>
            </a:r>
          </a:p>
          <a:p>
            <a:pPr algn="l"/>
            <a:endParaRPr lang="en-US" dirty="0">
              <a:latin typeface="Times New Roman" charset="0"/>
              <a:ea typeface="Times New Roman" charset="0"/>
              <a:cs typeface="Times New Roman" charset="0"/>
            </a:endParaRPr>
          </a:p>
          <a:p>
            <a:pPr algn="r"/>
            <a:r>
              <a:rPr lang="en-US" sz="2000" dirty="0">
                <a:solidFill>
                  <a:srgbClr val="0070C0"/>
                </a:solidFill>
                <a:latin typeface="Times New Roman" charset="0"/>
                <a:ea typeface="Times New Roman" charset="0"/>
                <a:cs typeface="Times New Roman" charset="0"/>
              </a:rPr>
              <a:t>ASCCC Career and Noncredit Education Institute</a:t>
            </a:r>
          </a:p>
          <a:p>
            <a:pPr algn="r"/>
            <a:r>
              <a:rPr lang="en-US" sz="2000" dirty="0">
                <a:solidFill>
                  <a:srgbClr val="0070C0"/>
                </a:solidFill>
                <a:latin typeface="Times New Roman" charset="0"/>
                <a:ea typeface="Times New Roman" charset="0"/>
                <a:cs typeface="Times New Roman" charset="0"/>
              </a:rPr>
              <a:t>April 25</a:t>
            </a:r>
            <a:r>
              <a:rPr lang="en-US" sz="2000" baseline="30000" dirty="0">
                <a:solidFill>
                  <a:srgbClr val="0070C0"/>
                </a:solidFill>
                <a:latin typeface="Times New Roman" charset="0"/>
                <a:ea typeface="Times New Roman" charset="0"/>
                <a:cs typeface="Times New Roman" charset="0"/>
              </a:rPr>
              <a:t>th</a:t>
            </a:r>
            <a:r>
              <a:rPr lang="en-US" sz="2000" dirty="0">
                <a:solidFill>
                  <a:srgbClr val="0070C0"/>
                </a:solidFill>
                <a:latin typeface="Times New Roman" charset="0"/>
                <a:ea typeface="Times New Roman" charset="0"/>
                <a:cs typeface="Times New Roman" charset="0"/>
              </a:rPr>
              <a:t>, 2019</a:t>
            </a:r>
          </a:p>
        </p:txBody>
      </p:sp>
      <p:pic>
        <p:nvPicPr>
          <p:cNvPr id="4" name="Picture 3" descr="ASCCC_Logo"/>
          <p:cNvPicPr/>
          <p:nvPr/>
        </p:nvPicPr>
        <p:blipFill>
          <a:blip r:embed="rId2"/>
          <a:srcRect/>
          <a:stretch>
            <a:fillRect/>
          </a:stretch>
        </p:blipFill>
        <p:spPr bwMode="auto">
          <a:xfrm>
            <a:off x="3991051" y="533992"/>
            <a:ext cx="3901092" cy="794064"/>
          </a:xfrm>
          <a:prstGeom prst="rect">
            <a:avLst/>
          </a:prstGeom>
          <a:noFill/>
          <a:ln w="9525">
            <a:noFill/>
            <a:miter lim="800000"/>
            <a:headEnd/>
            <a:tailEnd/>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Five working groups:</a:t>
            </a:r>
          </a:p>
          <a:p>
            <a:pPr lvl="1"/>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r>
              <a:rPr lang="en-US" dirty="0">
                <a:latin typeface="Times New Roman" panose="02020603050405020304" pitchFamily="18" charset="0"/>
                <a:cs typeface="Times New Roman" panose="02020603050405020304" pitchFamily="18" charset="0"/>
              </a:rPr>
              <a:t>Credit, noncredit, and K12 adult school discipline faculty: ESL</a:t>
            </a:r>
          </a:p>
          <a:p>
            <a:pPr lvl="1"/>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r>
              <a:rPr lang="en-US" dirty="0">
                <a:latin typeface="Times New Roman" panose="02020603050405020304" pitchFamily="18" charset="0"/>
                <a:cs typeface="Times New Roman" panose="02020603050405020304" pitchFamily="18" charset="0"/>
              </a:rPr>
              <a:t>Credit, noncredit, and K12 adult school discipline faculty: Math</a:t>
            </a:r>
          </a:p>
          <a:p>
            <a:pPr lvl="1"/>
            <a:r>
              <a:rPr lang="en-US" dirty="0">
                <a:latin typeface="Times New Roman" panose="02020603050405020304" pitchFamily="18" charset="0"/>
                <a:cs typeface="Times New Roman" panose="02020603050405020304" pitchFamily="18" charset="0"/>
              </a:rPr>
              <a:t>Faculty, researchers, and Chancellor’s Office staff: MIS</a:t>
            </a:r>
          </a:p>
          <a:p>
            <a:pPr lvl="1"/>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group held 2 meetings between September 2018-January 2019</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normAutofit fontScale="90000"/>
          </a:bodyPr>
          <a:lstStyle/>
          <a:p>
            <a:pPr algn="ctr"/>
            <a:r>
              <a:rPr lang="en-US" b="1" dirty="0">
                <a:solidFill>
                  <a:srgbClr val="0070C0"/>
                </a:solidFill>
                <a:cs typeface="Times New Roman" panose="02020603050405020304" pitchFamily="18" charset="0"/>
              </a:rPr>
              <a:t>Recommendation One: </a:t>
            </a:r>
            <a:br>
              <a:rPr lang="en-US" b="1" dirty="0">
                <a:solidFill>
                  <a:srgbClr val="0070C0"/>
                </a:solidFill>
                <a:cs typeface="Times New Roman" panose="02020603050405020304" pitchFamily="18" charset="0"/>
              </a:rPr>
            </a:br>
            <a:r>
              <a:rPr lang="en-US" b="1" dirty="0">
                <a:solidFill>
                  <a:srgbClr val="0070C0"/>
                </a:solidFill>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Integrate outcomes related to quantitative reasoning, English/reading courses, and ESL from the federal Educational Functioning Levels (EFL) already in use by noncredit programs and K12 adult schools.</a:t>
            </a:r>
          </a:p>
          <a:p>
            <a:r>
              <a:rPr lang="en-US" dirty="0">
                <a:latin typeface="Times New Roman" panose="02020603050405020304" pitchFamily="18" charset="0"/>
                <a:cs typeface="Times New Roman" panose="02020603050405020304" pitchFamily="18" charset="0"/>
              </a:rPr>
              <a:t>Integrate outcomes from C-ID approved courses.</a:t>
            </a:r>
          </a:p>
          <a:p>
            <a:r>
              <a:rPr lang="en-US" dirty="0">
                <a:latin typeface="Times New Roman" panose="02020603050405020304" pitchFamily="18" charset="0"/>
                <a:cs typeface="Times New Roman" panose="02020603050405020304" pitchFamily="18" charset="0"/>
              </a:rPr>
              <a:t>Rubrics for mathematics and English were adopted at the Spring 2019 Plenary Session.</a:t>
            </a:r>
          </a:p>
          <a:p>
            <a:r>
              <a:rPr lang="en-US" dirty="0">
                <a:latin typeface="Times New Roman" panose="02020603050405020304" pitchFamily="18" charset="0"/>
                <a:cs typeface="Times New Roman" panose="02020603050405020304" pitchFamily="18" charset="0"/>
              </a:rPr>
              <a:t>ESL will continue to work on its rubric through the spring, for review at the Curriculum Institute and over the summer.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5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7D89-6093-DB40-BA56-BA8DE97513B2}"/>
              </a:ext>
            </a:extLst>
          </p:cNvPr>
          <p:cNvSpPr>
            <a:spLocks noGrp="1"/>
          </p:cNvSpPr>
          <p:nvPr>
            <p:ph type="title"/>
          </p:nvPr>
        </p:nvSpPr>
        <p:spPr/>
        <p:txBody>
          <a:bodyPr/>
          <a:lstStyle/>
          <a:p>
            <a:r>
              <a:rPr lang="en-US" dirty="0"/>
              <a:t>R</a:t>
            </a:r>
            <a:r>
              <a:rPr lang="en-US" cap="none" dirty="0"/>
              <a:t>evisions</a:t>
            </a:r>
            <a:r>
              <a:rPr lang="en-US" dirty="0"/>
              <a:t> </a:t>
            </a:r>
            <a:r>
              <a:rPr lang="en-US" cap="none" dirty="0"/>
              <a:t>to</a:t>
            </a:r>
            <a:r>
              <a:rPr lang="en-US" dirty="0"/>
              <a:t> CB 21</a:t>
            </a:r>
          </a:p>
        </p:txBody>
      </p:sp>
      <p:sp>
        <p:nvSpPr>
          <p:cNvPr id="3" name="Text Placeholder 2">
            <a:extLst>
              <a:ext uri="{FF2B5EF4-FFF2-40B4-BE49-F238E27FC236}">
                <a16:creationId xmlns:a16="http://schemas.microsoft.com/office/drawing/2014/main" id="{5A2D02B6-373C-5442-A169-BC0A143016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7548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normAutofit fontScale="90000"/>
          </a:bodyPr>
          <a:lstStyle/>
          <a:p>
            <a:pPr algn="ctr"/>
            <a:r>
              <a:rPr lang="en-US" b="1" dirty="0">
                <a:solidFill>
                  <a:srgbClr val="0070C0"/>
                </a:solidFill>
                <a:cs typeface="Times New Roman" panose="02020603050405020304" pitchFamily="18" charset="0"/>
              </a:rPr>
              <a:t>Recommendation One: </a:t>
            </a:r>
            <a:br>
              <a:rPr lang="en-US" b="1" dirty="0">
                <a:solidFill>
                  <a:srgbClr val="0070C0"/>
                </a:solidFill>
                <a:cs typeface="Times New Roman" panose="02020603050405020304" pitchFamily="18" charset="0"/>
              </a:rPr>
            </a:br>
            <a:r>
              <a:rPr lang="en-US" b="1" dirty="0">
                <a:solidFill>
                  <a:srgbClr val="0070C0"/>
                </a:solidFill>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a:xfrm>
            <a:off x="609600" y="1752600"/>
            <a:ext cx="10972800" cy="4724400"/>
          </a:xfrm>
        </p:spPr>
        <p:txBody>
          <a:bodyPr>
            <a:normAutofit/>
          </a:bodyPr>
          <a:lstStyle/>
          <a:p>
            <a:r>
              <a:rPr lang="en-US" dirty="0">
                <a:latin typeface="Times New Roman" panose="02020603050405020304" pitchFamily="18" charset="0"/>
                <a:cs typeface="Times New Roman" panose="02020603050405020304" pitchFamily="18" charset="0"/>
              </a:rPr>
              <a:t>The new rubric will enable faculty to document the levels of skills that students will have attained by the end of a broader range of pre-collegiate courses, such as pre-statistics.</a:t>
            </a:r>
          </a:p>
          <a:p>
            <a:r>
              <a:rPr lang="en-US" dirty="0">
                <a:latin typeface="Times New Roman" panose="02020603050405020304" pitchFamily="18" charset="0"/>
                <a:cs typeface="Times New Roman" panose="02020603050405020304" pitchFamily="18" charset="0"/>
              </a:rPr>
              <a:t>Having one consolidated rubric will facilitate alignment between credit, noncredit, and adult schools and allow for mirrored courses and transition from adult education and noncredit to credit.</a:t>
            </a:r>
          </a:p>
          <a:p>
            <a:r>
              <a:rPr lang="en-US" dirty="0">
                <a:latin typeface="Times New Roman" panose="02020603050405020304" pitchFamily="18" charset="0"/>
                <a:cs typeface="Times New Roman" panose="02020603050405020304" pitchFamily="18" charset="0"/>
              </a:rPr>
              <a:t>The element will continue to be used to determine skills gains in contexts like AB 705, the Student Success Metrics, and the Adult Education Program.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16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0070C0"/>
                </a:solidFill>
                <a:cs typeface="Times New Roman" panose="02020603050405020304" pitchFamily="18" charset="0"/>
              </a:rPr>
              <a:t>The Rubrics</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712922" y="1193369"/>
            <a:ext cx="10640878" cy="5455403"/>
          </a:xfrm>
        </p:spPr>
        <p:txBody>
          <a:bodyPr>
            <a:noAutofit/>
          </a:bodyPr>
          <a:lstStyle/>
          <a:p>
            <a:pPr fontAlgn="base"/>
            <a:r>
              <a:rPr lang="en-US" dirty="0">
                <a:latin typeface="Times New Roman" panose="02020603050405020304" pitchFamily="18" charset="0"/>
                <a:cs typeface="Times New Roman" panose="02020603050405020304" pitchFamily="18" charset="0"/>
              </a:rPr>
              <a:t>The rubrics are outcomes that demonstrate course level and not all of the learning outcomes of every course—they indicate an educational level that student has attained.</a:t>
            </a:r>
          </a:p>
          <a:p>
            <a:pPr lvl="0"/>
            <a:r>
              <a:rPr lang="en-US" dirty="0">
                <a:latin typeface="Times New Roman" panose="02020603050405020304" pitchFamily="18" charset="0"/>
                <a:cs typeface="Times New Roman" panose="02020603050405020304" pitchFamily="18" charset="0"/>
              </a:rPr>
              <a:t>Each level has a broad description of the outcomes a student should have attained by the end of the course at that level. The description is not intended to include all student learning outcomes of each course at that level, but rather indicate an educational level that student has attained.</a:t>
            </a:r>
          </a:p>
          <a:p>
            <a:pPr lvl="0"/>
            <a:r>
              <a:rPr lang="en-US" dirty="0">
                <a:latin typeface="Times New Roman" panose="02020603050405020304" pitchFamily="18" charset="0"/>
                <a:cs typeface="Times New Roman" panose="02020603050405020304" pitchFamily="18" charset="0"/>
              </a:rPr>
              <a:t>Included are outcomes that define the traditional levels as well as outcomes that define the Common Core State Standards or EFLs.</a:t>
            </a:r>
          </a:p>
          <a:p>
            <a:pPr fontAlgn="base"/>
            <a:r>
              <a:rPr lang="en-US" dirty="0">
                <a:latin typeface="Times New Roman" panose="02020603050405020304" pitchFamily="18" charset="0"/>
                <a:cs typeface="Times New Roman" panose="02020603050405020304" pitchFamily="18" charset="0"/>
              </a:rPr>
              <a:t>A narrative with far more information on potential content will be included.</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37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0070C0"/>
                </a:solidFill>
                <a:cs typeface="Times New Roman" panose="02020603050405020304" pitchFamily="18" charset="0"/>
              </a:rPr>
              <a:t>The Rubrics</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435428" y="1356102"/>
            <a:ext cx="11027229" cy="4924955"/>
          </a:xfrm>
        </p:spPr>
        <p:txBody>
          <a:bodyPr>
            <a:noAutofit/>
          </a:bodyPr>
          <a:lstStyle/>
          <a:p>
            <a:pPr lvl="0"/>
            <a:r>
              <a:rPr lang="en-US" dirty="0">
                <a:latin typeface="Times New Roman" panose="02020603050405020304" pitchFamily="18" charset="0"/>
                <a:cs typeface="Times New Roman" panose="02020603050405020304" pitchFamily="18" charset="0"/>
              </a:rPr>
              <a:t>New coding integrates outcomes updated with current expectations from the Federal</a:t>
            </a:r>
            <a:r>
              <a:rPr lang="en-US" b="1" dirty="0">
                <a:latin typeface="Times New Roman" panose="02020603050405020304" pitchFamily="18" charset="0"/>
                <a:cs typeface="Times New Roman" panose="02020603050405020304" pitchFamily="18" charset="0"/>
              </a:rPr>
              <a:t> Educational Functioning Level</a:t>
            </a:r>
            <a:r>
              <a:rPr lang="en-US" dirty="0">
                <a:latin typeface="Times New Roman" panose="02020603050405020304" pitchFamily="18" charset="0"/>
                <a:cs typeface="Times New Roman" panose="02020603050405020304" pitchFamily="18" charset="0"/>
              </a:rPr>
              <a:t> (EFL) descriptors, based on common core standards</a:t>
            </a:r>
          </a:p>
          <a:p>
            <a:pPr lvl="0"/>
            <a:r>
              <a:rPr lang="en-US" dirty="0">
                <a:latin typeface="Times New Roman" panose="02020603050405020304" pitchFamily="18" charset="0"/>
                <a:cs typeface="Times New Roman" panose="02020603050405020304" pitchFamily="18" charset="0"/>
              </a:rPr>
              <a:t>New coding identifies and helps track student progress for AB 705 and Student Centered Funding Formula (SCFF) time to completion metrics.</a:t>
            </a:r>
          </a:p>
          <a:p>
            <a:pPr lvl="0"/>
            <a:r>
              <a:rPr lang="en-US" dirty="0">
                <a:latin typeface="Times New Roman" panose="02020603050405020304" pitchFamily="18" charset="0"/>
                <a:cs typeface="Times New Roman" panose="02020603050405020304" pitchFamily="18" charset="0"/>
              </a:rPr>
              <a:t>The new coding identifies the level at which the student should be upon completion of a course in a pathway. A level typically indicates one-year of high school course work at a standard pace, neither accelerated, nor stretched. This generally is interpreted to be one-term at a standard college pace.</a:t>
            </a:r>
          </a:p>
          <a:p>
            <a:pPr fontAlgn="base"/>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26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506091"/>
            <a:ext cx="10515600" cy="996951"/>
          </a:xfrm>
        </p:spPr>
        <p:txBody>
          <a:bodyPr>
            <a:normAutofit/>
          </a:bodyPr>
          <a:lstStyle/>
          <a:p>
            <a:pPr algn="ctr"/>
            <a:r>
              <a:rPr lang="en-US" b="1" dirty="0">
                <a:solidFill>
                  <a:srgbClr val="0070C0"/>
                </a:solidFill>
                <a:cs typeface="Times New Roman" panose="02020603050405020304" pitchFamily="18" charset="0"/>
              </a:rPr>
              <a:t>The Rubrics</a:t>
            </a:r>
            <a:endParaRPr lang="en-US" sz="4000" dirty="0">
              <a:solidFill>
                <a:srgbClr val="0070C0"/>
              </a:solidFill>
              <a:ea typeface="Times New Roman" charset="0"/>
              <a:cs typeface="Times New Roman" panose="02020603050405020304" pitchFamily="18" charset="0"/>
            </a:endParaRPr>
          </a:p>
        </p:txBody>
      </p:sp>
      <p:sp>
        <p:nvSpPr>
          <p:cNvPr id="14339" name="Rectangle 1027"/>
          <p:cNvSpPr>
            <a:spLocks noGrp="1" noChangeArrowheads="1"/>
          </p:cNvSpPr>
          <p:nvPr>
            <p:ph idx="1"/>
          </p:nvPr>
        </p:nvSpPr>
        <p:spPr>
          <a:xfrm>
            <a:off x="631371" y="1503042"/>
            <a:ext cx="10907486" cy="5018408"/>
          </a:xfrm>
        </p:spPr>
        <p:txBody>
          <a:bodyPr>
            <a:normAutofit/>
          </a:bodyPr>
          <a:lstStyle/>
          <a:p>
            <a:r>
              <a:rPr lang="en-US" dirty="0">
                <a:latin typeface="Times New Roman" panose="02020603050405020304" pitchFamily="18" charset="0"/>
                <a:cs typeface="Times New Roman" panose="02020603050405020304" pitchFamily="18" charset="0"/>
              </a:rPr>
              <a:t>There will be two additional levels below transfer that did not exist prior to 2019. This is due to including noncredit, Adult Basic Education (ABE) and Adult Secondary Education (ASE) in the same rubric with credit courses.</a:t>
            </a:r>
          </a:p>
          <a:p>
            <a:r>
              <a:rPr lang="en-US" dirty="0">
                <a:latin typeface="Times New Roman" panose="02020603050405020304" pitchFamily="18" charset="0"/>
                <a:cs typeface="Times New Roman" panose="02020603050405020304" pitchFamily="18" charset="0"/>
              </a:rPr>
              <a:t>All in same rubric to facilitate alignment between credit, noncredit, and adult schools and allow for mirrored courses and transition from adult education and noncredit to credit.</a:t>
            </a:r>
          </a:p>
        </p:txBody>
      </p:sp>
    </p:spTree>
    <p:extLst>
      <p:ext uri="{BB962C8B-B14F-4D97-AF65-F5344CB8AC3E}">
        <p14:creationId xmlns:p14="http://schemas.microsoft.com/office/powerpoint/2010/main" val="30258789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cs typeface="Times New Roman" panose="02020603050405020304" pitchFamily="18" charset="0"/>
              </a:rPr>
              <a:t>The Rubrics</a:t>
            </a:r>
            <a:endParaRPr lang="en-US" dirty="0">
              <a:solidFill>
                <a:srgbClr val="0070C0"/>
              </a:solidFill>
              <a:cs typeface="Times New Roman" panose="02020603050405020304" pitchFamily="18" charset="0"/>
            </a:endParaRPr>
          </a:p>
        </p:txBody>
      </p:sp>
      <p:sp>
        <p:nvSpPr>
          <p:cNvPr id="3" name="Content Placeholder 2"/>
          <p:cNvSpPr>
            <a:spLocks noGrp="1"/>
          </p:cNvSpPr>
          <p:nvPr>
            <p:ph idx="1"/>
          </p:nvPr>
        </p:nvSpPr>
        <p:spPr>
          <a:xfrm>
            <a:off x="609600" y="1825625"/>
            <a:ext cx="10972800" cy="4771118"/>
          </a:xfrm>
        </p:spPr>
        <p:txBody>
          <a:bodyPr>
            <a:normAutofit/>
          </a:bodyPr>
          <a:lstStyle/>
          <a:p>
            <a:pPr lvl="0"/>
            <a:r>
              <a:rPr lang="en-US" dirty="0">
                <a:latin typeface="Times New Roman" panose="02020603050405020304" pitchFamily="18" charset="0"/>
                <a:cs typeface="Times New Roman" panose="02020603050405020304" pitchFamily="18" charset="0"/>
              </a:rPr>
              <a:t>Rubrics for English integrate reading and critical thinking outcomes.</a:t>
            </a:r>
          </a:p>
          <a:p>
            <a:pPr lvl="0"/>
            <a:r>
              <a:rPr lang="en-US" dirty="0">
                <a:latin typeface="Times New Roman" panose="02020603050405020304" pitchFamily="18" charset="0"/>
                <a:cs typeface="Times New Roman" panose="02020603050405020304" pitchFamily="18" charset="0"/>
              </a:rPr>
              <a:t>Rubrics for mathematics and quantitative reasoning include statistics, geometry, contextual mathematics and mathematical critical thinking outcomes.</a:t>
            </a:r>
          </a:p>
          <a:p>
            <a:pPr lvl="0"/>
            <a:r>
              <a:rPr lang="en-US" dirty="0">
                <a:latin typeface="Times New Roman" panose="02020603050405020304" pitchFamily="18" charset="0"/>
                <a:cs typeface="Times New Roman" panose="02020603050405020304" pitchFamily="18" charset="0"/>
              </a:rPr>
              <a:t>All rubrics reference integrated skills such as communication and problem solving.</a:t>
            </a:r>
          </a:p>
          <a:p>
            <a:pPr lvl="0"/>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dirty="0">
              <a:latin typeface="Times New Roman" panose="02020603050405020304" pitchFamily="18" charset="0"/>
              <a:ea typeface="Times New Roman"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ea typeface="Times New Roman" charset="0"/>
                <a:cs typeface="Times New Roman" panose="02020603050405020304" pitchFamily="18" charset="0"/>
              </a:rPr>
              <a:t> </a:t>
            </a:r>
          </a:p>
          <a:p>
            <a:pPr marL="0" indent="0">
              <a:lnSpc>
                <a:spcPct val="120000"/>
              </a:lnSpc>
              <a:spcBef>
                <a:spcPts val="0"/>
              </a:spcBef>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45632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b="1" dirty="0">
                <a:solidFill>
                  <a:srgbClr val="0070C0"/>
                </a:solidFill>
                <a:cs typeface="Times New Roman" panose="02020603050405020304" pitchFamily="18" charset="0"/>
              </a:rPr>
              <a:t>The Rubrics do NOT…</a:t>
            </a:r>
            <a:endParaRPr lang="en-US" dirty="0">
              <a:solidFill>
                <a:srgbClr val="0070C0"/>
              </a:solidFill>
              <a:cs typeface="Times New Roman" panose="02020603050405020304" pitchFamily="18" charset="0"/>
            </a:endParaRPr>
          </a:p>
        </p:txBody>
      </p:sp>
      <p:sp>
        <p:nvSpPr>
          <p:cNvPr id="23555" name="Rectangle 3"/>
          <p:cNvSpPr>
            <a:spLocks noGrp="1" noChangeArrowheads="1"/>
          </p:cNvSpPr>
          <p:nvPr>
            <p:ph idx="1"/>
          </p:nvPr>
        </p:nvSpPr>
        <p:spPr>
          <a:xfrm>
            <a:off x="381000" y="1525588"/>
            <a:ext cx="10972800" cy="4351338"/>
          </a:xfrm>
        </p:spPr>
        <p:txBody>
          <a:bodyPr>
            <a:normAutofit/>
          </a:bodyPr>
          <a:lstStyle/>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Drive curricular content or pedagogy;</a:t>
            </a:r>
          </a:p>
          <a:p>
            <a:pPr lvl="0"/>
            <a:r>
              <a:rPr lang="en-US" dirty="0">
                <a:latin typeface="Times New Roman" panose="02020603050405020304" pitchFamily="18" charset="0"/>
                <a:cs typeface="Times New Roman" panose="02020603050405020304" pitchFamily="18" charset="0"/>
              </a:rPr>
              <a:t>Directly reflect EFLs but the do adapt them to CCC curriculum with accurate, yet concise descriptions;</a:t>
            </a:r>
          </a:p>
          <a:p>
            <a:pPr lvl="0"/>
            <a:r>
              <a:rPr lang="en-US" dirty="0">
                <a:latin typeface="Times New Roman" panose="02020603050405020304" pitchFamily="18" charset="0"/>
                <a:cs typeface="Times New Roman" panose="02020603050405020304" pitchFamily="18" charset="0"/>
              </a:rPr>
              <a:t>Dictate any particular innovation, program or course strategy;</a:t>
            </a:r>
          </a:p>
          <a:p>
            <a:pPr lvl="0"/>
            <a:r>
              <a:rPr lang="en-US" dirty="0">
                <a:latin typeface="Times New Roman" panose="02020603050405020304" pitchFamily="18" charset="0"/>
                <a:cs typeface="Times New Roman" panose="02020603050405020304" pitchFamily="18" charset="0"/>
              </a:rPr>
              <a:t>Determine or dictate sequences or prerequisites for any particular course.</a:t>
            </a:r>
          </a:p>
          <a:p>
            <a:pPr eaLnBrk="1" hangingPunct="1">
              <a:lnSpc>
                <a:spcPct val="80000"/>
              </a:lnSpc>
              <a:spcBef>
                <a:spcPct val="0"/>
              </a:spcBef>
              <a:buFont typeface="Wingdings" charset="0"/>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1923242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C165-BBA2-434B-A0E4-1435A0E21FCB}"/>
              </a:ext>
            </a:extLst>
          </p:cNvPr>
          <p:cNvSpPr>
            <a:spLocks noGrp="1"/>
          </p:cNvSpPr>
          <p:nvPr>
            <p:ph type="title"/>
          </p:nvPr>
        </p:nvSpPr>
        <p:spPr/>
        <p:txBody>
          <a:bodyPr/>
          <a:lstStyle/>
          <a:p>
            <a:r>
              <a:rPr lang="en-US" dirty="0"/>
              <a:t>M</a:t>
            </a:r>
            <a:r>
              <a:rPr lang="en-US" cap="none" dirty="0"/>
              <a:t>odifications</a:t>
            </a:r>
            <a:r>
              <a:rPr lang="en-US" dirty="0"/>
              <a:t> to SA 07</a:t>
            </a:r>
          </a:p>
        </p:txBody>
      </p:sp>
      <p:sp>
        <p:nvSpPr>
          <p:cNvPr id="3" name="Text Placeholder 2">
            <a:extLst>
              <a:ext uri="{FF2B5EF4-FFF2-40B4-BE49-F238E27FC236}">
                <a16:creationId xmlns:a16="http://schemas.microsoft.com/office/drawing/2014/main" id="{AF6AFAC2-D145-C94F-B8FB-CF91331797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278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549831"/>
            <a:ext cx="6662980" cy="5005952"/>
          </a:xfrm>
        </p:spPr>
        <p:txBody>
          <a:bodyPr>
            <a:normAutofit/>
          </a:bodyPr>
          <a:lstStyle/>
          <a:p>
            <a:r>
              <a:rPr lang="en-US" dirty="0">
                <a:latin typeface="Times New Roman" panose="02020603050405020304" pitchFamily="18" charset="0"/>
                <a:cs typeface="Times New Roman" panose="02020603050405020304" pitchFamily="18" charset="0"/>
              </a:rPr>
              <a:t>Making it Real</a:t>
            </a:r>
          </a:p>
          <a:p>
            <a:r>
              <a:rPr lang="en-US" dirty="0">
                <a:latin typeface="Times New Roman" panose="02020603050405020304" pitchFamily="18" charset="0"/>
                <a:cs typeface="Times New Roman" panose="02020603050405020304" pitchFamily="18" charset="0"/>
              </a:rPr>
              <a:t>AB 705 Data Revision Project – Why?</a:t>
            </a:r>
          </a:p>
          <a:p>
            <a:r>
              <a:rPr lang="en-US" dirty="0">
                <a:latin typeface="Times New Roman" panose="02020603050405020304" pitchFamily="18" charset="0"/>
                <a:cs typeface="Times New Roman" panose="02020603050405020304" pitchFamily="18" charset="0"/>
              </a:rPr>
              <a:t>The Rubrics – What’s it all about?</a:t>
            </a:r>
          </a:p>
          <a:p>
            <a:r>
              <a:rPr lang="en-US" dirty="0">
                <a:latin typeface="Times New Roman" panose="02020603050405020304" pitchFamily="18" charset="0"/>
                <a:cs typeface="Times New Roman" panose="02020603050405020304" pitchFamily="18" charset="0"/>
              </a:rPr>
              <a:t>Discipline specific Rubric training and vetting</a:t>
            </a:r>
          </a:p>
          <a:p>
            <a:r>
              <a:rPr lang="en-US" dirty="0">
                <a:latin typeface="Times New Roman" panose="02020603050405020304" pitchFamily="18" charset="0"/>
                <a:cs typeface="Times New Roman" panose="02020603050405020304" pitchFamily="18" charset="0"/>
              </a:rPr>
              <a:t>Go Figure – What Data?</a:t>
            </a:r>
          </a:p>
          <a:p>
            <a:r>
              <a:rPr lang="en-US" dirty="0">
                <a:latin typeface="Times New Roman" panose="02020603050405020304" pitchFamily="18" charset="0"/>
                <a:cs typeface="Times New Roman" panose="02020603050405020304" pitchFamily="18" charset="0"/>
              </a:rPr>
              <a:t>What’s next?</a:t>
            </a:r>
          </a:p>
          <a:p>
            <a:r>
              <a:rPr lang="en-US"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fontScale="90000"/>
          </a:bodyPr>
          <a:lstStyle/>
          <a:p>
            <a:pPr algn="ctr"/>
            <a:r>
              <a:rPr lang="en-US" b="1" dirty="0">
                <a:solidFill>
                  <a:srgbClr val="0070C0"/>
                </a:solidFill>
                <a:cs typeface="Times New Roman" panose="02020603050405020304" pitchFamily="18" charset="0"/>
              </a:rPr>
              <a:t>Recommendation Two: Edit Flag for Student Educational Functioning Level (SA07)</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609600" y="1741714"/>
            <a:ext cx="10972800" cy="4876800"/>
          </a:xfrm>
        </p:spPr>
        <p:txBody>
          <a:bodyPr>
            <a:normAutofit/>
          </a:bodyPr>
          <a:lstStyle/>
          <a:p>
            <a:r>
              <a:rPr lang="en-US" dirty="0">
                <a:latin typeface="Times New Roman" panose="02020603050405020304" pitchFamily="18" charset="0"/>
                <a:cs typeface="Times New Roman" panose="02020603050405020304" pitchFamily="18" charset="0"/>
              </a:rPr>
              <a:t>The existing code related to student scores on federal EFL pre- and post-tests should be amended to differentiate between progress in quantitative reasoning and English/reading, rather than displaying an integrated Adult Basic Education and Adult Secondary Education scores</a:t>
            </a:r>
          </a:p>
          <a:p>
            <a:r>
              <a:rPr lang="en-US" dirty="0">
                <a:latin typeface="Times New Roman" panose="02020603050405020304" pitchFamily="18" charset="0"/>
                <a:cs typeface="Times New Roman" panose="02020603050405020304" pitchFamily="18" charset="0"/>
              </a:rPr>
              <a:t>Breaking out skill levels in quantitative reasoning and English/reading can be used to provide more refined information on adult education progress for AB 705 and the Adult Education Program and will allow for an additional means of tracking skills gains for the Student Success Metrics</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86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8DD-E1BD-D945-8B8C-AF795202DBB8}"/>
              </a:ext>
            </a:extLst>
          </p:cNvPr>
          <p:cNvSpPr>
            <a:spLocks noGrp="1"/>
          </p:cNvSpPr>
          <p:nvPr>
            <p:ph type="title"/>
          </p:nvPr>
        </p:nvSpPr>
        <p:spPr/>
        <p:txBody>
          <a:bodyPr/>
          <a:lstStyle/>
          <a:p>
            <a:r>
              <a:rPr lang="en-US" cap="none" dirty="0"/>
              <a:t>New MIS Elements</a:t>
            </a:r>
          </a:p>
        </p:txBody>
      </p:sp>
      <p:sp>
        <p:nvSpPr>
          <p:cNvPr id="3" name="Text Placeholder 2">
            <a:extLst>
              <a:ext uri="{FF2B5EF4-FFF2-40B4-BE49-F238E27FC236}">
                <a16:creationId xmlns:a16="http://schemas.microsoft.com/office/drawing/2014/main" id="{BC7D058B-0199-F444-8440-9A50077AF5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580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a:xfrm>
            <a:off x="838200" y="544286"/>
            <a:ext cx="10515600" cy="1169534"/>
          </a:xfrm>
        </p:spPr>
        <p:txBody>
          <a:bodyPr>
            <a:noAutofit/>
          </a:bodyPr>
          <a:lstStyle/>
          <a:p>
            <a:pPr algn="ctr"/>
            <a:r>
              <a:rPr lang="en-US" sz="3200" b="1" dirty="0">
                <a:solidFill>
                  <a:srgbClr val="0070C0"/>
                </a:solidFill>
                <a:cs typeface="Times New Roman" panose="02020603050405020304" pitchFamily="18" charset="0"/>
              </a:rPr>
              <a:t>Recommendation Three: Create a New MIS Flag for Courses that Fulfill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838200" y="1926771"/>
            <a:ext cx="10515600" cy="4386943"/>
          </a:xfrm>
        </p:spPr>
        <p:txBody>
          <a:bodyPr>
            <a:normAutofit lnSpcReduction="10000"/>
          </a:bodyPr>
          <a:lstStyle/>
          <a:p>
            <a:r>
              <a:rPr lang="en-US" dirty="0">
                <a:latin typeface="Times New Roman" panose="02020603050405020304" pitchFamily="18" charset="0"/>
                <a:cs typeface="Times New Roman" panose="02020603050405020304" pitchFamily="18" charset="0"/>
              </a:rPr>
              <a:t>Currently, the concept of passing transfer-level math and English is measured by looking at courses with math, English, and reading Taxonomy of Program (TOP) codes that also are flagged as transferrable to a four-year institution.</a:t>
            </a:r>
          </a:p>
          <a:p>
            <a:r>
              <a:rPr lang="en-US" dirty="0">
                <a:latin typeface="Times New Roman" panose="02020603050405020304" pitchFamily="18" charset="0"/>
                <a:cs typeface="Times New Roman" panose="02020603050405020304" pitchFamily="18" charset="0"/>
              </a:rPr>
              <a:t>To more accurately capture the intent of AB705 and the SCFF, data should be collected on whether:</a:t>
            </a:r>
          </a:p>
          <a:p>
            <a:pPr lvl="1"/>
            <a:r>
              <a:rPr lang="en-US" dirty="0">
                <a:latin typeface="Times New Roman" panose="02020603050405020304" pitchFamily="18" charset="0"/>
                <a:cs typeface="Times New Roman" panose="02020603050405020304" pitchFamily="18" charset="0"/>
              </a:rPr>
              <a:t>Transfer-directed students pass courses that fulfill baccalaureate degree general education quantitative reasoning and composition requirements</a:t>
            </a:r>
          </a:p>
          <a:p>
            <a:pPr lvl="1"/>
            <a:r>
              <a:rPr lang="en-US" dirty="0">
                <a:latin typeface="Times New Roman" panose="02020603050405020304" pitchFamily="18" charset="0"/>
                <a:cs typeface="Times New Roman" panose="02020603050405020304" pitchFamily="18" charset="0"/>
              </a:rPr>
              <a:t>Local associate degree or certificate-directed students pass required college-level math courses and courses that fulfill general education requirements for English composition</a:t>
            </a:r>
          </a:p>
          <a:p>
            <a:pPr lvl="1"/>
            <a:r>
              <a:rPr lang="en-US" dirty="0">
                <a:latin typeface="Times New Roman" panose="02020603050405020304" pitchFamily="18" charset="0"/>
                <a:cs typeface="Times New Roman" panose="02020603050405020304" pitchFamily="18" charset="0"/>
              </a:rPr>
              <a:t>ESL students pass courses that fulfill general education requirements for English composition </a:t>
            </a:r>
          </a:p>
          <a:p>
            <a:r>
              <a:rPr lang="en-US" dirty="0">
                <a:latin typeface="Times New Roman" panose="02020603050405020304" pitchFamily="18" charset="0"/>
                <a:cs typeface="Times New Roman" panose="02020603050405020304" pitchFamily="18" charset="0"/>
              </a:rPr>
              <a:t>The Chancellor’s Office will create a new MIS data element (CB25) and begin collecting data at the end of 2019-20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64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8E17F73-3670-4795-9AF4-052D22DC7AE8}"/>
              </a:ext>
            </a:extLst>
          </p:cNvPr>
          <p:cNvGraphicFramePr>
            <a:graphicFrameLocks noGrp="1"/>
          </p:cNvGraphicFramePr>
          <p:nvPr>
            <p:extLst>
              <p:ext uri="{D42A27DB-BD31-4B8C-83A1-F6EECF244321}">
                <p14:modId xmlns:p14="http://schemas.microsoft.com/office/powerpoint/2010/main" val="2734874363"/>
              </p:ext>
            </p:extLst>
          </p:nvPr>
        </p:nvGraphicFramePr>
        <p:xfrm>
          <a:off x="222187" y="1669798"/>
          <a:ext cx="11750863" cy="4724400"/>
        </p:xfrm>
        <a:graphic>
          <a:graphicData uri="http://schemas.openxmlformats.org/drawingml/2006/table">
            <a:tbl>
              <a:tblPr>
                <a:tableStyleId>{5C22544A-7EE6-4342-B048-85BDC9FD1C3A}</a:tableStyleId>
              </a:tblPr>
              <a:tblGrid>
                <a:gridCol w="3335581">
                  <a:extLst>
                    <a:ext uri="{9D8B030D-6E8A-4147-A177-3AD203B41FA5}">
                      <a16:colId xmlns:a16="http://schemas.microsoft.com/office/drawing/2014/main" val="198188413"/>
                    </a:ext>
                  </a:extLst>
                </a:gridCol>
                <a:gridCol w="1905875">
                  <a:extLst>
                    <a:ext uri="{9D8B030D-6E8A-4147-A177-3AD203B41FA5}">
                      <a16:colId xmlns:a16="http://schemas.microsoft.com/office/drawing/2014/main" val="116804182"/>
                    </a:ext>
                  </a:extLst>
                </a:gridCol>
                <a:gridCol w="1835808">
                  <a:extLst>
                    <a:ext uri="{9D8B030D-6E8A-4147-A177-3AD203B41FA5}">
                      <a16:colId xmlns:a16="http://schemas.microsoft.com/office/drawing/2014/main" val="2017126706"/>
                    </a:ext>
                  </a:extLst>
                </a:gridCol>
                <a:gridCol w="1100082">
                  <a:extLst>
                    <a:ext uri="{9D8B030D-6E8A-4147-A177-3AD203B41FA5}">
                      <a16:colId xmlns:a16="http://schemas.microsoft.com/office/drawing/2014/main" val="2791370927"/>
                    </a:ext>
                  </a:extLst>
                </a:gridCol>
                <a:gridCol w="3538317">
                  <a:extLst>
                    <a:ext uri="{9D8B030D-6E8A-4147-A177-3AD203B41FA5}">
                      <a16:colId xmlns:a16="http://schemas.microsoft.com/office/drawing/2014/main" val="1497542263"/>
                    </a:ext>
                  </a:extLst>
                </a:gridCol>
                <a:gridCol w="35200">
                  <a:extLst>
                    <a:ext uri="{9D8B030D-6E8A-4147-A177-3AD203B41FA5}">
                      <a16:colId xmlns:a16="http://schemas.microsoft.com/office/drawing/2014/main" val="1409917699"/>
                    </a:ext>
                  </a:extLst>
                </a:gridCol>
              </a:tblGrid>
              <a:tr h="0">
                <a:tc>
                  <a:txBody>
                    <a:bodyPr/>
                    <a:lstStyle/>
                    <a:p>
                      <a:pPr algn="ctr" fontAlgn="b"/>
                      <a:r>
                        <a:rPr lang="en-US" sz="2800" b="1" u="none" strike="noStrike" dirty="0">
                          <a:effectLst/>
                        </a:rPr>
                        <a:t>Course</a:t>
                      </a:r>
                      <a:endParaRPr lang="en-US" sz="2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800" b="1" u="none" strike="noStrike" dirty="0">
                          <a:effectLst/>
                        </a:rPr>
                        <a:t>Sections</a:t>
                      </a:r>
                      <a:endParaRPr lang="en-US" sz="2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800" b="1" u="none" strike="noStrike" dirty="0">
                          <a:effectLst/>
                        </a:rPr>
                        <a:t>Census#</a:t>
                      </a:r>
                      <a:endParaRPr lang="en-US" sz="2800" b="1"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2800" b="1" u="none" strike="noStrike" dirty="0">
                          <a:effectLst/>
                        </a:rPr>
                        <a:t>Throughput</a:t>
                      </a:r>
                      <a:endParaRPr lang="en-US" sz="28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7597303"/>
                  </a:ext>
                </a:extLst>
              </a:tr>
              <a:tr h="269265">
                <a:tc>
                  <a:txBody>
                    <a:bodyPr/>
                    <a:lstStyle/>
                    <a:p>
                      <a:pPr algn="ctr" fontAlgn="b"/>
                      <a:r>
                        <a:rPr lang="en-US" sz="2400" u="none" strike="noStrike" dirty="0">
                          <a:effectLst/>
                          <a:latin typeface="+mn-lt"/>
                        </a:rPr>
                        <a:t>Current Counts</a:t>
                      </a:r>
                    </a:p>
                    <a:p>
                      <a:pPr algn="ctr" fontAlgn="b"/>
                      <a:r>
                        <a:rPr lang="en-US" sz="2400" b="0" i="0" u="none" strike="noStrike" dirty="0">
                          <a:solidFill>
                            <a:srgbClr val="000000"/>
                          </a:solidFill>
                          <a:effectLst/>
                          <a:latin typeface="+mn-lt"/>
                        </a:rPr>
                        <a:t>With TOP code 1701 only</a:t>
                      </a:r>
                    </a:p>
                  </a:txBody>
                  <a:tcPr marL="0" marR="0" marT="0" marB="0" anchor="b"/>
                </a:tc>
                <a:tc>
                  <a:txBody>
                    <a:bodyPr/>
                    <a:lstStyle/>
                    <a:p>
                      <a:pPr algn="ctr" fontAlgn="b"/>
                      <a:r>
                        <a:rPr lang="en-US" sz="2400" b="0" i="0" u="none" strike="noStrike" dirty="0">
                          <a:solidFill>
                            <a:srgbClr val="000000"/>
                          </a:solidFill>
                          <a:effectLst/>
                          <a:latin typeface="+mn-lt"/>
                        </a:rPr>
                        <a:t>94</a:t>
                      </a:r>
                    </a:p>
                  </a:txBody>
                  <a:tcPr marL="8467" marR="8467" marT="6350" marB="0" anchor="b"/>
                </a:tc>
                <a:tc>
                  <a:txBody>
                    <a:bodyPr/>
                    <a:lstStyle/>
                    <a:p>
                      <a:pPr algn="ctr" fontAlgn="b"/>
                      <a:r>
                        <a:rPr lang="en-US" sz="2400" b="0" i="0" u="none" strike="noStrike" dirty="0">
                          <a:solidFill>
                            <a:srgbClr val="000000"/>
                          </a:solidFill>
                          <a:effectLst/>
                          <a:latin typeface="+mn-lt"/>
                        </a:rPr>
                        <a:t>3152</a:t>
                      </a:r>
                    </a:p>
                  </a:txBody>
                  <a:tcPr marL="8467" marR="8467"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latin typeface="+mn-lt"/>
                        </a:rPr>
                        <a:t>1688</a:t>
                      </a:r>
                      <a:endParaRPr lang="en-US" sz="2400" b="0" i="0" u="none" strike="noStrike" dirty="0">
                        <a:solidFill>
                          <a:srgbClr val="000000"/>
                        </a:solidFill>
                        <a:effectLst/>
                        <a:latin typeface="+mn-lt"/>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8770717"/>
                  </a:ext>
                </a:extLst>
              </a:tr>
              <a:tr h="269265">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90690759"/>
                  </a:ext>
                </a:extLst>
              </a:tr>
              <a:tr h="269265">
                <a:tc>
                  <a:txBody>
                    <a:bodyPr/>
                    <a:lstStyle/>
                    <a:p>
                      <a:pPr algn="ctr" fontAlgn="b"/>
                      <a:r>
                        <a:rPr lang="en-US" sz="2400" b="0" i="0" u="none" strike="noStrike" dirty="0">
                          <a:solidFill>
                            <a:srgbClr val="000000"/>
                          </a:solidFill>
                          <a:effectLst/>
                          <a:latin typeface="+mn-lt"/>
                        </a:rPr>
                        <a:t>Adding Quantitative Reasoning Course not in Math TOP code</a:t>
                      </a:r>
                    </a:p>
                  </a:txBody>
                  <a:tcPr marL="0" marR="0" marT="0" marB="0" anchor="b"/>
                </a:tc>
                <a:tc>
                  <a:txBody>
                    <a:bodyPr/>
                    <a:lstStyle/>
                    <a:p>
                      <a:pPr algn="ctr" fontAlgn="b"/>
                      <a:r>
                        <a:rPr lang="en-US" sz="2400" u="none" strike="noStrike" dirty="0">
                          <a:effectLst/>
                          <a:latin typeface="+mn-lt"/>
                        </a:rPr>
                        <a:t>24</a:t>
                      </a:r>
                      <a:endParaRPr lang="en-US" sz="2400" b="0" i="0" u="none" strike="noStrike" dirty="0">
                        <a:solidFill>
                          <a:srgbClr val="000000"/>
                        </a:solidFill>
                        <a:effectLst/>
                        <a:latin typeface="+mn-lt"/>
                      </a:endParaRPr>
                    </a:p>
                  </a:txBody>
                  <a:tcPr marL="0" marR="0" marT="0" marB="0" anchor="b"/>
                </a:tc>
                <a:tc>
                  <a:txBody>
                    <a:bodyPr/>
                    <a:lstStyle/>
                    <a:p>
                      <a:pPr algn="ctr" fontAlgn="b"/>
                      <a:r>
                        <a:rPr lang="en-US" sz="2400" u="none" strike="noStrike" dirty="0">
                          <a:effectLst/>
                          <a:latin typeface="+mn-lt"/>
                        </a:rPr>
                        <a:t>795</a:t>
                      </a:r>
                      <a:endParaRPr lang="en-US" sz="2400" b="0" i="0" u="none" strike="noStrike" dirty="0">
                        <a:solidFill>
                          <a:srgbClr val="000000"/>
                        </a:solidFill>
                        <a:effectLst/>
                        <a:latin typeface="+mn-lt"/>
                      </a:endParaRPr>
                    </a:p>
                  </a:txBody>
                  <a:tcPr marL="0" marR="0" marT="0" marB="0" anchor="b"/>
                </a:tc>
                <a:tc>
                  <a:txBody>
                    <a:bodyPr/>
                    <a:lstStyle/>
                    <a:p>
                      <a:pPr algn="ctr" fontAlgn="b"/>
                      <a:r>
                        <a:rPr lang="en-US" sz="2400" b="0" i="0" u="none" strike="noStrike" dirty="0">
                          <a:solidFill>
                            <a:srgbClr val="000000"/>
                          </a:solidFill>
                          <a:effectLst/>
                          <a:latin typeface="+mn-lt"/>
                        </a:rPr>
                        <a:t>696</a:t>
                      </a:r>
                    </a:p>
                  </a:txBody>
                  <a:tcPr marL="8467" marR="8467"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3786928"/>
                  </a:ext>
                </a:extLst>
              </a:tr>
              <a:tr h="269265">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2400" b="0" i="0" u="none" strike="noStrike" dirty="0">
                        <a:solidFill>
                          <a:srgbClr val="000000"/>
                        </a:solidFill>
                        <a:effectLst/>
                        <a:latin typeface="+mn-lt"/>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5068599"/>
                  </a:ext>
                </a:extLst>
              </a:tr>
              <a:tr h="865001">
                <a:tc>
                  <a:txBody>
                    <a:bodyPr/>
                    <a:lstStyle/>
                    <a:p>
                      <a:pPr algn="ctr" fontAlgn="b"/>
                      <a:r>
                        <a:rPr lang="en-US" sz="2400" b="0" i="0" u="none" strike="noStrike" dirty="0">
                          <a:solidFill>
                            <a:srgbClr val="000000"/>
                          </a:solidFill>
                          <a:effectLst/>
                          <a:latin typeface="+mn-lt"/>
                        </a:rPr>
                        <a:t>Adding the number of Local Degree Math Completions</a:t>
                      </a:r>
                    </a:p>
                  </a:txBody>
                  <a:tcPr marL="0" marR="0" marT="0" marB="0" anchor="b"/>
                </a:tc>
                <a:tc>
                  <a:txBody>
                    <a:bodyPr/>
                    <a:lstStyle/>
                    <a:p>
                      <a:pPr algn="ctr" fontAlgn="b"/>
                      <a:r>
                        <a:rPr lang="en-US" sz="2400" u="none" strike="noStrike" dirty="0">
                          <a:effectLst/>
                          <a:latin typeface="+mn-lt"/>
                        </a:rPr>
                        <a:t>70</a:t>
                      </a:r>
                      <a:endParaRPr lang="en-US" sz="2400" b="0" i="0" u="none" strike="noStrike" dirty="0">
                        <a:solidFill>
                          <a:srgbClr val="000000"/>
                        </a:solidFill>
                        <a:effectLst/>
                        <a:latin typeface="+mn-lt"/>
                      </a:endParaRPr>
                    </a:p>
                  </a:txBody>
                  <a:tcPr marL="0" marR="0" marT="0" marB="0" anchor="b"/>
                </a:tc>
                <a:tc>
                  <a:txBody>
                    <a:bodyPr/>
                    <a:lstStyle/>
                    <a:p>
                      <a:pPr algn="ctr" fontAlgn="b"/>
                      <a:r>
                        <a:rPr lang="en-US" sz="2400" u="none" strike="noStrike" dirty="0">
                          <a:effectLst/>
                          <a:latin typeface="+mn-lt"/>
                        </a:rPr>
                        <a:t>2890</a:t>
                      </a:r>
                      <a:endParaRPr lang="en-US" sz="2400" b="0" i="0" u="none" strike="noStrike" dirty="0">
                        <a:solidFill>
                          <a:srgbClr val="000000"/>
                        </a:solidFill>
                        <a:effectLst/>
                        <a:latin typeface="+mn-lt"/>
                      </a:endParaRPr>
                    </a:p>
                  </a:txBody>
                  <a:tcPr marL="0" marR="0" marT="0" marB="0" anchor="b"/>
                </a:tc>
                <a:tc>
                  <a:txBody>
                    <a:bodyPr/>
                    <a:lstStyle/>
                    <a:p>
                      <a:pPr algn="ctr" fontAlgn="b"/>
                      <a:r>
                        <a:rPr lang="en-US" sz="2400" u="none" strike="noStrike" dirty="0">
                          <a:effectLst/>
                          <a:latin typeface="+mn-lt"/>
                        </a:rPr>
                        <a:t>1616</a:t>
                      </a:r>
                      <a:endParaRPr lang="en-US" sz="2400" b="0" i="0" u="none" strike="noStrike" dirty="0">
                        <a:solidFill>
                          <a:srgbClr val="000000"/>
                        </a:solidFill>
                        <a:effectLst/>
                        <a:latin typeface="+mn-lt"/>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9626777"/>
                  </a:ext>
                </a:extLst>
              </a:tr>
              <a:tr h="269265">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92980468"/>
                  </a:ext>
                </a:extLst>
              </a:tr>
            </a:tbl>
          </a:graphicData>
        </a:graphic>
      </p:graphicFrame>
      <p:pic>
        <p:nvPicPr>
          <p:cNvPr id="4" name="Graphic 4" descr="Group">
            <a:extLst>
              <a:ext uri="{FF2B5EF4-FFF2-40B4-BE49-F238E27FC236}">
                <a16:creationId xmlns:a16="http://schemas.microsoft.com/office/drawing/2014/main" id="{71115449-6063-47BD-8536-2533AA692CA6}"/>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9223" y="1940943"/>
            <a:ext cx="1567849" cy="1175887"/>
          </a:xfrm>
          <a:prstGeom prst="rect">
            <a:avLst/>
          </a:prstGeom>
        </p:spPr>
      </p:pic>
      <p:pic>
        <p:nvPicPr>
          <p:cNvPr id="5" name="Graphic 5" descr="Group">
            <a:extLst>
              <a:ext uri="{FF2B5EF4-FFF2-40B4-BE49-F238E27FC236}">
                <a16:creationId xmlns:a16="http://schemas.microsoft.com/office/drawing/2014/main" id="{DA86F109-5120-4727-93DB-6D7630C5A513}"/>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9222" y="3201867"/>
            <a:ext cx="1567849" cy="1175887"/>
          </a:xfrm>
          <a:prstGeom prst="rect">
            <a:avLst/>
          </a:prstGeom>
        </p:spPr>
      </p:pic>
      <p:pic>
        <p:nvPicPr>
          <p:cNvPr id="6" name="Graphic 8" descr="Man and Woman">
            <a:extLst>
              <a:ext uri="{FF2B5EF4-FFF2-40B4-BE49-F238E27FC236}">
                <a16:creationId xmlns:a16="http://schemas.microsoft.com/office/drawing/2014/main" id="{BD8C684F-84EC-49D8-B969-319BEE1BA80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4198" y="3400673"/>
            <a:ext cx="1037699" cy="778274"/>
          </a:xfrm>
          <a:prstGeom prst="rect">
            <a:avLst/>
          </a:prstGeom>
        </p:spPr>
      </p:pic>
      <p:pic>
        <p:nvPicPr>
          <p:cNvPr id="7" name="Graphic 9" descr="Group">
            <a:extLst>
              <a:ext uri="{FF2B5EF4-FFF2-40B4-BE49-F238E27FC236}">
                <a16:creationId xmlns:a16="http://schemas.microsoft.com/office/drawing/2014/main" id="{184928F7-A5B2-4E68-9CAA-7F2F293285B4}"/>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6349" y="4720315"/>
            <a:ext cx="1567849" cy="1175887"/>
          </a:xfrm>
          <a:prstGeom prst="rect">
            <a:avLst/>
          </a:prstGeom>
        </p:spPr>
      </p:pic>
      <p:pic>
        <p:nvPicPr>
          <p:cNvPr id="8" name="Graphic 10" descr="Group">
            <a:extLst>
              <a:ext uri="{FF2B5EF4-FFF2-40B4-BE49-F238E27FC236}">
                <a16:creationId xmlns:a16="http://schemas.microsoft.com/office/drawing/2014/main" id="{F999150A-3877-4DBB-B87D-7D67F10FA94A}"/>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3047" y="4720316"/>
            <a:ext cx="1567849" cy="1175887"/>
          </a:xfrm>
          <a:prstGeom prst="rect">
            <a:avLst/>
          </a:prstGeom>
          <a:effectLst>
            <a:outerShdw blurRad="50800" dist="50800" dir="5400000" algn="ctr" rotWithShape="0">
              <a:srgbClr val="0070C0"/>
            </a:outerShdw>
          </a:effectLst>
        </p:spPr>
      </p:pic>
      <p:sp>
        <p:nvSpPr>
          <p:cNvPr id="2" name="Title 1">
            <a:extLst>
              <a:ext uri="{FF2B5EF4-FFF2-40B4-BE49-F238E27FC236}">
                <a16:creationId xmlns:a16="http://schemas.microsoft.com/office/drawing/2014/main" id="{FA2CECC8-9D07-4B70-B010-3A8BF31E0102}"/>
              </a:ext>
            </a:extLst>
          </p:cNvPr>
          <p:cNvSpPr>
            <a:spLocks noGrp="1"/>
          </p:cNvSpPr>
          <p:nvPr>
            <p:ph type="title"/>
          </p:nvPr>
        </p:nvSpPr>
        <p:spPr/>
        <p:txBody>
          <a:bodyPr>
            <a:normAutofit/>
          </a:bodyPr>
          <a:lstStyle/>
          <a:p>
            <a:pPr algn="ctr"/>
            <a:r>
              <a:rPr lang="en-US" b="1" dirty="0">
                <a:solidFill>
                  <a:srgbClr val="0070C0"/>
                </a:solidFill>
                <a:cs typeface="Times New Roman" panose="02020603050405020304" pitchFamily="18" charset="0"/>
              </a:rPr>
              <a:t>Accurate Coding for One College</a:t>
            </a:r>
          </a:p>
        </p:txBody>
      </p:sp>
      <p:pic>
        <p:nvPicPr>
          <p:cNvPr id="10" name="Graphic 8" descr="Man and Woman">
            <a:extLst>
              <a:ext uri="{FF2B5EF4-FFF2-40B4-BE49-F238E27FC236}">
                <a16:creationId xmlns:a16="http://schemas.microsoft.com/office/drawing/2014/main" id="{BD8C684F-84EC-49D8-B969-319BEE1BA80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1996" y="4919122"/>
            <a:ext cx="1037699" cy="778274"/>
          </a:xfrm>
          <a:prstGeom prst="rect">
            <a:avLst/>
          </a:prstGeom>
        </p:spPr>
      </p:pic>
    </p:spTree>
    <p:extLst>
      <p:ext uri="{BB962C8B-B14F-4D97-AF65-F5344CB8AC3E}">
        <p14:creationId xmlns:p14="http://schemas.microsoft.com/office/powerpoint/2010/main" val="413854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200" b="1" dirty="0">
                <a:solidFill>
                  <a:srgbClr val="0070C0"/>
                </a:solidFill>
                <a:cs typeface="Times New Roman" panose="02020603050405020304" pitchFamily="18" charset="0"/>
              </a:rPr>
              <a:t>Recommendation Five: Create a New MIS Flag for Support Courses Associated with College-Level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will be important to be able to identify support courses for analyses.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should create a new MIS data element (CB27) that identifies support courses associated with college-level courses and begin collecting data at the end of 2019-20.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75490E3-572C-074B-9FD4-B301DA4967AC}"/>
              </a:ext>
            </a:extLst>
          </p:cNvPr>
          <p:cNvPicPr>
            <a:picLocks noChangeAspect="1"/>
          </p:cNvPicPr>
          <p:nvPr/>
        </p:nvPicPr>
        <p:blipFill>
          <a:blip r:embed="rId2"/>
          <a:stretch>
            <a:fillRect/>
          </a:stretch>
        </p:blipFill>
        <p:spPr>
          <a:xfrm>
            <a:off x="4237548" y="4511484"/>
            <a:ext cx="3716903" cy="1416941"/>
          </a:xfrm>
          <a:prstGeom prst="rect">
            <a:avLst/>
          </a:prstGeom>
        </p:spPr>
      </p:pic>
    </p:spTree>
    <p:extLst>
      <p:ext uri="{BB962C8B-B14F-4D97-AF65-F5344CB8AC3E}">
        <p14:creationId xmlns:p14="http://schemas.microsoft.com/office/powerpoint/2010/main" val="294651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594B-29E7-8345-BA01-2C326E425CB3}"/>
              </a:ext>
            </a:extLst>
          </p:cNvPr>
          <p:cNvSpPr>
            <a:spLocks noGrp="1"/>
          </p:cNvSpPr>
          <p:nvPr>
            <p:ph type="title"/>
          </p:nvPr>
        </p:nvSpPr>
        <p:spPr/>
        <p:txBody>
          <a:bodyPr/>
          <a:lstStyle/>
          <a:p>
            <a:r>
              <a:rPr lang="en-US" cap="none" dirty="0"/>
              <a:t>Resources</a:t>
            </a:r>
          </a:p>
        </p:txBody>
      </p:sp>
      <p:sp>
        <p:nvSpPr>
          <p:cNvPr id="3" name="Text Placeholder 2">
            <a:extLst>
              <a:ext uri="{FF2B5EF4-FFF2-40B4-BE49-F238E27FC236}">
                <a16:creationId xmlns:a16="http://schemas.microsoft.com/office/drawing/2014/main" id="{2F55FC61-B3F0-0F41-AD8D-C647908F8C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151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AE7E-7DB7-4E43-B733-CD5E334F2C39}"/>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4ABE16D7-0CA5-D545-95C9-A34ABFB8B38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Student Success Metrics Dash Board, Second Build 1-18-2019: </a:t>
            </a:r>
            <a:r>
              <a:rPr lang="en-US" dirty="0">
                <a:latin typeface="Times New Roman" panose="02020603050405020304" pitchFamily="18" charset="0"/>
                <a:cs typeface="Times New Roman" panose="02020603050405020304" pitchFamily="18" charset="0"/>
                <a:hlinkClick r:id="rId2"/>
              </a:rPr>
              <a:t>https://digitalfutures.cccco.edu/Portals/0/Documents/data-element-dictionary.pdf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CCCCO Data Element Dictionary: </a:t>
            </a:r>
            <a:r>
              <a:rPr lang="en-US" dirty="0">
                <a:latin typeface="Times New Roman" panose="02020603050405020304" pitchFamily="18" charset="0"/>
                <a:cs typeface="Times New Roman" panose="02020603050405020304" pitchFamily="18" charset="0"/>
                <a:hlinkClick r:id="rId3"/>
              </a:rPr>
              <a:t>http://extranet.cccco.edu/Divisions/TechResearchInfoSys/MIS/DED.aspx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CCCCO MIS Data Mart: </a:t>
            </a:r>
            <a:r>
              <a:rPr lang="en-US" dirty="0">
                <a:latin typeface="Times New Roman" panose="02020603050405020304" pitchFamily="18" charset="0"/>
                <a:cs typeface="Times New Roman" panose="02020603050405020304" pitchFamily="18" charset="0"/>
                <a:hlinkClick r:id="rId4"/>
              </a:rPr>
              <a:t>https://datamart.cccco.edu/DataMart.aspx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Senate for California Community Colleges: </a:t>
            </a:r>
            <a:r>
              <a:rPr lang="en-US" dirty="0">
                <a:latin typeface="Times New Roman" panose="02020603050405020304" pitchFamily="18" charset="0"/>
                <a:cs typeface="Times New Roman" panose="02020603050405020304" pitchFamily="18" charset="0"/>
                <a:hlinkClick r:id="rId5"/>
              </a:rPr>
              <a:t>https://asccc.org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2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7471-026D-2449-A088-C3F92790B290}"/>
              </a:ext>
            </a:extLst>
          </p:cNvPr>
          <p:cNvSpPr>
            <a:spLocks noGrp="1"/>
          </p:cNvSpPr>
          <p:nvPr>
            <p:ph type="title"/>
          </p:nvPr>
        </p:nvSpPr>
        <p:spPr/>
        <p:txBody>
          <a:bodyPr/>
          <a:lstStyle/>
          <a:p>
            <a:r>
              <a:rPr lang="en-US" cap="none" dirty="0"/>
              <a:t>Questions?</a:t>
            </a:r>
          </a:p>
        </p:txBody>
      </p:sp>
      <p:sp>
        <p:nvSpPr>
          <p:cNvPr id="3" name="Text Placeholder 2">
            <a:extLst>
              <a:ext uri="{FF2B5EF4-FFF2-40B4-BE49-F238E27FC236}">
                <a16:creationId xmlns:a16="http://schemas.microsoft.com/office/drawing/2014/main" id="{616BC9C1-6312-334A-BEE9-8FDAFC03EF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921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fontScale="90000"/>
          </a:bodyPr>
          <a:lstStyle/>
          <a:p>
            <a:pPr algn="ctr"/>
            <a:r>
              <a:rPr lang="en-US" sz="4000" b="1" dirty="0">
                <a:solidFill>
                  <a:srgbClr val="0070C0"/>
                </a:solidFill>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7030A0"/>
                </a:solidFill>
                <a:latin typeface="Times New Roman" panose="02020603050405020304" pitchFamily="18" charset="0"/>
                <a:cs typeface="Times New Roman" panose="02020603050405020304" pitchFamily="18" charset="0"/>
              </a:rPr>
              <a:t>Some Acronyms and Definitions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659568" y="1487837"/>
            <a:ext cx="1080790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MIS – Chancellor’s Office Management Information System: </a:t>
            </a:r>
            <a:r>
              <a:rPr lang="en-US" sz="2400" u="sng" dirty="0">
                <a:latin typeface="Times New Roman" panose="02020603050405020304" pitchFamily="18" charset="0"/>
                <a:cs typeface="Times New Roman" panose="02020603050405020304" pitchFamily="18" charset="0"/>
                <a:hlinkClick r:id="rId2"/>
              </a:rPr>
              <a:t>http://extranet.cccco.edu/Divisions/TechResearchInfoSys/MIS.aspx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CB – Course Basic: signifies the domain of the data element. These codes are assigned to courses for tracking and analyses. The CB data elements can be found here: </a:t>
            </a:r>
            <a:r>
              <a:rPr lang="en-US" sz="2400" u="sng" dirty="0">
                <a:latin typeface="Times New Roman" panose="02020603050405020304" pitchFamily="18" charset="0"/>
                <a:cs typeface="Times New Roman" panose="02020603050405020304" pitchFamily="18" charset="0"/>
                <a:hlinkClick r:id="rId3"/>
              </a:rPr>
              <a:t>http://extranet.cccco.edu/Divisions/TechResearchInfoSys/MIS/DED/Course.aspx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ESL – English as a Second Language</a:t>
            </a:r>
          </a:p>
          <a:p>
            <a:r>
              <a:rPr lang="en-US" sz="2400" dirty="0">
                <a:latin typeface="Times New Roman" panose="02020603050405020304" pitchFamily="18" charset="0"/>
                <a:cs typeface="Times New Roman" panose="02020603050405020304" pitchFamily="18" charset="0"/>
              </a:rPr>
              <a:t>SCFF – Student Centered Funding Formula</a:t>
            </a:r>
          </a:p>
          <a:p>
            <a:r>
              <a:rPr lang="en-US" sz="2400" dirty="0">
                <a:latin typeface="Times New Roman" panose="02020603050405020304" pitchFamily="18" charset="0"/>
                <a:cs typeface="Times New Roman" panose="02020603050405020304" pitchFamily="18" charset="0"/>
              </a:rPr>
              <a:t>EFL – Educational Functioning Level: used in noncredit and adult education to define competency levels</a:t>
            </a:r>
          </a:p>
          <a:p>
            <a:r>
              <a:rPr lang="en-US" sz="2400" dirty="0">
                <a:latin typeface="Times New Roman" panose="02020603050405020304" pitchFamily="18" charset="0"/>
                <a:cs typeface="Times New Roman" panose="02020603050405020304" pitchFamily="18" charset="0"/>
              </a:rPr>
              <a:t>SSM – Student Success Metrics: </a:t>
            </a:r>
            <a:r>
              <a:rPr lang="en-US" sz="2400" u="sng" dirty="0">
                <a:latin typeface="Times New Roman" panose="02020603050405020304" pitchFamily="18" charset="0"/>
                <a:cs typeface="Times New Roman" panose="02020603050405020304" pitchFamily="18" charset="0"/>
                <a:hlinkClick r:id="rId4"/>
              </a:rPr>
              <a:t>https://digitalfutures.cccco.edu/Projects/Student-Success-Metrics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03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25DD-80FC-9242-A6F6-29C9EDE2E5DB}"/>
              </a:ext>
            </a:extLst>
          </p:cNvPr>
          <p:cNvSpPr>
            <a:spLocks noGrp="1"/>
          </p:cNvSpPr>
          <p:nvPr>
            <p:ph type="title"/>
          </p:nvPr>
        </p:nvSpPr>
        <p:spPr/>
        <p:txBody>
          <a:bodyPr/>
          <a:lstStyle/>
          <a:p>
            <a:r>
              <a:rPr lang="en-US" cap="none" dirty="0"/>
              <a:t>MIS Code Changes</a:t>
            </a:r>
          </a:p>
        </p:txBody>
      </p:sp>
      <p:sp>
        <p:nvSpPr>
          <p:cNvPr id="3" name="Text Placeholder 2">
            <a:extLst>
              <a:ext uri="{FF2B5EF4-FFF2-40B4-BE49-F238E27FC236}">
                <a16:creationId xmlns:a16="http://schemas.microsoft.com/office/drawing/2014/main" id="{1AB485A1-C908-054B-8D0F-E2BCE4703C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355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56842"/>
            <a:ext cx="10515600" cy="5129938"/>
          </a:xfrm>
        </p:spPr>
        <p:txBody>
          <a:bodyPr>
            <a:normAutofit lnSpcReduction="1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solidFill>
                  <a:srgbClr val="FF0000"/>
                </a:solidFill>
                <a:latin typeface="Times New Roman" panose="02020603050405020304" pitchFamily="18" charset="0"/>
                <a:cs typeface="Times New Roman" panose="02020603050405020304" pitchFamily="18" charset="0"/>
              </a:rPr>
              <a:t>Success for students meeting local math competency requirements is not being counted</a:t>
            </a:r>
            <a:r>
              <a:rPr lang="en-US" dirty="0">
                <a:latin typeface="Times New Roman" panose="02020603050405020304" pitchFamily="18" charset="0"/>
                <a:cs typeface="Times New Roman" panose="02020603050405020304" pitchFamily="18" charset="0"/>
              </a:rPr>
              <a:t>.</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47" y="265943"/>
            <a:ext cx="10515600" cy="986244"/>
          </a:xfrm>
        </p:spPr>
        <p:txBody>
          <a:bodyPr/>
          <a:lstStyle/>
          <a:p>
            <a:pPr algn="ctr"/>
            <a:r>
              <a:rPr lang="en-US" b="1" dirty="0">
                <a:solidFill>
                  <a:srgbClr val="0070C0"/>
                </a:solidFill>
                <a:cs typeface="Times New Roman" panose="02020603050405020304" pitchFamily="18" charset="0"/>
              </a:rPr>
              <a:t>Examples of Coding for SCFF</a:t>
            </a:r>
          </a:p>
        </p:txBody>
      </p:sp>
      <p:pic>
        <p:nvPicPr>
          <p:cNvPr id="5" name="Content Placeholder 4">
            <a:extLst>
              <a:ext uri="{FF2B5EF4-FFF2-40B4-BE49-F238E27FC236}">
                <a16:creationId xmlns:a16="http://schemas.microsoft.com/office/drawing/2014/main" id="{F27E96F4-F218-B54A-9EDF-7280DE2D5886}"/>
              </a:ext>
            </a:extLst>
          </p:cNvPr>
          <p:cNvPicPr>
            <a:picLocks noGrp="1" noChangeAspect="1"/>
          </p:cNvPicPr>
          <p:nvPr>
            <p:ph idx="1"/>
          </p:nvPr>
        </p:nvPicPr>
        <p:blipFill>
          <a:blip r:embed="rId2"/>
          <a:stretch>
            <a:fillRect/>
          </a:stretch>
        </p:blipFill>
        <p:spPr>
          <a:xfrm>
            <a:off x="2024743" y="1252187"/>
            <a:ext cx="8328125" cy="5605813"/>
          </a:xfrm>
          <a:prstGeom prst="rect">
            <a:avLst/>
          </a:prstGeom>
        </p:spPr>
      </p:pic>
    </p:spTree>
    <p:extLst>
      <p:ext uri="{BB962C8B-B14F-4D97-AF65-F5344CB8AC3E}">
        <p14:creationId xmlns:p14="http://schemas.microsoft.com/office/powerpoint/2010/main" val="164283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p:txBody>
          <a:bodyPr>
            <a:normAutofit/>
          </a:bodyPr>
          <a:lstStyle/>
          <a:p>
            <a:pPr>
              <a:buClr>
                <a:srgbClr val="0070C0"/>
              </a:buClr>
            </a:pPr>
            <a:r>
              <a:rPr lang="en-US" sz="3000" dirty="0">
                <a:latin typeface="Times New Roman" panose="02020603050405020304" pitchFamily="18" charset="0"/>
                <a:cs typeface="Times New Roman" panose="02020603050405020304" pitchFamily="18" charset="0"/>
              </a:rPr>
              <a:t>With AB 705, AB 1805, the Student Centered Funding Formula – accurate and meaningful data collection is imperative. </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Five Workgroups with stakeholder representation: Coordination, MIS, Math, English/Reading, ESL</a:t>
            </a:r>
          </a:p>
        </p:txBody>
      </p:sp>
    </p:spTree>
    <p:extLst>
      <p:ext uri="{BB962C8B-B14F-4D97-AF65-F5344CB8AC3E}">
        <p14:creationId xmlns:p14="http://schemas.microsoft.com/office/powerpoint/2010/main" val="44829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609600" y="1524000"/>
            <a:ext cx="10972800" cy="48768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Review existing MIS codes to determine changes needed to support AB705 evaluation:</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Flag (code) for competencies in quantitative reasoning, English/reading, and ESL (integrated into CB21)</a:t>
            </a:r>
          </a:p>
          <a:p>
            <a:pPr lvl="1"/>
            <a:r>
              <a:rPr lang="en-US" dirty="0">
                <a:latin typeface="Times New Roman" panose="02020603050405020304" pitchFamily="18" charset="0"/>
                <a:cs typeface="Times New Roman" panose="02020603050405020304" pitchFamily="18" charset="0"/>
              </a:rPr>
              <a:t>Flag (code) for courses fulfilling general education composition and quantitative reasoning requirements (no existing elements)</a:t>
            </a:r>
          </a:p>
          <a:p>
            <a:pPr lvl="1"/>
            <a:r>
              <a:rPr lang="en-US" dirty="0">
                <a:latin typeface="Times New Roman" panose="02020603050405020304" pitchFamily="18" charset="0"/>
                <a:cs typeface="Times New Roman" panose="02020603050405020304" pitchFamily="18" charset="0"/>
              </a:rPr>
              <a:t>Flag for support courses associated with college-level courses (no existing elements)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48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2455</TotalTime>
  <Words>1713</Words>
  <Application>Microsoft Macintosh PowerPoint</Application>
  <PresentationFormat>Widescreen</PresentationFormat>
  <Paragraphs>162</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ASCCC</vt:lpstr>
      <vt:lpstr>AB 705 Data Revision Project</vt:lpstr>
      <vt:lpstr>Overview</vt:lpstr>
      <vt:lpstr>Acronyms</vt:lpstr>
      <vt:lpstr>Some Acronyms and Definitions</vt:lpstr>
      <vt:lpstr>MIS Code Changes</vt:lpstr>
      <vt:lpstr>Why?</vt:lpstr>
      <vt:lpstr>Examples of Coding for SCFF</vt:lpstr>
      <vt:lpstr>AB 705 Data Revision Project</vt:lpstr>
      <vt:lpstr>Project Overview</vt:lpstr>
      <vt:lpstr>Project Overview</vt:lpstr>
      <vt:lpstr>Recommendation One:  Revise the CB21 Rubrics </vt:lpstr>
      <vt:lpstr>Revisions to CB 21</vt:lpstr>
      <vt:lpstr>Recommendation One:  Revise the CB21 Rubrics </vt:lpstr>
      <vt:lpstr>The Rubrics</vt:lpstr>
      <vt:lpstr>The Rubrics</vt:lpstr>
      <vt:lpstr>The Rubrics</vt:lpstr>
      <vt:lpstr>The Rubrics</vt:lpstr>
      <vt:lpstr>The Rubrics do NOT…</vt:lpstr>
      <vt:lpstr>Modifications to SA 07</vt:lpstr>
      <vt:lpstr>Recommendation Two: Edit Flag for Student Educational Functioning Level (SA07)</vt:lpstr>
      <vt:lpstr>New MIS Elements</vt:lpstr>
      <vt:lpstr>Recommendation Three: Create a New MIS Flag for Courses that Fulfill General Education Requirements</vt:lpstr>
      <vt:lpstr>Accurate Coding for One College</vt:lpstr>
      <vt:lpstr>Recommendation Five: Create a New MIS Flag for Support Courses Associated with College-Level Courses</vt:lpstr>
      <vt:lpstr>Resources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Rutan, Craig</cp:lastModifiedBy>
  <cp:revision>193</cp:revision>
  <dcterms:created xsi:type="dcterms:W3CDTF">2017-10-02T12:56:57Z</dcterms:created>
  <dcterms:modified xsi:type="dcterms:W3CDTF">2019-04-16T02:48:30Z</dcterms:modified>
</cp:coreProperties>
</file>