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7" r:id="rId2"/>
    <p:sldId id="256" r:id="rId3"/>
    <p:sldId id="260" r:id="rId4"/>
    <p:sldId id="261" r:id="rId5"/>
    <p:sldId id="263" r:id="rId6"/>
    <p:sldId id="265" r:id="rId7"/>
    <p:sldId id="268" r:id="rId8"/>
    <p:sldId id="264" r:id="rId9"/>
    <p:sldId id="272" r:id="rId10"/>
    <p:sldId id="262" r:id="rId11"/>
    <p:sldId id="274" r:id="rId12"/>
    <p:sldId id="273" r:id="rId13"/>
    <p:sldId id="269" r:id="rId14"/>
    <p:sldId id="271" r:id="rId15"/>
    <p:sldId id="270" r:id="rId16"/>
    <p:sldId id="276"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0F1DC"/>
    <a:srgbClr val="30C8E9"/>
    <a:srgbClr val="C8E5B4"/>
    <a:srgbClr val="1EA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26A741-AC41-4C75-9158-040C8F490A4D}" v="4" dt="2022-02-15T19:43:03.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2023" autoAdjust="0"/>
  </p:normalViewPr>
  <p:slideViewPr>
    <p:cSldViewPr snapToGrid="0" snapToObjects="1">
      <p:cViewPr varScale="1">
        <p:scale>
          <a:sx n="63" d="100"/>
          <a:sy n="63" d="100"/>
        </p:scale>
        <p:origin x="1020" y="72"/>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Gillis" userId="1d2fa45cee6b8a71" providerId="LiveId" clId="{A026A741-AC41-4C75-9158-040C8F490A4D}"/>
    <pc:docChg chg="undo custSel addSld delSld modSld">
      <pc:chgData name="Amber Gillis" userId="1d2fa45cee6b8a71" providerId="LiveId" clId="{A026A741-AC41-4C75-9158-040C8F490A4D}" dt="2022-02-15T19:44:33.588" v="302" actId="47"/>
      <pc:docMkLst>
        <pc:docMk/>
      </pc:docMkLst>
      <pc:sldChg chg="addSp mod">
        <pc:chgData name="Amber Gillis" userId="1d2fa45cee6b8a71" providerId="LiveId" clId="{A026A741-AC41-4C75-9158-040C8F490A4D}" dt="2022-02-15T19:39:46.537" v="1" actId="22"/>
        <pc:sldMkLst>
          <pc:docMk/>
          <pc:sldMk cId="763440657" sldId="270"/>
        </pc:sldMkLst>
        <pc:spChg chg="add">
          <ac:chgData name="Amber Gillis" userId="1d2fa45cee6b8a71" providerId="LiveId" clId="{A026A741-AC41-4C75-9158-040C8F490A4D}" dt="2022-02-15T19:39:40.447" v="0" actId="22"/>
          <ac:spMkLst>
            <pc:docMk/>
            <pc:sldMk cId="763440657" sldId="270"/>
            <ac:spMk id="5" creationId="{E238BC47-1D5C-4BDB-9C13-8CB412A3FC04}"/>
          </ac:spMkLst>
        </pc:spChg>
        <pc:spChg chg="add">
          <ac:chgData name="Amber Gillis" userId="1d2fa45cee6b8a71" providerId="LiveId" clId="{A026A741-AC41-4C75-9158-040C8F490A4D}" dt="2022-02-15T19:39:46.537" v="1" actId="22"/>
          <ac:spMkLst>
            <pc:docMk/>
            <pc:sldMk cId="763440657" sldId="270"/>
            <ac:spMk id="7" creationId="{A5CBD4A4-932E-47D4-9EE7-12C91F32BFE3}"/>
          </ac:spMkLst>
        </pc:spChg>
      </pc:sldChg>
      <pc:sldChg chg="new del">
        <pc:chgData name="Amber Gillis" userId="1d2fa45cee6b8a71" providerId="LiveId" clId="{A026A741-AC41-4C75-9158-040C8F490A4D}" dt="2022-02-15T19:39:59.619" v="3" actId="680"/>
        <pc:sldMkLst>
          <pc:docMk/>
          <pc:sldMk cId="2532600873" sldId="275"/>
        </pc:sldMkLst>
      </pc:sldChg>
      <pc:sldChg chg="modSp new del mod">
        <pc:chgData name="Amber Gillis" userId="1d2fa45cee6b8a71" providerId="LiveId" clId="{A026A741-AC41-4C75-9158-040C8F490A4D}" dt="2022-02-15T19:44:33.588" v="302" actId="47"/>
        <pc:sldMkLst>
          <pc:docMk/>
          <pc:sldMk cId="3048547730" sldId="275"/>
        </pc:sldMkLst>
        <pc:spChg chg="mod">
          <ac:chgData name="Amber Gillis" userId="1d2fa45cee6b8a71" providerId="LiveId" clId="{A026A741-AC41-4C75-9158-040C8F490A4D}" dt="2022-02-15T19:40:28.944" v="22" actId="20577"/>
          <ac:spMkLst>
            <pc:docMk/>
            <pc:sldMk cId="3048547730" sldId="275"/>
            <ac:spMk id="2" creationId="{9340282F-F282-4F5C-AB91-924814CD6B41}"/>
          </ac:spMkLst>
        </pc:spChg>
      </pc:sldChg>
      <pc:sldChg chg="new del">
        <pc:chgData name="Amber Gillis" userId="1d2fa45cee6b8a71" providerId="LiveId" clId="{A026A741-AC41-4C75-9158-040C8F490A4D}" dt="2022-02-15T19:40:10.836" v="5" actId="680"/>
        <pc:sldMkLst>
          <pc:docMk/>
          <pc:sldMk cId="3322187817" sldId="275"/>
        </pc:sldMkLst>
      </pc:sldChg>
      <pc:sldChg chg="addSp delSp modSp new mod">
        <pc:chgData name="Amber Gillis" userId="1d2fa45cee6b8a71" providerId="LiveId" clId="{A026A741-AC41-4C75-9158-040C8F490A4D}" dt="2022-02-15T19:44:26.662" v="301" actId="20577"/>
        <pc:sldMkLst>
          <pc:docMk/>
          <pc:sldMk cId="1823802701" sldId="276"/>
        </pc:sldMkLst>
        <pc:spChg chg="del">
          <ac:chgData name="Amber Gillis" userId="1d2fa45cee6b8a71" providerId="LiveId" clId="{A026A741-AC41-4C75-9158-040C8F490A4D}" dt="2022-02-15T19:40:42.036" v="24" actId="478"/>
          <ac:spMkLst>
            <pc:docMk/>
            <pc:sldMk cId="1823802701" sldId="276"/>
            <ac:spMk id="2" creationId="{62791AE5-667A-4CDA-95F6-FBAE971FE940}"/>
          </ac:spMkLst>
        </pc:spChg>
        <pc:spChg chg="mod">
          <ac:chgData name="Amber Gillis" userId="1d2fa45cee6b8a71" providerId="LiveId" clId="{A026A741-AC41-4C75-9158-040C8F490A4D}" dt="2022-02-15T19:44:26.662" v="301" actId="20577"/>
          <ac:spMkLst>
            <pc:docMk/>
            <pc:sldMk cId="1823802701" sldId="276"/>
            <ac:spMk id="3" creationId="{363E7EFD-D184-409B-945A-067DED17BC7C}"/>
          </ac:spMkLst>
        </pc:spChg>
        <pc:spChg chg="add mod">
          <ac:chgData name="Amber Gillis" userId="1d2fa45cee6b8a71" providerId="LiveId" clId="{A026A741-AC41-4C75-9158-040C8F490A4D}" dt="2022-02-15T19:42:56.700" v="178" actId="1076"/>
          <ac:spMkLst>
            <pc:docMk/>
            <pc:sldMk cId="1823802701" sldId="276"/>
            <ac:spMk id="5" creationId="{7BBD604B-53EB-4D1B-9B18-E4CF07988778}"/>
          </ac:spMkLst>
        </pc:spChg>
        <pc:spChg chg="add mod">
          <ac:chgData name="Amber Gillis" userId="1d2fa45cee6b8a71" providerId="LiveId" clId="{A026A741-AC41-4C75-9158-040C8F490A4D}" dt="2022-02-15T19:44:18.019" v="296" actId="207"/>
          <ac:spMkLst>
            <pc:docMk/>
            <pc:sldMk cId="1823802701" sldId="276"/>
            <ac:spMk id="6" creationId="{DB31ABE8-472B-4AB1-A126-299BCF335FC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5CB547-D8BB-5C48-8462-FD0CB901A9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2683E5D-00DF-F041-A84B-D6F1E6295E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CCC4D2D-8C89-0644-B639-64734A9AF3D2}" type="datetimeFigureOut">
              <a:rPr lang="en-US"/>
              <a:pPr>
                <a:defRPr/>
              </a:pPr>
              <a:t>2/15/2022</a:t>
            </a:fld>
            <a:endParaRPr lang="en-US"/>
          </a:p>
        </p:txBody>
      </p:sp>
      <p:sp>
        <p:nvSpPr>
          <p:cNvPr id="4" name="Footer Placeholder 3">
            <a:extLst>
              <a:ext uri="{FF2B5EF4-FFF2-40B4-BE49-F238E27FC236}">
                <a16:creationId xmlns:a16="http://schemas.microsoft.com/office/drawing/2014/main" id="{6E55CACD-274B-DE4E-99EE-46077CD0BC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EF1FC012-AC68-714B-9724-7A479BC42B14}"/>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1355F52-F447-F54A-961B-8E00CCF7250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915D97-8592-FF4E-9875-358BF4973D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F2FB98-4577-9543-8172-332ACAD91FC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0A2E8F5-E4C1-6249-8084-6F16D0B19D74}" type="datetimeFigureOut">
              <a:rPr lang="en-US"/>
              <a:pPr>
                <a:defRPr/>
              </a:pPr>
              <a:t>2/15/2022</a:t>
            </a:fld>
            <a:endParaRPr lang="en-US"/>
          </a:p>
        </p:txBody>
      </p:sp>
      <p:sp>
        <p:nvSpPr>
          <p:cNvPr id="4" name="Slide Image Placeholder 3">
            <a:extLst>
              <a:ext uri="{FF2B5EF4-FFF2-40B4-BE49-F238E27FC236}">
                <a16:creationId xmlns:a16="http://schemas.microsoft.com/office/drawing/2014/main" id="{6F9F6430-99A5-C04A-A795-F657A572726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1A5CFA7-3E9F-FA48-842F-93F2B10560D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0F7AEB-216D-7346-A3DF-4423C420B26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2EF5396A-B27A-3E44-8659-67897C8AAD3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900586E-ECDB-F44A-B6A8-2831118B7B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demonstrates/indicates places of overlap within the standards.</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D900586E-ECDB-F44A-B6A8-2831118B7B4F}" type="slidenum">
              <a:rPr lang="en-US" altLang="en-US" smtClean="0"/>
              <a:pPr>
                <a:defRPr/>
              </a:pPr>
              <a:t>5</a:t>
            </a:fld>
            <a:endParaRPr lang="en-US" altLang="en-US"/>
          </a:p>
        </p:txBody>
      </p:sp>
    </p:spTree>
    <p:extLst>
      <p:ext uri="{BB962C8B-B14F-4D97-AF65-F5344CB8AC3E}">
        <p14:creationId xmlns:p14="http://schemas.microsoft.com/office/powerpoint/2010/main" val="1352172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minutes in breakout rooms – 5-10 minutes of report out</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D900586E-ECDB-F44A-B6A8-2831118B7B4F}" type="slidenum">
              <a:rPr lang="en-US" altLang="en-US" smtClean="0"/>
              <a:pPr>
                <a:defRPr/>
              </a:pPr>
              <a:t>9</a:t>
            </a:fld>
            <a:endParaRPr lang="en-US" altLang="en-US"/>
          </a:p>
        </p:txBody>
      </p:sp>
    </p:spTree>
    <p:extLst>
      <p:ext uri="{BB962C8B-B14F-4D97-AF65-F5344CB8AC3E}">
        <p14:creationId xmlns:p14="http://schemas.microsoft.com/office/powerpoint/2010/main" val="168551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Strengthening relationships through transparency and increased communication. Building relationships between constituent groups across the district.</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D900586E-ECDB-F44A-B6A8-2831118B7B4F}" type="slidenum">
              <a:rPr lang="en-US" altLang="en-US" smtClean="0"/>
              <a:pPr>
                <a:defRPr/>
              </a:pPr>
              <a:t>13</a:t>
            </a:fld>
            <a:endParaRPr lang="en-US" altLang="en-US"/>
          </a:p>
        </p:txBody>
      </p:sp>
    </p:spTree>
    <p:extLst>
      <p:ext uri="{BB962C8B-B14F-4D97-AF65-F5344CB8AC3E}">
        <p14:creationId xmlns:p14="http://schemas.microsoft.com/office/powerpoint/2010/main" val="547238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chor="ctr">
            <a:normAutofit/>
          </a:bodyPr>
          <a:lstStyle>
            <a:lvl1pPr algn="ctr">
              <a:lnSpc>
                <a:spcPct val="100000"/>
              </a:lnSpc>
              <a:defRPr sz="4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53561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88E9CC-3E5C-1A42-8F10-1C5F7D6F7DCB}"/>
              </a:ext>
            </a:extLst>
          </p:cNvPr>
          <p:cNvSpPr/>
          <p:nvPr userDrawn="1"/>
        </p:nvSpPr>
        <p:spPr>
          <a:xfrm>
            <a:off x="2352691" y="0"/>
            <a:ext cx="9839310" cy="235269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9" name="Picture 8">
            <a:extLst>
              <a:ext uri="{FF2B5EF4-FFF2-40B4-BE49-F238E27FC236}">
                <a16:creationId xmlns:a16="http://schemas.microsoft.com/office/drawing/2014/main" id="{D683F7ED-ADA5-0F4A-8BE2-B1987E86E8EC}"/>
              </a:ext>
            </a:extLst>
          </p:cNvPr>
          <p:cNvPicPr>
            <a:picLocks noChangeAspect="1"/>
          </p:cNvPicPr>
          <p:nvPr userDrawn="1"/>
        </p:nvPicPr>
        <p:blipFill>
          <a:blip r:embed="rId2"/>
          <a:stretch>
            <a:fillRect/>
          </a:stretch>
        </p:blipFill>
        <p:spPr>
          <a:xfrm>
            <a:off x="0" y="0"/>
            <a:ext cx="2352690" cy="2352690"/>
          </a:xfrm>
          <a:prstGeom prst="rect">
            <a:avLst/>
          </a:prstGeom>
        </p:spPr>
      </p:pic>
      <p:pic>
        <p:nvPicPr>
          <p:cNvPr id="6" name="Picture 6">
            <a:extLst>
              <a:ext uri="{FF2B5EF4-FFF2-40B4-BE49-F238E27FC236}">
                <a16:creationId xmlns:a16="http://schemas.microsoft.com/office/drawing/2014/main" id="{1E2055A4-D301-6F44-BF4D-9C69B0BAC2A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95515" y="403412"/>
            <a:ext cx="8058283" cy="1685768"/>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3C4D22D1-B652-3642-A8BF-57EE1D580DA4}"/>
              </a:ext>
            </a:extLst>
          </p:cNvPr>
          <p:cNvSpPr>
            <a:spLocks noGrp="1"/>
          </p:cNvSpPr>
          <p:nvPr>
            <p:ph type="sldNum" sz="quarter" idx="10"/>
          </p:nvPr>
        </p:nvSpPr>
        <p:spPr/>
        <p:txBody>
          <a:bodyPr/>
          <a:lstStyle>
            <a:lvl1pPr>
              <a:defRPr/>
            </a:lvl1pPr>
          </a:lstStyle>
          <a:p>
            <a:pPr>
              <a:defRPr/>
            </a:pPr>
            <a:fld id="{68B9F06C-3E18-7D4A-8620-170A4BF71910}" type="slidenum">
              <a:rPr lang="en-US" altLang="en-US"/>
              <a:pPr>
                <a:defRPr/>
              </a:pPr>
              <a:t>‹#›</a:t>
            </a:fld>
            <a:endParaRPr lang="en-US" altLang="en-US"/>
          </a:p>
        </p:txBody>
      </p:sp>
    </p:spTree>
    <p:extLst>
      <p:ext uri="{BB962C8B-B14F-4D97-AF65-F5344CB8AC3E}">
        <p14:creationId xmlns:p14="http://schemas.microsoft.com/office/powerpoint/2010/main" val="92314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53B915-8011-0845-8F57-66B3733FFCA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E906C4B8-BC79-8641-AAD2-E2366060EF06}"/>
              </a:ext>
            </a:extLst>
          </p:cNvPr>
          <p:cNvPicPr>
            <a:picLocks noChangeAspect="1"/>
          </p:cNvPicPr>
          <p:nvPr userDrawn="1"/>
        </p:nvPicPr>
        <p:blipFill>
          <a:blip r:embed="rId3"/>
          <a:stretch>
            <a:fillRect/>
          </a:stretch>
        </p:blipFill>
        <p:spPr>
          <a:xfrm>
            <a:off x="456" y="5355"/>
            <a:ext cx="821412" cy="6852645"/>
          </a:xfrm>
          <a:prstGeom prst="rect">
            <a:avLst/>
          </a:prstGeom>
          <a:effec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4E3D54CA-1BB6-5248-84C6-D1720C69014D}"/>
              </a:ext>
            </a:extLst>
          </p:cNvPr>
          <p:cNvSpPr>
            <a:spLocks noGrp="1"/>
          </p:cNvSpPr>
          <p:nvPr>
            <p:ph type="sldNum" sz="quarter" idx="10"/>
          </p:nvPr>
        </p:nvSpPr>
        <p:spPr/>
        <p:txBody>
          <a:bodyPr/>
          <a:lstStyle>
            <a:lvl1pPr>
              <a:defRPr/>
            </a:lvl1pPr>
          </a:lstStyle>
          <a:p>
            <a:pPr>
              <a:defRPr/>
            </a:pPr>
            <a:fld id="{B7979332-CAD7-7B44-A441-F122C39CA061}" type="slidenum">
              <a:rPr lang="en-US" altLang="en-US"/>
              <a:pPr>
                <a:defRPr/>
              </a:pPr>
              <a:t>‹#›</a:t>
            </a:fld>
            <a:endParaRPr lang="en-US" altLang="en-US"/>
          </a:p>
        </p:txBody>
      </p:sp>
    </p:spTree>
    <p:extLst>
      <p:ext uri="{BB962C8B-B14F-4D97-AF65-F5344CB8AC3E}">
        <p14:creationId xmlns:p14="http://schemas.microsoft.com/office/powerpoint/2010/main" val="418496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FC30B6C9-9E5E-B142-BE67-0050E11B83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BFE2F8CC-2327-B946-B58B-7820E3757DBF}"/>
              </a:ext>
            </a:extLst>
          </p:cNvPr>
          <p:cNvSpPr>
            <a:spLocks noGrp="1"/>
          </p:cNvSpPr>
          <p:nvPr>
            <p:ph type="sldNum" sz="quarter" idx="10"/>
          </p:nvPr>
        </p:nvSpPr>
        <p:spPr/>
        <p:txBody>
          <a:bodyPr/>
          <a:lstStyle>
            <a:lvl1pPr>
              <a:defRPr/>
            </a:lvl1pPr>
          </a:lstStyle>
          <a:p>
            <a:pPr>
              <a:defRPr/>
            </a:pPr>
            <a:fld id="{0154297E-07AE-1449-BCEE-4C04EBDD19BF}" type="slidenum">
              <a:rPr lang="en-US" altLang="en-US"/>
              <a:pPr>
                <a:defRPr/>
              </a:pPr>
              <a:t>‹#›</a:t>
            </a:fld>
            <a:endParaRPr lang="en-US" altLang="en-US"/>
          </a:p>
        </p:txBody>
      </p:sp>
      <p:pic>
        <p:nvPicPr>
          <p:cNvPr id="8" name="Picture 7">
            <a:extLst>
              <a:ext uri="{FF2B5EF4-FFF2-40B4-BE49-F238E27FC236}">
                <a16:creationId xmlns:a16="http://schemas.microsoft.com/office/drawing/2014/main" id="{3A9881A1-1F1D-AA41-BB20-C1C416941427}"/>
              </a:ext>
            </a:extLst>
          </p:cNvPr>
          <p:cNvPicPr>
            <a:picLocks noChangeAspect="1"/>
          </p:cNvPicPr>
          <p:nvPr userDrawn="1"/>
        </p:nvPicPr>
        <p:blipFill>
          <a:blip r:embed="rId3"/>
          <a:stretch>
            <a:fillRect/>
          </a:stretch>
        </p:blipFill>
        <p:spPr>
          <a:xfrm>
            <a:off x="456" y="5355"/>
            <a:ext cx="821412" cy="6852645"/>
          </a:xfrm>
          <a:prstGeom prst="rect">
            <a:avLst/>
          </a:prstGeom>
          <a:effectLst/>
        </p:spPr>
      </p:pic>
    </p:spTree>
    <p:extLst>
      <p:ext uri="{BB962C8B-B14F-4D97-AF65-F5344CB8AC3E}">
        <p14:creationId xmlns:p14="http://schemas.microsoft.com/office/powerpoint/2010/main" val="314239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C82E804-7C62-714B-934D-34CB036820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3B9883AA-8376-3E4F-941E-9AB602480396}"/>
              </a:ext>
            </a:extLst>
          </p:cNvPr>
          <p:cNvSpPr>
            <a:spLocks noGrp="1"/>
          </p:cNvSpPr>
          <p:nvPr>
            <p:ph type="sldNum" sz="quarter" idx="10"/>
          </p:nvPr>
        </p:nvSpPr>
        <p:spPr>
          <a:xfrm>
            <a:off x="10298113" y="6356350"/>
            <a:ext cx="1055687" cy="365125"/>
          </a:xfrm>
        </p:spPr>
        <p:txBody>
          <a:bodyPr/>
          <a:lstStyle>
            <a:lvl1pPr>
              <a:defRPr/>
            </a:lvl1pPr>
          </a:lstStyle>
          <a:p>
            <a:pPr>
              <a:defRPr/>
            </a:pPr>
            <a:fld id="{C080EA95-3868-B04B-BC44-37A0E4E4BD83}" type="slidenum">
              <a:rPr lang="en-US" altLang="en-US"/>
              <a:pPr>
                <a:defRPr/>
              </a:pPr>
              <a:t>‹#›</a:t>
            </a:fld>
            <a:endParaRPr lang="en-US" altLang="en-US"/>
          </a:p>
        </p:txBody>
      </p:sp>
    </p:spTree>
    <p:extLst>
      <p:ext uri="{BB962C8B-B14F-4D97-AF65-F5344CB8AC3E}">
        <p14:creationId xmlns:p14="http://schemas.microsoft.com/office/powerpoint/2010/main" val="433829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D946C-0D3A-483D-B706-C1F48C844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56BA9C-56CC-4ADC-8B39-86FB91B5E5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552CE-0088-48C8-B3C2-19D7E8C62112}"/>
              </a:ext>
            </a:extLst>
          </p:cNvPr>
          <p:cNvSpPr>
            <a:spLocks noGrp="1"/>
          </p:cNvSpPr>
          <p:nvPr>
            <p:ph type="dt" sz="half" idx="10"/>
          </p:nvPr>
        </p:nvSpPr>
        <p:spPr/>
        <p:txBody>
          <a:bodyPr/>
          <a:lstStyle/>
          <a:p>
            <a:fld id="{70B3A4EF-9777-44A4-90B1-7F1F5066822F}" type="datetimeFigureOut">
              <a:rPr lang="en-US" smtClean="0"/>
              <a:t>2/15/2022</a:t>
            </a:fld>
            <a:endParaRPr lang="en-US"/>
          </a:p>
        </p:txBody>
      </p:sp>
      <p:sp>
        <p:nvSpPr>
          <p:cNvPr id="5" name="Footer Placeholder 4">
            <a:extLst>
              <a:ext uri="{FF2B5EF4-FFF2-40B4-BE49-F238E27FC236}">
                <a16:creationId xmlns:a16="http://schemas.microsoft.com/office/drawing/2014/main" id="{58FF6751-5366-42DD-8C67-C02AF90F5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46A5C-1D2A-450B-A8D7-5FD12DEA34B1}"/>
              </a:ext>
            </a:extLst>
          </p:cNvPr>
          <p:cNvSpPr>
            <a:spLocks noGrp="1"/>
          </p:cNvSpPr>
          <p:nvPr>
            <p:ph type="sldNum" sz="quarter" idx="12"/>
          </p:nvPr>
        </p:nvSpPr>
        <p:spPr/>
        <p:txBody>
          <a:bodyPr/>
          <a:lstStyle/>
          <a:p>
            <a:fld id="{44F84ACC-A9B8-440C-AD83-23F80D013B6B}" type="slidenum">
              <a:rPr lang="en-US" smtClean="0"/>
              <a:t>‹#›</a:t>
            </a:fld>
            <a:endParaRPr lang="en-US"/>
          </a:p>
        </p:txBody>
      </p:sp>
    </p:spTree>
    <p:extLst>
      <p:ext uri="{BB962C8B-B14F-4D97-AF65-F5344CB8AC3E}">
        <p14:creationId xmlns:p14="http://schemas.microsoft.com/office/powerpoint/2010/main" val="24727446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9F61EA3-B5F0-3549-9CDE-ACB3094957AF}"/>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13E075BF-353E-F148-AA68-3CA99C93E815}"/>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85FCD8D-1E30-B240-9C71-F2AE6C6B8298}"/>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24BE405D-08E2-8A46-B448-98EC89699F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1" r:id="rId6"/>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ccjc.org/wp-content/uploads/Policy-on-Evaluation-of-Institutions-in-Multi-College-Multi-Unit-Districts-or-Systems.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4B549F50-4B9B-4D4D-9C9A-6CB9930169B0}"/>
              </a:ext>
            </a:extLst>
          </p:cNvPr>
          <p:cNvSpPr>
            <a:spLocks noGrp="1" noChangeArrowheads="1"/>
          </p:cNvSpPr>
          <p:nvPr>
            <p:ph type="title"/>
          </p:nvPr>
        </p:nvSpPr>
        <p:spPr>
          <a:xfrm>
            <a:off x="958850" y="4683125"/>
            <a:ext cx="10433050" cy="1736725"/>
          </a:xfrm>
        </p:spPr>
        <p:txBody>
          <a:bodyPr/>
          <a:lstStyle/>
          <a:p>
            <a:r>
              <a:rPr lang="en-US" altLang="en-US" dirty="0"/>
              <a:t>Accreditation in Multi-College Districts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587B1-6FFA-497E-9C70-CAD355FEF74A}"/>
              </a:ext>
            </a:extLst>
          </p:cNvPr>
          <p:cNvSpPr>
            <a:spLocks noGrp="1"/>
          </p:cNvSpPr>
          <p:nvPr>
            <p:ph type="title"/>
          </p:nvPr>
        </p:nvSpPr>
        <p:spPr>
          <a:xfrm>
            <a:off x="1277650" y="365125"/>
            <a:ext cx="10046043" cy="564515"/>
          </a:xfrm>
        </p:spPr>
        <p:txBody>
          <a:bodyPr anchor="t">
            <a:normAutofit fontScale="90000"/>
          </a:bodyPr>
          <a:lstStyle/>
          <a:p>
            <a:r>
              <a:rPr lang="en-US" dirty="0"/>
              <a:t>Colleges are Accredited, not Districts	</a:t>
            </a:r>
          </a:p>
        </p:txBody>
      </p:sp>
      <p:sp>
        <p:nvSpPr>
          <p:cNvPr id="3" name="Content Placeholder 2">
            <a:extLst>
              <a:ext uri="{FF2B5EF4-FFF2-40B4-BE49-F238E27FC236}">
                <a16:creationId xmlns:a16="http://schemas.microsoft.com/office/drawing/2014/main" id="{37108181-B7C6-4519-B876-85BE1EFB6338}"/>
              </a:ext>
            </a:extLst>
          </p:cNvPr>
          <p:cNvSpPr>
            <a:spLocks noGrp="1"/>
          </p:cNvSpPr>
          <p:nvPr>
            <p:ph sz="half" idx="1"/>
          </p:nvPr>
        </p:nvSpPr>
        <p:spPr>
          <a:xfrm>
            <a:off x="1265293" y="960119"/>
            <a:ext cx="10058400" cy="5532755"/>
          </a:xfrm>
        </p:spPr>
        <p:txBody>
          <a:bodyPr/>
          <a:lstStyle/>
          <a:p>
            <a:r>
              <a:rPr lang="en-US" dirty="0"/>
              <a:t>ACCJC’s </a:t>
            </a:r>
            <a:r>
              <a:rPr lang="en-US" i="1" dirty="0"/>
              <a:t>Policy on </a:t>
            </a:r>
            <a:r>
              <a:rPr lang="en-US" i="1" dirty="0">
                <a:effectLst/>
                <a:ea typeface="Calibri" panose="020F0502020204030204" pitchFamily="34" charset="0"/>
                <a:cs typeface="Times New Roman" panose="02020603050405020304" pitchFamily="18" charset="0"/>
              </a:rPr>
              <a:t>Evaluation of Institutions in Multi-College/Multi-Unit Districts or Systems</a:t>
            </a:r>
          </a:p>
          <a:p>
            <a:pPr marL="457200" lvl="1" indent="0">
              <a:buNone/>
            </a:pPr>
            <a:r>
              <a:rPr lang="en-US" sz="2000" b="0" i="0" u="none" strike="noStrike" baseline="0" dirty="0">
                <a:solidFill>
                  <a:srgbClr val="000000"/>
                </a:solidFill>
                <a:latin typeface="Arial" panose="020B0604020202020204" pitchFamily="34" charset="0"/>
              </a:rPr>
              <a:t>“While the Commission accredits individual institutions, the district/system holds a fundamental role and responsibility in the analysis and evaluation of district/system structures and how these structures assist the institutions to achieve and adhere to all the Eligibility Requirements, Accreditation Standards, and Commission policies (together Commission’s Standards) and gain and sustain accredited status.” </a:t>
            </a:r>
            <a:endParaRPr lang="en-US" sz="2000" dirty="0"/>
          </a:p>
          <a:p>
            <a:r>
              <a:rPr lang="en-US" dirty="0"/>
              <a:t>Politics and Protocols</a:t>
            </a:r>
          </a:p>
          <a:p>
            <a:pPr lvl="1"/>
            <a:r>
              <a:rPr lang="en-US" dirty="0"/>
              <a:t>Relationship with Board and Chancellor</a:t>
            </a:r>
          </a:p>
          <a:p>
            <a:pPr lvl="2"/>
            <a:r>
              <a:rPr lang="en-US" dirty="0"/>
              <a:t>Strategize questions and evidence needed</a:t>
            </a:r>
          </a:p>
          <a:p>
            <a:pPr lvl="2"/>
            <a:r>
              <a:rPr lang="en-US" dirty="0"/>
              <a:t>Meet with Chancellor regularly to discuss ISER needs and progress</a:t>
            </a:r>
          </a:p>
          <a:p>
            <a:pPr lvl="1"/>
            <a:r>
              <a:rPr lang="en-US" dirty="0"/>
              <a:t>Don’t open the door to Board micromanagement:</a:t>
            </a:r>
          </a:p>
          <a:p>
            <a:pPr marL="914400" lvl="2" indent="0">
              <a:buNone/>
            </a:pPr>
            <a:r>
              <a:rPr lang="en-US" b="0" i="0" u="none" strike="noStrike" baseline="0" dirty="0">
                <a:solidFill>
                  <a:srgbClr val="000000"/>
                </a:solidFill>
                <a:latin typeface="Arial" panose="020B0604020202020204" pitchFamily="34" charset="0"/>
              </a:rPr>
              <a:t>“Institutions have the responsibility to describe and delineate clearly the particular way functions are distributed in their unique multi-college organization. The distribution of these functions will be evaluated.” </a:t>
            </a: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1536769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587B1-6FFA-497E-9C70-CAD355FEF74A}"/>
              </a:ext>
            </a:extLst>
          </p:cNvPr>
          <p:cNvSpPr>
            <a:spLocks noGrp="1"/>
          </p:cNvSpPr>
          <p:nvPr>
            <p:ph type="title"/>
          </p:nvPr>
        </p:nvSpPr>
        <p:spPr>
          <a:xfrm>
            <a:off x="1277650" y="365125"/>
            <a:ext cx="10046043" cy="1021715"/>
          </a:xfrm>
        </p:spPr>
        <p:txBody>
          <a:bodyPr anchor="b">
            <a:normAutofit/>
          </a:bodyPr>
          <a:lstStyle/>
          <a:p>
            <a:r>
              <a:rPr lang="en-US" dirty="0"/>
              <a:t>Colleges are Accredited, not Districts (</a:t>
            </a:r>
            <a:r>
              <a:rPr lang="en-US" dirty="0" err="1"/>
              <a:t>Con’t</a:t>
            </a:r>
            <a:r>
              <a:rPr lang="en-US" dirty="0"/>
              <a:t>)	</a:t>
            </a:r>
          </a:p>
        </p:txBody>
      </p:sp>
      <p:sp>
        <p:nvSpPr>
          <p:cNvPr id="3" name="Content Placeholder 2">
            <a:extLst>
              <a:ext uri="{FF2B5EF4-FFF2-40B4-BE49-F238E27FC236}">
                <a16:creationId xmlns:a16="http://schemas.microsoft.com/office/drawing/2014/main" id="{37108181-B7C6-4519-B876-85BE1EFB6338}"/>
              </a:ext>
            </a:extLst>
          </p:cNvPr>
          <p:cNvSpPr>
            <a:spLocks noGrp="1"/>
          </p:cNvSpPr>
          <p:nvPr>
            <p:ph sz="half" idx="1"/>
          </p:nvPr>
        </p:nvSpPr>
        <p:spPr>
          <a:xfrm>
            <a:off x="1265293" y="1889760"/>
            <a:ext cx="10058400" cy="4603114"/>
          </a:xfrm>
        </p:spPr>
        <p:txBody>
          <a:bodyPr/>
          <a:lstStyle/>
          <a:p>
            <a:r>
              <a:rPr lang="en-US" dirty="0"/>
              <a:t>Additional layer of accountability… We are all in this together</a:t>
            </a:r>
          </a:p>
          <a:p>
            <a:pPr marL="914400" lvl="2" indent="0">
              <a:buNone/>
            </a:pPr>
            <a:r>
              <a:rPr lang="en-US" b="0" i="0" u="none" strike="noStrike" baseline="0" dirty="0">
                <a:solidFill>
                  <a:srgbClr val="000000"/>
                </a:solidFill>
                <a:latin typeface="Arial" panose="020B0604020202020204" pitchFamily="34" charset="0"/>
              </a:rPr>
              <a:t>When serious inadequacies in a district/system function are verified, such deficiencies may jeopardize the accreditation of one, some, or all of the district/system institutions. Both the district/system and the impacted institution(s) are responsible for correcting the identified deficiencies. </a:t>
            </a:r>
            <a:endParaRPr lang="en-US" dirty="0"/>
          </a:p>
          <a:p>
            <a:r>
              <a:rPr lang="en-US" dirty="0"/>
              <a:t>Improvement Plans that impact District must be in all Colleges’ ISER</a:t>
            </a:r>
          </a:p>
          <a:p>
            <a:r>
              <a:rPr lang="en-US" dirty="0"/>
              <a:t>Districts that try to control the content of the Colleges’ ISER</a:t>
            </a:r>
          </a:p>
          <a:p>
            <a:pPr lvl="1"/>
            <a:r>
              <a:rPr lang="en-US" dirty="0"/>
              <a:t>Reality versus Glossing Narratives</a:t>
            </a:r>
          </a:p>
          <a:p>
            <a:pPr lvl="1"/>
            <a:endParaRPr lang="en-US" dirty="0"/>
          </a:p>
        </p:txBody>
      </p:sp>
    </p:spTree>
    <p:extLst>
      <p:ext uri="{BB962C8B-B14F-4D97-AF65-F5344CB8AC3E}">
        <p14:creationId xmlns:p14="http://schemas.microsoft.com/office/powerpoint/2010/main" val="338830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F7B9E6-4715-4FE8-A7ED-C3188606498D}"/>
              </a:ext>
            </a:extLst>
          </p:cNvPr>
          <p:cNvSpPr>
            <a:spLocks noGrp="1"/>
          </p:cNvSpPr>
          <p:nvPr>
            <p:ph type="title"/>
          </p:nvPr>
        </p:nvSpPr>
        <p:spPr/>
        <p:txBody>
          <a:bodyPr/>
          <a:lstStyle/>
          <a:p>
            <a:r>
              <a:rPr lang="en-US" dirty="0"/>
              <a:t>Group Think:</a:t>
            </a:r>
          </a:p>
        </p:txBody>
      </p:sp>
      <p:sp>
        <p:nvSpPr>
          <p:cNvPr id="3" name="Content Placeholder 2">
            <a:extLst>
              <a:ext uri="{FF2B5EF4-FFF2-40B4-BE49-F238E27FC236}">
                <a16:creationId xmlns:a16="http://schemas.microsoft.com/office/drawing/2014/main" id="{EA5E6789-C3EF-446A-BF3D-4D800B9D7AEF}"/>
              </a:ext>
            </a:extLst>
          </p:cNvPr>
          <p:cNvSpPr>
            <a:spLocks noGrp="1"/>
          </p:cNvSpPr>
          <p:nvPr>
            <p:ph sz="half" idx="1"/>
          </p:nvPr>
        </p:nvSpPr>
        <p:spPr>
          <a:xfrm>
            <a:off x="1066800" y="1905000"/>
            <a:ext cx="10058400" cy="4419600"/>
          </a:xfrm>
        </p:spPr>
        <p:txBody>
          <a:bodyPr/>
          <a:lstStyle/>
          <a:p>
            <a:pPr marL="0" indent="0" algn="ctr">
              <a:buNone/>
            </a:pPr>
            <a:r>
              <a:rPr lang="en-US" sz="4400" dirty="0"/>
              <a:t>What challenges and opportunities have you had (or think you’ll have) in the strategic coordination among the colleges and the district to support effective development of your colleges’ ISERs?</a:t>
            </a:r>
          </a:p>
        </p:txBody>
      </p:sp>
    </p:spTree>
    <p:extLst>
      <p:ext uri="{BB962C8B-B14F-4D97-AF65-F5344CB8AC3E}">
        <p14:creationId xmlns:p14="http://schemas.microsoft.com/office/powerpoint/2010/main" val="378153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2616-CC56-4CA5-8582-75A742BEA0EE}"/>
              </a:ext>
            </a:extLst>
          </p:cNvPr>
          <p:cNvSpPr>
            <a:spLocks noGrp="1"/>
          </p:cNvSpPr>
          <p:nvPr>
            <p:ph type="title"/>
          </p:nvPr>
        </p:nvSpPr>
        <p:spPr/>
        <p:txBody>
          <a:bodyPr/>
          <a:lstStyle/>
          <a:p>
            <a:r>
              <a:rPr lang="en-US" dirty="0"/>
              <a:t>Pros of Working Together</a:t>
            </a:r>
          </a:p>
        </p:txBody>
      </p:sp>
      <p:sp>
        <p:nvSpPr>
          <p:cNvPr id="3" name="Content Placeholder 2">
            <a:extLst>
              <a:ext uri="{FF2B5EF4-FFF2-40B4-BE49-F238E27FC236}">
                <a16:creationId xmlns:a16="http://schemas.microsoft.com/office/drawing/2014/main" id="{7AF20CDC-3064-4424-A2F2-439D0E77139F}"/>
              </a:ext>
            </a:extLst>
          </p:cNvPr>
          <p:cNvSpPr>
            <a:spLocks noGrp="1"/>
          </p:cNvSpPr>
          <p:nvPr>
            <p:ph sz="half" idx="1"/>
          </p:nvPr>
        </p:nvSpPr>
        <p:spPr/>
        <p:txBody>
          <a:bodyPr>
            <a:normAutofit lnSpcReduction="10000"/>
          </a:bodyPr>
          <a:lstStyle/>
          <a:p>
            <a:r>
              <a:rPr lang="en-US" dirty="0"/>
              <a:t>Establish Regular meetings between ALOs</a:t>
            </a:r>
          </a:p>
          <a:p>
            <a:pPr lvl="1"/>
            <a:r>
              <a:rPr lang="en-US" dirty="0"/>
              <a:t>Resource Sharing</a:t>
            </a:r>
          </a:p>
          <a:p>
            <a:pPr lvl="2"/>
            <a:r>
              <a:rPr lang="en-US" dirty="0"/>
              <a:t>Presentations, templates, software/technology, etc.</a:t>
            </a:r>
          </a:p>
          <a:p>
            <a:pPr lvl="1"/>
            <a:r>
              <a:rPr lang="en-US" dirty="0"/>
              <a:t>Progress on ISER</a:t>
            </a:r>
          </a:p>
          <a:p>
            <a:pPr lvl="1"/>
            <a:r>
              <a:rPr lang="en-US" dirty="0"/>
              <a:t>Common/Similar Evidence</a:t>
            </a:r>
          </a:p>
          <a:p>
            <a:pPr lvl="1"/>
            <a:r>
              <a:rPr lang="en-US" dirty="0"/>
              <a:t>Aligning responses to Standards, especially on themes related to District</a:t>
            </a:r>
          </a:p>
          <a:p>
            <a:pPr lvl="2"/>
            <a:r>
              <a:rPr lang="en-US" dirty="0"/>
              <a:t>Share narrative </a:t>
            </a:r>
          </a:p>
          <a:p>
            <a:pPr lvl="1"/>
            <a:r>
              <a:rPr lang="en-US" dirty="0"/>
              <a:t>Brainstorm ideas… sounding board</a:t>
            </a:r>
          </a:p>
          <a:p>
            <a:pPr lvl="1"/>
            <a:r>
              <a:rPr lang="en-US" dirty="0"/>
              <a:t>Healthy competition among Colleges</a:t>
            </a:r>
          </a:p>
          <a:p>
            <a:pPr lvl="2"/>
            <a:r>
              <a:rPr lang="en-US" dirty="0"/>
              <a:t>Effective Practices</a:t>
            </a:r>
          </a:p>
          <a:p>
            <a:pPr lvl="1"/>
            <a:r>
              <a:rPr lang="en-US" dirty="0"/>
              <a:t>In Formative Process Core Inquiry </a:t>
            </a:r>
          </a:p>
          <a:p>
            <a:pPr lvl="2"/>
            <a:r>
              <a:rPr lang="en-US" dirty="0"/>
              <a:t>Collaboration</a:t>
            </a:r>
          </a:p>
          <a:p>
            <a:pPr lvl="2"/>
            <a:r>
              <a:rPr lang="en-US" dirty="0"/>
              <a:t>“Heads Up!”</a:t>
            </a:r>
          </a:p>
          <a:p>
            <a:endParaRPr lang="en-US" dirty="0"/>
          </a:p>
        </p:txBody>
      </p:sp>
    </p:spTree>
    <p:extLst>
      <p:ext uri="{BB962C8B-B14F-4D97-AF65-F5344CB8AC3E}">
        <p14:creationId xmlns:p14="http://schemas.microsoft.com/office/powerpoint/2010/main" val="14659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6BFA9-655F-47F0-AB4F-7E4B0CCF9EED}"/>
              </a:ext>
            </a:extLst>
          </p:cNvPr>
          <p:cNvSpPr>
            <a:spLocks noGrp="1"/>
          </p:cNvSpPr>
          <p:nvPr>
            <p:ph type="title"/>
          </p:nvPr>
        </p:nvSpPr>
        <p:spPr/>
        <p:txBody>
          <a:bodyPr/>
          <a:lstStyle/>
          <a:p>
            <a:r>
              <a:rPr lang="en-US" dirty="0"/>
              <a:t>Challenges of Working Together</a:t>
            </a:r>
          </a:p>
        </p:txBody>
      </p:sp>
      <p:sp>
        <p:nvSpPr>
          <p:cNvPr id="3" name="Content Placeholder 2">
            <a:extLst>
              <a:ext uri="{FF2B5EF4-FFF2-40B4-BE49-F238E27FC236}">
                <a16:creationId xmlns:a16="http://schemas.microsoft.com/office/drawing/2014/main" id="{4C7AE221-5FF5-42A2-B895-2E9C1BFCD448}"/>
              </a:ext>
            </a:extLst>
          </p:cNvPr>
          <p:cNvSpPr>
            <a:spLocks noGrp="1"/>
          </p:cNvSpPr>
          <p:nvPr>
            <p:ph sz="half" idx="1"/>
          </p:nvPr>
        </p:nvSpPr>
        <p:spPr/>
        <p:txBody>
          <a:bodyPr/>
          <a:lstStyle/>
          <a:p>
            <a:pPr lvl="1"/>
            <a:r>
              <a:rPr lang="en-US" dirty="0"/>
              <a:t>Can’t move independently</a:t>
            </a:r>
          </a:p>
          <a:p>
            <a:pPr lvl="2"/>
            <a:r>
              <a:rPr lang="en-US" dirty="0"/>
              <a:t>Various timetables</a:t>
            </a:r>
          </a:p>
          <a:p>
            <a:pPr lvl="2"/>
            <a:r>
              <a:rPr lang="en-US" dirty="0"/>
              <a:t>Board approval dates/coordination</a:t>
            </a:r>
          </a:p>
          <a:p>
            <a:pPr lvl="2"/>
            <a:r>
              <a:rPr lang="en-US" dirty="0"/>
              <a:t>Waiting for our colleagues to catch up on tasks</a:t>
            </a:r>
          </a:p>
          <a:p>
            <a:pPr lvl="1"/>
            <a:r>
              <a:rPr lang="en-US" dirty="0"/>
              <a:t>Loss of autonomy:</a:t>
            </a:r>
          </a:p>
          <a:p>
            <a:pPr lvl="2"/>
            <a:r>
              <a:rPr lang="en-US" dirty="0"/>
              <a:t>Narrative content</a:t>
            </a:r>
          </a:p>
          <a:p>
            <a:pPr lvl="2"/>
            <a:r>
              <a:rPr lang="en-US" dirty="0"/>
              <a:t>Evidence</a:t>
            </a:r>
          </a:p>
          <a:p>
            <a:pPr lvl="1"/>
            <a:r>
              <a:rPr lang="en-US" dirty="0"/>
              <a:t>Collaboration takes time</a:t>
            </a:r>
          </a:p>
          <a:p>
            <a:pPr lvl="1"/>
            <a:r>
              <a:rPr lang="en-US" dirty="0"/>
              <a:t>Politics</a:t>
            </a:r>
          </a:p>
          <a:p>
            <a:pPr lvl="2"/>
            <a:r>
              <a:rPr lang="en-US" dirty="0"/>
              <a:t>Flexibility</a:t>
            </a:r>
          </a:p>
          <a:p>
            <a:pPr lvl="2"/>
            <a:r>
              <a:rPr lang="en-US" dirty="0"/>
              <a:t>Governance styles and relationships</a:t>
            </a:r>
          </a:p>
          <a:p>
            <a:pPr lvl="2"/>
            <a:r>
              <a:rPr lang="en-US" dirty="0"/>
              <a:t>Constituent group participation – Senate 10+1 Purview includes Accreditation</a:t>
            </a:r>
          </a:p>
          <a:p>
            <a:pPr lvl="1"/>
            <a:r>
              <a:rPr lang="en-US" dirty="0"/>
              <a:t>“Unhealthy” Competition</a:t>
            </a:r>
          </a:p>
          <a:p>
            <a:endParaRPr lang="en-US" dirty="0"/>
          </a:p>
        </p:txBody>
      </p:sp>
    </p:spTree>
    <p:extLst>
      <p:ext uri="{BB962C8B-B14F-4D97-AF65-F5344CB8AC3E}">
        <p14:creationId xmlns:p14="http://schemas.microsoft.com/office/powerpoint/2010/main" val="1655477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3CDEB-7C45-46F7-9697-23A936953FEE}"/>
              </a:ext>
            </a:extLst>
          </p:cNvPr>
          <p:cNvSpPr>
            <a:spLocks noGrp="1"/>
          </p:cNvSpPr>
          <p:nvPr>
            <p:ph type="title"/>
          </p:nvPr>
        </p:nvSpPr>
        <p:spPr/>
        <p:txBody>
          <a:bodyPr/>
          <a:lstStyle/>
          <a:p>
            <a:r>
              <a:rPr lang="en-US" dirty="0"/>
              <a:t>Safety Tips for a Successful ISER</a:t>
            </a:r>
          </a:p>
        </p:txBody>
      </p:sp>
      <p:sp>
        <p:nvSpPr>
          <p:cNvPr id="3" name="Content Placeholder 2">
            <a:extLst>
              <a:ext uri="{FF2B5EF4-FFF2-40B4-BE49-F238E27FC236}">
                <a16:creationId xmlns:a16="http://schemas.microsoft.com/office/drawing/2014/main" id="{FBBAE267-AA4E-4E24-9AC2-FC70B402B05E}"/>
              </a:ext>
            </a:extLst>
          </p:cNvPr>
          <p:cNvSpPr>
            <a:spLocks noGrp="1"/>
          </p:cNvSpPr>
          <p:nvPr>
            <p:ph sz="half" idx="1"/>
          </p:nvPr>
        </p:nvSpPr>
        <p:spPr/>
        <p:txBody>
          <a:bodyPr/>
          <a:lstStyle/>
          <a:p>
            <a:r>
              <a:rPr lang="en-US" dirty="0"/>
              <a:t>Provide updates to District Participatory Governance Committees</a:t>
            </a:r>
          </a:p>
          <a:p>
            <a:r>
              <a:rPr lang="en-US" dirty="0"/>
              <a:t>Create a District Workgroup</a:t>
            </a:r>
          </a:p>
          <a:p>
            <a:r>
              <a:rPr lang="en-US" dirty="0"/>
              <a:t>Add time for College AND District reporting/updates</a:t>
            </a:r>
          </a:p>
          <a:p>
            <a:r>
              <a:rPr lang="en-US" dirty="0"/>
              <a:t>Use existing District committee structures linked to the Standards to develop and review the standards. </a:t>
            </a:r>
          </a:p>
          <a:p>
            <a:r>
              <a:rPr lang="en-US" dirty="0"/>
              <a:t>Ask Chancellor, in writing, to make responding a top priority</a:t>
            </a:r>
          </a:p>
          <a:p>
            <a:r>
              <a:rPr lang="en-US" dirty="0"/>
              <a:t>Read and Review District responses to the Standards for a “reality check”</a:t>
            </a:r>
          </a:p>
          <a:p>
            <a:endParaRPr lang="en-US" dirty="0"/>
          </a:p>
          <a:p>
            <a:endParaRPr lang="en-US" dirty="0"/>
          </a:p>
        </p:txBody>
      </p:sp>
      <p:sp>
        <p:nvSpPr>
          <p:cNvPr id="5" name="TextBox 4">
            <a:extLst>
              <a:ext uri="{FF2B5EF4-FFF2-40B4-BE49-F238E27FC236}">
                <a16:creationId xmlns:a16="http://schemas.microsoft.com/office/drawing/2014/main" id="{E238BC47-1D5C-4BDB-9C13-8CB412A3FC04}"/>
              </a:ext>
            </a:extLst>
          </p:cNvPr>
          <p:cNvSpPr txBox="1"/>
          <p:nvPr/>
        </p:nvSpPr>
        <p:spPr>
          <a:xfrm>
            <a:off x="3048000" y="3244334"/>
            <a:ext cx="6096000" cy="369332"/>
          </a:xfrm>
          <a:prstGeom prst="rect">
            <a:avLst/>
          </a:prstGeom>
          <a:noFill/>
        </p:spPr>
        <p:txBody>
          <a:bodyPr wrap="square">
            <a:spAutoFit/>
          </a:bodyPr>
          <a:lstStyle/>
          <a:p>
            <a:r>
              <a:rPr lang="en-US" dirty="0"/>
              <a:t> </a:t>
            </a:r>
          </a:p>
        </p:txBody>
      </p:sp>
      <p:sp>
        <p:nvSpPr>
          <p:cNvPr id="7" name="TextBox 6">
            <a:extLst>
              <a:ext uri="{FF2B5EF4-FFF2-40B4-BE49-F238E27FC236}">
                <a16:creationId xmlns:a16="http://schemas.microsoft.com/office/drawing/2014/main" id="{A5CBD4A4-932E-47D4-9EE7-12C91F32BFE3}"/>
              </a:ext>
            </a:extLst>
          </p:cNvPr>
          <p:cNvSpPr txBox="1"/>
          <p:nvPr/>
        </p:nvSpPr>
        <p:spPr>
          <a:xfrm>
            <a:off x="3048000" y="3244334"/>
            <a:ext cx="6096000" cy="369332"/>
          </a:xfrm>
          <a:prstGeom prst="rect">
            <a:avLst/>
          </a:prstGeom>
          <a:noFill/>
        </p:spPr>
        <p:txBody>
          <a:bodyPr wrap="square">
            <a:spAutoFit/>
          </a:bodyPr>
          <a:lstStyle/>
          <a:p>
            <a:r>
              <a:rPr lang="en-US" dirty="0"/>
              <a:t> </a:t>
            </a:r>
          </a:p>
        </p:txBody>
      </p:sp>
    </p:spTree>
    <p:extLst>
      <p:ext uri="{BB962C8B-B14F-4D97-AF65-F5344CB8AC3E}">
        <p14:creationId xmlns:p14="http://schemas.microsoft.com/office/powerpoint/2010/main" val="763440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E7EFD-D184-409B-945A-067DED17BC7C}"/>
              </a:ext>
            </a:extLst>
          </p:cNvPr>
          <p:cNvSpPr>
            <a:spLocks noGrp="1"/>
          </p:cNvSpPr>
          <p:nvPr>
            <p:ph sz="half" idx="1"/>
          </p:nvPr>
        </p:nvSpPr>
        <p:spPr>
          <a:xfrm>
            <a:off x="1277650" y="502920"/>
            <a:ext cx="10058400" cy="5715000"/>
          </a:xfrm>
        </p:spPr>
        <p:txBody>
          <a:bodyPr/>
          <a:lstStyle/>
          <a:p>
            <a:pPr marL="0" indent="0">
              <a:buNone/>
            </a:pPr>
            <a:endParaRPr lang="en-US" dirty="0"/>
          </a:p>
          <a:p>
            <a:pPr marL="0" indent="0">
              <a:buNone/>
            </a:pPr>
            <a:endParaRPr lang="en-US" dirty="0"/>
          </a:p>
          <a:p>
            <a:pPr marL="0" indent="0">
              <a:buNone/>
            </a:pPr>
            <a:r>
              <a:rPr lang="en-US" sz="4800" dirty="0"/>
              <a:t>    </a:t>
            </a:r>
          </a:p>
          <a:p>
            <a:pPr marL="0" indent="0">
              <a:buNone/>
            </a:pPr>
            <a:r>
              <a:rPr lang="en-US" sz="4800" dirty="0"/>
              <a:t>    Questions?</a:t>
            </a:r>
          </a:p>
          <a:p>
            <a:pPr marL="0" indent="0">
              <a:buNone/>
            </a:pPr>
            <a:endParaRPr lang="en-US" dirty="0"/>
          </a:p>
          <a:p>
            <a:pPr marL="0" indent="0">
              <a:buNone/>
            </a:pPr>
            <a:r>
              <a:rPr lang="en-US" dirty="0"/>
              <a:t>          </a:t>
            </a:r>
            <a:r>
              <a:rPr lang="en-US" sz="4000" dirty="0"/>
              <a:t>Thank you!</a:t>
            </a:r>
          </a:p>
        </p:txBody>
      </p:sp>
      <p:sp>
        <p:nvSpPr>
          <p:cNvPr id="4" name="Slide Number Placeholder 3">
            <a:extLst>
              <a:ext uri="{FF2B5EF4-FFF2-40B4-BE49-F238E27FC236}">
                <a16:creationId xmlns:a16="http://schemas.microsoft.com/office/drawing/2014/main" id="{BBB21503-FB00-4118-918C-282A24AFFF2E}"/>
              </a:ext>
            </a:extLst>
          </p:cNvPr>
          <p:cNvSpPr>
            <a:spLocks noGrp="1"/>
          </p:cNvSpPr>
          <p:nvPr>
            <p:ph type="sldNum" sz="quarter" idx="10"/>
          </p:nvPr>
        </p:nvSpPr>
        <p:spPr/>
        <p:txBody>
          <a:bodyPr/>
          <a:lstStyle/>
          <a:p>
            <a:pPr>
              <a:defRPr/>
            </a:pPr>
            <a:fld id="{0154297E-07AE-1449-BCEE-4C04EBDD19BF}" type="slidenum">
              <a:rPr lang="en-US" altLang="en-US" smtClean="0"/>
              <a:pPr>
                <a:defRPr/>
              </a:pPr>
              <a:t>16</a:t>
            </a:fld>
            <a:endParaRPr lang="en-US" altLang="en-US"/>
          </a:p>
        </p:txBody>
      </p:sp>
      <p:sp>
        <p:nvSpPr>
          <p:cNvPr id="5" name="TextBox 4">
            <a:extLst>
              <a:ext uri="{FF2B5EF4-FFF2-40B4-BE49-F238E27FC236}">
                <a16:creationId xmlns:a16="http://schemas.microsoft.com/office/drawing/2014/main" id="{7BBD604B-53EB-4D1B-9B18-E4CF07988778}"/>
              </a:ext>
            </a:extLst>
          </p:cNvPr>
          <p:cNvSpPr txBox="1"/>
          <p:nvPr/>
        </p:nvSpPr>
        <p:spPr>
          <a:xfrm>
            <a:off x="6306850" y="1402080"/>
            <a:ext cx="4782850" cy="1815882"/>
          </a:xfrm>
          <a:prstGeom prst="rect">
            <a:avLst/>
          </a:prstGeom>
          <a:noFill/>
        </p:spPr>
        <p:txBody>
          <a:bodyPr wrap="square" rtlCol="0">
            <a:spAutoFit/>
          </a:bodyPr>
          <a:lstStyle/>
          <a:p>
            <a:r>
              <a:rPr lang="en-US" sz="2800" dirty="0">
                <a:solidFill>
                  <a:srgbClr val="000000"/>
                </a:solidFill>
              </a:rPr>
              <a:t>Dr. Jeff Lamb</a:t>
            </a:r>
          </a:p>
          <a:p>
            <a:r>
              <a:rPr lang="en-US" sz="2800" dirty="0">
                <a:solidFill>
                  <a:srgbClr val="000000"/>
                </a:solidFill>
              </a:rPr>
              <a:t>VP Academic Affairs</a:t>
            </a:r>
          </a:p>
          <a:p>
            <a:r>
              <a:rPr lang="en-US" sz="2800" dirty="0">
                <a:solidFill>
                  <a:srgbClr val="000000"/>
                </a:solidFill>
              </a:rPr>
              <a:t>Santa Ana College</a:t>
            </a:r>
          </a:p>
          <a:p>
            <a:r>
              <a:rPr lang="en-US" sz="2800" dirty="0">
                <a:solidFill>
                  <a:srgbClr val="000000"/>
                </a:solidFill>
              </a:rPr>
              <a:t>lamb_jeffrey@sac.edu</a:t>
            </a:r>
          </a:p>
        </p:txBody>
      </p:sp>
      <p:sp>
        <p:nvSpPr>
          <p:cNvPr id="6" name="TextBox 5">
            <a:extLst>
              <a:ext uri="{FF2B5EF4-FFF2-40B4-BE49-F238E27FC236}">
                <a16:creationId xmlns:a16="http://schemas.microsoft.com/office/drawing/2014/main" id="{DB31ABE8-472B-4AB1-A126-299BCF335FCD}"/>
              </a:ext>
            </a:extLst>
          </p:cNvPr>
          <p:cNvSpPr txBox="1"/>
          <p:nvPr/>
        </p:nvSpPr>
        <p:spPr>
          <a:xfrm>
            <a:off x="6276652" y="3764280"/>
            <a:ext cx="5059398" cy="2246769"/>
          </a:xfrm>
          <a:prstGeom prst="rect">
            <a:avLst/>
          </a:prstGeom>
          <a:noFill/>
        </p:spPr>
        <p:txBody>
          <a:bodyPr wrap="none" rtlCol="0">
            <a:spAutoFit/>
          </a:bodyPr>
          <a:lstStyle/>
          <a:p>
            <a:r>
              <a:rPr lang="en-US" sz="2800" dirty="0">
                <a:solidFill>
                  <a:srgbClr val="000000"/>
                </a:solidFill>
              </a:rPr>
              <a:t>Amber Gillis</a:t>
            </a:r>
          </a:p>
          <a:p>
            <a:r>
              <a:rPr lang="en-US" sz="2800" dirty="0">
                <a:solidFill>
                  <a:srgbClr val="000000"/>
                </a:solidFill>
              </a:rPr>
              <a:t>Associate Professor of English</a:t>
            </a:r>
          </a:p>
          <a:p>
            <a:r>
              <a:rPr lang="en-US" sz="2800" dirty="0">
                <a:solidFill>
                  <a:srgbClr val="000000"/>
                </a:solidFill>
              </a:rPr>
              <a:t>Compton College</a:t>
            </a:r>
          </a:p>
          <a:p>
            <a:r>
              <a:rPr lang="en-US" sz="2800" dirty="0">
                <a:solidFill>
                  <a:srgbClr val="000000"/>
                </a:solidFill>
              </a:rPr>
              <a:t>ASCCC South Representative</a:t>
            </a:r>
          </a:p>
          <a:p>
            <a:r>
              <a:rPr lang="en-US" sz="2800" dirty="0">
                <a:solidFill>
                  <a:srgbClr val="000000"/>
                </a:solidFill>
              </a:rPr>
              <a:t>agillis@compton.edu</a:t>
            </a:r>
          </a:p>
        </p:txBody>
      </p:sp>
    </p:spTree>
    <p:extLst>
      <p:ext uri="{BB962C8B-B14F-4D97-AF65-F5344CB8AC3E}">
        <p14:creationId xmlns:p14="http://schemas.microsoft.com/office/powerpoint/2010/main" val="1823802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7459FDA-E382-44D5-802A-7E46B527A99C}"/>
              </a:ext>
            </a:extLst>
          </p:cNvPr>
          <p:cNvSpPr>
            <a:spLocks noGrp="1" noChangeArrowheads="1"/>
          </p:cNvSpPr>
          <p:nvPr>
            <p:ph type="title"/>
          </p:nvPr>
        </p:nvSpPr>
        <p:spPr bwMode="auto">
          <a:xfrm>
            <a:off x="3295515" y="646131"/>
            <a:ext cx="805828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effectLst/>
                <a:latin typeface="Palatino"/>
                <a:ea typeface="Calibri" panose="020F0502020204030204" pitchFamily="34" charset="0"/>
              </a:rPr>
              <a:t>Accreditation in Multi-College Districts  </a:t>
            </a:r>
            <a:endParaRPr kumimoji="0" lang="en-US" altLang="en-US" sz="3200" b="0" i="0" u="none" strike="noStrike" cap="none" normalizeH="0" baseline="0" dirty="0">
              <a:ln>
                <a:noFill/>
              </a:ln>
              <a:effectLst/>
              <a:latin typeface="Palatino"/>
              <a:ea typeface="Calibri" panose="020F0502020204030204" pitchFamily="34" charset="0"/>
            </a:endParaRPr>
          </a:p>
        </p:txBody>
      </p:sp>
      <p:sp>
        <p:nvSpPr>
          <p:cNvPr id="3" name="Subtitle 2">
            <a:extLst>
              <a:ext uri="{FF2B5EF4-FFF2-40B4-BE49-F238E27FC236}">
                <a16:creationId xmlns:a16="http://schemas.microsoft.com/office/drawing/2014/main" id="{403C45CB-B4E6-4257-B659-3E3132985828}"/>
              </a:ext>
            </a:extLst>
          </p:cNvPr>
          <p:cNvSpPr>
            <a:spLocks noGrp="1"/>
          </p:cNvSpPr>
          <p:nvPr>
            <p:ph idx="1"/>
          </p:nvPr>
        </p:nvSpPr>
        <p:spPr/>
        <p:txBody>
          <a:bodyPr/>
          <a:lstStyle/>
          <a:p>
            <a:pPr lvl="0" eaLnBrk="0" fontAlgn="base" hangingPunct="0">
              <a:lnSpc>
                <a:spcPct val="100000"/>
              </a:lnSpc>
              <a:spcBef>
                <a:spcPct val="0"/>
              </a:spcBef>
              <a:spcAft>
                <a:spcPct val="0"/>
              </a:spcAft>
            </a:pP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Friday, February 25, 2022</a:t>
            </a:r>
            <a:endParaRPr kumimoji="0" lang="en-US" altLang="en-US" sz="2000" b="0" i="0" u="none" strike="noStrike" cap="none" normalizeH="0" baseline="0" dirty="0">
              <a:ln>
                <a:noFill/>
              </a:ln>
              <a:solidFill>
                <a:schemeClr val="tx1"/>
              </a:solidFill>
              <a:effectLst/>
              <a:ea typeface="Calibri" panose="020F0502020204030204" pitchFamily="34" charset="0"/>
            </a:endParaRPr>
          </a:p>
          <a:p>
            <a:pPr lvl="0" eaLnBrk="0" fontAlgn="base" hangingPunct="0">
              <a:lnSpc>
                <a:spcPct val="100000"/>
              </a:lnSpc>
              <a:spcBef>
                <a:spcPct val="0"/>
              </a:spcBef>
              <a:spcAft>
                <a:spcPct val="0"/>
              </a:spcAft>
            </a:pP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2:30pm - 3:45pm</a:t>
            </a:r>
          </a:p>
          <a:p>
            <a:pPr lvl="0" eaLnBrk="0" fontAlgn="base" hangingPunct="0">
              <a:lnSpc>
                <a:spcPct val="100000"/>
              </a:lnSpc>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Presenters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Amber Gillis, ASCCC South Representative </a:t>
            </a:r>
            <a:endPar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Jeff Lamb, Vice President of Academic Affairs, Santa Ana College </a:t>
            </a:r>
            <a:endParaRPr kumimoji="0" lang="en-US" altLang="en-US" sz="3600" b="0" i="0" u="none" strike="noStrike" cap="none" normalizeH="0" baseline="0" dirty="0">
              <a:ln>
                <a:noFill/>
              </a:ln>
              <a:solidFill>
                <a:schemeClr val="tx1"/>
              </a:solidFill>
              <a:effectLst/>
              <a:latin typeface="Arial" panose="020B0604020202020204" pitchFamily="34" charset="0"/>
            </a:endParaRPr>
          </a:p>
          <a:p>
            <a:pPr lvl="0" eaLnBrk="0" fontAlgn="base" hangingPunct="0">
              <a:lnSpc>
                <a:spcPct val="100000"/>
              </a:lnSpc>
              <a:spcBef>
                <a:spcPct val="0"/>
              </a:spcBef>
              <a:spcAft>
                <a:spcPct val="0"/>
              </a:spcAft>
            </a:pPr>
            <a:endParaRPr lang="en-US" dirty="0"/>
          </a:p>
        </p:txBody>
      </p:sp>
    </p:spTree>
    <p:extLst>
      <p:ext uri="{BB962C8B-B14F-4D97-AF65-F5344CB8AC3E}">
        <p14:creationId xmlns:p14="http://schemas.microsoft.com/office/powerpoint/2010/main" val="2951072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7571C-CE40-489A-8EED-ADB3FBFE2601}"/>
              </a:ext>
            </a:extLst>
          </p:cNvPr>
          <p:cNvSpPr>
            <a:spLocks noGrp="1"/>
          </p:cNvSpPr>
          <p:nvPr>
            <p:ph type="title"/>
          </p:nvPr>
        </p:nvSpPr>
        <p:spPr/>
        <p:txBody>
          <a:bodyPr>
            <a:normAutofit/>
          </a:bodyPr>
          <a:lstStyle/>
          <a:p>
            <a:r>
              <a:rPr lang="en-US" altLang="en-US" sz="4000" b="1" dirty="0">
                <a:latin typeface="Palatino"/>
                <a:ea typeface="Calibri" panose="020F0502020204030204" pitchFamily="34" charset="0"/>
              </a:rPr>
              <a:t>Accreditation in Multi-College Districts  </a:t>
            </a:r>
            <a:endParaRPr lang="en-US" sz="4000" dirty="0">
              <a:latin typeface="Palatino"/>
            </a:endParaRPr>
          </a:p>
        </p:txBody>
      </p:sp>
      <p:sp>
        <p:nvSpPr>
          <p:cNvPr id="3" name="Content Placeholder 2">
            <a:extLst>
              <a:ext uri="{FF2B5EF4-FFF2-40B4-BE49-F238E27FC236}">
                <a16:creationId xmlns:a16="http://schemas.microsoft.com/office/drawing/2014/main" id="{DACC3655-8DBF-4A6A-98D7-A5292D890CA7}"/>
              </a:ext>
            </a:extLst>
          </p:cNvPr>
          <p:cNvSpPr>
            <a:spLocks noGrp="1"/>
          </p:cNvSpPr>
          <p:nvPr>
            <p:ph idx="1"/>
          </p:nvPr>
        </p:nvSpPr>
        <p:spPr/>
        <p:txBody>
          <a:bodyPr/>
          <a:lstStyle/>
          <a:p>
            <a:pPr marL="0" indent="0">
              <a:buNone/>
            </a:pPr>
            <a:r>
              <a:rPr lang="en-US" dirty="0"/>
              <a:t>We are all aware that colleges are accredited, not districts. However, in multi-college districts, “the district” plays a substantial role in the college’s ability to meet the accreditation requirements and must support each college within the district.  Strategic coordination among the colleges and the district can support effective development of the colleges’ ISERs. This session will explore some of the unique challenges and opportunities of creating an ISER in a multi-college district as well as review the Commission’s “Policy on Evaluation of Institutions in Multi-College/Multi-Unit Districts or Systems” and processes for the assignment of visiting teams for multi-college districts. </a:t>
            </a:r>
          </a:p>
        </p:txBody>
      </p:sp>
    </p:spTree>
    <p:extLst>
      <p:ext uri="{BB962C8B-B14F-4D97-AF65-F5344CB8AC3E}">
        <p14:creationId xmlns:p14="http://schemas.microsoft.com/office/powerpoint/2010/main" val="284666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1EB0E-0A03-4C6F-B196-BECD7B823B83}"/>
              </a:ext>
            </a:extLst>
          </p:cNvPr>
          <p:cNvSpPr>
            <a:spLocks noGrp="1"/>
          </p:cNvSpPr>
          <p:nvPr>
            <p:ph type="title"/>
          </p:nvPr>
        </p:nvSpPr>
        <p:spPr/>
        <p:txBody>
          <a:bodyPr/>
          <a:lstStyle/>
          <a:p>
            <a:r>
              <a:rPr lang="en-US" dirty="0"/>
              <a:t>The Standard and Policies</a:t>
            </a:r>
          </a:p>
        </p:txBody>
      </p:sp>
      <p:sp>
        <p:nvSpPr>
          <p:cNvPr id="3" name="Content Placeholder 2">
            <a:extLst>
              <a:ext uri="{FF2B5EF4-FFF2-40B4-BE49-F238E27FC236}">
                <a16:creationId xmlns:a16="http://schemas.microsoft.com/office/drawing/2014/main" id="{6C1F8745-F268-40F5-B61A-1CF5A7C2330E}"/>
              </a:ext>
            </a:extLst>
          </p:cNvPr>
          <p:cNvSpPr>
            <a:spLocks noGrp="1"/>
          </p:cNvSpPr>
          <p:nvPr>
            <p:ph sz="half" idx="1"/>
          </p:nvPr>
        </p:nvSpPr>
        <p:spPr/>
        <p:txBody>
          <a:bodyPr/>
          <a:lstStyle/>
          <a:p>
            <a:r>
              <a:rPr lang="en-US" dirty="0">
                <a:solidFill>
                  <a:srgbClr val="000000"/>
                </a:solidFill>
              </a:rPr>
              <a:t>Standard IVD – Seven Standards to Address</a:t>
            </a:r>
          </a:p>
          <a:p>
            <a:r>
              <a:rPr lang="en-US" dirty="0">
                <a:solidFill>
                  <a:srgbClr val="000000"/>
                </a:solidFill>
              </a:rPr>
              <a:t>ERs not specific to Districts or Multi-College Systems; however, this area still supports ER7: Governing Board</a:t>
            </a:r>
            <a:endParaRPr lang="en-US" sz="1800" b="0" i="0" u="none" strike="noStrike" baseline="0" dirty="0">
              <a:solidFill>
                <a:srgbClr val="000000"/>
              </a:solidFill>
              <a:latin typeface="Arial" panose="020B0604020202020204" pitchFamily="34" charset="0"/>
            </a:endParaRPr>
          </a:p>
          <a:p>
            <a:pPr marL="457200" lvl="1" indent="0">
              <a:buNone/>
            </a:pPr>
            <a:r>
              <a:rPr lang="en-US" sz="1600" b="0" i="0" u="none" strike="noStrike" baseline="0" dirty="0">
                <a:solidFill>
                  <a:srgbClr val="000000"/>
                </a:solidFill>
                <a:latin typeface="Arial" panose="020B0604020202020204" pitchFamily="34" charset="0"/>
              </a:rPr>
              <a:t>The institution has a functioning governing board responsible for the academic quality, institutional integrity, and financial stability of the institution and for ensuring that the institution's mission is achieved. This board is ultimately responsible for ensuring that the financial resources of the institution are used to provide a sound educational program. Its membership is sufficient in size and composition to fulfill all board responsibilities. </a:t>
            </a:r>
          </a:p>
          <a:p>
            <a:pPr marL="457200" lvl="1" indent="0">
              <a:buNone/>
            </a:pPr>
            <a:r>
              <a:rPr lang="en-US" sz="1600" b="0" i="0" u="none" strike="noStrike" baseline="0" dirty="0">
                <a:solidFill>
                  <a:srgbClr val="000000"/>
                </a:solidFill>
                <a:latin typeface="Arial" panose="020B0604020202020204" pitchFamily="34" charset="0"/>
              </a:rPr>
              <a:t>The governing board is an independent policy-making body capable of reflecting constituent and public interest in board activities and decisions. A majority of the board members have no employment, family, ownership, or other personal financial interest in the institution. The board adheres to a conflict of interest policy that assures that those interests are disclosed and that they do not interfere with the impartiality of governing body members or outweigh the greater duty to secure and ensure the academic and fiscal integrity of the institution. (Standard IV.C.1, IV.C.4, and IV.C.11) </a:t>
            </a:r>
            <a:endParaRPr lang="en-US" dirty="0">
              <a:solidFill>
                <a:srgbClr val="000000"/>
              </a:solidFill>
            </a:endParaRPr>
          </a:p>
          <a:p>
            <a:r>
              <a:rPr lang="en-US" dirty="0">
                <a:solidFill>
                  <a:srgbClr val="000000"/>
                </a:solidFill>
              </a:rPr>
              <a:t>ACCJC Policy: </a:t>
            </a:r>
            <a:r>
              <a:rPr lang="en-US" dirty="0">
                <a:solidFill>
                  <a:srgbClr val="000000"/>
                </a:solidFill>
                <a:effectLst/>
                <a:ea typeface="Calibri" panose="020F0502020204030204" pitchFamily="34" charset="0"/>
                <a:cs typeface="Times New Roman" panose="02020603050405020304" pitchFamily="18" charset="0"/>
                <a:hlinkClick r:id="rId2"/>
              </a:rPr>
              <a:t>Policy on Evaluation of Institutions in Multi-College/Multi-Unit Districts or Systems</a:t>
            </a:r>
            <a:endParaRPr lang="en-US" dirty="0">
              <a:solidFill>
                <a:srgbClr val="000000"/>
              </a:solidFill>
            </a:endParaRPr>
          </a:p>
        </p:txBody>
      </p:sp>
    </p:spTree>
    <p:extLst>
      <p:ext uri="{BB962C8B-B14F-4D97-AF65-F5344CB8AC3E}">
        <p14:creationId xmlns:p14="http://schemas.microsoft.com/office/powerpoint/2010/main" val="25363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D9193-4D32-4119-9227-3AA3C8258539}"/>
              </a:ext>
            </a:extLst>
          </p:cNvPr>
          <p:cNvSpPr>
            <a:spLocks noGrp="1"/>
          </p:cNvSpPr>
          <p:nvPr>
            <p:ph type="title"/>
          </p:nvPr>
        </p:nvSpPr>
        <p:spPr/>
        <p:txBody>
          <a:bodyPr/>
          <a:lstStyle/>
          <a:p>
            <a:r>
              <a:rPr lang="en-US" dirty="0"/>
              <a:t>Likely Suspects…</a:t>
            </a:r>
          </a:p>
        </p:txBody>
      </p:sp>
      <p:sp>
        <p:nvSpPr>
          <p:cNvPr id="3" name="Content Placeholder 2">
            <a:extLst>
              <a:ext uri="{FF2B5EF4-FFF2-40B4-BE49-F238E27FC236}">
                <a16:creationId xmlns:a16="http://schemas.microsoft.com/office/drawing/2014/main" id="{3B189C07-9A8C-4D50-B2B4-9DA49F8CE83C}"/>
              </a:ext>
            </a:extLst>
          </p:cNvPr>
          <p:cNvSpPr>
            <a:spLocks noGrp="1"/>
          </p:cNvSpPr>
          <p:nvPr>
            <p:ph sz="half" idx="1"/>
          </p:nvPr>
        </p:nvSpPr>
        <p:spPr/>
        <p:txBody>
          <a:bodyPr/>
          <a:lstStyle/>
          <a:p>
            <a:r>
              <a:rPr lang="en-US" dirty="0"/>
              <a:t>Functions/Mapping of Responsibilities</a:t>
            </a:r>
          </a:p>
          <a:p>
            <a:r>
              <a:rPr lang="en-US" dirty="0"/>
              <a:t>IB-- Assuring Academic Quality and Institutional Effectiveness</a:t>
            </a:r>
          </a:p>
          <a:p>
            <a:r>
              <a:rPr lang="en-US" dirty="0"/>
              <a:t>IIIA-- Human Resources</a:t>
            </a:r>
          </a:p>
          <a:p>
            <a:r>
              <a:rPr lang="en-US" dirty="0"/>
              <a:t>IIIB-- Physical Resources</a:t>
            </a:r>
          </a:p>
          <a:p>
            <a:r>
              <a:rPr lang="en-US" dirty="0"/>
              <a:t>IIIC-- Technology Resources</a:t>
            </a:r>
          </a:p>
          <a:p>
            <a:r>
              <a:rPr lang="en-US" dirty="0"/>
              <a:t>IIID-- Fiscal Resources</a:t>
            </a:r>
          </a:p>
          <a:p>
            <a:r>
              <a:rPr lang="en-US" dirty="0"/>
              <a:t>IVC-- Governing Board</a:t>
            </a:r>
          </a:p>
          <a:p>
            <a:r>
              <a:rPr lang="en-US" dirty="0"/>
              <a:t>IVD-- Multi-College District</a:t>
            </a:r>
          </a:p>
        </p:txBody>
      </p:sp>
    </p:spTree>
    <p:extLst>
      <p:ext uri="{BB962C8B-B14F-4D97-AF65-F5344CB8AC3E}">
        <p14:creationId xmlns:p14="http://schemas.microsoft.com/office/powerpoint/2010/main" val="404975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393F-15C0-4838-A188-40273B8764FB}"/>
              </a:ext>
            </a:extLst>
          </p:cNvPr>
          <p:cNvSpPr>
            <a:spLocks noGrp="1"/>
          </p:cNvSpPr>
          <p:nvPr>
            <p:ph type="title"/>
          </p:nvPr>
        </p:nvSpPr>
        <p:spPr/>
        <p:txBody>
          <a:bodyPr/>
          <a:lstStyle/>
          <a:p>
            <a:r>
              <a:rPr lang="en-US" dirty="0"/>
              <a:t>Coordinating the ISER</a:t>
            </a:r>
          </a:p>
        </p:txBody>
      </p:sp>
      <p:sp>
        <p:nvSpPr>
          <p:cNvPr id="3" name="Content Placeholder 2">
            <a:extLst>
              <a:ext uri="{FF2B5EF4-FFF2-40B4-BE49-F238E27FC236}">
                <a16:creationId xmlns:a16="http://schemas.microsoft.com/office/drawing/2014/main" id="{0ED29E73-3C2D-439B-8FD0-E5B1DA591CF1}"/>
              </a:ext>
            </a:extLst>
          </p:cNvPr>
          <p:cNvSpPr>
            <a:spLocks noGrp="1"/>
          </p:cNvSpPr>
          <p:nvPr>
            <p:ph sz="half" idx="1"/>
          </p:nvPr>
        </p:nvSpPr>
        <p:spPr/>
        <p:txBody>
          <a:bodyPr>
            <a:normAutofit lnSpcReduction="10000"/>
          </a:bodyPr>
          <a:lstStyle/>
          <a:p>
            <a:r>
              <a:rPr lang="en-US" dirty="0"/>
              <a:t>Start Early</a:t>
            </a:r>
          </a:p>
          <a:p>
            <a:r>
              <a:rPr lang="en-US" dirty="0"/>
              <a:t>Establish an Organizational Structure</a:t>
            </a:r>
          </a:p>
          <a:p>
            <a:pPr lvl="1"/>
            <a:r>
              <a:rPr lang="en-US" dirty="0"/>
              <a:t>Executive Team</a:t>
            </a:r>
          </a:p>
          <a:p>
            <a:pPr lvl="1"/>
            <a:r>
              <a:rPr lang="en-US" dirty="0"/>
              <a:t>Core Team– </a:t>
            </a:r>
            <a:r>
              <a:rPr lang="en-US" b="1" dirty="0"/>
              <a:t>Include District </a:t>
            </a:r>
          </a:p>
          <a:p>
            <a:pPr lvl="1"/>
            <a:r>
              <a:rPr lang="en-US" dirty="0"/>
              <a:t>Standard Teams– </a:t>
            </a:r>
            <a:r>
              <a:rPr lang="en-US" b="1" dirty="0"/>
              <a:t>Include District</a:t>
            </a:r>
          </a:p>
          <a:p>
            <a:r>
              <a:rPr lang="en-US" dirty="0"/>
              <a:t>Get Trained– </a:t>
            </a:r>
            <a:r>
              <a:rPr lang="en-US" b="1" dirty="0"/>
              <a:t>Include District Personnel</a:t>
            </a:r>
          </a:p>
          <a:p>
            <a:pPr lvl="1"/>
            <a:r>
              <a:rPr lang="en-US" dirty="0"/>
              <a:t>ASCCC friendly VP visit </a:t>
            </a:r>
          </a:p>
          <a:p>
            <a:pPr lvl="1"/>
            <a:r>
              <a:rPr lang="en-US" dirty="0"/>
              <a:t>ASCCC Institute</a:t>
            </a:r>
          </a:p>
          <a:p>
            <a:pPr lvl="1"/>
            <a:r>
              <a:rPr lang="en-US" dirty="0"/>
              <a:t>Familiarize yourself with the Standards, ERs, and Policies </a:t>
            </a:r>
          </a:p>
          <a:p>
            <a:pPr lvl="1"/>
            <a:r>
              <a:rPr lang="en-US" dirty="0"/>
              <a:t>Read your most recent Midterm Report and last ISER – What progress has been made since your last reports?</a:t>
            </a:r>
          </a:p>
          <a:p>
            <a:pPr lvl="1"/>
            <a:r>
              <a:rPr lang="en-US" dirty="0"/>
              <a:t>Board of Trustees Training</a:t>
            </a:r>
          </a:p>
        </p:txBody>
      </p:sp>
    </p:spTree>
    <p:extLst>
      <p:ext uri="{BB962C8B-B14F-4D97-AF65-F5344CB8AC3E}">
        <p14:creationId xmlns:p14="http://schemas.microsoft.com/office/powerpoint/2010/main" val="253057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B71C-B806-483C-A083-BB4A39214C04}"/>
              </a:ext>
            </a:extLst>
          </p:cNvPr>
          <p:cNvSpPr>
            <a:spLocks noGrp="1"/>
          </p:cNvSpPr>
          <p:nvPr>
            <p:ph type="title"/>
          </p:nvPr>
        </p:nvSpPr>
        <p:spPr/>
        <p:txBody>
          <a:bodyPr/>
          <a:lstStyle/>
          <a:p>
            <a:r>
              <a:rPr lang="en-US" dirty="0"/>
              <a:t>Developing the ISER</a:t>
            </a:r>
          </a:p>
        </p:txBody>
      </p:sp>
      <p:sp>
        <p:nvSpPr>
          <p:cNvPr id="3" name="Content Placeholder 2">
            <a:extLst>
              <a:ext uri="{FF2B5EF4-FFF2-40B4-BE49-F238E27FC236}">
                <a16:creationId xmlns:a16="http://schemas.microsoft.com/office/drawing/2014/main" id="{00817952-8118-4548-A06F-6087AB125E08}"/>
              </a:ext>
            </a:extLst>
          </p:cNvPr>
          <p:cNvSpPr>
            <a:spLocks noGrp="1"/>
          </p:cNvSpPr>
          <p:nvPr>
            <p:ph sz="half" idx="1"/>
          </p:nvPr>
        </p:nvSpPr>
        <p:spPr/>
        <p:txBody>
          <a:bodyPr>
            <a:normAutofit/>
          </a:bodyPr>
          <a:lstStyle/>
          <a:p>
            <a:r>
              <a:rPr lang="en-US" dirty="0"/>
              <a:t>Invite EVERYONE to participate</a:t>
            </a:r>
          </a:p>
          <a:p>
            <a:pPr lvl="1"/>
            <a:r>
              <a:rPr lang="en-US" dirty="0"/>
              <a:t>Develop a Standard Matrix with names, role, and assigned Standard</a:t>
            </a:r>
          </a:p>
          <a:p>
            <a:pPr lvl="1"/>
            <a:r>
              <a:rPr lang="en-US" dirty="0"/>
              <a:t>Santa Ana College’s Standard Matrix Example</a:t>
            </a:r>
          </a:p>
          <a:p>
            <a:r>
              <a:rPr lang="en-US" dirty="0"/>
              <a:t>Establish regular meetings– At the Colleges, District and Board</a:t>
            </a:r>
          </a:p>
          <a:p>
            <a:r>
              <a:rPr lang="en-US" dirty="0"/>
              <a:t>Calendarize Reporting Out– At Colleges, District, and Board</a:t>
            </a:r>
          </a:p>
          <a:p>
            <a:r>
              <a:rPr lang="en-US" dirty="0"/>
              <a:t>Hold ISER Writing Retreats Together with Other Colleges in the District</a:t>
            </a:r>
          </a:p>
          <a:p>
            <a:pPr lvl="1"/>
            <a:r>
              <a:rPr lang="en-US" dirty="0"/>
              <a:t>Compton College Workshop example</a:t>
            </a:r>
          </a:p>
          <a:p>
            <a:pPr lvl="1"/>
            <a:r>
              <a:rPr lang="en-US" dirty="0"/>
              <a:t>Santa Ana College Writing Tips and Training example</a:t>
            </a:r>
          </a:p>
          <a:p>
            <a:pPr lvl="1"/>
            <a:r>
              <a:rPr lang="en-US" dirty="0"/>
              <a:t>Evidence in Accreditation (PPT)</a:t>
            </a:r>
          </a:p>
        </p:txBody>
      </p:sp>
    </p:spTree>
    <p:extLst>
      <p:ext uri="{BB962C8B-B14F-4D97-AF65-F5344CB8AC3E}">
        <p14:creationId xmlns:p14="http://schemas.microsoft.com/office/powerpoint/2010/main" val="3115744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A1F9-7D10-46C7-910A-6193471C258B}"/>
              </a:ext>
            </a:extLst>
          </p:cNvPr>
          <p:cNvSpPr>
            <a:spLocks noGrp="1"/>
          </p:cNvSpPr>
          <p:nvPr>
            <p:ph type="title"/>
          </p:nvPr>
        </p:nvSpPr>
        <p:spPr/>
        <p:txBody>
          <a:bodyPr/>
          <a:lstStyle/>
          <a:p>
            <a:r>
              <a:rPr lang="en-US" dirty="0"/>
              <a:t>Sample Document</a:t>
            </a:r>
          </a:p>
        </p:txBody>
      </p:sp>
      <p:graphicFrame>
        <p:nvGraphicFramePr>
          <p:cNvPr id="5" name="Content Placeholder 4">
            <a:extLst>
              <a:ext uri="{FF2B5EF4-FFF2-40B4-BE49-F238E27FC236}">
                <a16:creationId xmlns:a16="http://schemas.microsoft.com/office/drawing/2014/main" id="{513C2CF6-65B4-4761-90DD-867E7FF4D9E6}"/>
              </a:ext>
            </a:extLst>
          </p:cNvPr>
          <p:cNvGraphicFramePr>
            <a:graphicFrameLocks noGrp="1"/>
          </p:cNvGraphicFramePr>
          <p:nvPr>
            <p:ph sz="half" idx="1"/>
            <p:extLst>
              <p:ext uri="{D42A27DB-BD31-4B8C-83A1-F6EECF244321}">
                <p14:modId xmlns:p14="http://schemas.microsoft.com/office/powerpoint/2010/main" val="2081912010"/>
              </p:ext>
            </p:extLst>
          </p:nvPr>
        </p:nvGraphicFramePr>
        <p:xfrm>
          <a:off x="1277938" y="1798638"/>
          <a:ext cx="10058396" cy="4471743"/>
        </p:xfrm>
        <a:graphic>
          <a:graphicData uri="http://schemas.openxmlformats.org/drawingml/2006/table">
            <a:tbl>
              <a:tblPr/>
              <a:tblGrid>
                <a:gridCol w="682166">
                  <a:extLst>
                    <a:ext uri="{9D8B030D-6E8A-4147-A177-3AD203B41FA5}">
                      <a16:colId xmlns:a16="http://schemas.microsoft.com/office/drawing/2014/main" val="3585497737"/>
                    </a:ext>
                  </a:extLst>
                </a:gridCol>
                <a:gridCol w="1634356">
                  <a:extLst>
                    <a:ext uri="{9D8B030D-6E8A-4147-A177-3AD203B41FA5}">
                      <a16:colId xmlns:a16="http://schemas.microsoft.com/office/drawing/2014/main" val="4179789961"/>
                    </a:ext>
                  </a:extLst>
                </a:gridCol>
                <a:gridCol w="1129838">
                  <a:extLst>
                    <a:ext uri="{9D8B030D-6E8A-4147-A177-3AD203B41FA5}">
                      <a16:colId xmlns:a16="http://schemas.microsoft.com/office/drawing/2014/main" val="3018906965"/>
                    </a:ext>
                  </a:extLst>
                </a:gridCol>
                <a:gridCol w="1577509">
                  <a:extLst>
                    <a:ext uri="{9D8B030D-6E8A-4147-A177-3AD203B41FA5}">
                      <a16:colId xmlns:a16="http://schemas.microsoft.com/office/drawing/2014/main" val="99576432"/>
                    </a:ext>
                  </a:extLst>
                </a:gridCol>
                <a:gridCol w="1311039">
                  <a:extLst>
                    <a:ext uri="{9D8B030D-6E8A-4147-A177-3AD203B41FA5}">
                      <a16:colId xmlns:a16="http://schemas.microsoft.com/office/drawing/2014/main" val="366290060"/>
                    </a:ext>
                  </a:extLst>
                </a:gridCol>
                <a:gridCol w="1179578">
                  <a:extLst>
                    <a:ext uri="{9D8B030D-6E8A-4147-A177-3AD203B41FA5}">
                      <a16:colId xmlns:a16="http://schemas.microsoft.com/office/drawing/2014/main" val="286296223"/>
                    </a:ext>
                  </a:extLst>
                </a:gridCol>
                <a:gridCol w="1222214">
                  <a:extLst>
                    <a:ext uri="{9D8B030D-6E8A-4147-A177-3AD203B41FA5}">
                      <a16:colId xmlns:a16="http://schemas.microsoft.com/office/drawing/2014/main" val="248001944"/>
                    </a:ext>
                  </a:extLst>
                </a:gridCol>
                <a:gridCol w="1321696">
                  <a:extLst>
                    <a:ext uri="{9D8B030D-6E8A-4147-A177-3AD203B41FA5}">
                      <a16:colId xmlns:a16="http://schemas.microsoft.com/office/drawing/2014/main" val="1917040029"/>
                    </a:ext>
                  </a:extLst>
                </a:gridCol>
              </a:tblGrid>
              <a:tr h="205252">
                <a:tc gridSpan="2">
                  <a:txBody>
                    <a:bodyPr/>
                    <a:lstStyle/>
                    <a:p>
                      <a:pPr algn="ctr" fontAlgn="ctr"/>
                      <a:r>
                        <a:rPr lang="en-US" sz="1100" b="0" i="0" u="none" strike="noStrike" dirty="0">
                          <a:solidFill>
                            <a:srgbClr val="000000"/>
                          </a:solidFill>
                          <a:effectLst/>
                          <a:latin typeface="Calibri" panose="020F0502020204030204" pitchFamily="34" charset="0"/>
                        </a:rPr>
                        <a:t>ACCJC Standards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A"/>
                    </a:solidFill>
                  </a:tcPr>
                </a:tc>
                <a:tc hMerge="1">
                  <a:txBody>
                    <a:bodyPr/>
                    <a:lstStyle/>
                    <a:p>
                      <a:endParaRPr lang="en-US"/>
                    </a:p>
                  </a:txBody>
                  <a:tcPr/>
                </a:tc>
                <a:tc gridSpan="3">
                  <a:txBody>
                    <a:bodyPr/>
                    <a:lstStyle/>
                    <a:p>
                      <a:pPr algn="ctr" fontAlgn="ctr"/>
                      <a:r>
                        <a:rPr lang="en-US" sz="1100" b="0" i="0" u="none" strike="noStrike">
                          <a:solidFill>
                            <a:srgbClr val="000000"/>
                          </a:solidFill>
                          <a:effectLst/>
                          <a:latin typeface="Calibri" panose="020F0502020204030204" pitchFamily="34" charset="0"/>
                        </a:rPr>
                        <a:t>Responsible Person(s)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000000"/>
                          </a:solidFill>
                          <a:effectLst/>
                          <a:latin typeface="Calibri" panose="020F0502020204030204" pitchFamily="34" charset="0"/>
                        </a:rPr>
                        <a:t>Related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6345959"/>
                  </a:ext>
                </a:extLst>
              </a:tr>
              <a:tr h="337732">
                <a:tc>
                  <a:txBody>
                    <a:bodyPr/>
                    <a:lstStyle/>
                    <a:p>
                      <a:pPr algn="ctr" fontAlgn="ctr"/>
                      <a:r>
                        <a:rPr lang="en-US" sz="1100" b="0" i="0" u="none" strike="noStrike">
                          <a:solidFill>
                            <a:srgbClr val="000000"/>
                          </a:solidFill>
                          <a:effectLst/>
                          <a:latin typeface="Calibri" panose="020F0502020204030204" pitchFamily="34" charset="0"/>
                        </a:rPr>
                        <a:t>Area</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0" i="0" u="none" strike="noStrike">
                          <a:solidFill>
                            <a:srgbClr val="000000"/>
                          </a:solidFill>
                          <a:effectLst/>
                          <a:latin typeface="Calibri" panose="020F0502020204030204" pitchFamily="34" charset="0"/>
                        </a:rPr>
                        <a:t>Emphasis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0" i="0" u="none" strike="noStrike">
                          <a:solidFill>
                            <a:srgbClr val="000000"/>
                          </a:solidFill>
                          <a:effectLst/>
                          <a:latin typeface="Calibri" panose="020F0502020204030204" pitchFamily="34" charset="0"/>
                        </a:rPr>
                        <a:t>*District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0" i="0" u="none" strike="noStrike">
                          <a:solidFill>
                            <a:srgbClr val="000000"/>
                          </a:solidFill>
                          <a:effectLst/>
                          <a:latin typeface="Calibri" panose="020F0502020204030204" pitchFamily="34" charset="0"/>
                        </a:rPr>
                        <a:t>SCC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0" i="0" u="none" strike="noStrike">
                          <a:solidFill>
                            <a:srgbClr val="000000"/>
                          </a:solidFill>
                          <a:effectLst/>
                          <a:latin typeface="Calibri" panose="020F0502020204030204" pitchFamily="34" charset="0"/>
                        </a:rPr>
                        <a:t>SAC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100" b="0" i="0" u="none" strike="noStrike">
                          <a:solidFill>
                            <a:srgbClr val="000000"/>
                          </a:solidFill>
                          <a:effectLst/>
                          <a:latin typeface="Calibri" panose="020F0502020204030204" pitchFamily="34" charset="0"/>
                        </a:rPr>
                        <a:t>District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solidFill>
                            <a:srgbClr val="000000"/>
                          </a:solidFill>
                          <a:effectLst/>
                          <a:latin typeface="Calibri" panose="020F0502020204030204" pitchFamily="34" charset="0"/>
                        </a:rPr>
                        <a:t>SCC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solidFill>
                            <a:srgbClr val="000000"/>
                          </a:solidFill>
                          <a:effectLst/>
                          <a:latin typeface="Calibri" panose="020F0502020204030204" pitchFamily="34" charset="0"/>
                        </a:rPr>
                        <a:t>SAC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584420321"/>
                  </a:ext>
                </a:extLst>
              </a:tr>
              <a:tr h="951622">
                <a:tc>
                  <a:txBody>
                    <a:bodyPr/>
                    <a:lstStyle/>
                    <a:p>
                      <a:pPr algn="ctr" fontAlgn="ctr"/>
                      <a:r>
                        <a:rPr lang="en-US" sz="1100" b="0" i="0" u="none" strike="noStrike">
                          <a:solidFill>
                            <a:srgbClr val="000000"/>
                          </a:solidFill>
                          <a:effectLst/>
                          <a:latin typeface="Calibri" panose="020F0502020204030204" pitchFamily="34" charset="0"/>
                        </a:rPr>
                        <a:t>IB</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Assuring Academic Quality and Institutional Effectiveness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Planning Organization and Effectiveness (POE)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Planning and Institutional Effectiveness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Institutional Effectiveness and Assessment Committee (IEAC)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472872"/>
                  </a:ext>
                </a:extLst>
              </a:tr>
              <a:tr h="578437">
                <a:tc>
                  <a:txBody>
                    <a:bodyPr/>
                    <a:lstStyle/>
                    <a:p>
                      <a:pPr algn="ctr" fontAlgn="ctr"/>
                      <a:r>
                        <a:rPr lang="en-US" sz="1100" b="0" i="0" u="none" strike="noStrike">
                          <a:solidFill>
                            <a:srgbClr val="000000"/>
                          </a:solidFill>
                          <a:effectLst/>
                          <a:latin typeface="Calibri" panose="020F0502020204030204" pitchFamily="34" charset="0"/>
                        </a:rPr>
                        <a:t>IIIA</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Human Resources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Human Resources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N/A</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N/A</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9167606"/>
                  </a:ext>
                </a:extLst>
              </a:tr>
              <a:tr h="391844">
                <a:tc>
                  <a:txBody>
                    <a:bodyPr/>
                    <a:lstStyle/>
                    <a:p>
                      <a:pPr algn="ctr" fontAlgn="ctr"/>
                      <a:r>
                        <a:rPr lang="en-US" sz="1100" b="0" i="0" u="none" strike="noStrike">
                          <a:solidFill>
                            <a:srgbClr val="000000"/>
                          </a:solidFill>
                          <a:effectLst/>
                          <a:latin typeface="Calibri" panose="020F0502020204030204" pitchFamily="34" charset="0"/>
                        </a:rPr>
                        <a:t>IIIB</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Physical Resources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Facilities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 Facilities and Safety Committee</a:t>
                      </a:r>
                    </a:p>
                    <a:p>
                      <a:pPr algn="ctr"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Facilities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240885"/>
                  </a:ext>
                </a:extLst>
              </a:tr>
              <a:tr h="765029">
                <a:tc>
                  <a:txBody>
                    <a:bodyPr/>
                    <a:lstStyle/>
                    <a:p>
                      <a:pPr algn="ctr" fontAlgn="ctr"/>
                      <a:r>
                        <a:rPr lang="en-US" sz="1100" b="0" i="0" u="none" strike="noStrike">
                          <a:solidFill>
                            <a:srgbClr val="000000"/>
                          </a:solidFill>
                          <a:effectLst/>
                          <a:latin typeface="Calibri" panose="020F0502020204030204" pitchFamily="34" charset="0"/>
                        </a:rPr>
                        <a:t>IIIC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Technology Resources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Technology Operational Workgroup</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Technology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SAC Technology Advisory Committee (SACTAC)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490142"/>
                  </a:ext>
                </a:extLst>
              </a:tr>
              <a:tr h="578437">
                <a:tc>
                  <a:txBody>
                    <a:bodyPr/>
                    <a:lstStyle/>
                    <a:p>
                      <a:pPr algn="ctr" fontAlgn="ctr"/>
                      <a:r>
                        <a:rPr lang="en-US" sz="1100" b="0" i="0" u="none" strike="noStrike">
                          <a:solidFill>
                            <a:srgbClr val="000000"/>
                          </a:solidFill>
                          <a:effectLst/>
                          <a:latin typeface="Calibri" panose="020F0502020204030204" pitchFamily="34" charset="0"/>
                        </a:rPr>
                        <a:t>IIID</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Fiscal Resources</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Fiscal Resources Committee (FRC)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Budget Committee</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Planning and Budget Committee (PBC)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33252"/>
                  </a:ext>
                </a:extLst>
              </a:tr>
              <a:tr h="337732">
                <a:tc>
                  <a:txBody>
                    <a:bodyPr/>
                    <a:lstStyle/>
                    <a:p>
                      <a:pPr algn="ctr" fontAlgn="ctr"/>
                      <a:r>
                        <a:rPr lang="en-US" sz="1100" b="0" i="0" u="none" strike="noStrike">
                          <a:solidFill>
                            <a:srgbClr val="000000"/>
                          </a:solidFill>
                          <a:effectLst/>
                          <a:latin typeface="Calibri" panose="020F0502020204030204" pitchFamily="34" charset="0"/>
                        </a:rPr>
                        <a:t>IVC</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Governing Board</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District Council</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College Council</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College Council</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698282"/>
                  </a:ext>
                </a:extLst>
              </a:tr>
              <a:tr h="205252">
                <a:tc>
                  <a:txBody>
                    <a:bodyPr/>
                    <a:lstStyle/>
                    <a:p>
                      <a:pPr algn="ctr" fontAlgn="ctr"/>
                      <a:r>
                        <a:rPr lang="en-US" sz="1100" b="0" i="0" u="none" strike="noStrike" dirty="0">
                          <a:solidFill>
                            <a:srgbClr val="000000"/>
                          </a:solidFill>
                          <a:effectLst/>
                          <a:latin typeface="Calibri" panose="020F0502020204030204" pitchFamily="34" charset="0"/>
                        </a:rPr>
                        <a:t>IVD</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Multi-College District</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330" marR="9330" marT="933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55282"/>
                  </a:ext>
                </a:extLst>
              </a:tr>
            </a:tbl>
          </a:graphicData>
        </a:graphic>
      </p:graphicFrame>
    </p:spTree>
    <p:extLst>
      <p:ext uri="{BB962C8B-B14F-4D97-AF65-F5344CB8AC3E}">
        <p14:creationId xmlns:p14="http://schemas.microsoft.com/office/powerpoint/2010/main" val="118827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ED9E-CC3A-4BD1-8564-C0357F537E9C}"/>
              </a:ext>
            </a:extLst>
          </p:cNvPr>
          <p:cNvSpPr>
            <a:spLocks noGrp="1"/>
          </p:cNvSpPr>
          <p:nvPr>
            <p:ph type="title"/>
          </p:nvPr>
        </p:nvSpPr>
        <p:spPr/>
        <p:txBody>
          <a:bodyPr/>
          <a:lstStyle/>
          <a:p>
            <a:r>
              <a:rPr lang="en-US" dirty="0"/>
              <a:t>Questions and Reflections</a:t>
            </a:r>
          </a:p>
        </p:txBody>
      </p:sp>
      <p:sp>
        <p:nvSpPr>
          <p:cNvPr id="3" name="Content Placeholder 2">
            <a:extLst>
              <a:ext uri="{FF2B5EF4-FFF2-40B4-BE49-F238E27FC236}">
                <a16:creationId xmlns:a16="http://schemas.microsoft.com/office/drawing/2014/main" id="{932454E2-C058-49EA-9D61-F3D7AFCB6EB2}"/>
              </a:ext>
            </a:extLst>
          </p:cNvPr>
          <p:cNvSpPr>
            <a:spLocks noGrp="1"/>
          </p:cNvSpPr>
          <p:nvPr>
            <p:ph sz="half" idx="1"/>
          </p:nvPr>
        </p:nvSpPr>
        <p:spPr/>
        <p:txBody>
          <a:bodyPr/>
          <a:lstStyle/>
          <a:p>
            <a:pPr marL="0" indent="0">
              <a:buNone/>
            </a:pPr>
            <a:r>
              <a:rPr lang="en-US" dirty="0"/>
              <a:t>In your breakout room:</a:t>
            </a:r>
          </a:p>
          <a:p>
            <a:pPr marL="514350" indent="-514350">
              <a:buAutoNum type="arabicParenR"/>
            </a:pPr>
            <a:r>
              <a:rPr lang="en-US" dirty="0"/>
              <a:t>What questions do you have about coordinating/developing the ISER in a multi-college district?</a:t>
            </a:r>
          </a:p>
          <a:p>
            <a:pPr marL="514350" indent="-514350">
              <a:buAutoNum type="arabicParenR"/>
            </a:pPr>
            <a:r>
              <a:rPr lang="en-US" dirty="0"/>
              <a:t>Can you share an effective practice for coordinating/developing the ISER?</a:t>
            </a:r>
          </a:p>
          <a:p>
            <a:pPr marL="514350" indent="-514350">
              <a:buAutoNum type="arabicParenR"/>
            </a:pPr>
            <a:r>
              <a:rPr lang="en-US" dirty="0"/>
              <a:t>What strategies have worked for your college/district to include all constituent group voices (at Colleges) and District?  </a:t>
            </a:r>
          </a:p>
          <a:p>
            <a:pPr marL="514350" indent="-514350">
              <a:buAutoNum type="arabicParenR"/>
            </a:pPr>
            <a:r>
              <a:rPr lang="en-US" dirty="0"/>
              <a:t>No questions? What questions should you be asking?</a:t>
            </a:r>
          </a:p>
          <a:p>
            <a:pPr marL="514350" indent="-514350">
              <a:buAutoNum type="arabicParenR"/>
            </a:pPr>
            <a:endParaRPr lang="en-US" dirty="0"/>
          </a:p>
        </p:txBody>
      </p:sp>
    </p:spTree>
    <p:extLst>
      <p:ext uri="{BB962C8B-B14F-4D97-AF65-F5344CB8AC3E}">
        <p14:creationId xmlns:p14="http://schemas.microsoft.com/office/powerpoint/2010/main" val="2514488730"/>
      </p:ext>
    </p:extLst>
  </p:cSld>
  <p:clrMapOvr>
    <a:masterClrMapping/>
  </p:clrMapOvr>
</p:sld>
</file>

<file path=ppt/theme/theme1.xml><?xml version="1.0" encoding="utf-8"?>
<a:theme xmlns:a="http://schemas.openxmlformats.org/drawingml/2006/main" name="ASCCC Curriculum Inst. 2020 Theme">
  <a:themeElements>
    <a:clrScheme name="ASCCC Ai 2022 2">
      <a:dk1>
        <a:srgbClr val="4C0061"/>
      </a:dk1>
      <a:lt1>
        <a:srgbClr val="FFFFFF"/>
      </a:lt1>
      <a:dk2>
        <a:srgbClr val="8A528C"/>
      </a:dk2>
      <a:lt2>
        <a:srgbClr val="48A6B3"/>
      </a:lt2>
      <a:accent1>
        <a:srgbClr val="EF6873"/>
      </a:accent1>
      <a:accent2>
        <a:srgbClr val="BF75E7"/>
      </a:accent2>
      <a:accent3>
        <a:srgbClr val="FBF39F"/>
      </a:accent3>
      <a:accent4>
        <a:srgbClr val="AEDA7E"/>
      </a:accent4>
      <a:accent5>
        <a:srgbClr val="8ED4CE"/>
      </a:accent5>
      <a:accent6>
        <a:srgbClr val="D0AAEE"/>
      </a:accent6>
      <a:hlink>
        <a:srgbClr val="8A528C"/>
      </a:hlink>
      <a:folHlink>
        <a:srgbClr val="A375B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AI 2022 ppt template 1.potx  -  Read-Only" id="{CD24ABE4-E7B4-4B0A-ABD5-A11EF7577121}" vid="{42ADB4C8-1B29-4010-B2DF-CC122703B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AI 2022 ppt template 1</Template>
  <TotalTime>110</TotalTime>
  <Words>1328</Words>
  <Application>Microsoft Office PowerPoint</Application>
  <PresentationFormat>Widescreen</PresentationFormat>
  <Paragraphs>186</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Palatino</vt:lpstr>
      <vt:lpstr>ASCCC Curriculum Inst. 2020 Theme</vt:lpstr>
      <vt:lpstr>Accreditation in Multi-College Districts</vt:lpstr>
      <vt:lpstr>Accreditation in Multi-College Districts  </vt:lpstr>
      <vt:lpstr>Accreditation in Multi-College Districts  </vt:lpstr>
      <vt:lpstr>The Standard and Policies</vt:lpstr>
      <vt:lpstr>Likely Suspects…</vt:lpstr>
      <vt:lpstr>Coordinating the ISER</vt:lpstr>
      <vt:lpstr>Developing the ISER</vt:lpstr>
      <vt:lpstr>Sample Document</vt:lpstr>
      <vt:lpstr>Questions and Reflections</vt:lpstr>
      <vt:lpstr>Colleges are Accredited, not Districts </vt:lpstr>
      <vt:lpstr>Colleges are Accredited, not Districts (Con’t) </vt:lpstr>
      <vt:lpstr>Group Think:</vt:lpstr>
      <vt:lpstr>Pros of Working Together</vt:lpstr>
      <vt:lpstr>Challenges of Working Together</vt:lpstr>
      <vt:lpstr>Safety Tips for a Successful ISER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in Multi-College Districts</dc:title>
  <dc:creator>Valencia, Jennifer</dc:creator>
  <cp:lastModifiedBy>Amber Gillis</cp:lastModifiedBy>
  <cp:revision>3</cp:revision>
  <cp:lastPrinted>2020-11-24T19:39:26Z</cp:lastPrinted>
  <dcterms:created xsi:type="dcterms:W3CDTF">2022-02-15T00:06:31Z</dcterms:created>
  <dcterms:modified xsi:type="dcterms:W3CDTF">2022-02-15T19:44:38Z</dcterms:modified>
</cp:coreProperties>
</file>