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9AA0A6"/>
          </p15:clr>
        </p15:guide>
        <p15:guide id="2" pos="3840">
          <p15:clr>
            <a:srgbClr val="9AA0A6"/>
          </p15:clr>
        </p15:guide>
        <p15:guide id="3" orient="horz" pos="612">
          <p15:clr>
            <a:srgbClr val="9AA0A6"/>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gGUMBDEyI4RNgoiYNWc3i/JBSuN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39491CA-4399-4068-8FC7-1E3DB9C23028}">
  <a:tblStyle styleId="{F39491CA-4399-4068-8FC7-1E3DB9C23028}"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CEAEB"/>
          </a:solidFill>
        </a:fill>
      </a:tcStyle>
    </a:wholeTbl>
    <a:band1H>
      <a:tcTxStyle/>
      <a:tcStyle>
        <a:tcBdr/>
        <a:fill>
          <a:solidFill>
            <a:srgbClr val="F9D2D4"/>
          </a:solidFill>
        </a:fill>
      </a:tcStyle>
    </a:band1H>
    <a:band2H>
      <a:tcTxStyle/>
      <a:tcStyle>
        <a:tcBdr/>
      </a:tcStyle>
    </a:band2H>
    <a:band1V>
      <a:tcTxStyle/>
      <a:tcStyle>
        <a:tcBdr/>
        <a:fill>
          <a:solidFill>
            <a:srgbClr val="F9D2D4"/>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dk1"/>
              </a:solidFill>
              <a:prstDash val="solid"/>
              <a:round/>
              <a:headEnd type="none" w="sm" len="sm"/>
              <a:tailEnd type="none" w="sm" len="sm"/>
            </a:ln>
          </a:top>
        </a:tcBdr>
        <a:fill>
          <a:solidFill>
            <a:srgbClr val="FCEAEB"/>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fill>
          <a:solidFill>
            <a:schemeClr val="accent2"/>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960" y="67"/>
      </p:cViewPr>
      <p:guideLst>
        <p:guide orient="horz" pos="2160"/>
        <p:guide pos="3840"/>
        <p:guide orient="horz" pos="6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accjc.org/wp-content/uploads/Policy-on-Social-Justice.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Robert</a:t>
            </a:r>
            <a:endParaRPr dirty="0"/>
          </a:p>
        </p:txBody>
      </p:sp>
      <p:sp>
        <p:nvSpPr>
          <p:cNvPr id="40" name="Google Shape;4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Catherine, Karla, Robert (5 min)</a:t>
            </a:r>
            <a:endParaRPr/>
          </a:p>
          <a:p>
            <a:pPr marL="0" lvl="0" indent="0" algn="l" rtl="0">
              <a:spcBef>
                <a:spcPts val="0"/>
              </a:spcBef>
              <a:spcAft>
                <a:spcPts val="0"/>
              </a:spcAft>
              <a:buNone/>
            </a:pPr>
            <a:r>
              <a:rPr lang="en-US"/>
              <a:t>Can mention the </a:t>
            </a:r>
            <a:r>
              <a:rPr lang="en-US" i="1"/>
              <a:t>Guide to Institutional Self-Evaluation, Peer Review, and Improvement</a:t>
            </a:r>
            <a:r>
              <a:rPr lang="en-US"/>
              <a:t> here.  </a:t>
            </a:r>
            <a:endParaRPr/>
          </a:p>
        </p:txBody>
      </p:sp>
      <p:sp>
        <p:nvSpPr>
          <p:cNvPr id="117" name="Google Shape;117;p10: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118" name="Google Shape;118;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15 Minutes- reflective question or discussion</a:t>
            </a:r>
            <a:endParaRPr/>
          </a:p>
          <a:p>
            <a:pPr marL="0" lvl="0" indent="0" algn="l" rtl="0">
              <a:spcBef>
                <a:spcPts val="0"/>
              </a:spcBef>
              <a:spcAft>
                <a:spcPts val="0"/>
              </a:spcAft>
              <a:buNone/>
            </a:pPr>
            <a:r>
              <a:rPr lang="en-US" u="sng">
                <a:solidFill>
                  <a:schemeClr val="hlink"/>
                </a:solidFill>
                <a:hlinkClick r:id="rId3"/>
              </a:rPr>
              <a:t>https://accjc.org/wp-content/uploads/Policy-on-Social-Justice.pdf</a:t>
            </a:r>
            <a:r>
              <a:rPr lang="en-US"/>
              <a:t> - to share with attendees for the activity</a:t>
            </a:r>
            <a:endParaRPr/>
          </a:p>
        </p:txBody>
      </p:sp>
      <p:sp>
        <p:nvSpPr>
          <p:cNvPr id="126" name="Google Shape;126;p11: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127" name="Google Shape;127;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Karla and Robert (5 minutes)</a:t>
            </a:r>
            <a:endParaRPr/>
          </a:p>
        </p:txBody>
      </p:sp>
      <p:sp>
        <p:nvSpPr>
          <p:cNvPr id="135" name="Google Shape;135;p12: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136" name="Google Shape;136;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Robert and Alicia (10 minutes)</a:t>
            </a:r>
            <a:endParaRPr/>
          </a:p>
          <a:p>
            <a:pPr marL="0" lvl="0" indent="0" algn="l" rtl="0">
              <a:spcBef>
                <a:spcPts val="360"/>
              </a:spcBef>
              <a:spcAft>
                <a:spcPts val="0"/>
              </a:spcAft>
              <a:buNone/>
            </a:pPr>
            <a:r>
              <a:rPr lang="en-US"/>
              <a:t>Consider an alternative discussion question or an activity in case there are not a lot of questions.</a:t>
            </a:r>
            <a:endParaRPr/>
          </a:p>
        </p:txBody>
      </p:sp>
      <p:sp>
        <p:nvSpPr>
          <p:cNvPr id="144" name="Google Shape;144;p1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145" name="Google Shape;145;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2" name="Google Shape;15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9" name="Google Shape;159;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5" name="Google Shape;4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2" name="Google Shape;5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Robert</a:t>
            </a:r>
            <a:endParaRPr/>
          </a:p>
        </p:txBody>
      </p:sp>
      <p:sp>
        <p:nvSpPr>
          <p:cNvPr id="53" name="Google Shape;53;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54" name="Google Shape;5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Robert</a:t>
            </a:r>
            <a:endParaRPr dirty="0"/>
          </a:p>
          <a:p>
            <a:pPr marL="0" lvl="0" indent="0" algn="l" rtl="0">
              <a:spcBef>
                <a:spcPts val="360"/>
              </a:spcBef>
              <a:spcAft>
                <a:spcPts val="0"/>
              </a:spcAft>
              <a:buNone/>
            </a:pPr>
            <a:r>
              <a:rPr lang="en-US" dirty="0"/>
              <a:t>This will need review and clean up to eventually align with the slides</a:t>
            </a:r>
          </a:p>
          <a:p>
            <a:pPr marL="0" lvl="0" indent="0" algn="l" rtl="0">
              <a:spcBef>
                <a:spcPts val="360"/>
              </a:spcBef>
              <a:spcAft>
                <a:spcPts val="0"/>
              </a:spcAft>
              <a:buNone/>
            </a:pPr>
            <a:endParaRPr lang="en-US" dirty="0"/>
          </a:p>
          <a:p>
            <a:pPr marL="0" marR="0" lvl="0" indent="0" algn="l" rtl="0">
              <a:lnSpc>
                <a:spcPct val="90000"/>
              </a:lnSpc>
              <a:spcBef>
                <a:spcPts val="0"/>
              </a:spcBef>
              <a:spcAft>
                <a:spcPts val="0"/>
              </a:spcAft>
              <a:buClr>
                <a:srgbClr val="404040"/>
              </a:buClr>
              <a:buSzPts val="2400"/>
              <a:buFont typeface="Arial"/>
              <a:buNone/>
            </a:pPr>
            <a:r>
              <a:rPr lang="en-US" dirty="0"/>
              <a:t>Language Matters Beyond Diversity and Inclusion : Racial equity and justice</a:t>
            </a:r>
          </a:p>
          <a:p>
            <a:pPr marL="0" marR="0" lvl="0" indent="0" algn="l" rtl="0">
              <a:lnSpc>
                <a:spcPct val="90000"/>
              </a:lnSpc>
              <a:spcBef>
                <a:spcPts val="1000"/>
              </a:spcBef>
              <a:spcAft>
                <a:spcPts val="0"/>
              </a:spcAft>
              <a:buClr>
                <a:srgbClr val="404040"/>
              </a:buClr>
              <a:buSzPts val="2400"/>
              <a:buFont typeface="Arial"/>
              <a:buNone/>
            </a:pPr>
            <a:r>
              <a:rPr lang="en-US" dirty="0"/>
              <a:t>How well do you know your demographics?</a:t>
            </a:r>
          </a:p>
          <a:p>
            <a:pPr marL="0" marR="0" lvl="0" indent="0" algn="l" rtl="0">
              <a:lnSpc>
                <a:spcPct val="90000"/>
              </a:lnSpc>
              <a:spcBef>
                <a:spcPts val="1000"/>
              </a:spcBef>
              <a:spcAft>
                <a:spcPts val="0"/>
              </a:spcAft>
              <a:buClr>
                <a:srgbClr val="404040"/>
              </a:buClr>
              <a:buSzPts val="2400"/>
              <a:buFont typeface="Arial"/>
              <a:buNone/>
            </a:pPr>
            <a:r>
              <a:rPr lang="en-US" dirty="0"/>
              <a:t>Intersectionality: Seeing the whole student</a:t>
            </a:r>
          </a:p>
          <a:p>
            <a:pPr marL="0" marR="0" lvl="0" indent="0" algn="l" rtl="0">
              <a:lnSpc>
                <a:spcPct val="90000"/>
              </a:lnSpc>
              <a:spcBef>
                <a:spcPts val="1000"/>
              </a:spcBef>
              <a:spcAft>
                <a:spcPts val="0"/>
              </a:spcAft>
              <a:buClr>
                <a:srgbClr val="404040"/>
              </a:buClr>
              <a:buSzPts val="2400"/>
              <a:buFont typeface="Arial"/>
              <a:buNone/>
            </a:pPr>
            <a:r>
              <a:rPr lang="en-US" dirty="0"/>
              <a:t>What does it mean to be “anti-racist” and to do anti-racist work?</a:t>
            </a:r>
          </a:p>
          <a:p>
            <a:pPr marL="0" marR="0" lvl="0" indent="0" algn="l" rtl="0">
              <a:lnSpc>
                <a:spcPct val="90000"/>
              </a:lnSpc>
              <a:spcBef>
                <a:spcPts val="1000"/>
              </a:spcBef>
              <a:spcAft>
                <a:spcPts val="0"/>
              </a:spcAft>
              <a:buClr>
                <a:srgbClr val="404040"/>
              </a:buClr>
              <a:buSzPts val="2400"/>
              <a:buFont typeface="Arial"/>
              <a:buNone/>
            </a:pPr>
            <a:r>
              <a:rPr lang="en-US" dirty="0"/>
              <a:t>What does it mean to interrogate policies</a:t>
            </a:r>
          </a:p>
          <a:p>
            <a:pPr marL="0" marR="0" lvl="0" indent="0" algn="l" rtl="0">
              <a:lnSpc>
                <a:spcPct val="90000"/>
              </a:lnSpc>
              <a:spcBef>
                <a:spcPts val="1000"/>
              </a:spcBef>
              <a:spcAft>
                <a:spcPts val="0"/>
              </a:spcAft>
              <a:buClr>
                <a:srgbClr val="404040"/>
              </a:buClr>
              <a:buSzPts val="2400"/>
              <a:buFont typeface="Arial"/>
              <a:buNone/>
            </a:pPr>
            <a:r>
              <a:rPr lang="en-US" dirty="0"/>
              <a:t>Approaching Standards with an anti-racist lens</a:t>
            </a:r>
          </a:p>
          <a:p>
            <a:pPr marL="0" marR="0" lvl="0" indent="0" algn="l" rtl="0">
              <a:lnSpc>
                <a:spcPct val="90000"/>
              </a:lnSpc>
              <a:spcBef>
                <a:spcPts val="1000"/>
              </a:spcBef>
              <a:spcAft>
                <a:spcPts val="0"/>
              </a:spcAft>
              <a:buClr>
                <a:srgbClr val="404040"/>
              </a:buClr>
              <a:buSzPts val="2400"/>
              <a:buFont typeface="Arial"/>
              <a:buNone/>
            </a:pPr>
            <a:r>
              <a:rPr lang="en-US" dirty="0"/>
              <a:t>Strategies and Best Practices</a:t>
            </a:r>
          </a:p>
          <a:p>
            <a:pPr marL="0" lvl="0" indent="0" algn="l" rtl="0">
              <a:spcBef>
                <a:spcPts val="360"/>
              </a:spcBef>
              <a:spcAft>
                <a:spcPts val="0"/>
              </a:spcAft>
              <a:buNone/>
            </a:pPr>
            <a:endParaRPr dirty="0"/>
          </a:p>
        </p:txBody>
      </p:sp>
      <p:sp>
        <p:nvSpPr>
          <p:cNvPr id="62" name="Google Shape;62;p4: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63" name="Google Shape;63;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Alicia </a:t>
            </a:r>
            <a:r>
              <a:rPr lang="en-US"/>
              <a:t>(5 Minutes): introduce the historic time for radical change we are in, and what it has meant at Mira Costa.</a:t>
            </a:r>
            <a:endParaRPr/>
          </a:p>
        </p:txBody>
      </p:sp>
      <p:sp>
        <p:nvSpPr>
          <p:cNvPr id="71" name="Google Shape;71;p5: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72" name="Google Shape;72;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9" name="Google Shape;79;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Alicia (7 minutes)</a:t>
            </a:r>
            <a:endParaRPr/>
          </a:p>
        </p:txBody>
      </p:sp>
      <p:sp>
        <p:nvSpPr>
          <p:cNvPr id="80" name="Google Shape;80;p6: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81" name="Google Shape;81;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Catherine (7 minutes)</a:t>
            </a:r>
            <a:endParaRPr/>
          </a:p>
          <a:p>
            <a:pPr marL="0" lvl="0" indent="0" algn="l" rtl="0">
              <a:spcBef>
                <a:spcPts val="360"/>
              </a:spcBef>
              <a:spcAft>
                <a:spcPts val="0"/>
              </a:spcAft>
              <a:buNone/>
            </a:pPr>
            <a:r>
              <a:rPr lang="en-US" b="1"/>
              <a:t>EVOLUTION:</a:t>
            </a:r>
            <a:endParaRPr b="1"/>
          </a:p>
          <a:p>
            <a:pPr marL="0" lvl="0" indent="0" algn="l" rtl="0">
              <a:spcBef>
                <a:spcPts val="360"/>
              </a:spcBef>
              <a:spcAft>
                <a:spcPts val="0"/>
              </a:spcAft>
              <a:buNone/>
            </a:pPr>
            <a:r>
              <a:rPr lang="en-US"/>
              <a:t>Diversity Policy first adopted in 1994 - will speak briefly of ACCJC’s decision to be more intentional in its language when updating the policy in spring 2020. Note Stephanie’s comments at June 2020 Commission meeting (open session): </a:t>
            </a:r>
            <a:endParaRPr/>
          </a:p>
          <a:p>
            <a:pPr marL="0" lvl="0" indent="0" algn="l" rtl="0">
              <a:spcBef>
                <a:spcPts val="360"/>
              </a:spcBef>
              <a:spcAft>
                <a:spcPts val="0"/>
              </a:spcAft>
              <a:buNone/>
            </a:pPr>
            <a:r>
              <a:rPr lang="en-US" i="1">
                <a:solidFill>
                  <a:srgbClr val="404040"/>
                </a:solidFill>
              </a:rPr>
              <a:t>“If we are going to eliminate institutional and structural racism, all institutions and agencies within higher education have to have strong policy language. Diversity statements of the past have not gotten us closer to achieving our anti-racism and equity goals.” S. Droker, June 2020</a:t>
            </a:r>
            <a:endParaRPr/>
          </a:p>
          <a:p>
            <a:pPr marL="0" lvl="0" indent="0" algn="l" rtl="0">
              <a:spcBef>
                <a:spcPts val="360"/>
              </a:spcBef>
              <a:spcAft>
                <a:spcPts val="0"/>
              </a:spcAft>
              <a:buNone/>
            </a:pPr>
            <a:r>
              <a:rPr lang="en-US" b="1"/>
              <a:t>INTENTION: </a:t>
            </a:r>
            <a:endParaRPr b="1"/>
          </a:p>
          <a:p>
            <a:pPr marL="0" lvl="0" indent="0" algn="l" rtl="0">
              <a:spcBef>
                <a:spcPts val="360"/>
              </a:spcBef>
              <a:spcAft>
                <a:spcPts val="0"/>
              </a:spcAft>
              <a:buNone/>
            </a:pPr>
            <a:r>
              <a:rPr lang="en-US"/>
              <a:t>Discuss Commission’s commitment to social justice and anti-racism; highlight phrases that speak directly to structural inequities w/r/t race. Note that the policy outlines not only expectations for members, but also specific expectations for the Commission and its representatives. Intention is *also* that institutions consider what this means within the context of their unique individual missions. I.e., implementation of this policy will look different across ACCJC’s membership - but the underlying principles are expected to remain the same. </a:t>
            </a:r>
            <a:endParaRPr/>
          </a:p>
          <a:p>
            <a:pPr marL="0" lvl="0" indent="0" algn="l" rtl="0">
              <a:spcBef>
                <a:spcPts val="360"/>
              </a:spcBef>
              <a:spcAft>
                <a:spcPts val="0"/>
              </a:spcAft>
              <a:buNone/>
            </a:pPr>
            <a:r>
              <a:rPr lang="en-US" b="1"/>
              <a:t>ALIGNMENT:</a:t>
            </a:r>
            <a:endParaRPr b="1"/>
          </a:p>
          <a:p>
            <a:pPr marL="0" lvl="0" indent="0" algn="l" rtl="0">
              <a:spcBef>
                <a:spcPts val="360"/>
              </a:spcBef>
              <a:spcAft>
                <a:spcPts val="0"/>
              </a:spcAft>
              <a:buNone/>
            </a:pPr>
            <a:r>
              <a:rPr lang="en-US"/>
              <a:t>Aligning with the policy requires institutions to go beyond surface disaggregation of data - although that is certainly an essential step; alignment is to interrogate practices, policies, and institutional structures that might unintentionally create barriers to racial equity.  Again: the Commission’s expectation is that this will look different for different institutions (think of a CA community college vs. a college in the Pacific Islands)</a:t>
            </a:r>
            <a:endParaRPr/>
          </a:p>
          <a:p>
            <a:pPr marL="0" lvl="0" indent="0" algn="l" rtl="0">
              <a:spcBef>
                <a:spcPts val="360"/>
              </a:spcBef>
              <a:spcAft>
                <a:spcPts val="0"/>
              </a:spcAft>
              <a:buNone/>
            </a:pPr>
            <a:r>
              <a:rPr lang="en-US" b="1"/>
              <a:t>OVERALL: The policy provides a general framework for reflection and is meant to support institutions in equity-focused self-evaluation of practices and policies, in the context of their unique missions</a:t>
            </a:r>
            <a:endParaRPr b="1"/>
          </a:p>
        </p:txBody>
      </p:sp>
      <p:sp>
        <p:nvSpPr>
          <p:cNvPr id="90" name="Google Shape;90;p7: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91" name="Google Shape;9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Create breakout rooms for discussion and reflection (10 minute activity)</a:t>
            </a:r>
            <a:endParaRPr/>
          </a:p>
        </p:txBody>
      </p:sp>
      <p:sp>
        <p:nvSpPr>
          <p:cNvPr id="99" name="Google Shape;99;p8: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100" name="Google Shape;100;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Catherine (5 minutes)</a:t>
            </a:r>
            <a:endParaRPr/>
          </a:p>
          <a:p>
            <a:pPr marL="0" lvl="0" indent="0" algn="l" rtl="0">
              <a:spcBef>
                <a:spcPts val="0"/>
              </a:spcBef>
              <a:spcAft>
                <a:spcPts val="0"/>
              </a:spcAft>
              <a:buNone/>
            </a:pPr>
            <a:r>
              <a:rPr lang="en-US"/>
              <a:t>Policy calls out specific areas of institutional practice where institutions can (and should) be interrogating practices with racial equity in mind.  Talk about the policy as a framework for reflection (this will foreshadow the questions on slide 11).  Acknowledge that these conversations take a willingness to be vulnerable, and sometimes confront uncomfortable realities.  Remember that this is not about personal blame or being defensive about past practice: it’s about examining structures from inside the system.  Be open to finding places to do better. </a:t>
            </a:r>
            <a:endParaRPr/>
          </a:p>
        </p:txBody>
      </p:sp>
      <p:sp>
        <p:nvSpPr>
          <p:cNvPr id="108" name="Google Shape;108;p9: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109" name="Google Shape;109;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17"/>
          <p:cNvSpPr txBox="1">
            <a:spLocks noGrp="1"/>
          </p:cNvSpPr>
          <p:nvPr>
            <p:ph type="title"/>
          </p:nvPr>
        </p:nvSpPr>
        <p:spPr>
          <a:xfrm>
            <a:off x="959005" y="4683512"/>
            <a:ext cx="10432249" cy="173666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sz="44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1 Column Slide">
  <p:cSld name="Content 1 Column Slide">
    <p:spTree>
      <p:nvGrpSpPr>
        <p:cNvPr id="1" name="Shape 15"/>
        <p:cNvGrpSpPr/>
        <p:nvPr/>
      </p:nvGrpSpPr>
      <p:grpSpPr>
        <a:xfrm>
          <a:off x="0" y="0"/>
          <a:ext cx="0" cy="0"/>
          <a:chOff x="0" y="0"/>
          <a:chExt cx="0" cy="0"/>
        </a:xfrm>
      </p:grpSpPr>
      <p:pic>
        <p:nvPicPr>
          <p:cNvPr id="16" name="Google Shape;16;p18"/>
          <p:cNvPicPr preferRelativeResize="0"/>
          <p:nvPr/>
        </p:nvPicPr>
        <p:blipFill rotWithShape="1">
          <a:blip r:embed="rId2">
            <a:alphaModFix/>
          </a:blip>
          <a:srcRect/>
          <a:stretch/>
        </p:blipFill>
        <p:spPr>
          <a:xfrm>
            <a:off x="1277938" y="6376988"/>
            <a:ext cx="377825" cy="377825"/>
          </a:xfrm>
          <a:prstGeom prst="rect">
            <a:avLst/>
          </a:prstGeom>
          <a:noFill/>
          <a:ln>
            <a:noFill/>
          </a:ln>
        </p:spPr>
      </p:pic>
      <p:sp>
        <p:nvSpPr>
          <p:cNvPr id="17" name="Google Shape;17;p18"/>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8" name="Google Shape;18;p18"/>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9" name="Google Shape;19;p18"/>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0" name="Google Shape;20;p18"/>
          <p:cNvPicPr preferRelativeResize="0"/>
          <p:nvPr/>
        </p:nvPicPr>
        <p:blipFill rotWithShape="1">
          <a:blip r:embed="rId3">
            <a:alphaModFix/>
          </a:blip>
          <a:srcRect/>
          <a:stretch/>
        </p:blipFill>
        <p:spPr>
          <a:xfrm>
            <a:off x="456" y="5355"/>
            <a:ext cx="821412" cy="685264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Slide A">
  <p:cSld name="Section Slide A">
    <p:spTree>
      <p:nvGrpSpPr>
        <p:cNvPr id="1" name="Shape 21"/>
        <p:cNvGrpSpPr/>
        <p:nvPr/>
      </p:nvGrpSpPr>
      <p:grpSpPr>
        <a:xfrm>
          <a:off x="0" y="0"/>
          <a:ext cx="0" cy="0"/>
          <a:chOff x="0" y="0"/>
          <a:chExt cx="0" cy="0"/>
        </a:xfrm>
      </p:grpSpPr>
      <p:sp>
        <p:nvSpPr>
          <p:cNvPr id="22" name="Google Shape;22;p19"/>
          <p:cNvSpPr/>
          <p:nvPr/>
        </p:nvSpPr>
        <p:spPr>
          <a:xfrm>
            <a:off x="2352691" y="0"/>
            <a:ext cx="9839310" cy="235269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 </a:t>
            </a:r>
            <a:endParaRPr/>
          </a:p>
        </p:txBody>
      </p:sp>
      <p:pic>
        <p:nvPicPr>
          <p:cNvPr id="23" name="Google Shape;23;p19"/>
          <p:cNvPicPr preferRelativeResize="0"/>
          <p:nvPr/>
        </p:nvPicPr>
        <p:blipFill rotWithShape="1">
          <a:blip r:embed="rId2">
            <a:alphaModFix/>
          </a:blip>
          <a:srcRect/>
          <a:stretch/>
        </p:blipFill>
        <p:spPr>
          <a:xfrm>
            <a:off x="0" y="0"/>
            <a:ext cx="2352690" cy="2352690"/>
          </a:xfrm>
          <a:prstGeom prst="rect">
            <a:avLst/>
          </a:prstGeom>
          <a:noFill/>
          <a:ln>
            <a:noFill/>
          </a:ln>
        </p:spPr>
      </p:pic>
      <p:pic>
        <p:nvPicPr>
          <p:cNvPr id="24" name="Google Shape;24;p19"/>
          <p:cNvPicPr preferRelativeResize="0"/>
          <p:nvPr/>
        </p:nvPicPr>
        <p:blipFill rotWithShape="1">
          <a:blip r:embed="rId3">
            <a:alphaModFix/>
          </a:blip>
          <a:srcRect/>
          <a:stretch/>
        </p:blipFill>
        <p:spPr>
          <a:xfrm>
            <a:off x="830263" y="6376988"/>
            <a:ext cx="377825" cy="377825"/>
          </a:xfrm>
          <a:prstGeom prst="rect">
            <a:avLst/>
          </a:prstGeom>
          <a:noFill/>
          <a:ln>
            <a:noFill/>
          </a:ln>
        </p:spPr>
      </p:pic>
      <p:sp>
        <p:nvSpPr>
          <p:cNvPr id="25" name="Google Shape;25;p19"/>
          <p:cNvSpPr txBox="1">
            <a:spLocks noGrp="1"/>
          </p:cNvSpPr>
          <p:nvPr>
            <p:ph type="title"/>
          </p:nvPr>
        </p:nvSpPr>
        <p:spPr>
          <a:xfrm>
            <a:off x="3295515" y="403412"/>
            <a:ext cx="8058283" cy="168576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400"/>
              <a:buNone/>
              <a:defRPr sz="36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6" name="Google Shape;26;p19"/>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000"/>
              </a:spcBef>
              <a:spcAft>
                <a:spcPts val="0"/>
              </a:spcAft>
              <a:buClr>
                <a:srgbClr val="404040"/>
              </a:buClr>
              <a:buSzPts val="2400"/>
              <a:buFont typeface="Arial"/>
              <a:buNone/>
              <a:defRPr sz="2400"/>
            </a:lvl1pPr>
            <a:lvl2pPr marL="914400" lvl="1" indent="-381000" algn="l">
              <a:lnSpc>
                <a:spcPct val="90000"/>
              </a:lnSpc>
              <a:spcBef>
                <a:spcPts val="500"/>
              </a:spcBef>
              <a:spcAft>
                <a:spcPts val="0"/>
              </a:spcAft>
              <a:buClr>
                <a:srgbClr val="404040"/>
              </a:buClr>
              <a:buSzPts val="2400"/>
              <a:buChar char="•"/>
              <a:defRPr sz="2400"/>
            </a:lvl2pPr>
            <a:lvl3pPr marL="1371600" lvl="2" indent="-355600" algn="l">
              <a:lnSpc>
                <a:spcPct val="90000"/>
              </a:lnSpc>
              <a:spcBef>
                <a:spcPts val="500"/>
              </a:spcBef>
              <a:spcAft>
                <a:spcPts val="0"/>
              </a:spcAft>
              <a:buClr>
                <a:srgbClr val="404040"/>
              </a:buClr>
              <a:buSzPts val="2000"/>
              <a:buChar char="•"/>
              <a:defRPr sz="2000"/>
            </a:lvl3pPr>
            <a:lvl4pPr marL="1828800" lvl="3" indent="-342900" algn="l">
              <a:lnSpc>
                <a:spcPct val="90000"/>
              </a:lnSpc>
              <a:spcBef>
                <a:spcPts val="500"/>
              </a:spcBef>
              <a:spcAft>
                <a:spcPts val="0"/>
              </a:spcAft>
              <a:buClr>
                <a:srgbClr val="404040"/>
              </a:buClr>
              <a:buSzPts val="1800"/>
              <a:buChar char="•"/>
              <a:defRPr sz="1800"/>
            </a:lvl4pPr>
            <a:lvl5pPr marL="2286000" lvl="4" indent="-355600" algn="l">
              <a:lnSpc>
                <a:spcPct val="90000"/>
              </a:lnSpc>
              <a:spcBef>
                <a:spcPts val="500"/>
              </a:spcBef>
              <a:spcAft>
                <a:spcPts val="0"/>
              </a:spcAft>
              <a:buClr>
                <a:srgbClr val="404040"/>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7" name="Google Shape;27;p19"/>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2 Column Slide">
  <p:cSld name="Content 2 Column Slide">
    <p:spTree>
      <p:nvGrpSpPr>
        <p:cNvPr id="1" name="Shape 28"/>
        <p:cNvGrpSpPr/>
        <p:nvPr/>
      </p:nvGrpSpPr>
      <p:grpSpPr>
        <a:xfrm>
          <a:off x="0" y="0"/>
          <a:ext cx="0" cy="0"/>
          <a:chOff x="0" y="0"/>
          <a:chExt cx="0" cy="0"/>
        </a:xfrm>
      </p:grpSpPr>
      <p:pic>
        <p:nvPicPr>
          <p:cNvPr id="29" name="Google Shape;29;p20"/>
          <p:cNvPicPr preferRelativeResize="0"/>
          <p:nvPr/>
        </p:nvPicPr>
        <p:blipFill rotWithShape="1">
          <a:blip r:embed="rId2">
            <a:alphaModFix/>
          </a:blip>
          <a:srcRect/>
          <a:stretch/>
        </p:blipFill>
        <p:spPr>
          <a:xfrm>
            <a:off x="1277938" y="6376988"/>
            <a:ext cx="377825" cy="377825"/>
          </a:xfrm>
          <a:prstGeom prst="rect">
            <a:avLst/>
          </a:prstGeom>
          <a:noFill/>
          <a:ln>
            <a:noFill/>
          </a:ln>
        </p:spPr>
      </p:pic>
      <p:pic>
        <p:nvPicPr>
          <p:cNvPr id="30" name="Google Shape;30;p20"/>
          <p:cNvPicPr preferRelativeResize="0"/>
          <p:nvPr/>
        </p:nvPicPr>
        <p:blipFill rotWithShape="1">
          <a:blip r:embed="rId3">
            <a:alphaModFix/>
          </a:blip>
          <a:srcRect/>
          <a:stretch/>
        </p:blipFill>
        <p:spPr>
          <a:xfrm>
            <a:off x="456" y="5355"/>
            <a:ext cx="821412" cy="6852645"/>
          </a:xfrm>
          <a:prstGeom prst="rect">
            <a:avLst/>
          </a:prstGeom>
          <a:noFill/>
          <a:ln>
            <a:noFill/>
          </a:ln>
        </p:spPr>
      </p:pic>
      <p:sp>
        <p:nvSpPr>
          <p:cNvPr id="31" name="Google Shape;31;p20"/>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2" name="Google Shape;32;p20"/>
          <p:cNvSpPr txBox="1">
            <a:spLocks noGrp="1"/>
          </p:cNvSpPr>
          <p:nvPr>
            <p:ph type="body" idx="1"/>
          </p:nvPr>
        </p:nvSpPr>
        <p:spPr>
          <a:xfrm>
            <a:off x="1277650" y="1798320"/>
            <a:ext cx="4922537"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0"/>
          <p:cNvSpPr txBox="1">
            <a:spLocks noGrp="1"/>
          </p:cNvSpPr>
          <p:nvPr>
            <p:ph type="body" idx="2"/>
          </p:nvPr>
        </p:nvSpPr>
        <p:spPr>
          <a:xfrm>
            <a:off x="6388259" y="1798320"/>
            <a:ext cx="4948881"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20"/>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5"/>
        <p:cNvGrpSpPr/>
        <p:nvPr/>
      </p:nvGrpSpPr>
      <p:grpSpPr>
        <a:xfrm>
          <a:off x="0" y="0"/>
          <a:ext cx="0" cy="0"/>
          <a:chOff x="0" y="0"/>
          <a:chExt cx="0" cy="0"/>
        </a:xfrm>
      </p:grpSpPr>
      <p:pic>
        <p:nvPicPr>
          <p:cNvPr id="36" name="Google Shape;36;p21"/>
          <p:cNvPicPr preferRelativeResize="0"/>
          <p:nvPr/>
        </p:nvPicPr>
        <p:blipFill rotWithShape="1">
          <a:blip r:embed="rId2">
            <a:alphaModFix/>
          </a:blip>
          <a:srcRect/>
          <a:stretch/>
        </p:blipFill>
        <p:spPr>
          <a:xfrm>
            <a:off x="830263" y="6376988"/>
            <a:ext cx="377825" cy="377825"/>
          </a:xfrm>
          <a:prstGeom prst="rect">
            <a:avLst/>
          </a:prstGeom>
          <a:noFill/>
          <a:ln>
            <a:noFill/>
          </a:ln>
        </p:spPr>
      </p:pic>
      <p:sp>
        <p:nvSpPr>
          <p:cNvPr id="37" name="Google Shape;37;p21"/>
          <p:cNvSpPr txBox="1">
            <a:spLocks noGrp="1"/>
          </p:cNvSpPr>
          <p:nvPr>
            <p:ph type="sldNum" idx="12"/>
          </p:nvPr>
        </p:nvSpPr>
        <p:spPr>
          <a:xfrm>
            <a:off x="10298113" y="6356350"/>
            <a:ext cx="10556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title"/>
          </p:nvPr>
        </p:nvSpPr>
        <p:spPr>
          <a:xfrm>
            <a:off x="1277938" y="365125"/>
            <a:ext cx="10075862"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1pPr>
            <a:lvl2pPr marR="0" lvl="1"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2pPr>
            <a:lvl3pPr marR="0" lvl="2"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3pPr>
            <a:lvl4pPr marR="0" lvl="3"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4pPr>
            <a:lvl5pPr marR="0" lvl="4"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5pPr>
            <a:lvl6pPr marR="0" lvl="5"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9pPr>
          </a:lstStyle>
          <a:p>
            <a:endParaRPr/>
          </a:p>
        </p:txBody>
      </p:sp>
      <p:sp>
        <p:nvSpPr>
          <p:cNvPr id="11" name="Google Shape;11;p16"/>
          <p:cNvSpPr txBox="1">
            <a:spLocks noGrp="1"/>
          </p:cNvSpPr>
          <p:nvPr>
            <p:ph type="body" idx="1"/>
          </p:nvPr>
        </p:nvSpPr>
        <p:spPr>
          <a:xfrm>
            <a:off x="1289050" y="1825625"/>
            <a:ext cx="10064750" cy="4351338"/>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000"/>
              </a:spcBef>
              <a:spcAft>
                <a:spcPts val="0"/>
              </a:spcAft>
              <a:buClr>
                <a:srgbClr val="404040"/>
              </a:buClr>
              <a:buSzPts val="2400"/>
              <a:buFont typeface="Arial"/>
              <a:buChar char="•"/>
              <a:defRPr sz="2400" b="0" i="0" u="none" strike="noStrike" cap="none">
                <a:solidFill>
                  <a:srgbClr val="404040"/>
                </a:solidFill>
                <a:latin typeface="Arial"/>
                <a:ea typeface="Arial"/>
                <a:cs typeface="Arial"/>
                <a:sym typeface="Arial"/>
              </a:defRPr>
            </a:lvl1pPr>
            <a:lvl2pPr marL="914400" marR="0" lvl="1" indent="-368300" algn="l" rtl="0">
              <a:lnSpc>
                <a:spcPct val="90000"/>
              </a:lnSpc>
              <a:spcBef>
                <a:spcPts val="500"/>
              </a:spcBef>
              <a:spcAft>
                <a:spcPts val="0"/>
              </a:spcAft>
              <a:buClr>
                <a:srgbClr val="404040"/>
              </a:buClr>
              <a:buSzPts val="2200"/>
              <a:buFont typeface="Arial"/>
              <a:buChar char="•"/>
              <a:defRPr sz="2200" b="0" i="0" u="none" strike="noStrike" cap="none">
                <a:solidFill>
                  <a:srgbClr val="404040"/>
                </a:solidFill>
                <a:latin typeface="Arial"/>
                <a:ea typeface="Arial"/>
                <a:cs typeface="Arial"/>
                <a:sym typeface="Arial"/>
              </a:defRPr>
            </a:lvl2pPr>
            <a:lvl3pPr marL="1371600" marR="0" lvl="2" indent="-355600" algn="l" rtl="0">
              <a:lnSpc>
                <a:spcPct val="90000"/>
              </a:lnSpc>
              <a:spcBef>
                <a:spcPts val="500"/>
              </a:spcBef>
              <a:spcAft>
                <a:spcPts val="0"/>
              </a:spcAft>
              <a:buClr>
                <a:srgbClr val="404040"/>
              </a:buClr>
              <a:buSzPts val="2000"/>
              <a:buFont typeface="Arial"/>
              <a:buChar char="•"/>
              <a:defRPr sz="2000" b="0" i="0" u="none" strike="noStrike" cap="none">
                <a:solidFill>
                  <a:srgbClr val="404040"/>
                </a:solidFill>
                <a:latin typeface="Arial"/>
                <a:ea typeface="Arial"/>
                <a:cs typeface="Arial"/>
                <a:sym typeface="Arial"/>
              </a:defRPr>
            </a:lvl3pPr>
            <a:lvl4pPr marL="1828800" marR="0" lvl="3"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4pPr>
            <a:lvl5pPr marL="2286000" marR="0" lvl="4"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6"/>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rtl="0">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accjc.org/wp-content/uploads/Policy-on-Social-Justice.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sites.google.com/miracosta.edu/2021cultural-competency-confer/home" TargetMode="External"/><Relationship Id="rId5" Type="http://schemas.openxmlformats.org/officeDocument/2006/relationships/hyperlink" Target="https://miracosta-edu.zoom.us/rec/play/TtJIqY7l7pCDxf6-hzlCDthVFqLzcuWXRRp4OMGMiJJDNlylThTwM3yvP1-7hVVjVI7tUOckmWLToAj-.G6MH2H1jdICSxeK5?startTime=1629387092000" TargetMode="External"/><Relationship Id="rId4" Type="http://schemas.openxmlformats.org/officeDocument/2006/relationships/hyperlink" Target="https://accjc.org/wp-content/uploads/Guide-to-Institutional-Self-Evaluation-Improvement-and-Peer-Review.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1"/>
          <p:cNvSpPr txBox="1">
            <a:spLocks noGrp="1"/>
          </p:cNvSpPr>
          <p:nvPr>
            <p:ph type="title"/>
          </p:nvPr>
        </p:nvSpPr>
        <p:spPr>
          <a:xfrm>
            <a:off x="958850" y="4683125"/>
            <a:ext cx="10433050" cy="1736725"/>
          </a:xfrm>
          <a:prstGeom prst="rect">
            <a:avLst/>
          </a:prstGeom>
          <a:noFill/>
          <a:ln>
            <a:noFill/>
          </a:ln>
        </p:spPr>
        <p:txBody>
          <a:bodyPr spcFirstLastPara="1" wrap="square" lIns="91425" tIns="45700" rIns="91425" bIns="45700" anchor="ctr" anchorCtr="0">
            <a:normAutofit/>
          </a:bodyPr>
          <a:lstStyle/>
          <a:p>
            <a:pPr marL="0" marR="0" lvl="0" indent="0" algn="ctr" rtl="0">
              <a:lnSpc>
                <a:spcPct val="107000"/>
              </a:lnSpc>
              <a:spcBef>
                <a:spcPts val="0"/>
              </a:spcBef>
              <a:spcAft>
                <a:spcPts val="0"/>
              </a:spcAft>
              <a:buNone/>
            </a:pPr>
            <a:r>
              <a:rPr lang="en-US" sz="3600">
                <a:latin typeface="Calibri"/>
                <a:ea typeface="Calibri"/>
                <a:cs typeface="Calibri"/>
                <a:sym typeface="Calibri"/>
              </a:rPr>
              <a:t>ACCJC Social Justice Policy and Enhancing Racial Equity in our Accreditation Work</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0"/>
          <p:cNvSpPr txBox="1">
            <a:spLocks noGrp="1"/>
          </p:cNvSpPr>
          <p:nvPr>
            <p:ph type="title"/>
          </p:nvPr>
        </p:nvSpPr>
        <p:spPr>
          <a:xfrm>
            <a:off x="3295515" y="403412"/>
            <a:ext cx="805828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Summary of Supportive Evidence</a:t>
            </a:r>
            <a:endParaRPr dirty="0"/>
          </a:p>
        </p:txBody>
      </p:sp>
      <p:sp>
        <p:nvSpPr>
          <p:cNvPr id="121" name="Google Shape;121;p10"/>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7000"/>
              </a:lnSpc>
              <a:spcBef>
                <a:spcPts val="0"/>
              </a:spcBef>
              <a:spcAft>
                <a:spcPts val="0"/>
              </a:spcAft>
              <a:buClr>
                <a:srgbClr val="404040"/>
              </a:buClr>
              <a:buSzPts val="2400"/>
              <a:buFont typeface="Noto Sans Symbols"/>
              <a:buChar char="∙"/>
            </a:pPr>
            <a:r>
              <a:rPr lang="en-US" sz="2400">
                <a:latin typeface="Calibri"/>
                <a:ea typeface="Calibri"/>
                <a:cs typeface="Calibri"/>
                <a:sym typeface="Calibri"/>
              </a:rPr>
              <a:t>Mission Statement and Goals</a:t>
            </a:r>
            <a:endParaRPr/>
          </a:p>
          <a:p>
            <a:pPr marL="342900" marR="0" lvl="0" indent="-342900" algn="l" rtl="0">
              <a:lnSpc>
                <a:spcPct val="107000"/>
              </a:lnSpc>
              <a:spcBef>
                <a:spcPts val="0"/>
              </a:spcBef>
              <a:spcAft>
                <a:spcPts val="0"/>
              </a:spcAft>
              <a:buClr>
                <a:srgbClr val="404040"/>
              </a:buClr>
              <a:buSzPts val="2400"/>
              <a:buFont typeface="Noto Sans Symbols"/>
              <a:buChar char="∙"/>
            </a:pPr>
            <a:r>
              <a:rPr lang="en-US" sz="2400">
                <a:latin typeface="Calibri"/>
                <a:ea typeface="Calibri"/>
                <a:cs typeface="Calibri"/>
                <a:sym typeface="Calibri"/>
              </a:rPr>
              <a:t>Disaggregate data that identifies gaps AND strategies to close gaps</a:t>
            </a:r>
            <a:endParaRPr/>
          </a:p>
          <a:p>
            <a:pPr marL="342900" marR="0" lvl="0" indent="-342900" algn="l" rtl="0">
              <a:lnSpc>
                <a:spcPct val="107000"/>
              </a:lnSpc>
              <a:spcBef>
                <a:spcPts val="0"/>
              </a:spcBef>
              <a:spcAft>
                <a:spcPts val="0"/>
              </a:spcAft>
              <a:buClr>
                <a:srgbClr val="404040"/>
              </a:buClr>
              <a:buSzPts val="2400"/>
              <a:buFont typeface="Noto Sans Symbols"/>
              <a:buChar char="∙"/>
            </a:pPr>
            <a:r>
              <a:rPr lang="en-US" sz="2400">
                <a:latin typeface="Calibri"/>
                <a:ea typeface="Calibri"/>
                <a:cs typeface="Calibri"/>
                <a:sym typeface="Calibri"/>
              </a:rPr>
              <a:t>Program review and Curriculum review processes</a:t>
            </a:r>
            <a:endParaRPr/>
          </a:p>
          <a:p>
            <a:pPr marL="342900" marR="0" lvl="0" indent="-342900" algn="l" rtl="0">
              <a:lnSpc>
                <a:spcPct val="107000"/>
              </a:lnSpc>
              <a:spcBef>
                <a:spcPts val="0"/>
              </a:spcBef>
              <a:spcAft>
                <a:spcPts val="0"/>
              </a:spcAft>
              <a:buClr>
                <a:srgbClr val="404040"/>
              </a:buClr>
              <a:buSzPts val="2400"/>
              <a:buFont typeface="Noto Sans Symbols"/>
              <a:buChar char="∙"/>
            </a:pPr>
            <a:r>
              <a:rPr lang="en-US" sz="2400">
                <a:latin typeface="Calibri"/>
                <a:ea typeface="Calibri"/>
                <a:cs typeface="Calibri"/>
                <a:sym typeface="Calibri"/>
              </a:rPr>
              <a:t>Demonstrated reflection/ Professional development</a:t>
            </a:r>
            <a:endParaRPr/>
          </a:p>
          <a:p>
            <a:pPr marL="342900" marR="0" lvl="0" indent="-342900" algn="l" rtl="0">
              <a:lnSpc>
                <a:spcPct val="107000"/>
              </a:lnSpc>
              <a:spcBef>
                <a:spcPts val="0"/>
              </a:spcBef>
              <a:spcAft>
                <a:spcPts val="0"/>
              </a:spcAft>
              <a:buClr>
                <a:srgbClr val="404040"/>
              </a:buClr>
              <a:buSzPts val="2400"/>
              <a:buFont typeface="Noto Sans Symbols"/>
              <a:buChar char="∙"/>
            </a:pPr>
            <a:r>
              <a:rPr lang="en-US" sz="2400">
                <a:latin typeface="Calibri"/>
                <a:ea typeface="Calibri"/>
                <a:cs typeface="Calibri"/>
                <a:sym typeface="Calibri"/>
              </a:rPr>
              <a:t>Access and utilization of student services</a:t>
            </a:r>
            <a:endParaRPr/>
          </a:p>
          <a:p>
            <a:pPr marL="342900" marR="0" lvl="0" indent="-342900" algn="l" rtl="0">
              <a:lnSpc>
                <a:spcPct val="107000"/>
              </a:lnSpc>
              <a:spcBef>
                <a:spcPts val="0"/>
              </a:spcBef>
              <a:spcAft>
                <a:spcPts val="0"/>
              </a:spcAft>
              <a:buClr>
                <a:srgbClr val="404040"/>
              </a:buClr>
              <a:buSzPts val="2400"/>
              <a:buFont typeface="Noto Sans Symbols"/>
              <a:buChar char="∙"/>
            </a:pPr>
            <a:r>
              <a:rPr lang="en-US" sz="2400">
                <a:latin typeface="Calibri"/>
                <a:ea typeface="Calibri"/>
                <a:cs typeface="Calibri"/>
                <a:sym typeface="Calibri"/>
              </a:rPr>
              <a:t>Diversity in hiring</a:t>
            </a:r>
            <a:endParaRPr/>
          </a:p>
          <a:p>
            <a:pPr marL="342900" marR="0" lvl="0" indent="-342900" algn="l" rtl="0">
              <a:lnSpc>
                <a:spcPct val="107000"/>
              </a:lnSpc>
              <a:spcBef>
                <a:spcPts val="0"/>
              </a:spcBef>
              <a:spcAft>
                <a:spcPts val="0"/>
              </a:spcAft>
              <a:buClr>
                <a:srgbClr val="404040"/>
              </a:buClr>
              <a:buSzPts val="2400"/>
              <a:buFont typeface="Noto Sans Symbols"/>
              <a:buChar char="∙"/>
            </a:pPr>
            <a:r>
              <a:rPr lang="en-US" sz="2400">
                <a:latin typeface="Calibri"/>
                <a:ea typeface="Calibri"/>
                <a:cs typeface="Calibri"/>
                <a:sym typeface="Calibri"/>
              </a:rPr>
              <a:t>Alignment of strategic goals and resource allocation</a:t>
            </a:r>
            <a:endParaRPr/>
          </a:p>
          <a:p>
            <a:pPr marL="342900" marR="0" lvl="0" indent="-342900" algn="l" rtl="0">
              <a:lnSpc>
                <a:spcPct val="107000"/>
              </a:lnSpc>
              <a:spcBef>
                <a:spcPts val="0"/>
              </a:spcBef>
              <a:spcAft>
                <a:spcPts val="0"/>
              </a:spcAft>
              <a:buClr>
                <a:srgbClr val="404040"/>
              </a:buClr>
              <a:buSzPts val="2400"/>
              <a:buFont typeface="Noto Sans Symbols"/>
              <a:buChar char="∙"/>
            </a:pPr>
            <a:r>
              <a:rPr lang="en-US" sz="2400">
                <a:latin typeface="Calibri"/>
                <a:ea typeface="Calibri"/>
                <a:cs typeface="Calibri"/>
                <a:sym typeface="Calibri"/>
              </a:rPr>
              <a:t>Collegiality and shared governance</a:t>
            </a:r>
            <a:endParaRPr/>
          </a:p>
          <a:p>
            <a:pPr marL="0" marR="0" lvl="0" indent="0" algn="l" rtl="0">
              <a:lnSpc>
                <a:spcPct val="90000"/>
              </a:lnSpc>
              <a:spcBef>
                <a:spcPts val="1800"/>
              </a:spcBef>
              <a:spcAft>
                <a:spcPts val="0"/>
              </a:spcAft>
              <a:buClr>
                <a:srgbClr val="404040"/>
              </a:buClr>
              <a:buSzPts val="2400"/>
              <a:buFont typeface="Arial"/>
              <a:buNone/>
            </a:pPr>
            <a:endParaRPr/>
          </a:p>
        </p:txBody>
      </p:sp>
      <p:sp>
        <p:nvSpPr>
          <p:cNvPr id="122" name="Google Shape;122;p10"/>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1"/>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Breakout Room Activity</a:t>
            </a:r>
            <a:endParaRPr/>
          </a:p>
        </p:txBody>
      </p:sp>
      <p:sp>
        <p:nvSpPr>
          <p:cNvPr id="130" name="Google Shape;130;p11"/>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152400" lvl="0" indent="0" algn="l" rtl="0">
              <a:lnSpc>
                <a:spcPct val="90000"/>
              </a:lnSpc>
              <a:spcBef>
                <a:spcPts val="0"/>
              </a:spcBef>
              <a:spcAft>
                <a:spcPts val="0"/>
              </a:spcAft>
              <a:buClr>
                <a:srgbClr val="404040"/>
              </a:buClr>
              <a:buSzPts val="2400"/>
              <a:buNone/>
            </a:pPr>
            <a:endParaRPr/>
          </a:p>
          <a:p>
            <a:pPr marL="914400" lvl="0" indent="-914400" algn="l" rtl="0">
              <a:lnSpc>
                <a:spcPct val="90000"/>
              </a:lnSpc>
              <a:spcBef>
                <a:spcPts val="0"/>
              </a:spcBef>
              <a:spcAft>
                <a:spcPts val="0"/>
              </a:spcAft>
              <a:buNone/>
            </a:pPr>
            <a:r>
              <a:rPr lang="en-US"/>
              <a:t>First: 	Pick one or two areas of the Standards listed on page 2 of the </a:t>
            </a:r>
            <a:r>
              <a:rPr lang="en-US" i="1"/>
              <a:t>Policy on Social Justice.</a:t>
            </a:r>
            <a:r>
              <a:rPr lang="en-US"/>
              <a:t> </a:t>
            </a:r>
            <a:endParaRPr/>
          </a:p>
          <a:p>
            <a:pPr marL="914400" lvl="0" indent="-914400" algn="l" rtl="0">
              <a:lnSpc>
                <a:spcPct val="90000"/>
              </a:lnSpc>
              <a:spcBef>
                <a:spcPts val="0"/>
              </a:spcBef>
              <a:spcAft>
                <a:spcPts val="0"/>
              </a:spcAft>
              <a:buNone/>
            </a:pPr>
            <a:endParaRPr/>
          </a:p>
          <a:p>
            <a:pPr marL="914400" lvl="0" indent="-914400" algn="l" rtl="0">
              <a:lnSpc>
                <a:spcPct val="90000"/>
              </a:lnSpc>
              <a:spcBef>
                <a:spcPts val="0"/>
              </a:spcBef>
              <a:spcAft>
                <a:spcPts val="0"/>
              </a:spcAft>
              <a:buNone/>
            </a:pPr>
            <a:r>
              <a:rPr lang="en-US"/>
              <a:t>Then:	Reflect and discuss:</a:t>
            </a:r>
            <a:endParaRPr/>
          </a:p>
          <a:p>
            <a:pPr marL="0" marR="0" lvl="0" indent="0" algn="l" rtl="0">
              <a:lnSpc>
                <a:spcPct val="90000"/>
              </a:lnSpc>
              <a:spcBef>
                <a:spcPts val="0"/>
              </a:spcBef>
              <a:spcAft>
                <a:spcPts val="0"/>
              </a:spcAft>
              <a:buNone/>
            </a:pPr>
            <a:endParaRPr/>
          </a:p>
          <a:p>
            <a:pPr marL="1143000" marR="0" lvl="0" indent="-342900" algn="l" rtl="0">
              <a:lnSpc>
                <a:spcPct val="90000"/>
              </a:lnSpc>
              <a:spcBef>
                <a:spcPts val="0"/>
              </a:spcBef>
              <a:spcAft>
                <a:spcPts val="0"/>
              </a:spcAft>
              <a:buSzPts val="1800"/>
              <a:buChar char="•"/>
            </a:pPr>
            <a:r>
              <a:rPr lang="en-US"/>
              <a:t>What barriers to racial equality/equitable outcomes exist in this area at your campus?</a:t>
            </a:r>
            <a:endParaRPr/>
          </a:p>
          <a:p>
            <a:pPr marL="1143000" marR="0" lvl="0" indent="-342900" algn="l" rtl="0">
              <a:lnSpc>
                <a:spcPct val="90000"/>
              </a:lnSpc>
              <a:spcBef>
                <a:spcPts val="0"/>
              </a:spcBef>
              <a:spcAft>
                <a:spcPts val="0"/>
              </a:spcAft>
              <a:buSzPts val="1800"/>
              <a:buChar char="•"/>
            </a:pPr>
            <a:r>
              <a:rPr lang="en-US"/>
              <a:t>What institutional policies or practices might be connected to and unintentionally reinforcing these barriers? </a:t>
            </a:r>
            <a:endParaRPr/>
          </a:p>
          <a:p>
            <a:pPr marL="1143000" marR="0" lvl="0" indent="-342900" algn="l" rtl="0">
              <a:lnSpc>
                <a:spcPct val="90000"/>
              </a:lnSpc>
              <a:spcBef>
                <a:spcPts val="0"/>
              </a:spcBef>
              <a:spcAft>
                <a:spcPts val="0"/>
              </a:spcAft>
              <a:buSzPts val="1800"/>
              <a:buChar char="•"/>
            </a:pPr>
            <a:r>
              <a:rPr lang="en-US"/>
              <a:t>How could the policy or practice be improved to eliminate these barriers?</a:t>
            </a:r>
            <a:endParaRPr/>
          </a:p>
          <a:p>
            <a:pPr marL="152400" lvl="0" indent="0" algn="l" rtl="0">
              <a:lnSpc>
                <a:spcPct val="90000"/>
              </a:lnSpc>
              <a:spcBef>
                <a:spcPts val="0"/>
              </a:spcBef>
              <a:spcAft>
                <a:spcPts val="0"/>
              </a:spcAft>
              <a:buClr>
                <a:srgbClr val="404040"/>
              </a:buClr>
              <a:buSzPts val="2400"/>
              <a:buNone/>
            </a:pPr>
            <a:endParaRPr/>
          </a:p>
        </p:txBody>
      </p:sp>
      <p:sp>
        <p:nvSpPr>
          <p:cNvPr id="131" name="Google Shape;131;p11"/>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2"/>
          <p:cNvSpPr txBox="1">
            <a:spLocks noGrp="1"/>
          </p:cNvSpPr>
          <p:nvPr>
            <p:ph type="title"/>
          </p:nvPr>
        </p:nvSpPr>
        <p:spPr>
          <a:xfrm>
            <a:off x="3295515" y="403412"/>
            <a:ext cx="805828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a:t>Strategies</a:t>
            </a:r>
            <a:endParaRPr/>
          </a:p>
        </p:txBody>
      </p:sp>
      <p:sp>
        <p:nvSpPr>
          <p:cNvPr id="139" name="Google Shape;139;p12"/>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l" rtl="0">
              <a:lnSpc>
                <a:spcPct val="107000"/>
              </a:lnSpc>
              <a:spcBef>
                <a:spcPts val="0"/>
              </a:spcBef>
              <a:spcAft>
                <a:spcPts val="0"/>
              </a:spcAft>
              <a:buClr>
                <a:srgbClr val="404040"/>
              </a:buClr>
              <a:buSzPts val="1800"/>
              <a:buNone/>
            </a:pPr>
            <a:r>
              <a:rPr lang="en-US" sz="1800">
                <a:latin typeface="Calibri"/>
                <a:ea typeface="Calibri"/>
                <a:cs typeface="Calibri"/>
                <a:sym typeface="Calibri"/>
              </a:rPr>
              <a:t>Where to look:</a:t>
            </a:r>
            <a:endParaRPr/>
          </a:p>
          <a:p>
            <a:pPr marL="0" marR="0" lvl="0" indent="0" algn="l" rtl="0">
              <a:lnSpc>
                <a:spcPct val="107000"/>
              </a:lnSpc>
              <a:spcBef>
                <a:spcPts val="800"/>
              </a:spcBef>
              <a:spcAft>
                <a:spcPts val="0"/>
              </a:spcAft>
              <a:buClr>
                <a:srgbClr val="404040"/>
              </a:buClr>
              <a:buSzPts val="1800"/>
              <a:buNone/>
            </a:pPr>
            <a:r>
              <a:rPr lang="en-US" sz="1800">
                <a:latin typeface="Calibri"/>
                <a:ea typeface="Calibri"/>
                <a:cs typeface="Calibri"/>
                <a:sym typeface="Calibri"/>
              </a:rPr>
              <a:t>Student Equity Plan (past plan with data analysis)</a:t>
            </a:r>
            <a:endParaRPr/>
          </a:p>
          <a:p>
            <a:pPr marL="0" marR="0" lvl="0" indent="0" algn="l" rtl="0">
              <a:lnSpc>
                <a:spcPct val="107000"/>
              </a:lnSpc>
              <a:spcBef>
                <a:spcPts val="800"/>
              </a:spcBef>
              <a:spcAft>
                <a:spcPts val="0"/>
              </a:spcAft>
              <a:buClr>
                <a:srgbClr val="404040"/>
              </a:buClr>
              <a:buSzPts val="1800"/>
              <a:buNone/>
            </a:pPr>
            <a:r>
              <a:rPr lang="en-US" sz="1800">
                <a:latin typeface="Calibri"/>
                <a:ea typeface="Calibri"/>
                <a:cs typeface="Calibri"/>
                <a:sym typeface="Calibri"/>
              </a:rPr>
              <a:t>Academic Senate: Processes for Program Review and Curriculum; Professional Development; resolutions; shared governance processes</a:t>
            </a:r>
            <a:endParaRPr/>
          </a:p>
          <a:p>
            <a:pPr marL="0" marR="0" lvl="0" indent="0" algn="l" rtl="0">
              <a:lnSpc>
                <a:spcPct val="107000"/>
              </a:lnSpc>
              <a:spcBef>
                <a:spcPts val="800"/>
              </a:spcBef>
              <a:spcAft>
                <a:spcPts val="0"/>
              </a:spcAft>
              <a:buClr>
                <a:srgbClr val="404040"/>
              </a:buClr>
              <a:buSzPts val="1800"/>
              <a:buNone/>
            </a:pPr>
            <a:r>
              <a:rPr lang="en-US" sz="1800">
                <a:latin typeface="Calibri"/>
                <a:ea typeface="Calibri"/>
                <a:cs typeface="Calibri"/>
                <a:sym typeface="Calibri"/>
              </a:rPr>
              <a:t>EEO plan and employment outreach strategies</a:t>
            </a:r>
            <a:endParaRPr/>
          </a:p>
          <a:p>
            <a:pPr marL="0" marR="0" lvl="0" indent="0" algn="l" rtl="0">
              <a:lnSpc>
                <a:spcPct val="107000"/>
              </a:lnSpc>
              <a:spcBef>
                <a:spcPts val="800"/>
              </a:spcBef>
              <a:spcAft>
                <a:spcPts val="0"/>
              </a:spcAft>
              <a:buClr>
                <a:srgbClr val="404040"/>
              </a:buClr>
              <a:buSzPts val="1800"/>
              <a:buNone/>
            </a:pPr>
            <a:r>
              <a:rPr lang="en-US" sz="1800">
                <a:latin typeface="Calibri"/>
                <a:ea typeface="Calibri"/>
                <a:cs typeface="Calibri"/>
                <a:sym typeface="Calibri"/>
              </a:rPr>
              <a:t>IRE</a:t>
            </a:r>
            <a:endParaRPr/>
          </a:p>
          <a:p>
            <a:pPr marL="0" marR="0" lvl="0" indent="0" algn="l" rtl="0">
              <a:lnSpc>
                <a:spcPct val="107000"/>
              </a:lnSpc>
              <a:spcBef>
                <a:spcPts val="800"/>
              </a:spcBef>
              <a:spcAft>
                <a:spcPts val="0"/>
              </a:spcAft>
              <a:buClr>
                <a:srgbClr val="404040"/>
              </a:buClr>
              <a:buSzPts val="1800"/>
              <a:buNone/>
            </a:pPr>
            <a:r>
              <a:rPr lang="en-US" sz="1800">
                <a:latin typeface="Calibri"/>
                <a:ea typeface="Calibri"/>
                <a:cs typeface="Calibri"/>
                <a:sym typeface="Calibri"/>
              </a:rPr>
              <a:t>Mission, Vision, Goals development strategies</a:t>
            </a:r>
            <a:endParaRPr/>
          </a:p>
          <a:p>
            <a:pPr marL="0" marR="0" lvl="0" indent="0" algn="l" rtl="0">
              <a:lnSpc>
                <a:spcPct val="107000"/>
              </a:lnSpc>
              <a:spcBef>
                <a:spcPts val="800"/>
              </a:spcBef>
              <a:spcAft>
                <a:spcPts val="0"/>
              </a:spcAft>
              <a:buClr>
                <a:srgbClr val="404040"/>
              </a:buClr>
              <a:buSzPts val="1800"/>
              <a:buNone/>
            </a:pPr>
            <a:r>
              <a:rPr lang="en-US" sz="1800">
                <a:latin typeface="Calibri"/>
                <a:ea typeface="Calibri"/>
                <a:cs typeface="Calibri"/>
                <a:sym typeface="Calibri"/>
              </a:rPr>
              <a:t>Student voices</a:t>
            </a:r>
            <a:endParaRPr/>
          </a:p>
          <a:p>
            <a:pPr marL="0" marR="0" lvl="0" indent="0" algn="l" rtl="0">
              <a:lnSpc>
                <a:spcPct val="90000"/>
              </a:lnSpc>
              <a:spcBef>
                <a:spcPts val="1800"/>
              </a:spcBef>
              <a:spcAft>
                <a:spcPts val="0"/>
              </a:spcAft>
              <a:buClr>
                <a:srgbClr val="404040"/>
              </a:buClr>
              <a:buSzPts val="2400"/>
              <a:buFont typeface="Arial"/>
              <a:buNone/>
            </a:pPr>
            <a:endParaRPr/>
          </a:p>
        </p:txBody>
      </p:sp>
      <p:sp>
        <p:nvSpPr>
          <p:cNvPr id="140" name="Google Shape;140;p12"/>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3"/>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dirty="0"/>
              <a:t>Closing Thoughts/Q&amp;A</a:t>
            </a:r>
            <a:endParaRPr dirty="0"/>
          </a:p>
        </p:txBody>
      </p:sp>
      <p:sp>
        <p:nvSpPr>
          <p:cNvPr id="148" name="Google Shape;148;p13"/>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Clr>
                <a:srgbClr val="000000"/>
              </a:buClr>
              <a:buFont typeface="Arial"/>
              <a:buNone/>
            </a:pPr>
            <a:endParaRPr dirty="0"/>
          </a:p>
        </p:txBody>
      </p:sp>
      <p:sp>
        <p:nvSpPr>
          <p:cNvPr id="149" name="Google Shape;149;p13"/>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4"/>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Resources</a:t>
            </a:r>
            <a:endParaRPr/>
          </a:p>
        </p:txBody>
      </p:sp>
      <p:sp>
        <p:nvSpPr>
          <p:cNvPr id="155" name="Google Shape;155;p14"/>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228600" lvl="0" indent="-215900" algn="l" rtl="0">
              <a:lnSpc>
                <a:spcPct val="90000"/>
              </a:lnSpc>
              <a:spcBef>
                <a:spcPts val="0"/>
              </a:spcBef>
              <a:spcAft>
                <a:spcPts val="0"/>
              </a:spcAft>
              <a:buClr>
                <a:srgbClr val="404040"/>
              </a:buClr>
              <a:buSzPts val="2200"/>
              <a:buChar char="•"/>
            </a:pPr>
            <a:r>
              <a:rPr lang="en-US" sz="2200" u="sng">
                <a:solidFill>
                  <a:schemeClr val="hlink"/>
                </a:solidFill>
                <a:hlinkClick r:id="rId3"/>
              </a:rPr>
              <a:t>ACCJC Policy on Social Justice</a:t>
            </a:r>
            <a:endParaRPr sz="2200"/>
          </a:p>
          <a:p>
            <a:pPr marL="228600" lvl="0" indent="-215900" algn="l" rtl="0">
              <a:lnSpc>
                <a:spcPct val="115000"/>
              </a:lnSpc>
              <a:spcBef>
                <a:spcPts val="1000"/>
              </a:spcBef>
              <a:spcAft>
                <a:spcPts val="0"/>
              </a:spcAft>
              <a:buClr>
                <a:srgbClr val="404040"/>
              </a:buClr>
              <a:buSzPts val="2200"/>
              <a:buChar char="•"/>
            </a:pPr>
            <a:r>
              <a:rPr lang="en-US" sz="2200" u="sng">
                <a:solidFill>
                  <a:schemeClr val="hlink"/>
                </a:solidFill>
                <a:hlinkClick r:id="rId4"/>
              </a:rPr>
              <a:t>ACCJC Guide to Institutional Self-Evaluation, Improvement and Peer Review</a:t>
            </a:r>
            <a:endParaRPr sz="2200"/>
          </a:p>
          <a:p>
            <a:pPr marL="228600" lvl="0" indent="-254000" algn="l" rtl="0">
              <a:lnSpc>
                <a:spcPct val="115000"/>
              </a:lnSpc>
              <a:spcBef>
                <a:spcPts val="0"/>
              </a:spcBef>
              <a:spcAft>
                <a:spcPts val="0"/>
              </a:spcAft>
              <a:buSzPts val="2200"/>
              <a:buChar char="•"/>
            </a:pPr>
            <a:r>
              <a:rPr lang="en-US" sz="2200">
                <a:solidFill>
                  <a:srgbClr val="000000"/>
                </a:solidFill>
              </a:rPr>
              <a:t>McNair, T. B., Bensimon, E. M., &amp; Malcom-Piqueux, L. E. (2020). </a:t>
            </a:r>
            <a:r>
              <a:rPr lang="en-US" sz="2200" i="1">
                <a:solidFill>
                  <a:srgbClr val="000000"/>
                </a:solidFill>
              </a:rPr>
              <a:t>From equity talk to equity walk: Expanding practitioner knowledge for racial justice in Higher Education</a:t>
            </a:r>
            <a:r>
              <a:rPr lang="en-US" sz="2200">
                <a:solidFill>
                  <a:srgbClr val="000000"/>
                </a:solidFill>
              </a:rPr>
              <a:t>. Jossey-Bass, a Wiley Brand. </a:t>
            </a:r>
            <a:endParaRPr sz="2200">
              <a:solidFill>
                <a:srgbClr val="000000"/>
              </a:solidFill>
            </a:endParaRPr>
          </a:p>
          <a:p>
            <a:pPr marL="228600" lvl="0" indent="-254000" algn="l" rtl="0">
              <a:lnSpc>
                <a:spcPct val="115000"/>
              </a:lnSpc>
              <a:spcBef>
                <a:spcPts val="0"/>
              </a:spcBef>
              <a:spcAft>
                <a:spcPts val="0"/>
              </a:spcAft>
              <a:buClr>
                <a:srgbClr val="000000"/>
              </a:buClr>
              <a:buSzPts val="2200"/>
              <a:buChar char="•"/>
            </a:pPr>
            <a:r>
              <a:rPr lang="en-US" sz="2200">
                <a:solidFill>
                  <a:srgbClr val="000000"/>
                </a:solidFill>
              </a:rPr>
              <a:t>Lewis, S. (2021, August 19). </a:t>
            </a:r>
            <a:r>
              <a:rPr lang="en-US" sz="2200" u="sng">
                <a:solidFill>
                  <a:schemeClr val="hlink"/>
                </a:solidFill>
                <a:hlinkClick r:id="rId5"/>
              </a:rPr>
              <a:t>Reflecting, Healing, &amp; Moving Forward. Zoom keynote</a:t>
            </a:r>
            <a:r>
              <a:rPr lang="en-US" sz="2200">
                <a:solidFill>
                  <a:srgbClr val="000000"/>
                </a:solidFill>
              </a:rPr>
              <a:t> for the Diversity, Equity, and Cultural Competence Committee’s (DEqCC’s) </a:t>
            </a:r>
            <a:r>
              <a:rPr lang="en-US" sz="2200" u="sng">
                <a:solidFill>
                  <a:schemeClr val="hlink"/>
                </a:solidFill>
                <a:hlinkClick r:id="rId6"/>
              </a:rPr>
              <a:t>Cultural Competency Conference. Google Site</a:t>
            </a:r>
            <a:r>
              <a:rPr lang="en-US" sz="2200">
                <a:solidFill>
                  <a:srgbClr val="000000"/>
                </a:solidFill>
              </a:rPr>
              <a:t>.  </a:t>
            </a:r>
            <a:endParaRPr sz="2200">
              <a:solidFill>
                <a:srgbClr val="000000"/>
              </a:solidFill>
            </a:endParaRPr>
          </a:p>
          <a:p>
            <a:pPr marL="228600" lvl="0" indent="-76200" algn="l" rtl="0">
              <a:lnSpc>
                <a:spcPct val="90000"/>
              </a:lnSpc>
              <a:spcBef>
                <a:spcPts val="1200"/>
              </a:spcBef>
              <a:spcAft>
                <a:spcPts val="0"/>
              </a:spcAft>
              <a:buClr>
                <a:srgbClr val="404040"/>
              </a:buClr>
              <a:buSzPts val="2400"/>
              <a:buNone/>
            </a:pPr>
            <a:endParaRPr/>
          </a:p>
        </p:txBody>
      </p:sp>
      <p:sp>
        <p:nvSpPr>
          <p:cNvPr id="156" name="Google Shape;156;p14"/>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5"/>
          <p:cNvSpPr txBox="1">
            <a:spLocks noGrp="1"/>
          </p:cNvSpPr>
          <p:nvPr>
            <p:ph type="title"/>
          </p:nvPr>
        </p:nvSpPr>
        <p:spPr>
          <a:xfrm>
            <a:off x="959005" y="4683512"/>
            <a:ext cx="10432249" cy="173666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None/>
            </a:pPr>
            <a:r>
              <a:rPr lang="en-US"/>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2"/>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Presenters:</a:t>
            </a:r>
            <a:endParaRPr/>
          </a:p>
        </p:txBody>
      </p:sp>
      <p:sp>
        <p:nvSpPr>
          <p:cNvPr id="48" name="Google Shape;48;p2"/>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404040"/>
              </a:buClr>
              <a:buSzPts val="2400"/>
              <a:buNone/>
            </a:pPr>
            <a:r>
              <a:rPr lang="en-US" dirty="0"/>
              <a:t>Karla Kirk, ASCCC North Representative</a:t>
            </a:r>
            <a:endParaRPr dirty="0"/>
          </a:p>
          <a:p>
            <a:pPr marL="0" lvl="0" indent="0" algn="l" rtl="0">
              <a:lnSpc>
                <a:spcPct val="90000"/>
              </a:lnSpc>
              <a:spcBef>
                <a:spcPts val="0"/>
              </a:spcBef>
              <a:spcAft>
                <a:spcPts val="0"/>
              </a:spcAft>
              <a:buClr>
                <a:srgbClr val="404040"/>
              </a:buClr>
              <a:buSzPts val="2400"/>
              <a:buNone/>
            </a:pPr>
            <a:endParaRPr dirty="0"/>
          </a:p>
          <a:p>
            <a:pPr marL="0" lvl="0" indent="0" algn="l" rtl="0">
              <a:lnSpc>
                <a:spcPct val="90000"/>
              </a:lnSpc>
              <a:spcBef>
                <a:spcPts val="1000"/>
              </a:spcBef>
              <a:spcAft>
                <a:spcPts val="0"/>
              </a:spcAft>
              <a:buClr>
                <a:srgbClr val="404040"/>
              </a:buClr>
              <a:buSzPts val="2400"/>
              <a:buNone/>
            </a:pPr>
            <a:r>
              <a:rPr lang="en-US" dirty="0"/>
              <a:t>Alicia Robles López, ASCCC Accreditation Committee Member; Faculty in Sociology and Ethnic Studies at </a:t>
            </a:r>
            <a:r>
              <a:rPr lang="en-US" dirty="0" err="1"/>
              <a:t>MiraCosta</a:t>
            </a:r>
            <a:r>
              <a:rPr lang="en-US" dirty="0"/>
              <a:t> College</a:t>
            </a:r>
            <a:endParaRPr dirty="0"/>
          </a:p>
          <a:p>
            <a:pPr marL="0" lvl="0" indent="0" algn="l" rtl="0">
              <a:lnSpc>
                <a:spcPct val="90000"/>
              </a:lnSpc>
              <a:spcBef>
                <a:spcPts val="1000"/>
              </a:spcBef>
              <a:spcAft>
                <a:spcPts val="0"/>
              </a:spcAft>
              <a:buClr>
                <a:srgbClr val="404040"/>
              </a:buClr>
              <a:buSzPts val="2400"/>
              <a:buNone/>
            </a:pPr>
            <a:endParaRPr dirty="0"/>
          </a:p>
          <a:p>
            <a:pPr marL="0" lvl="0" indent="0" algn="l" rtl="0">
              <a:lnSpc>
                <a:spcPct val="90000"/>
              </a:lnSpc>
              <a:spcBef>
                <a:spcPts val="1000"/>
              </a:spcBef>
              <a:spcAft>
                <a:spcPts val="0"/>
              </a:spcAft>
              <a:buClr>
                <a:srgbClr val="404040"/>
              </a:buClr>
              <a:buSzPts val="2400"/>
              <a:buNone/>
            </a:pPr>
            <a:r>
              <a:rPr lang="en-US" dirty="0"/>
              <a:t>Robert L. Stewart Jr., ASCCC Area C Representative</a:t>
            </a:r>
            <a:endParaRPr dirty="0"/>
          </a:p>
          <a:p>
            <a:pPr marL="0" lvl="0" indent="0" algn="l" rtl="0">
              <a:lnSpc>
                <a:spcPct val="90000"/>
              </a:lnSpc>
              <a:spcBef>
                <a:spcPts val="1000"/>
              </a:spcBef>
              <a:spcAft>
                <a:spcPts val="0"/>
              </a:spcAft>
              <a:buClr>
                <a:srgbClr val="404040"/>
              </a:buClr>
              <a:buSzPts val="2400"/>
              <a:buNone/>
            </a:pPr>
            <a:endParaRPr dirty="0"/>
          </a:p>
          <a:p>
            <a:pPr marL="0" lvl="0" indent="0" algn="l" rtl="0">
              <a:lnSpc>
                <a:spcPct val="90000"/>
              </a:lnSpc>
              <a:spcBef>
                <a:spcPts val="1000"/>
              </a:spcBef>
              <a:spcAft>
                <a:spcPts val="0"/>
              </a:spcAft>
              <a:buClr>
                <a:srgbClr val="404040"/>
              </a:buClr>
              <a:buSzPts val="2400"/>
              <a:buNone/>
            </a:pPr>
            <a:r>
              <a:rPr lang="en-US" dirty="0"/>
              <a:t>Catherine Webb, Vice-President, ACCJC</a:t>
            </a:r>
            <a:endParaRPr dirty="0"/>
          </a:p>
          <a:p>
            <a:pPr marL="0" lvl="0" indent="0" algn="l" rtl="0">
              <a:lnSpc>
                <a:spcPct val="90000"/>
              </a:lnSpc>
              <a:spcBef>
                <a:spcPts val="1000"/>
              </a:spcBef>
              <a:spcAft>
                <a:spcPts val="0"/>
              </a:spcAft>
              <a:buClr>
                <a:srgbClr val="404040"/>
              </a:buClr>
              <a:buSzPts val="2400"/>
              <a:buNone/>
            </a:pPr>
            <a:endParaRPr dirty="0"/>
          </a:p>
        </p:txBody>
      </p:sp>
      <p:sp>
        <p:nvSpPr>
          <p:cNvPr id="49" name="Google Shape;49;p2"/>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3"/>
          <p:cNvSpPr txBox="1">
            <a:spLocks noGrp="1"/>
          </p:cNvSpPr>
          <p:nvPr>
            <p:ph type="title"/>
          </p:nvPr>
        </p:nvSpPr>
        <p:spPr>
          <a:xfrm>
            <a:off x="3295515" y="403412"/>
            <a:ext cx="805828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a:t>Our Session Today</a:t>
            </a:r>
            <a:endParaRPr/>
          </a:p>
        </p:txBody>
      </p:sp>
      <p:sp>
        <p:nvSpPr>
          <p:cNvPr id="57" name="Google Shape;57;p3"/>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1800"/>
              <a:buFont typeface="Arial"/>
              <a:buNone/>
            </a:pPr>
            <a:r>
              <a:rPr lang="en-US" sz="1800">
                <a:latin typeface="Calibri"/>
                <a:ea typeface="Calibri"/>
                <a:cs typeface="Calibri"/>
                <a:sym typeface="Calibri"/>
              </a:rPr>
              <a:t>In June 2021, the Accrediting Commission for Community and Junior Colleges (ACCJC) released its Policy on Social Justice. Historically, institutions of higher learning have operated with firmly established policies and procedures that promote a climate of exclusion, racial inequity and racism towards Black, Indigenous, People of Color (BIPOC). </a:t>
            </a:r>
            <a:r>
              <a:rPr lang="en-US" sz="1800" b="1">
                <a:latin typeface="Calibri"/>
                <a:ea typeface="Calibri"/>
                <a:cs typeface="Calibri"/>
                <a:sym typeface="Calibri"/>
              </a:rPr>
              <a:t>The ACCJC understands that issues around inclusion, diversity, equity and racism are deeply rooted within systemic racists structures and policies that support the very foundation of society</a:t>
            </a:r>
            <a:r>
              <a:rPr lang="en-US" sz="1800">
                <a:latin typeface="Calibri"/>
                <a:ea typeface="Calibri"/>
                <a:cs typeface="Calibri"/>
                <a:sym typeface="Calibri"/>
              </a:rPr>
              <a:t>. Further, the Commission has determined that people of color have long been disadvantaged by the prejudice, discrimination and implicit biases inherent within higher education that white people have been able to benefit from. Our session today will focus our discussions on the new ACCJC Social Justice Policy and its potential impact on the California Community Colleges accreditation process.</a:t>
            </a:r>
            <a:endParaRPr/>
          </a:p>
          <a:p>
            <a:pPr marL="0" marR="0" lvl="0" indent="0" algn="l" rtl="0">
              <a:lnSpc>
                <a:spcPct val="90000"/>
              </a:lnSpc>
              <a:spcBef>
                <a:spcPts val="1000"/>
              </a:spcBef>
              <a:spcAft>
                <a:spcPts val="0"/>
              </a:spcAft>
              <a:buClr>
                <a:srgbClr val="404040"/>
              </a:buClr>
              <a:buSzPts val="2000"/>
              <a:buFont typeface="Arial"/>
              <a:buNone/>
            </a:pPr>
            <a:endParaRPr sz="2000"/>
          </a:p>
        </p:txBody>
      </p:sp>
      <p:sp>
        <p:nvSpPr>
          <p:cNvPr id="58" name="Google Shape;58;p3"/>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4"/>
          <p:cNvSpPr txBox="1">
            <a:spLocks noGrp="1"/>
          </p:cNvSpPr>
          <p:nvPr>
            <p:ph type="title"/>
          </p:nvPr>
        </p:nvSpPr>
        <p:spPr>
          <a:xfrm>
            <a:off x="3295515" y="403412"/>
            <a:ext cx="805828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a:t>Topics</a:t>
            </a:r>
            <a:endParaRPr/>
          </a:p>
        </p:txBody>
      </p:sp>
      <p:sp>
        <p:nvSpPr>
          <p:cNvPr id="66" name="Google Shape;66;p4"/>
          <p:cNvSpPr txBox="1">
            <a:spLocks noGrp="1"/>
          </p:cNvSpPr>
          <p:nvPr>
            <p:ph type="body" idx="1"/>
          </p:nvPr>
        </p:nvSpPr>
        <p:spPr>
          <a:xfrm>
            <a:off x="928552" y="2525682"/>
            <a:ext cx="10980550" cy="3569419"/>
          </a:xfrm>
          <a:prstGeom prst="rect">
            <a:avLst/>
          </a:prstGeom>
          <a:noFill/>
          <a:ln>
            <a:noFill/>
          </a:ln>
        </p:spPr>
        <p:txBody>
          <a:bodyPr spcFirstLastPara="1" wrap="square" lIns="91425" tIns="45700" rIns="91425" bIns="45700" anchor="t" anchorCtr="0">
            <a:noAutofit/>
          </a:bodyPr>
          <a:lstStyle/>
          <a:p>
            <a:pPr marL="0" lvl="0" indent="0">
              <a:spcBef>
                <a:spcPts val="0"/>
              </a:spcBef>
            </a:pPr>
            <a:r>
              <a:rPr lang="en-US" dirty="0"/>
              <a:t>Framing our Session: Racial Equity and Justice in Higher Education Policy</a:t>
            </a:r>
          </a:p>
          <a:p>
            <a:pPr marL="0" lvl="0" indent="0">
              <a:spcBef>
                <a:spcPts val="0"/>
              </a:spcBef>
            </a:pPr>
            <a:endParaRPr lang="en-US" dirty="0"/>
          </a:p>
          <a:p>
            <a:pPr marL="0" lvl="0" indent="0">
              <a:spcBef>
                <a:spcPts val="0"/>
              </a:spcBef>
            </a:pPr>
            <a:r>
              <a:rPr lang="en-US" dirty="0"/>
              <a:t>From Equity Talk to Equity Walk</a:t>
            </a:r>
          </a:p>
          <a:p>
            <a:pPr marL="0" lvl="0" indent="0">
              <a:spcBef>
                <a:spcPts val="0"/>
              </a:spcBef>
            </a:pPr>
            <a:endParaRPr lang="en-US" dirty="0"/>
          </a:p>
          <a:p>
            <a:pPr marL="0" lvl="0" indent="0">
              <a:spcBef>
                <a:spcPts val="0"/>
              </a:spcBef>
            </a:pPr>
            <a:r>
              <a:rPr lang="en-US" dirty="0"/>
              <a:t>ACCJC Policy on Social Justice</a:t>
            </a:r>
          </a:p>
          <a:p>
            <a:pPr marL="0" lvl="0" indent="0">
              <a:spcBef>
                <a:spcPts val="0"/>
              </a:spcBef>
            </a:pPr>
            <a:endParaRPr lang="en-US" dirty="0"/>
          </a:p>
          <a:p>
            <a:pPr marL="0" lvl="0" indent="0">
              <a:spcBef>
                <a:spcPts val="0"/>
              </a:spcBef>
            </a:pPr>
            <a:r>
              <a:rPr lang="en-US" dirty="0"/>
              <a:t>Framework for Reflection </a:t>
            </a:r>
          </a:p>
          <a:p>
            <a:pPr marL="0" lvl="0" indent="0">
              <a:spcBef>
                <a:spcPts val="0"/>
              </a:spcBef>
            </a:pPr>
            <a:endParaRPr lang="en-US" dirty="0"/>
          </a:p>
          <a:p>
            <a:pPr marL="0" lvl="0" indent="0">
              <a:spcBef>
                <a:spcPts val="0"/>
              </a:spcBef>
            </a:pPr>
            <a:r>
              <a:rPr lang="en-US" dirty="0"/>
              <a:t>Summary of Supportive Evidence</a:t>
            </a:r>
          </a:p>
          <a:p>
            <a:pPr marL="0" lvl="0" indent="0">
              <a:spcBef>
                <a:spcPts val="0"/>
              </a:spcBef>
            </a:pPr>
            <a:endParaRPr lang="en-US" dirty="0"/>
          </a:p>
          <a:p>
            <a:pPr marL="0" indent="0">
              <a:spcBef>
                <a:spcPts val="0"/>
              </a:spcBef>
            </a:pPr>
            <a:r>
              <a:rPr lang="en-US" dirty="0"/>
              <a:t>Strategies and Best Practices</a:t>
            </a:r>
          </a:p>
          <a:p>
            <a:pPr marL="0" lvl="0" indent="0">
              <a:spcBef>
                <a:spcPts val="0"/>
              </a:spcBef>
            </a:pPr>
            <a:endParaRPr lang="en-US" dirty="0"/>
          </a:p>
          <a:p>
            <a:pPr marL="0" lvl="0" indent="0">
              <a:spcBef>
                <a:spcPts val="0"/>
              </a:spcBef>
            </a:pPr>
            <a:endParaRPr lang="en-US" dirty="0"/>
          </a:p>
          <a:p>
            <a:pPr marL="0" lvl="0" indent="0">
              <a:spcBef>
                <a:spcPts val="0"/>
              </a:spcBef>
            </a:pPr>
            <a:endParaRPr lang="en-US" dirty="0"/>
          </a:p>
          <a:p>
            <a:pPr marL="0" marR="0" lvl="0" indent="0" algn="l" rtl="0">
              <a:lnSpc>
                <a:spcPct val="90000"/>
              </a:lnSpc>
              <a:spcBef>
                <a:spcPts val="0"/>
              </a:spcBef>
              <a:spcAft>
                <a:spcPts val="0"/>
              </a:spcAft>
              <a:buClr>
                <a:srgbClr val="404040"/>
              </a:buClr>
              <a:buSzPts val="2400"/>
              <a:buFont typeface="Arial"/>
              <a:buNone/>
            </a:pPr>
            <a:endParaRPr lang="en-US" dirty="0"/>
          </a:p>
        </p:txBody>
      </p:sp>
      <p:sp>
        <p:nvSpPr>
          <p:cNvPr id="67" name="Google Shape;67;p4"/>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5"/>
          <p:cNvSpPr txBox="1">
            <a:spLocks noGrp="1"/>
          </p:cNvSpPr>
          <p:nvPr>
            <p:ph type="title"/>
          </p:nvPr>
        </p:nvSpPr>
        <p:spPr>
          <a:xfrm>
            <a:off x="3295490" y="286537"/>
            <a:ext cx="8058300" cy="168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Framing our Session: Racial Equity and Justice in Higher Education Policy</a:t>
            </a:r>
            <a:endParaRPr dirty="0"/>
          </a:p>
        </p:txBody>
      </p:sp>
      <p:sp>
        <p:nvSpPr>
          <p:cNvPr id="75" name="Google Shape;75;p5"/>
          <p:cNvSpPr txBox="1">
            <a:spLocks noGrp="1"/>
          </p:cNvSpPr>
          <p:nvPr>
            <p:ph type="body" idx="1"/>
          </p:nvPr>
        </p:nvSpPr>
        <p:spPr>
          <a:xfrm>
            <a:off x="437400" y="2662475"/>
            <a:ext cx="11317200" cy="4059000"/>
          </a:xfrm>
          <a:prstGeom prst="rect">
            <a:avLst/>
          </a:prstGeom>
          <a:noFill/>
          <a:ln>
            <a:noFill/>
          </a:ln>
        </p:spPr>
        <p:txBody>
          <a:bodyPr spcFirstLastPara="1" wrap="square" lIns="91425" tIns="45700" rIns="91425" bIns="45700" anchor="t" anchorCtr="0">
            <a:noAutofit/>
          </a:bodyPr>
          <a:lstStyle/>
          <a:p>
            <a:pPr marL="457200" lvl="0" indent="-368300" algn="l" rtl="0">
              <a:lnSpc>
                <a:spcPct val="150000"/>
              </a:lnSpc>
              <a:spcBef>
                <a:spcPts val="360"/>
              </a:spcBef>
              <a:spcAft>
                <a:spcPts val="0"/>
              </a:spcAft>
              <a:buSzPts val="2200"/>
              <a:buChar char="●"/>
            </a:pPr>
            <a:r>
              <a:rPr lang="en-US" sz="2200"/>
              <a:t>Context</a:t>
            </a:r>
            <a:r>
              <a:rPr lang="en-US" sz="2200" b="1"/>
              <a:t>–</a:t>
            </a:r>
            <a:r>
              <a:rPr lang="en-US" sz="2200"/>
              <a:t>historic and unprecedented cultural shift and shock effected by two pandemics:  COVID-19 and the agonizing endurance of white supremacy and state-sanctioned racial violence in the United States. </a:t>
            </a:r>
            <a:endParaRPr sz="2200"/>
          </a:p>
          <a:p>
            <a:pPr marL="914400" lvl="1" indent="-368300" algn="l" rtl="0">
              <a:lnSpc>
                <a:spcPct val="150000"/>
              </a:lnSpc>
              <a:spcBef>
                <a:spcPts val="0"/>
              </a:spcBef>
              <a:spcAft>
                <a:spcPts val="0"/>
              </a:spcAft>
              <a:buSzPts val="2200"/>
              <a:buChar char="○"/>
            </a:pPr>
            <a:r>
              <a:rPr lang="en-US" sz="2200"/>
              <a:t>Prompted us to ask ourselves, "what, </a:t>
            </a:r>
            <a:r>
              <a:rPr lang="en-US" sz="2200" i="1"/>
              <a:t>CAN</a:t>
            </a:r>
            <a:r>
              <a:rPr lang="en-US" sz="2200"/>
              <a:t>, I/we do? Where, </a:t>
            </a:r>
            <a:r>
              <a:rPr lang="en-US" sz="2200" i="1"/>
              <a:t>DO</a:t>
            </a:r>
            <a:r>
              <a:rPr lang="en-US" sz="2200"/>
              <a:t> I/we, have the power to act?"</a:t>
            </a:r>
            <a:endParaRPr sz="2200"/>
          </a:p>
          <a:p>
            <a:pPr marL="1371600" lvl="2" indent="-368300" algn="l" rtl="0">
              <a:lnSpc>
                <a:spcPct val="150000"/>
              </a:lnSpc>
              <a:spcBef>
                <a:spcPts val="0"/>
              </a:spcBef>
              <a:spcAft>
                <a:spcPts val="0"/>
              </a:spcAft>
              <a:buSzPts val="2200"/>
              <a:buChar char="■"/>
            </a:pPr>
            <a:r>
              <a:rPr lang="en-US" sz="2200"/>
              <a:t>Our interest for radical social/cultural change aligned/converged.</a:t>
            </a:r>
            <a:endParaRPr sz="2200"/>
          </a:p>
          <a:p>
            <a:pPr marL="1828800" lvl="3" indent="-368300" algn="l" rtl="0">
              <a:lnSpc>
                <a:spcPct val="150000"/>
              </a:lnSpc>
              <a:spcBef>
                <a:spcPts val="0"/>
              </a:spcBef>
              <a:spcAft>
                <a:spcPts val="0"/>
              </a:spcAft>
              <a:buSzPts val="2200"/>
              <a:buChar char="●"/>
            </a:pPr>
            <a:r>
              <a:rPr lang="en-US" sz="2200"/>
              <a:t>We turned to one of our more far-reaching social institutions for the possibility of creating positive socio-cultural change </a:t>
            </a:r>
            <a:endParaRPr sz="2200"/>
          </a:p>
        </p:txBody>
      </p:sp>
      <p:sp>
        <p:nvSpPr>
          <p:cNvPr id="76" name="Google Shape;76;p5"/>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6"/>
          <p:cNvSpPr txBox="1">
            <a:spLocks noGrp="1"/>
          </p:cNvSpPr>
          <p:nvPr>
            <p:ph type="title"/>
          </p:nvPr>
        </p:nvSpPr>
        <p:spPr>
          <a:xfrm>
            <a:off x="1277650" y="365125"/>
            <a:ext cx="10046100" cy="674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dirty="0"/>
              <a:t>From Equity Talk to Equity Walk</a:t>
            </a:r>
            <a:endParaRPr dirty="0"/>
          </a:p>
        </p:txBody>
      </p:sp>
      <p:sp>
        <p:nvSpPr>
          <p:cNvPr id="84" name="Google Shape;84;p6"/>
          <p:cNvSpPr txBox="1">
            <a:spLocks noGrp="1"/>
          </p:cNvSpPr>
          <p:nvPr>
            <p:ph type="body" idx="1"/>
          </p:nvPr>
        </p:nvSpPr>
        <p:spPr>
          <a:xfrm>
            <a:off x="1277650" y="2008900"/>
            <a:ext cx="10544100" cy="4503300"/>
          </a:xfrm>
          <a:prstGeom prst="rect">
            <a:avLst/>
          </a:prstGeom>
          <a:noFill/>
          <a:ln>
            <a:noFill/>
          </a:ln>
        </p:spPr>
        <p:txBody>
          <a:bodyPr spcFirstLastPara="1" wrap="square" lIns="91425" tIns="45700" rIns="91425" bIns="45700" anchor="t" anchorCtr="0">
            <a:noAutofit/>
          </a:bodyPr>
          <a:lstStyle/>
          <a:p>
            <a:pPr marL="228600" lvl="0" indent="-215900" algn="l" rtl="0">
              <a:lnSpc>
                <a:spcPct val="150000"/>
              </a:lnSpc>
              <a:spcBef>
                <a:spcPts val="0"/>
              </a:spcBef>
              <a:spcAft>
                <a:spcPts val="0"/>
              </a:spcAft>
              <a:buSzPts val="2200"/>
              <a:buChar char="•"/>
            </a:pPr>
            <a:r>
              <a:rPr lang="en-US" sz="2200"/>
              <a:t>Language matters </a:t>
            </a:r>
            <a:endParaRPr sz="2200"/>
          </a:p>
          <a:p>
            <a:pPr marL="685800" lvl="1" indent="-254000" algn="l" rtl="0">
              <a:lnSpc>
                <a:spcPct val="150000"/>
              </a:lnSpc>
              <a:spcBef>
                <a:spcPts val="0"/>
              </a:spcBef>
              <a:spcAft>
                <a:spcPts val="0"/>
              </a:spcAft>
              <a:buSzPts val="2200"/>
              <a:buChar char="•"/>
            </a:pPr>
            <a:r>
              <a:rPr lang="en-US"/>
              <a:t>Shared language &amp; definitions</a:t>
            </a:r>
            <a:endParaRPr/>
          </a:p>
          <a:p>
            <a:pPr marL="685800" lvl="1" indent="-228600" algn="l" rtl="0">
              <a:lnSpc>
                <a:spcPct val="150000"/>
              </a:lnSpc>
              <a:spcBef>
                <a:spcPts val="0"/>
              </a:spcBef>
              <a:spcAft>
                <a:spcPts val="0"/>
              </a:spcAft>
              <a:buSzPts val="1800"/>
              <a:buChar char="•"/>
            </a:pPr>
            <a:r>
              <a:rPr lang="en-US"/>
              <a:t>Specific, clear, and direct v. ambiguous or coded language</a:t>
            </a:r>
            <a:endParaRPr/>
          </a:p>
          <a:p>
            <a:pPr marL="228600" lvl="0" indent="-254000" algn="l" rtl="0">
              <a:lnSpc>
                <a:spcPct val="150000"/>
              </a:lnSpc>
              <a:spcBef>
                <a:spcPts val="0"/>
              </a:spcBef>
              <a:spcAft>
                <a:spcPts val="0"/>
              </a:spcAft>
              <a:buSzPts val="2200"/>
              <a:buChar char="•"/>
            </a:pPr>
            <a:r>
              <a:rPr lang="en-US" sz="2200"/>
              <a:t>Real and full integration</a:t>
            </a:r>
            <a:endParaRPr sz="2200"/>
          </a:p>
          <a:p>
            <a:pPr marL="228600" lvl="0" indent="-215900" algn="l" rtl="0">
              <a:lnSpc>
                <a:spcPct val="150000"/>
              </a:lnSpc>
              <a:spcBef>
                <a:spcPts val="1000"/>
              </a:spcBef>
              <a:spcAft>
                <a:spcPts val="0"/>
              </a:spcAft>
              <a:buClr>
                <a:srgbClr val="404040"/>
              </a:buClr>
              <a:buSzPts val="2200"/>
              <a:buChar char="•"/>
            </a:pPr>
            <a:r>
              <a:rPr lang="en-US" sz="2200"/>
              <a:t>Interest convergence/alignment </a:t>
            </a:r>
            <a:endParaRPr sz="2200"/>
          </a:p>
          <a:p>
            <a:pPr marL="228600" lvl="0" indent="-215900" algn="l" rtl="0">
              <a:lnSpc>
                <a:spcPct val="150000"/>
              </a:lnSpc>
              <a:spcBef>
                <a:spcPts val="1000"/>
              </a:spcBef>
              <a:spcAft>
                <a:spcPts val="0"/>
              </a:spcAft>
              <a:buSzPts val="2200"/>
              <a:buChar char="•"/>
            </a:pPr>
            <a:r>
              <a:rPr lang="en-US" sz="2200"/>
              <a:t>Systemic, structural, and institutional </a:t>
            </a:r>
            <a:endParaRPr sz="2200"/>
          </a:p>
          <a:p>
            <a:pPr marL="685800" lvl="1" indent="-254000" algn="l" rtl="0">
              <a:lnSpc>
                <a:spcPct val="150000"/>
              </a:lnSpc>
              <a:spcBef>
                <a:spcPts val="1000"/>
              </a:spcBef>
              <a:spcAft>
                <a:spcPts val="0"/>
              </a:spcAft>
              <a:buClr>
                <a:srgbClr val="404040"/>
              </a:buClr>
              <a:buSzPts val="2200"/>
              <a:buChar char="•"/>
            </a:pPr>
            <a:r>
              <a:rPr lang="en-US"/>
              <a:t>Examine our education system</a:t>
            </a:r>
            <a:endParaRPr/>
          </a:p>
          <a:p>
            <a:pPr marL="685800" lvl="1" indent="-254000" algn="l" rtl="0">
              <a:lnSpc>
                <a:spcPct val="150000"/>
              </a:lnSpc>
              <a:spcBef>
                <a:spcPts val="1000"/>
              </a:spcBef>
              <a:spcAft>
                <a:spcPts val="0"/>
              </a:spcAft>
              <a:buClr>
                <a:srgbClr val="404040"/>
              </a:buClr>
              <a:buSzPts val="2200"/>
              <a:buChar char="•"/>
            </a:pPr>
            <a:r>
              <a:rPr lang="en-US"/>
              <a:t>Disaggregate data–specificity and detail</a:t>
            </a:r>
            <a:endParaRPr/>
          </a:p>
        </p:txBody>
      </p:sp>
      <p:sp>
        <p:nvSpPr>
          <p:cNvPr id="85" name="Google Shape;85;p6"/>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6</a:t>
            </a:fld>
            <a:endParaRPr/>
          </a:p>
        </p:txBody>
      </p:sp>
      <p:sp>
        <p:nvSpPr>
          <p:cNvPr id="86" name="Google Shape;86;p6"/>
          <p:cNvSpPr txBox="1"/>
          <p:nvPr/>
        </p:nvSpPr>
        <p:spPr>
          <a:xfrm>
            <a:off x="1405850" y="1086875"/>
            <a:ext cx="6804900" cy="415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500" i="1">
                <a:solidFill>
                  <a:srgbClr val="7F7F7F"/>
                </a:solidFill>
              </a:rPr>
              <a:t>Adopted from the work of McNair, Bensimon, Malcom-Piqueux, 2020</a:t>
            </a:r>
            <a:endParaRPr sz="1500" i="1">
              <a:solidFill>
                <a:srgbClr val="7F7F7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7"/>
          <p:cNvSpPr txBox="1">
            <a:spLocks noGrp="1"/>
          </p:cNvSpPr>
          <p:nvPr>
            <p:ph type="title"/>
          </p:nvPr>
        </p:nvSpPr>
        <p:spPr>
          <a:xfrm>
            <a:off x="3295515" y="403412"/>
            <a:ext cx="805828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ACCJC Policy on Social Justice</a:t>
            </a:r>
            <a:endParaRPr dirty="0"/>
          </a:p>
        </p:txBody>
      </p:sp>
      <p:sp>
        <p:nvSpPr>
          <p:cNvPr id="94" name="Google Shape;94;p7"/>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r>
              <a:rPr lang="en-US" b="1"/>
              <a:t>Overview of the Commission’s </a:t>
            </a:r>
            <a:r>
              <a:rPr lang="en-US" b="1" i="1"/>
              <a:t>Policy on Social Justice</a:t>
            </a:r>
            <a:endParaRPr b="1" i="1"/>
          </a:p>
          <a:p>
            <a:pPr marL="0" marR="0" lvl="0" indent="0" algn="l" rtl="0">
              <a:lnSpc>
                <a:spcPct val="90000"/>
              </a:lnSpc>
              <a:spcBef>
                <a:spcPts val="0"/>
              </a:spcBef>
              <a:spcAft>
                <a:spcPts val="0"/>
              </a:spcAft>
              <a:buClr>
                <a:srgbClr val="404040"/>
              </a:buClr>
              <a:buSzPts val="2400"/>
              <a:buFont typeface="Arial"/>
              <a:buNone/>
            </a:pPr>
            <a:endParaRPr b="1" i="1"/>
          </a:p>
          <a:p>
            <a:pPr marL="457200" marR="0" lvl="0" indent="-381000" algn="l" rtl="0">
              <a:lnSpc>
                <a:spcPct val="90000"/>
              </a:lnSpc>
              <a:spcBef>
                <a:spcPts val="0"/>
              </a:spcBef>
              <a:spcAft>
                <a:spcPts val="0"/>
              </a:spcAft>
              <a:buSzPts val="2400"/>
              <a:buChar char="●"/>
            </a:pPr>
            <a:r>
              <a:rPr lang="en-US"/>
              <a:t>Evolution: 	From diversity to social justice</a:t>
            </a:r>
            <a:endParaRPr/>
          </a:p>
          <a:p>
            <a:pPr marL="457200" marR="0" lvl="0" indent="-381000" algn="l" rtl="0">
              <a:lnSpc>
                <a:spcPct val="90000"/>
              </a:lnSpc>
              <a:spcBef>
                <a:spcPts val="0"/>
              </a:spcBef>
              <a:spcAft>
                <a:spcPts val="0"/>
              </a:spcAft>
              <a:buSzPts val="2400"/>
              <a:buChar char="●"/>
            </a:pPr>
            <a:r>
              <a:rPr lang="en-US"/>
              <a:t>Intention: 		Acknowledge &amp; address structural inequities</a:t>
            </a:r>
            <a:endParaRPr/>
          </a:p>
          <a:p>
            <a:pPr marL="457200" marR="0" lvl="0" indent="-381000" algn="l" rtl="0">
              <a:lnSpc>
                <a:spcPct val="90000"/>
              </a:lnSpc>
              <a:spcBef>
                <a:spcPts val="0"/>
              </a:spcBef>
              <a:spcAft>
                <a:spcPts val="0"/>
              </a:spcAft>
              <a:buSzPts val="2400"/>
              <a:buChar char="●"/>
            </a:pPr>
            <a:r>
              <a:rPr lang="en-US"/>
              <a:t>Alignment:	Mission-appropriate interrogation of practices &amp; outcomes</a:t>
            </a:r>
            <a:endParaRPr/>
          </a:p>
          <a:p>
            <a:pPr marL="0" marR="0" lvl="0" indent="0" algn="l" rtl="0">
              <a:lnSpc>
                <a:spcPct val="90000"/>
              </a:lnSpc>
              <a:spcBef>
                <a:spcPts val="0"/>
              </a:spcBef>
              <a:spcAft>
                <a:spcPts val="0"/>
              </a:spcAft>
              <a:buNone/>
            </a:pPr>
            <a:endParaRPr/>
          </a:p>
          <a:p>
            <a:pPr marL="0" marR="0" lvl="0" indent="0" algn="ctr" rtl="0">
              <a:lnSpc>
                <a:spcPct val="90000"/>
              </a:lnSpc>
              <a:spcBef>
                <a:spcPts val="0"/>
              </a:spcBef>
              <a:spcAft>
                <a:spcPts val="0"/>
              </a:spcAft>
              <a:buNone/>
            </a:pPr>
            <a:endParaRPr i="1">
              <a:solidFill>
                <a:srgbClr val="000000"/>
              </a:solidFill>
            </a:endParaRPr>
          </a:p>
          <a:p>
            <a:pPr marL="0" marR="0" lvl="0" indent="0" algn="ctr" rtl="0">
              <a:lnSpc>
                <a:spcPct val="90000"/>
              </a:lnSpc>
              <a:spcBef>
                <a:spcPts val="0"/>
              </a:spcBef>
              <a:spcAft>
                <a:spcPts val="0"/>
              </a:spcAft>
              <a:buNone/>
            </a:pPr>
            <a:r>
              <a:rPr lang="en-US" sz="1800" i="1">
                <a:solidFill>
                  <a:srgbClr val="000000"/>
                </a:solidFill>
              </a:rPr>
              <a:t>The Commission recognizes the moral necessity of promoting equity and diversity through its policies and practices, and creating a climate of inclusion and anti-racism among its membership.</a:t>
            </a:r>
            <a:endParaRPr sz="1800" i="1"/>
          </a:p>
        </p:txBody>
      </p:sp>
      <p:sp>
        <p:nvSpPr>
          <p:cNvPr id="95" name="Google Shape;95;p7"/>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8"/>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Breakout Activity</a:t>
            </a:r>
            <a:endParaRPr/>
          </a:p>
        </p:txBody>
      </p:sp>
      <p:sp>
        <p:nvSpPr>
          <p:cNvPr id="103" name="Google Shape;103;p8"/>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404040"/>
              </a:buClr>
              <a:buSzPts val="2400"/>
              <a:buNone/>
            </a:pPr>
            <a:r>
              <a:rPr lang="en-US" sz="2200" b="1"/>
              <a:t>ACCJC’s </a:t>
            </a:r>
            <a:r>
              <a:rPr lang="en-US" sz="2200" b="1" i="1"/>
              <a:t>Policy on Social Justice</a:t>
            </a:r>
            <a:r>
              <a:rPr lang="en-US" sz="2200" b="1"/>
              <a:t> ends with the following statement:</a:t>
            </a:r>
            <a:endParaRPr sz="2200" b="1"/>
          </a:p>
          <a:p>
            <a:pPr marL="0" lvl="0" indent="0" algn="l" rtl="0">
              <a:lnSpc>
                <a:spcPct val="90000"/>
              </a:lnSpc>
              <a:spcBef>
                <a:spcPts val="0"/>
              </a:spcBef>
              <a:spcAft>
                <a:spcPts val="0"/>
              </a:spcAft>
              <a:buClr>
                <a:srgbClr val="404040"/>
              </a:buClr>
              <a:buSzPts val="2400"/>
              <a:buNone/>
            </a:pPr>
            <a:endParaRPr sz="2200"/>
          </a:p>
          <a:p>
            <a:pPr marL="457200" marR="679319" lvl="0" indent="0" algn="l" rtl="0">
              <a:lnSpc>
                <a:spcPct val="90000"/>
              </a:lnSpc>
              <a:spcBef>
                <a:spcPts val="0"/>
              </a:spcBef>
              <a:spcAft>
                <a:spcPts val="0"/>
              </a:spcAft>
              <a:buClr>
                <a:srgbClr val="404040"/>
              </a:buClr>
              <a:buSzPts val="2400"/>
              <a:buNone/>
            </a:pPr>
            <a:r>
              <a:rPr lang="en-US" sz="1800"/>
              <a:t>The Commission is deeply committed to embracing the diversity of its member institutions in the context of their unique mission. It therefore </a:t>
            </a:r>
            <a:r>
              <a:rPr lang="en-US" sz="1800" b="1"/>
              <a:t>requires member institutions to use data and evidence to inform practices to improve equity</a:t>
            </a:r>
            <a:r>
              <a:rPr lang="en-US" sz="1800"/>
              <a:t> and </a:t>
            </a:r>
            <a:r>
              <a:rPr lang="en-US" sz="1800" b="1"/>
              <a:t>expects that institutional policies and practices foster a sense of inclusion and belonging among its diverse stakeholders.</a:t>
            </a:r>
            <a:r>
              <a:rPr lang="en-US" sz="1800"/>
              <a:t> While each institution will address in their own way the opportunities to improve educational equity, support diversity, and create a campus culture of inclusion, the Commission is dedicated to supporting institutions in their pursuit of educational excellence.</a:t>
            </a:r>
            <a:endParaRPr sz="1800"/>
          </a:p>
          <a:p>
            <a:pPr marL="0" lvl="0" indent="0" algn="l" rtl="0">
              <a:lnSpc>
                <a:spcPct val="90000"/>
              </a:lnSpc>
              <a:spcBef>
                <a:spcPts val="0"/>
              </a:spcBef>
              <a:spcAft>
                <a:spcPts val="0"/>
              </a:spcAft>
              <a:buClr>
                <a:srgbClr val="404040"/>
              </a:buClr>
              <a:buSzPts val="2400"/>
              <a:buNone/>
            </a:pPr>
            <a:endParaRPr sz="1800"/>
          </a:p>
          <a:p>
            <a:pPr marL="0" lvl="0" indent="0" algn="l" rtl="0">
              <a:lnSpc>
                <a:spcPct val="90000"/>
              </a:lnSpc>
              <a:spcBef>
                <a:spcPts val="0"/>
              </a:spcBef>
              <a:spcAft>
                <a:spcPts val="0"/>
              </a:spcAft>
              <a:buClr>
                <a:srgbClr val="404040"/>
              </a:buClr>
              <a:buSzPts val="2400"/>
              <a:buNone/>
            </a:pPr>
            <a:r>
              <a:rPr lang="en-US" sz="1800" b="1"/>
              <a:t>Reflect and discuss:</a:t>
            </a:r>
            <a:endParaRPr sz="1800" b="1"/>
          </a:p>
          <a:p>
            <a:pPr marL="457200" lvl="0" indent="-342900" algn="l" rtl="0">
              <a:lnSpc>
                <a:spcPct val="90000"/>
              </a:lnSpc>
              <a:spcBef>
                <a:spcPts val="0"/>
              </a:spcBef>
              <a:spcAft>
                <a:spcPts val="0"/>
              </a:spcAft>
              <a:buSzPts val="1800"/>
              <a:buChar char="•"/>
            </a:pPr>
            <a:r>
              <a:rPr lang="en-US" sz="1800"/>
              <a:t>How does your institution use data and evidence to interrogate its practices and improve racial equity?  What opportunities for improvement do you see?</a:t>
            </a:r>
            <a:endParaRPr sz="1800"/>
          </a:p>
          <a:p>
            <a:pPr marL="457200" lvl="0" indent="0" algn="l" rtl="0">
              <a:lnSpc>
                <a:spcPct val="90000"/>
              </a:lnSpc>
              <a:spcBef>
                <a:spcPts val="0"/>
              </a:spcBef>
              <a:spcAft>
                <a:spcPts val="0"/>
              </a:spcAft>
              <a:buNone/>
            </a:pPr>
            <a:endParaRPr sz="1800"/>
          </a:p>
          <a:p>
            <a:pPr marL="457200" lvl="0" indent="-342900" algn="l" rtl="0">
              <a:lnSpc>
                <a:spcPct val="90000"/>
              </a:lnSpc>
              <a:spcBef>
                <a:spcPts val="0"/>
              </a:spcBef>
              <a:spcAft>
                <a:spcPts val="0"/>
              </a:spcAft>
              <a:buSzPts val="1800"/>
              <a:buChar char="•"/>
            </a:pPr>
            <a:r>
              <a:rPr lang="en-US" sz="1800"/>
              <a:t>Consider your institution’s policies and practices. Do they foster a sense of inclusion and belonging? Why or why not?  What opportunities for improvement do you see?</a:t>
            </a:r>
            <a:endParaRPr sz="1800"/>
          </a:p>
        </p:txBody>
      </p:sp>
      <p:sp>
        <p:nvSpPr>
          <p:cNvPr id="104" name="Google Shape;104;p8"/>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9"/>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dirty="0"/>
              <a:t>Framework for reflection </a:t>
            </a:r>
            <a:endParaRPr dirty="0"/>
          </a:p>
        </p:txBody>
      </p:sp>
      <p:sp>
        <p:nvSpPr>
          <p:cNvPr id="112" name="Google Shape;112;p9"/>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rmAutofit/>
          </a:bodyPr>
          <a:lstStyle/>
          <a:p>
            <a:pPr marL="0" lvl="0" indent="0" algn="r" rtl="0">
              <a:spcBef>
                <a:spcPts val="0"/>
              </a:spcBef>
              <a:spcAft>
                <a:spcPts val="0"/>
              </a:spcAft>
              <a:buNone/>
            </a:pPr>
            <a:fld id="{00000000-1234-1234-1234-123412341234}" type="slidenum">
              <a:rPr lang="en-US"/>
              <a:t>9</a:t>
            </a:fld>
            <a:endParaRPr/>
          </a:p>
        </p:txBody>
      </p:sp>
      <p:graphicFrame>
        <p:nvGraphicFramePr>
          <p:cNvPr id="113" name="Google Shape;113;p9"/>
          <p:cNvGraphicFramePr/>
          <p:nvPr/>
        </p:nvGraphicFramePr>
        <p:xfrm>
          <a:off x="1277650" y="1770128"/>
          <a:ext cx="10058400" cy="4496275"/>
        </p:xfrm>
        <a:graphic>
          <a:graphicData uri="http://schemas.openxmlformats.org/drawingml/2006/table">
            <a:tbl>
              <a:tblPr firstRow="1" firstCol="1" bandRow="1">
                <a:noFill/>
                <a:tableStyleId>{F39491CA-4399-4068-8FC7-1E3DB9C23028}</a:tableStyleId>
              </a:tblPr>
              <a:tblGrid>
                <a:gridCol w="7341625">
                  <a:extLst>
                    <a:ext uri="{9D8B030D-6E8A-4147-A177-3AD203B41FA5}">
                      <a16:colId xmlns:a16="http://schemas.microsoft.com/office/drawing/2014/main" val="20000"/>
                    </a:ext>
                  </a:extLst>
                </a:gridCol>
                <a:gridCol w="2716775">
                  <a:extLst>
                    <a:ext uri="{9D8B030D-6E8A-4147-A177-3AD203B41FA5}">
                      <a16:colId xmlns:a16="http://schemas.microsoft.com/office/drawing/2014/main" val="20001"/>
                    </a:ext>
                  </a:extLst>
                </a:gridCol>
              </a:tblGrid>
              <a:tr h="311975">
                <a:tc>
                  <a:txBody>
                    <a:bodyPr/>
                    <a:lstStyle/>
                    <a:p>
                      <a:pPr marL="0" marR="0" lvl="0" indent="0" algn="ctr" rtl="0">
                        <a:lnSpc>
                          <a:spcPct val="107000"/>
                        </a:lnSpc>
                        <a:spcBef>
                          <a:spcPts val="0"/>
                        </a:spcBef>
                        <a:spcAft>
                          <a:spcPts val="0"/>
                        </a:spcAft>
                        <a:buNone/>
                      </a:pPr>
                      <a:r>
                        <a:rPr lang="en-US" sz="1500" u="none" strike="noStrike" cap="none"/>
                        <a:t>Principles/Requirement</a:t>
                      </a:r>
                      <a:endParaRPr sz="1200" u="none" strike="noStrike" cap="none">
                        <a:latin typeface="Calibri"/>
                        <a:ea typeface="Calibri"/>
                        <a:cs typeface="Calibri"/>
                        <a:sym typeface="Calibri"/>
                      </a:endParaRPr>
                    </a:p>
                  </a:txBody>
                  <a:tcPr marL="58525" marR="58525" marT="0" marB="0"/>
                </a:tc>
                <a:tc>
                  <a:txBody>
                    <a:bodyPr/>
                    <a:lstStyle/>
                    <a:p>
                      <a:pPr marL="0" marR="0" lvl="0" indent="0" algn="ctr" rtl="0">
                        <a:lnSpc>
                          <a:spcPct val="107000"/>
                        </a:lnSpc>
                        <a:spcBef>
                          <a:spcPts val="0"/>
                        </a:spcBef>
                        <a:spcAft>
                          <a:spcPts val="0"/>
                        </a:spcAft>
                        <a:buNone/>
                      </a:pPr>
                      <a:r>
                        <a:rPr lang="en-US" sz="1500" u="none" strike="noStrike" cap="none"/>
                        <a:t>Correlating Standards</a:t>
                      </a:r>
                      <a:endParaRPr sz="1200" u="none" strike="noStrike" cap="none">
                        <a:latin typeface="Calibri"/>
                        <a:ea typeface="Calibri"/>
                        <a:cs typeface="Calibri"/>
                        <a:sym typeface="Calibri"/>
                      </a:endParaRPr>
                    </a:p>
                  </a:txBody>
                  <a:tcPr marL="58525" marR="58525" marT="0" marB="0"/>
                </a:tc>
                <a:extLst>
                  <a:ext uri="{0D108BD9-81ED-4DB2-BD59-A6C34878D82A}">
                    <a16:rowId xmlns:a16="http://schemas.microsoft.com/office/drawing/2014/main" val="10000"/>
                  </a:ext>
                </a:extLst>
              </a:tr>
              <a:tr h="464925">
                <a:tc>
                  <a:txBody>
                    <a:bodyPr/>
                    <a:lstStyle/>
                    <a:p>
                      <a:pPr marL="0" marR="0" lvl="0" indent="0" algn="l" rtl="0">
                        <a:lnSpc>
                          <a:spcPct val="107000"/>
                        </a:lnSpc>
                        <a:spcBef>
                          <a:spcPts val="0"/>
                        </a:spcBef>
                        <a:spcAft>
                          <a:spcPts val="0"/>
                        </a:spcAft>
                        <a:buNone/>
                      </a:pPr>
                      <a:r>
                        <a:rPr lang="en-US" sz="1200" u="none" strike="noStrike" cap="none"/>
                        <a:t>An institution’s mission and goals reflect a commitment to meeting the educational </a:t>
                      </a:r>
                      <a:endParaRPr/>
                    </a:p>
                    <a:p>
                      <a:pPr marL="0" marR="0" lvl="0" indent="0" algn="l" rtl="0">
                        <a:lnSpc>
                          <a:spcPct val="107000"/>
                        </a:lnSpc>
                        <a:spcBef>
                          <a:spcPts val="0"/>
                        </a:spcBef>
                        <a:spcAft>
                          <a:spcPts val="0"/>
                        </a:spcAft>
                        <a:buNone/>
                      </a:pPr>
                      <a:r>
                        <a:rPr lang="en-US" sz="1200" u="none" strike="noStrike" cap="none"/>
                        <a:t>needs of its students</a:t>
                      </a:r>
                      <a:endParaRPr sz="1200" u="none" strike="noStrike" cap="none">
                        <a:latin typeface="Calibri"/>
                        <a:ea typeface="Calibri"/>
                        <a:cs typeface="Calibri"/>
                        <a:sym typeface="Calibri"/>
                      </a:endParaRPr>
                    </a:p>
                  </a:txBody>
                  <a:tcPr marL="58525" marR="58525" marT="0" marB="0"/>
                </a:tc>
                <a:tc>
                  <a:txBody>
                    <a:bodyPr/>
                    <a:lstStyle/>
                    <a:p>
                      <a:pPr marL="0" marR="0" lvl="0" indent="0" algn="l" rtl="0">
                        <a:lnSpc>
                          <a:spcPct val="107000"/>
                        </a:lnSpc>
                        <a:spcBef>
                          <a:spcPts val="0"/>
                        </a:spcBef>
                        <a:spcAft>
                          <a:spcPts val="0"/>
                        </a:spcAft>
                        <a:buNone/>
                      </a:pPr>
                      <a:r>
                        <a:rPr lang="en-US" sz="1200" u="none" strike="noStrike" cap="none"/>
                        <a:t>Standard IA</a:t>
                      </a:r>
                      <a:endParaRPr/>
                    </a:p>
                    <a:p>
                      <a:pPr marL="0" marR="0" lvl="0" indent="0" algn="l" rtl="0">
                        <a:lnSpc>
                          <a:spcPct val="107000"/>
                        </a:lnSpc>
                        <a:spcBef>
                          <a:spcPts val="0"/>
                        </a:spcBef>
                        <a:spcAft>
                          <a:spcPts val="0"/>
                        </a:spcAft>
                        <a:buNone/>
                      </a:pPr>
                      <a:r>
                        <a:rPr lang="en-US" sz="1200" u="none" strike="noStrike" cap="none"/>
                        <a:t>Eligibility Requirement 6</a:t>
                      </a:r>
                      <a:endParaRPr sz="1200" u="none" strike="noStrike" cap="none">
                        <a:latin typeface="Calibri"/>
                        <a:ea typeface="Calibri"/>
                        <a:cs typeface="Calibri"/>
                        <a:sym typeface="Calibri"/>
                      </a:endParaRPr>
                    </a:p>
                  </a:txBody>
                  <a:tcPr marL="58525" marR="58525" marT="0" marB="0"/>
                </a:tc>
                <a:extLst>
                  <a:ext uri="{0D108BD9-81ED-4DB2-BD59-A6C34878D82A}">
                    <a16:rowId xmlns:a16="http://schemas.microsoft.com/office/drawing/2014/main" val="10001"/>
                  </a:ext>
                </a:extLst>
              </a:tr>
              <a:tr h="464925">
                <a:tc>
                  <a:txBody>
                    <a:bodyPr/>
                    <a:lstStyle/>
                    <a:p>
                      <a:pPr marL="0" marR="0" lvl="0" indent="0" algn="l" rtl="0">
                        <a:lnSpc>
                          <a:spcPct val="107000"/>
                        </a:lnSpc>
                        <a:spcBef>
                          <a:spcPts val="0"/>
                        </a:spcBef>
                        <a:spcAft>
                          <a:spcPts val="0"/>
                        </a:spcAft>
                        <a:buNone/>
                      </a:pPr>
                      <a:r>
                        <a:rPr lang="en-US" sz="1200" u="none" strike="noStrike" cap="none"/>
                        <a:t>Provide data disaggregated and effective mechanisms to identify performance gaps, </a:t>
                      </a:r>
                      <a:endParaRPr/>
                    </a:p>
                    <a:p>
                      <a:pPr marL="0" marR="0" lvl="0" indent="0" algn="l" rtl="0">
                        <a:lnSpc>
                          <a:spcPct val="107000"/>
                        </a:lnSpc>
                        <a:spcBef>
                          <a:spcPts val="0"/>
                        </a:spcBef>
                        <a:spcAft>
                          <a:spcPts val="0"/>
                        </a:spcAft>
                        <a:buNone/>
                      </a:pPr>
                      <a:r>
                        <a:rPr lang="en-US" sz="1200" u="none" strike="noStrike" cap="none"/>
                        <a:t>implement strategies to mitigate gaps, and engage in dialog on student equity</a:t>
                      </a:r>
                      <a:endParaRPr sz="1200" u="none" strike="noStrike" cap="none">
                        <a:latin typeface="Calibri"/>
                        <a:ea typeface="Calibri"/>
                        <a:cs typeface="Calibri"/>
                        <a:sym typeface="Calibri"/>
                      </a:endParaRPr>
                    </a:p>
                  </a:txBody>
                  <a:tcPr marL="58525" marR="58525" marT="0" marB="0"/>
                </a:tc>
                <a:tc>
                  <a:txBody>
                    <a:bodyPr/>
                    <a:lstStyle/>
                    <a:p>
                      <a:pPr marL="0" marR="0" lvl="0" indent="0" algn="l" rtl="0">
                        <a:lnSpc>
                          <a:spcPct val="107000"/>
                        </a:lnSpc>
                        <a:spcBef>
                          <a:spcPts val="0"/>
                        </a:spcBef>
                        <a:spcAft>
                          <a:spcPts val="0"/>
                        </a:spcAft>
                        <a:buNone/>
                      </a:pPr>
                      <a:r>
                        <a:rPr lang="en-US" sz="1200" u="none" strike="noStrike" cap="none"/>
                        <a:t>Standard IB</a:t>
                      </a:r>
                      <a:endParaRPr/>
                    </a:p>
                    <a:p>
                      <a:pPr marL="0" marR="0" lvl="0" indent="0" algn="l" rtl="0">
                        <a:lnSpc>
                          <a:spcPct val="107000"/>
                        </a:lnSpc>
                        <a:spcBef>
                          <a:spcPts val="0"/>
                        </a:spcBef>
                        <a:spcAft>
                          <a:spcPts val="0"/>
                        </a:spcAft>
                        <a:buNone/>
                      </a:pPr>
                      <a:r>
                        <a:rPr lang="en-US" sz="1200" u="none" strike="noStrike" cap="none"/>
                        <a:t>Eligibility Requirement 11 and 19</a:t>
                      </a:r>
                      <a:endParaRPr sz="1200" u="none" strike="noStrike" cap="none">
                        <a:latin typeface="Calibri"/>
                        <a:ea typeface="Calibri"/>
                        <a:cs typeface="Calibri"/>
                        <a:sym typeface="Calibri"/>
                      </a:endParaRPr>
                    </a:p>
                  </a:txBody>
                  <a:tcPr marL="58525" marR="58525" marT="0" marB="0"/>
                </a:tc>
                <a:extLst>
                  <a:ext uri="{0D108BD9-81ED-4DB2-BD59-A6C34878D82A}">
                    <a16:rowId xmlns:a16="http://schemas.microsoft.com/office/drawing/2014/main" val="10002"/>
                  </a:ext>
                </a:extLst>
              </a:tr>
              <a:tr h="678800">
                <a:tc>
                  <a:txBody>
                    <a:bodyPr/>
                    <a:lstStyle/>
                    <a:p>
                      <a:pPr marL="0" marR="0" lvl="0" indent="0" algn="l" rtl="0">
                        <a:lnSpc>
                          <a:spcPct val="107000"/>
                        </a:lnSpc>
                        <a:spcBef>
                          <a:spcPts val="0"/>
                        </a:spcBef>
                        <a:spcAft>
                          <a:spcPts val="0"/>
                        </a:spcAft>
                        <a:buNone/>
                      </a:pPr>
                      <a:r>
                        <a:rPr lang="en-US" sz="1200" u="none" strike="noStrike" cap="none"/>
                        <a:t>Effective use of delivery modes, teaching methodologies, and learning support services </a:t>
                      </a:r>
                      <a:endParaRPr/>
                    </a:p>
                    <a:p>
                      <a:pPr marL="0" marR="0" lvl="0" indent="0" algn="l" rtl="0">
                        <a:lnSpc>
                          <a:spcPct val="107000"/>
                        </a:lnSpc>
                        <a:spcBef>
                          <a:spcPts val="0"/>
                        </a:spcBef>
                        <a:spcAft>
                          <a:spcPts val="0"/>
                        </a:spcAft>
                        <a:buNone/>
                      </a:pPr>
                      <a:r>
                        <a:rPr lang="en-US" sz="1200" u="none" strike="noStrike" cap="none"/>
                        <a:t>that reflect the diverse and changing needs of its students, in support of equity in </a:t>
                      </a:r>
                      <a:endParaRPr/>
                    </a:p>
                    <a:p>
                      <a:pPr marL="0" marR="0" lvl="0" indent="0" algn="l" rtl="0">
                        <a:lnSpc>
                          <a:spcPct val="107000"/>
                        </a:lnSpc>
                        <a:spcBef>
                          <a:spcPts val="0"/>
                        </a:spcBef>
                        <a:spcAft>
                          <a:spcPts val="0"/>
                        </a:spcAft>
                        <a:buNone/>
                      </a:pPr>
                      <a:r>
                        <a:rPr lang="en-US" sz="1200" u="none" strike="noStrike" cap="none"/>
                        <a:t>success for all students</a:t>
                      </a:r>
                      <a:endParaRPr sz="1200" u="none" strike="noStrike" cap="none">
                        <a:latin typeface="Calibri"/>
                        <a:ea typeface="Calibri"/>
                        <a:cs typeface="Calibri"/>
                        <a:sym typeface="Calibri"/>
                      </a:endParaRPr>
                    </a:p>
                  </a:txBody>
                  <a:tcPr marL="58525" marR="58525" marT="0" marB="0"/>
                </a:tc>
                <a:tc>
                  <a:txBody>
                    <a:bodyPr/>
                    <a:lstStyle/>
                    <a:p>
                      <a:pPr marL="0" marR="0" lvl="0" indent="0" algn="l" rtl="0">
                        <a:lnSpc>
                          <a:spcPct val="107000"/>
                        </a:lnSpc>
                        <a:spcBef>
                          <a:spcPts val="0"/>
                        </a:spcBef>
                        <a:spcAft>
                          <a:spcPts val="0"/>
                        </a:spcAft>
                        <a:buNone/>
                      </a:pPr>
                      <a:r>
                        <a:rPr lang="en-US" sz="1200" u="none" strike="noStrike" cap="none"/>
                        <a:t>Standard IIA</a:t>
                      </a:r>
                      <a:endParaRPr sz="1200" u="none" strike="noStrike" cap="none">
                        <a:latin typeface="Calibri"/>
                        <a:ea typeface="Calibri"/>
                        <a:cs typeface="Calibri"/>
                        <a:sym typeface="Calibri"/>
                      </a:endParaRPr>
                    </a:p>
                  </a:txBody>
                  <a:tcPr marL="58525" marR="58525" marT="0" marB="0"/>
                </a:tc>
                <a:extLst>
                  <a:ext uri="{0D108BD9-81ED-4DB2-BD59-A6C34878D82A}">
                    <a16:rowId xmlns:a16="http://schemas.microsoft.com/office/drawing/2014/main" val="10003"/>
                  </a:ext>
                </a:extLst>
              </a:tr>
              <a:tr h="251025">
                <a:tc>
                  <a:txBody>
                    <a:bodyPr/>
                    <a:lstStyle/>
                    <a:p>
                      <a:pPr marL="0" marR="0" lvl="0" indent="0" algn="l" rtl="0">
                        <a:lnSpc>
                          <a:spcPct val="107000"/>
                        </a:lnSpc>
                        <a:spcBef>
                          <a:spcPts val="0"/>
                        </a:spcBef>
                        <a:spcAft>
                          <a:spcPts val="0"/>
                        </a:spcAft>
                        <a:buNone/>
                      </a:pPr>
                      <a:r>
                        <a:rPr lang="en-US" sz="1200" u="none" strike="noStrike" cap="none"/>
                        <a:t>Learning outcomes on the ability to engage diverse perspectives</a:t>
                      </a:r>
                      <a:endParaRPr sz="1200" u="none" strike="noStrike" cap="none">
                        <a:latin typeface="Calibri"/>
                        <a:ea typeface="Calibri"/>
                        <a:cs typeface="Calibri"/>
                        <a:sym typeface="Calibri"/>
                      </a:endParaRPr>
                    </a:p>
                  </a:txBody>
                  <a:tcPr marL="58525" marR="58525" marT="0" marB="0"/>
                </a:tc>
                <a:tc>
                  <a:txBody>
                    <a:bodyPr/>
                    <a:lstStyle/>
                    <a:p>
                      <a:pPr marL="0" marR="0" lvl="0" indent="0" algn="l" rtl="0">
                        <a:lnSpc>
                          <a:spcPct val="107000"/>
                        </a:lnSpc>
                        <a:spcBef>
                          <a:spcPts val="0"/>
                        </a:spcBef>
                        <a:spcAft>
                          <a:spcPts val="0"/>
                        </a:spcAft>
                        <a:buNone/>
                      </a:pPr>
                      <a:r>
                        <a:rPr lang="en-US" sz="1200" u="none" strike="noStrike" cap="none"/>
                        <a:t>Standard IIA</a:t>
                      </a:r>
                      <a:endParaRPr sz="1200" u="none" strike="noStrike" cap="none">
                        <a:latin typeface="Calibri"/>
                        <a:ea typeface="Calibri"/>
                        <a:cs typeface="Calibri"/>
                        <a:sym typeface="Calibri"/>
                      </a:endParaRPr>
                    </a:p>
                  </a:txBody>
                  <a:tcPr marL="58525" marR="58525" marT="0" marB="0"/>
                </a:tc>
                <a:extLst>
                  <a:ext uri="{0D108BD9-81ED-4DB2-BD59-A6C34878D82A}">
                    <a16:rowId xmlns:a16="http://schemas.microsoft.com/office/drawing/2014/main" val="10004"/>
                  </a:ext>
                </a:extLst>
              </a:tr>
              <a:tr h="464925">
                <a:tc>
                  <a:txBody>
                    <a:bodyPr/>
                    <a:lstStyle/>
                    <a:p>
                      <a:pPr marL="0" marR="0" lvl="0" indent="0" algn="l" rtl="0">
                        <a:lnSpc>
                          <a:spcPct val="107000"/>
                        </a:lnSpc>
                        <a:spcBef>
                          <a:spcPts val="0"/>
                        </a:spcBef>
                        <a:spcAft>
                          <a:spcPts val="0"/>
                        </a:spcAft>
                        <a:buNone/>
                      </a:pPr>
                      <a:r>
                        <a:rPr lang="en-US" sz="1200" u="none" strike="noStrike" cap="none"/>
                        <a:t>Providing appropriate, comprehensive, and reliable services to students regardless of </a:t>
                      </a:r>
                      <a:endParaRPr/>
                    </a:p>
                    <a:p>
                      <a:pPr marL="0" marR="0" lvl="0" indent="0" algn="l" rtl="0">
                        <a:lnSpc>
                          <a:spcPct val="107000"/>
                        </a:lnSpc>
                        <a:spcBef>
                          <a:spcPts val="0"/>
                        </a:spcBef>
                        <a:spcAft>
                          <a:spcPts val="0"/>
                        </a:spcAft>
                        <a:buNone/>
                      </a:pPr>
                      <a:r>
                        <a:rPr lang="en-US" sz="1200" u="none" strike="noStrike" cap="none"/>
                        <a:t>service location or delivery method to assure equitable access</a:t>
                      </a:r>
                      <a:endParaRPr sz="1200" u="none" strike="noStrike" cap="none">
                        <a:latin typeface="Calibri"/>
                        <a:ea typeface="Calibri"/>
                        <a:cs typeface="Calibri"/>
                        <a:sym typeface="Calibri"/>
                      </a:endParaRPr>
                    </a:p>
                  </a:txBody>
                  <a:tcPr marL="58525" marR="58525" marT="0" marB="0"/>
                </a:tc>
                <a:tc>
                  <a:txBody>
                    <a:bodyPr/>
                    <a:lstStyle/>
                    <a:p>
                      <a:pPr marL="0" marR="0" lvl="0" indent="0" algn="l" rtl="0">
                        <a:lnSpc>
                          <a:spcPct val="107000"/>
                        </a:lnSpc>
                        <a:spcBef>
                          <a:spcPts val="0"/>
                        </a:spcBef>
                        <a:spcAft>
                          <a:spcPts val="0"/>
                        </a:spcAft>
                        <a:buNone/>
                      </a:pPr>
                      <a:r>
                        <a:rPr lang="en-US" sz="1200" u="none" strike="noStrike" cap="none"/>
                        <a:t>Standard IIC</a:t>
                      </a:r>
                      <a:endParaRPr/>
                    </a:p>
                    <a:p>
                      <a:pPr marL="0" marR="0" lvl="0" indent="0" algn="l" rtl="0">
                        <a:lnSpc>
                          <a:spcPct val="107000"/>
                        </a:lnSpc>
                        <a:spcBef>
                          <a:spcPts val="0"/>
                        </a:spcBef>
                        <a:spcAft>
                          <a:spcPts val="0"/>
                        </a:spcAft>
                        <a:buNone/>
                      </a:pPr>
                      <a:r>
                        <a:rPr lang="en-US" sz="1200" u="none" strike="noStrike" cap="none"/>
                        <a:t>Eligibility Requirement 15</a:t>
                      </a:r>
                      <a:endParaRPr sz="1200" u="none" strike="noStrike" cap="none">
                        <a:latin typeface="Calibri"/>
                        <a:ea typeface="Calibri"/>
                        <a:cs typeface="Calibri"/>
                        <a:sym typeface="Calibri"/>
                      </a:endParaRPr>
                    </a:p>
                  </a:txBody>
                  <a:tcPr marL="58525" marR="58525" marT="0" marB="0"/>
                </a:tc>
                <a:extLst>
                  <a:ext uri="{0D108BD9-81ED-4DB2-BD59-A6C34878D82A}">
                    <a16:rowId xmlns:a16="http://schemas.microsoft.com/office/drawing/2014/main" val="10005"/>
                  </a:ext>
                </a:extLst>
              </a:tr>
              <a:tr h="464925">
                <a:tc>
                  <a:txBody>
                    <a:bodyPr/>
                    <a:lstStyle/>
                    <a:p>
                      <a:pPr marL="0" marR="0" lvl="0" indent="0" algn="l" rtl="0">
                        <a:lnSpc>
                          <a:spcPct val="107000"/>
                        </a:lnSpc>
                        <a:spcBef>
                          <a:spcPts val="0"/>
                        </a:spcBef>
                        <a:spcAft>
                          <a:spcPts val="0"/>
                        </a:spcAft>
                        <a:buNone/>
                      </a:pPr>
                      <a:r>
                        <a:rPr lang="en-US" sz="1200" u="none" strike="noStrike" cap="none"/>
                        <a:t>Promoting policies that support diverse personnel and assessment of employment equity </a:t>
                      </a:r>
                      <a:endParaRPr/>
                    </a:p>
                    <a:p>
                      <a:pPr marL="0" marR="0" lvl="0" indent="0" algn="l" rtl="0">
                        <a:lnSpc>
                          <a:spcPct val="107000"/>
                        </a:lnSpc>
                        <a:spcBef>
                          <a:spcPts val="0"/>
                        </a:spcBef>
                        <a:spcAft>
                          <a:spcPts val="0"/>
                        </a:spcAft>
                        <a:buNone/>
                      </a:pPr>
                      <a:r>
                        <a:rPr lang="en-US" sz="1200" u="none" strike="noStrike" cap="none"/>
                        <a:t>and diversity</a:t>
                      </a:r>
                      <a:endParaRPr sz="1200" u="none" strike="noStrike" cap="none">
                        <a:latin typeface="Calibri"/>
                        <a:ea typeface="Calibri"/>
                        <a:cs typeface="Calibri"/>
                        <a:sym typeface="Calibri"/>
                      </a:endParaRPr>
                    </a:p>
                  </a:txBody>
                  <a:tcPr marL="58525" marR="58525" marT="0" marB="0"/>
                </a:tc>
                <a:tc>
                  <a:txBody>
                    <a:bodyPr/>
                    <a:lstStyle/>
                    <a:p>
                      <a:pPr marL="0" marR="0" lvl="0" indent="0" algn="l" rtl="0">
                        <a:lnSpc>
                          <a:spcPct val="107000"/>
                        </a:lnSpc>
                        <a:spcBef>
                          <a:spcPts val="0"/>
                        </a:spcBef>
                        <a:spcAft>
                          <a:spcPts val="0"/>
                        </a:spcAft>
                        <a:buNone/>
                      </a:pPr>
                      <a:r>
                        <a:rPr lang="en-US" sz="1200" u="none" strike="noStrike" cap="none"/>
                        <a:t>Standard IIIA</a:t>
                      </a:r>
                      <a:endParaRPr sz="1200" u="none" strike="noStrike" cap="none">
                        <a:latin typeface="Calibri"/>
                        <a:ea typeface="Calibri"/>
                        <a:cs typeface="Calibri"/>
                        <a:sym typeface="Calibri"/>
                      </a:endParaRPr>
                    </a:p>
                  </a:txBody>
                  <a:tcPr marL="58525" marR="58525" marT="0" marB="0"/>
                </a:tc>
                <a:extLst>
                  <a:ext uri="{0D108BD9-81ED-4DB2-BD59-A6C34878D82A}">
                    <a16:rowId xmlns:a16="http://schemas.microsoft.com/office/drawing/2014/main" val="10006"/>
                  </a:ext>
                </a:extLst>
              </a:tr>
              <a:tr h="464925">
                <a:tc>
                  <a:txBody>
                    <a:bodyPr/>
                    <a:lstStyle/>
                    <a:p>
                      <a:pPr marL="0" marR="0" lvl="0" indent="0" algn="l" rtl="0">
                        <a:lnSpc>
                          <a:spcPct val="107000"/>
                        </a:lnSpc>
                        <a:spcBef>
                          <a:spcPts val="0"/>
                        </a:spcBef>
                        <a:spcAft>
                          <a:spcPts val="0"/>
                        </a:spcAft>
                        <a:buNone/>
                      </a:pPr>
                      <a:r>
                        <a:rPr lang="en-US" sz="1200" u="none" strike="noStrike" cap="none"/>
                        <a:t>An institution’s mission and goals are the foundation for financial planning to meet the </a:t>
                      </a:r>
                      <a:endParaRPr/>
                    </a:p>
                    <a:p>
                      <a:pPr marL="0" marR="0" lvl="0" indent="0" algn="l" rtl="0">
                        <a:lnSpc>
                          <a:spcPct val="107000"/>
                        </a:lnSpc>
                        <a:spcBef>
                          <a:spcPts val="0"/>
                        </a:spcBef>
                        <a:spcAft>
                          <a:spcPts val="0"/>
                        </a:spcAft>
                        <a:buNone/>
                      </a:pPr>
                      <a:r>
                        <a:rPr lang="en-US" sz="1200" u="none" strike="noStrike" cap="none"/>
                        <a:t>educational needs of its students</a:t>
                      </a:r>
                      <a:endParaRPr sz="1200" u="none" strike="noStrike" cap="none">
                        <a:latin typeface="Calibri"/>
                        <a:ea typeface="Calibri"/>
                        <a:cs typeface="Calibri"/>
                        <a:sym typeface="Calibri"/>
                      </a:endParaRPr>
                    </a:p>
                  </a:txBody>
                  <a:tcPr marL="58525" marR="58525" marT="0" marB="0"/>
                </a:tc>
                <a:tc>
                  <a:txBody>
                    <a:bodyPr/>
                    <a:lstStyle/>
                    <a:p>
                      <a:pPr marL="0" marR="0" lvl="0" indent="0" algn="l" rtl="0">
                        <a:lnSpc>
                          <a:spcPct val="107000"/>
                        </a:lnSpc>
                        <a:spcBef>
                          <a:spcPts val="0"/>
                        </a:spcBef>
                        <a:spcAft>
                          <a:spcPts val="0"/>
                        </a:spcAft>
                        <a:buNone/>
                      </a:pPr>
                      <a:r>
                        <a:rPr lang="en-US" sz="1200" u="none" strike="noStrike" cap="none"/>
                        <a:t>Standards IIID</a:t>
                      </a:r>
                      <a:endParaRPr/>
                    </a:p>
                    <a:p>
                      <a:pPr marL="0" marR="0" lvl="0" indent="0" algn="l" rtl="0">
                        <a:lnSpc>
                          <a:spcPct val="107000"/>
                        </a:lnSpc>
                        <a:spcBef>
                          <a:spcPts val="0"/>
                        </a:spcBef>
                        <a:spcAft>
                          <a:spcPts val="0"/>
                        </a:spcAft>
                        <a:buNone/>
                      </a:pPr>
                      <a:r>
                        <a:rPr lang="en-US" sz="1200" u="none" strike="noStrike" cap="none"/>
                        <a:t>Eligibility Requirement 18</a:t>
                      </a:r>
                      <a:endParaRPr sz="1200" u="none" strike="noStrike" cap="none">
                        <a:latin typeface="Calibri"/>
                        <a:ea typeface="Calibri"/>
                        <a:cs typeface="Calibri"/>
                        <a:sym typeface="Calibri"/>
                      </a:endParaRPr>
                    </a:p>
                  </a:txBody>
                  <a:tcPr marL="58525" marR="58525" marT="0" marB="0"/>
                </a:tc>
                <a:extLst>
                  <a:ext uri="{0D108BD9-81ED-4DB2-BD59-A6C34878D82A}">
                    <a16:rowId xmlns:a16="http://schemas.microsoft.com/office/drawing/2014/main" val="10007"/>
                  </a:ext>
                </a:extLst>
              </a:tr>
              <a:tr h="464925">
                <a:tc>
                  <a:txBody>
                    <a:bodyPr/>
                    <a:lstStyle/>
                    <a:p>
                      <a:pPr marL="0" marR="0" lvl="0" indent="0" algn="l" rtl="0">
                        <a:lnSpc>
                          <a:spcPct val="107000"/>
                        </a:lnSpc>
                        <a:spcBef>
                          <a:spcPts val="0"/>
                        </a:spcBef>
                        <a:spcAft>
                          <a:spcPts val="0"/>
                        </a:spcAft>
                        <a:buNone/>
                      </a:pPr>
                      <a:r>
                        <a:rPr lang="en-US" sz="1200" u="none" strike="noStrike" cap="none"/>
                        <a:t>Policies and procedures for decision making roles and responsibilities to ensure </a:t>
                      </a:r>
                      <a:endParaRPr/>
                    </a:p>
                    <a:p>
                      <a:pPr marL="0" marR="0" lvl="0" indent="0" algn="l" rtl="0">
                        <a:lnSpc>
                          <a:spcPct val="107000"/>
                        </a:lnSpc>
                        <a:spcBef>
                          <a:spcPts val="0"/>
                        </a:spcBef>
                        <a:spcAft>
                          <a:spcPts val="0"/>
                        </a:spcAft>
                        <a:buNone/>
                      </a:pPr>
                      <a:r>
                        <a:rPr lang="en-US" sz="1200" u="none" strike="noStrike" cap="none"/>
                        <a:t>appropriate consideration of relevant perspectives</a:t>
                      </a:r>
                      <a:endParaRPr sz="1200" u="none" strike="noStrike" cap="none">
                        <a:latin typeface="Calibri"/>
                        <a:ea typeface="Calibri"/>
                        <a:cs typeface="Calibri"/>
                        <a:sym typeface="Calibri"/>
                      </a:endParaRPr>
                    </a:p>
                  </a:txBody>
                  <a:tcPr marL="58525" marR="58525" marT="0" marB="0"/>
                </a:tc>
                <a:tc>
                  <a:txBody>
                    <a:bodyPr/>
                    <a:lstStyle/>
                    <a:p>
                      <a:pPr marL="0" marR="0" lvl="0" indent="0" algn="l" rtl="0">
                        <a:lnSpc>
                          <a:spcPct val="107000"/>
                        </a:lnSpc>
                        <a:spcBef>
                          <a:spcPts val="0"/>
                        </a:spcBef>
                        <a:spcAft>
                          <a:spcPts val="0"/>
                        </a:spcAft>
                        <a:buNone/>
                      </a:pPr>
                      <a:r>
                        <a:rPr lang="en-US" sz="1200" u="none" strike="noStrike" cap="none"/>
                        <a:t>Standard IVA</a:t>
                      </a:r>
                      <a:endParaRPr sz="1200" u="none" strike="noStrike" cap="none">
                        <a:latin typeface="Calibri"/>
                        <a:ea typeface="Calibri"/>
                        <a:cs typeface="Calibri"/>
                        <a:sym typeface="Calibri"/>
                      </a:endParaRPr>
                    </a:p>
                  </a:txBody>
                  <a:tcPr marL="58525" marR="58525" marT="0" marB="0"/>
                </a:tc>
                <a:extLst>
                  <a:ext uri="{0D108BD9-81ED-4DB2-BD59-A6C34878D82A}">
                    <a16:rowId xmlns:a16="http://schemas.microsoft.com/office/drawing/2014/main" val="10008"/>
                  </a:ext>
                </a:extLst>
              </a:tr>
              <a:tr h="464925">
                <a:tc>
                  <a:txBody>
                    <a:bodyPr/>
                    <a:lstStyle/>
                    <a:p>
                      <a:pPr marL="0" marR="0" lvl="0" indent="0" algn="l" rtl="0">
                        <a:lnSpc>
                          <a:spcPct val="107000"/>
                        </a:lnSpc>
                        <a:spcBef>
                          <a:spcPts val="0"/>
                        </a:spcBef>
                        <a:spcAft>
                          <a:spcPts val="0"/>
                        </a:spcAft>
                        <a:buNone/>
                      </a:pPr>
                      <a:r>
                        <a:rPr lang="en-US" sz="1200" u="none" strike="noStrike" cap="none"/>
                        <a:t>Ethical and effective leadership throughout the organization guides the accomplishment </a:t>
                      </a:r>
                      <a:endParaRPr/>
                    </a:p>
                    <a:p>
                      <a:pPr marL="0" marR="0" lvl="0" indent="0" algn="l" rtl="0">
                        <a:lnSpc>
                          <a:spcPct val="107000"/>
                        </a:lnSpc>
                        <a:spcBef>
                          <a:spcPts val="0"/>
                        </a:spcBef>
                        <a:spcAft>
                          <a:spcPts val="0"/>
                        </a:spcAft>
                        <a:buNone/>
                      </a:pPr>
                      <a:r>
                        <a:rPr lang="en-US" sz="1200" u="none" strike="noStrike" cap="none"/>
                        <a:t>of the mission and supports institutional effectiveness and improvement</a:t>
                      </a:r>
                      <a:endParaRPr sz="1200" u="none" strike="noStrike" cap="none">
                        <a:latin typeface="Calibri"/>
                        <a:ea typeface="Calibri"/>
                        <a:cs typeface="Calibri"/>
                        <a:sym typeface="Calibri"/>
                      </a:endParaRPr>
                    </a:p>
                  </a:txBody>
                  <a:tcPr marL="58525" marR="58525" marT="0" marB="0"/>
                </a:tc>
                <a:tc>
                  <a:txBody>
                    <a:bodyPr/>
                    <a:lstStyle/>
                    <a:p>
                      <a:pPr marL="0" marR="0" lvl="0" indent="0" algn="l" rtl="0">
                        <a:lnSpc>
                          <a:spcPct val="107000"/>
                        </a:lnSpc>
                        <a:spcBef>
                          <a:spcPts val="0"/>
                        </a:spcBef>
                        <a:spcAft>
                          <a:spcPts val="0"/>
                        </a:spcAft>
                        <a:buNone/>
                      </a:pPr>
                      <a:r>
                        <a:rPr lang="en-US" sz="1200" u="none" strike="noStrike" cap="none"/>
                        <a:t>Standard IVA, IVB, IVC</a:t>
                      </a:r>
                      <a:endParaRPr sz="1200" u="none" strike="noStrike" cap="none">
                        <a:latin typeface="Calibri"/>
                        <a:ea typeface="Calibri"/>
                        <a:cs typeface="Calibri"/>
                        <a:sym typeface="Calibri"/>
                      </a:endParaRPr>
                    </a:p>
                  </a:txBody>
                  <a:tcPr marL="58525" marR="58525" marT="0" marB="0"/>
                </a:tc>
                <a:extLst>
                  <a:ext uri="{0D108BD9-81ED-4DB2-BD59-A6C34878D82A}">
                    <a16:rowId xmlns:a16="http://schemas.microsoft.com/office/drawing/2014/main" val="10009"/>
                  </a:ext>
                </a:extLst>
              </a:tr>
            </a:tbl>
          </a:graphicData>
        </a:graphic>
      </p:graphicFrame>
    </p:spTree>
  </p:cSld>
  <p:clrMapOvr>
    <a:masterClrMapping/>
  </p:clrMapOvr>
</p:sld>
</file>

<file path=ppt/theme/theme1.xml><?xml version="1.0" encoding="utf-8"?>
<a:theme xmlns:a="http://schemas.openxmlformats.org/drawingml/2006/main" name="ASCCC Curriculum Inst. 2020 Theme">
  <a:themeElements>
    <a:clrScheme name="ASCCC Ai 2022 2">
      <a:dk1>
        <a:srgbClr val="4C0061"/>
      </a:dk1>
      <a:lt1>
        <a:srgbClr val="FFFFFF"/>
      </a:lt1>
      <a:dk2>
        <a:srgbClr val="8A528C"/>
      </a:dk2>
      <a:lt2>
        <a:srgbClr val="48A6B3"/>
      </a:lt2>
      <a:accent1>
        <a:srgbClr val="EF6873"/>
      </a:accent1>
      <a:accent2>
        <a:srgbClr val="BF75E7"/>
      </a:accent2>
      <a:accent3>
        <a:srgbClr val="FBF39F"/>
      </a:accent3>
      <a:accent4>
        <a:srgbClr val="AEDA7E"/>
      </a:accent4>
      <a:accent5>
        <a:srgbClr val="8ED4CE"/>
      </a:accent5>
      <a:accent6>
        <a:srgbClr val="D0AAEE"/>
      </a:accent6>
      <a:hlink>
        <a:srgbClr val="8A528C"/>
      </a:hlink>
      <a:folHlink>
        <a:srgbClr val="A375B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1799</Words>
  <Application>Microsoft Office PowerPoint</Application>
  <PresentationFormat>Widescreen</PresentationFormat>
  <Paragraphs>193</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Noto Sans Symbols</vt:lpstr>
      <vt:lpstr>Palatino</vt:lpstr>
      <vt:lpstr>ASCCC Curriculum Inst. 2020 Theme</vt:lpstr>
      <vt:lpstr>ACCJC Social Justice Policy and Enhancing Racial Equity in our Accreditation Work</vt:lpstr>
      <vt:lpstr>Presenters:</vt:lpstr>
      <vt:lpstr>Our Session Today</vt:lpstr>
      <vt:lpstr>Topics</vt:lpstr>
      <vt:lpstr>Framing our Session: Racial Equity and Justice in Higher Education Policy</vt:lpstr>
      <vt:lpstr>From Equity Talk to Equity Walk</vt:lpstr>
      <vt:lpstr>ACCJC Policy on Social Justice</vt:lpstr>
      <vt:lpstr>Breakout Activity</vt:lpstr>
      <vt:lpstr>Framework for reflection </vt:lpstr>
      <vt:lpstr>Summary of Supportive Evidence</vt:lpstr>
      <vt:lpstr>Breakout Room Activity</vt:lpstr>
      <vt:lpstr>Strategies</vt:lpstr>
      <vt:lpstr>Closing Thoughts/Q&amp;A</vt:lpstr>
      <vt:lpstr>Resources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ACCJC Social Justice Policy and Enhancing Racial Equity in our Accreditation Work</dc:title>
  <dc:creator>Karla Kirk</dc:creator>
  <cp:lastModifiedBy>Karla Kirk</cp:lastModifiedBy>
  <cp:revision>3</cp:revision>
  <dcterms:created xsi:type="dcterms:W3CDTF">2022-02-10T21:01:08Z</dcterms:created>
  <dcterms:modified xsi:type="dcterms:W3CDTF">2022-02-24T23:17:28Z</dcterms:modified>
</cp:coreProperties>
</file>