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3"/>
  </p:notesMasterIdLst>
  <p:handoutMasterIdLst>
    <p:handoutMasterId r:id="rId14"/>
  </p:handoutMasterIdLst>
  <p:sldIdLst>
    <p:sldId id="257" r:id="rId2"/>
    <p:sldId id="258" r:id="rId3"/>
    <p:sldId id="265" r:id="rId4"/>
    <p:sldId id="260" r:id="rId5"/>
    <p:sldId id="272" r:id="rId6"/>
    <p:sldId id="266" r:id="rId7"/>
    <p:sldId id="270" r:id="rId8"/>
    <p:sldId id="267" r:id="rId9"/>
    <p:sldId id="268" r:id="rId10"/>
    <p:sldId id="269" r:id="rId11"/>
    <p:sldId id="259" r:id="rId1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3E21CA-553E-41EA-B3D7-9DB67E8BEBA0}" v="74" dt="2022-02-16T20:31:16.5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730" autoAdjust="0"/>
    <p:restoredTop sz="94168" autoAdjust="0"/>
  </p:normalViewPr>
  <p:slideViewPr>
    <p:cSldViewPr snapToGrid="0" snapToObjects="1">
      <p:cViewPr varScale="1">
        <p:scale>
          <a:sx n="78" d="100"/>
          <a:sy n="78" d="100"/>
        </p:scale>
        <p:origin x="202" y="77"/>
      </p:cViewPr>
      <p:guideLst/>
    </p:cSldViewPr>
  </p:slideViewPr>
  <p:outlineViewPr>
    <p:cViewPr>
      <p:scale>
        <a:sx n="33" d="100"/>
        <a:sy n="33" d="100"/>
      </p:scale>
      <p:origin x="0" y="-5357"/>
    </p:cViewPr>
  </p:outlin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C2A6D0-5D39-664E-AE73-15BB849394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584BB5E9-8DAD-A04E-9691-81BB78297DD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8ADA93F-E7DF-6F4A-8E56-B48E845A5391}" type="datetimeFigureOut">
              <a:rPr lang="en-US"/>
              <a:pPr>
                <a:defRPr/>
              </a:pPr>
              <a:t>2/24/2022</a:t>
            </a:fld>
            <a:endParaRPr lang="en-US"/>
          </a:p>
        </p:txBody>
      </p:sp>
      <p:sp>
        <p:nvSpPr>
          <p:cNvPr id="4" name="Footer Placeholder 3">
            <a:extLst>
              <a:ext uri="{FF2B5EF4-FFF2-40B4-BE49-F238E27FC236}">
                <a16:creationId xmlns:a16="http://schemas.microsoft.com/office/drawing/2014/main" id="{2EA98972-4EA1-A742-B357-2CF743B9233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C1DBA76E-688F-0F4E-BA30-6790D10ABA4E}"/>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48D268D4-1DCC-C64C-A18E-8FC5FEA50672}"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7A6A58-33A5-6B4F-A3A0-194E6FC30BB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33DC095B-F663-5447-9453-A245D06CE5B0}"/>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0264C6E-3E86-7840-8CB1-62BD7FCE4DB1}" type="datetimeFigureOut">
              <a:rPr lang="en-US"/>
              <a:pPr>
                <a:defRPr/>
              </a:pPr>
              <a:t>2/24/2022</a:t>
            </a:fld>
            <a:endParaRPr lang="en-US"/>
          </a:p>
        </p:txBody>
      </p:sp>
      <p:sp>
        <p:nvSpPr>
          <p:cNvPr id="4" name="Slide Image Placeholder 3">
            <a:extLst>
              <a:ext uri="{FF2B5EF4-FFF2-40B4-BE49-F238E27FC236}">
                <a16:creationId xmlns:a16="http://schemas.microsoft.com/office/drawing/2014/main" id="{B723C4E8-3F4D-D04A-BAF8-651E54DF1BBB}"/>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570532E2-2D0B-2C42-BFE7-00EA5CF5016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3E5ACFC-B433-704A-BFA9-4F462171B377}"/>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02EA6DDD-C8E9-444B-A973-CAFAFDD95C8A}"/>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8C0C864-278B-374A-A6F0-4CEE3ADE8FE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chat: Name, college, why are you here today?</a:t>
            </a:r>
          </a:p>
          <a:p>
            <a:r>
              <a:rPr lang="en-US" dirty="0"/>
              <a:t>POLL: What programmatic accreditations are you aware of? Familiar with? Associated with?</a:t>
            </a:r>
          </a:p>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8C0C864-278B-374A-A6F0-4CEE3ADE8FE4}" type="slidenum">
              <a:rPr lang="en-US" altLang="en-US" smtClean="0"/>
              <a:pPr>
                <a:defRPr/>
              </a:pPr>
              <a:t>1</a:t>
            </a:fld>
            <a:endParaRPr lang="en-US" altLang="en-US"/>
          </a:p>
        </p:txBody>
      </p:sp>
    </p:spTree>
    <p:extLst>
      <p:ext uri="{BB962C8B-B14F-4D97-AF65-F5344CB8AC3E}">
        <p14:creationId xmlns:p14="http://schemas.microsoft.com/office/powerpoint/2010/main" val="1214508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just a 6 year cycle, ongoing</a:t>
            </a:r>
          </a:p>
          <a:p>
            <a:r>
              <a:rPr lang="en-US" dirty="0"/>
              <a:t>Various roles and </a:t>
            </a:r>
            <a:r>
              <a:rPr lang="en-US" dirty="0" err="1"/>
              <a:t>resonsibilites</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8C0C864-278B-374A-A6F0-4CEE3ADE8FE4}" type="slidenum">
              <a:rPr lang="en-US" altLang="en-US" smtClean="0"/>
              <a:pPr>
                <a:defRPr/>
              </a:pPr>
              <a:t>3</a:t>
            </a:fld>
            <a:endParaRPr lang="en-US" altLang="en-US"/>
          </a:p>
        </p:txBody>
      </p:sp>
    </p:spTree>
    <p:extLst>
      <p:ext uri="{BB962C8B-B14F-4D97-AF65-F5344CB8AC3E}">
        <p14:creationId xmlns:p14="http://schemas.microsoft.com/office/powerpoint/2010/main" val="195065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campus is familiar with ACCJC accreditation or have participated in some way</a:t>
            </a:r>
          </a:p>
          <a:p>
            <a:r>
              <a:rPr lang="en-US" dirty="0"/>
              <a:t>Programs are heavily reliant on program faculty</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8C0C864-278B-374A-A6F0-4CEE3ADE8FE4}" type="slidenum">
              <a:rPr lang="en-US" altLang="en-US" smtClean="0"/>
              <a:pPr>
                <a:defRPr/>
              </a:pPr>
              <a:t>4</a:t>
            </a:fld>
            <a:endParaRPr lang="en-US" altLang="en-US"/>
          </a:p>
        </p:txBody>
      </p:sp>
    </p:spTree>
    <p:extLst>
      <p:ext uri="{BB962C8B-B14F-4D97-AF65-F5344CB8AC3E}">
        <p14:creationId xmlns:p14="http://schemas.microsoft.com/office/powerpoint/2010/main" val="3777868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else?</a:t>
            </a:r>
          </a:p>
          <a:p>
            <a:r>
              <a:rPr lang="en-US" dirty="0"/>
              <a:t>Can include CTE to support development of standard writing for ACCJC</a:t>
            </a:r>
          </a:p>
          <a:p>
            <a:endParaRPr lang="en-US" dirty="0"/>
          </a:p>
          <a:p>
            <a:r>
              <a:rPr lang="en-US" sz="1200" b="0" i="0" kern="1200" dirty="0">
                <a:solidFill>
                  <a:schemeClr val="tx1"/>
                </a:solidFill>
                <a:effectLst/>
                <a:latin typeface="+mn-lt"/>
                <a:ea typeface="+mn-ea"/>
                <a:cs typeface="+mn-cs"/>
              </a:rPr>
              <a:t>Each spring, ACCJC accredited institutions are required to submit both an Annual Fiscal Report and Annual Report to the Commission as part of its role to monitor institutional performance.</a:t>
            </a:r>
            <a:r>
              <a:rPr lang="en-US" sz="1200" b="0" i="0" kern="1200" baseline="0" dirty="0">
                <a:solidFill>
                  <a:schemeClr val="tx1"/>
                </a:solidFill>
                <a:effectLst/>
                <a:latin typeface="+mn-lt"/>
                <a:ea typeface="+mn-ea"/>
                <a:cs typeface="+mn-cs"/>
              </a:rPr>
              <a:t> Annual report includes an update on the institution’s set standards, including on CTE-program-related elements like job placement and exam pass rates.</a:t>
            </a:r>
          </a:p>
          <a:p>
            <a:endParaRPr lang="en-US" sz="1200" b="0" i="0" kern="1200" baseline="0" dirty="0">
              <a:solidFill>
                <a:schemeClr val="tx1"/>
              </a:solidFill>
              <a:effectLst/>
              <a:latin typeface="+mn-lt"/>
              <a:ea typeface="+mn-ea"/>
              <a:cs typeface="+mn-cs"/>
            </a:endParaRPr>
          </a:p>
          <a:p>
            <a:r>
              <a:rPr lang="en-US" dirty="0"/>
              <a:t>The U.S. Department of Education regulations require that accrediting agencies have adequate policies and procedures to ensure that any substantive changes to the educational mission, or programs of an institution, maintain the capacity of the institution to continue to meet Accreditation Eligibility Requirements, Accreditation Standards, and Commission policies. Federal law mandates that accrediting agencies require institutions to obtain accreditor approval of a substantive change before the change is included in the scope of the accreditation granted to the institution. Sub change policy:</a:t>
            </a:r>
            <a:r>
              <a:rPr lang="en-US" baseline="0" dirty="0"/>
              <a:t> https://</a:t>
            </a:r>
            <a:r>
              <a:rPr lang="en-US" baseline="0" dirty="0" err="1"/>
              <a:t>accjc.org</a:t>
            </a:r>
            <a:r>
              <a:rPr lang="en-US" baseline="0" dirty="0"/>
              <a:t>/</a:t>
            </a:r>
            <a:r>
              <a:rPr lang="en-US" baseline="0" dirty="0" err="1"/>
              <a:t>wp</a:t>
            </a:r>
            <a:r>
              <a:rPr lang="en-US" baseline="0" dirty="0"/>
              <a:t>-content/uploads/Policy-on-Substantive-</a:t>
            </a:r>
            <a:r>
              <a:rPr lang="en-US" baseline="0" dirty="0" err="1"/>
              <a:t>Change.pdf</a:t>
            </a:r>
            <a:endParaRPr lang="en-US" baseline="0"/>
          </a:p>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8C0C864-278B-374A-A6F0-4CEE3ADE8FE4}" type="slidenum">
              <a:rPr lang="en-US" altLang="en-US" smtClean="0"/>
              <a:pPr>
                <a:defRPr/>
              </a:pPr>
              <a:t>5</a:t>
            </a:fld>
            <a:endParaRPr lang="en-US" altLang="en-US"/>
          </a:p>
        </p:txBody>
      </p:sp>
    </p:spTree>
    <p:extLst>
      <p:ext uri="{BB962C8B-B14F-4D97-AF65-F5344CB8AC3E}">
        <p14:creationId xmlns:p14="http://schemas.microsoft.com/office/powerpoint/2010/main" val="235302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else? </a:t>
            </a:r>
          </a:p>
          <a:p>
            <a:r>
              <a:rPr lang="en-US" dirty="0"/>
              <a:t>No overlap with CSUs</a:t>
            </a:r>
          </a:p>
        </p:txBody>
      </p:sp>
      <p:sp>
        <p:nvSpPr>
          <p:cNvPr id="4" name="Slide Number Placeholder 3"/>
          <p:cNvSpPr>
            <a:spLocks noGrp="1"/>
          </p:cNvSpPr>
          <p:nvPr>
            <p:ph type="sldNum" sz="quarter" idx="5"/>
          </p:nvPr>
        </p:nvSpPr>
        <p:spPr/>
        <p:txBody>
          <a:bodyPr/>
          <a:lstStyle/>
          <a:p>
            <a:fld id="{A898C551-7708-9B49-90E3-D153F408E572}" type="slidenum">
              <a:rPr lang="en-US" smtClean="0"/>
              <a:t>6</a:t>
            </a:fld>
            <a:endParaRPr lang="en-US"/>
          </a:p>
        </p:txBody>
      </p:sp>
    </p:spTree>
    <p:extLst>
      <p:ext uri="{BB962C8B-B14F-4D97-AF65-F5344CB8AC3E}">
        <p14:creationId xmlns:p14="http://schemas.microsoft.com/office/powerpoint/2010/main" val="2682894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 from POLL</a:t>
            </a:r>
          </a:p>
          <a:p>
            <a:r>
              <a:rPr lang="en-US" dirty="0"/>
              <a:t>Standards and validity is crucial amongst other educational opportunities for students</a:t>
            </a:r>
          </a:p>
          <a:p>
            <a:r>
              <a:rPr lang="en-US" dirty="0"/>
              <a:t>Validation and improvement (although can be nuanced0</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8C0C864-278B-374A-A6F0-4CEE3ADE8FE4}" type="slidenum">
              <a:rPr lang="en-US" altLang="en-US" smtClean="0"/>
              <a:pPr>
                <a:defRPr/>
              </a:pPr>
              <a:t>7</a:t>
            </a:fld>
            <a:endParaRPr lang="en-US" altLang="en-US"/>
          </a:p>
        </p:txBody>
      </p:sp>
    </p:spTree>
    <p:extLst>
      <p:ext uri="{BB962C8B-B14F-4D97-AF65-F5344CB8AC3E}">
        <p14:creationId xmlns:p14="http://schemas.microsoft.com/office/powerpoint/2010/main" val="4041905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Joint Review Committee on Education in Radiologic Technology</a:t>
            </a:r>
          </a:p>
          <a:p>
            <a:r>
              <a:rPr lang="en-US" dirty="0"/>
              <a:t>4 standards- same framework</a:t>
            </a:r>
          </a:p>
          <a:p>
            <a:r>
              <a:rPr lang="en-US" dirty="0"/>
              <a:t>*Also must be accredited by regional or national recognition as accreditors</a:t>
            </a:r>
          </a:p>
          <a:p>
            <a:r>
              <a:rPr lang="en-US" dirty="0"/>
              <a:t>Radiation Therapy</a:t>
            </a:r>
          </a:p>
          <a:p>
            <a:r>
              <a:rPr lang="en-US" dirty="0"/>
              <a:t>Magnetic Resonance</a:t>
            </a:r>
          </a:p>
          <a:p>
            <a:r>
              <a:rPr lang="en-US" dirty="0"/>
              <a:t>Medical Dosimetry</a:t>
            </a:r>
          </a:p>
          <a:p>
            <a:r>
              <a:rPr lang="en-US" dirty="0"/>
              <a:t>*Similarities with </a:t>
            </a:r>
            <a:r>
              <a:rPr lang="en-US" dirty="0" err="1"/>
              <a:t>inst</a:t>
            </a:r>
            <a:r>
              <a:rPr lang="en-US" dirty="0"/>
              <a:t> and </a:t>
            </a:r>
            <a:r>
              <a:rPr lang="en-US" dirty="0" err="1"/>
              <a:t>progam</a:t>
            </a:r>
            <a:r>
              <a:rPr lang="en-US" dirty="0"/>
              <a:t> accreditation- minimum standards (data, resources, etc.)</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8C0C864-278B-374A-A6F0-4CEE3ADE8FE4}" type="slidenum">
              <a:rPr lang="en-US" altLang="en-US" smtClean="0"/>
              <a:pPr>
                <a:defRPr/>
              </a:pPr>
              <a:t>8</a:t>
            </a:fld>
            <a:endParaRPr lang="en-US" altLang="en-US"/>
          </a:p>
        </p:txBody>
      </p:sp>
    </p:spTree>
    <p:extLst>
      <p:ext uri="{BB962C8B-B14F-4D97-AF65-F5344CB8AC3E}">
        <p14:creationId xmlns:p14="http://schemas.microsoft.com/office/powerpoint/2010/main" val="2430676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element to standard- technical update and training is additionally required</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8C0C864-278B-374A-A6F0-4CEE3ADE8FE4}" type="slidenum">
              <a:rPr lang="en-US" altLang="en-US" smtClean="0"/>
              <a:pPr>
                <a:defRPr/>
              </a:pPr>
              <a:t>9</a:t>
            </a:fld>
            <a:endParaRPr lang="en-US" altLang="en-US"/>
          </a:p>
        </p:txBody>
      </p:sp>
    </p:spTree>
    <p:extLst>
      <p:ext uri="{BB962C8B-B14F-4D97-AF65-F5344CB8AC3E}">
        <p14:creationId xmlns:p14="http://schemas.microsoft.com/office/powerpoint/2010/main" val="323829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Breakout rooms or Google Doc?</a:t>
            </a:r>
          </a:p>
          <a:p>
            <a:r>
              <a:rPr lang="en-US" dirty="0"/>
              <a:t>https://docs.google.com/document/d/1BqJReQZwIHvkgo9N0mMFQOeIjJD2gme__uEcaYJxVTE/edit?usp=sharing</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8C0C864-278B-374A-A6F0-4CEE3ADE8FE4}" type="slidenum">
              <a:rPr lang="en-US" altLang="en-US" smtClean="0"/>
              <a:pPr>
                <a:defRPr/>
              </a:pPr>
              <a:t>10</a:t>
            </a:fld>
            <a:endParaRPr lang="en-US" altLang="en-US"/>
          </a:p>
        </p:txBody>
      </p:sp>
    </p:spTree>
    <p:extLst>
      <p:ext uri="{BB962C8B-B14F-4D97-AF65-F5344CB8AC3E}">
        <p14:creationId xmlns:p14="http://schemas.microsoft.com/office/powerpoint/2010/main" val="19710499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7272670" y="382773"/>
            <a:ext cx="4549215" cy="6095974"/>
          </a:xfrm>
        </p:spPr>
        <p:txBody>
          <a:bodyPr>
            <a:normAutofit/>
          </a:bodyPr>
          <a:lstStyle>
            <a:lvl1pPr algn="ctr">
              <a:lnSpc>
                <a:spcPct val="100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830343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Section Slide B">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4F7D80-DBC0-904C-9E65-7A36551C7DFA}"/>
              </a:ext>
            </a:extLst>
          </p:cNvPr>
          <p:cNvPicPr>
            <a:picLocks noChangeAspect="1"/>
          </p:cNvPicPr>
          <p:nvPr userDrawn="1"/>
        </p:nvPicPr>
        <p:blipFill>
          <a:blip r:embed="rId2"/>
          <a:stretch>
            <a:fillRect/>
          </a:stretch>
        </p:blipFill>
        <p:spPr>
          <a:xfrm>
            <a:off x="370" y="1588"/>
            <a:ext cx="4007698" cy="6923086"/>
          </a:xfrm>
          <a:prstGeom prst="rect">
            <a:avLst/>
          </a:prstGeom>
          <a:effectLst>
            <a:outerShdw blurRad="190500" dist="38100" algn="l" rotWithShape="0">
              <a:prstClr val="black">
                <a:alpha val="40000"/>
              </a:prstClr>
            </a:outerShdw>
          </a:effectLst>
        </p:spPr>
      </p:pic>
      <p:sp>
        <p:nvSpPr>
          <p:cNvPr id="6" name="Rectangle 5">
            <a:extLst>
              <a:ext uri="{FF2B5EF4-FFF2-40B4-BE49-F238E27FC236}">
                <a16:creationId xmlns:a16="http://schemas.microsoft.com/office/drawing/2014/main" id="{9F958F44-9432-314D-AE33-ACB262C2D300}"/>
              </a:ext>
            </a:extLst>
          </p:cNvPr>
          <p:cNvSpPr/>
          <p:nvPr userDrawn="1"/>
        </p:nvSpPr>
        <p:spPr>
          <a:xfrm>
            <a:off x="370" y="1133475"/>
            <a:ext cx="4007698" cy="4614182"/>
          </a:xfrm>
          <a:prstGeom prst="rect">
            <a:avLst/>
          </a:prstGeom>
          <a:solidFill>
            <a:schemeClr val="tx2">
              <a:alpha val="82000"/>
            </a:schemeClr>
          </a:solidFill>
          <a:ln>
            <a:noFill/>
          </a:ln>
          <a:effectLst>
            <a:outerShdw blurRad="393700" dir="11400000" sx="1000" sy="10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endParaRPr>
          </a:p>
        </p:txBody>
      </p:sp>
      <p:pic>
        <p:nvPicPr>
          <p:cNvPr id="8" name="Picture 7">
            <a:extLst>
              <a:ext uri="{FF2B5EF4-FFF2-40B4-BE49-F238E27FC236}">
                <a16:creationId xmlns:a16="http://schemas.microsoft.com/office/drawing/2014/main" id="{2E307029-25B3-4242-91F6-1E629F750B0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608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7885" y="1335091"/>
            <a:ext cx="3583461" cy="1611995"/>
          </a:xfrm>
        </p:spPr>
        <p:txBody>
          <a:bodyPr anchor="b">
            <a:normAutofit/>
          </a:bodyPr>
          <a:lstStyle>
            <a:lvl1pPr algn="ctr">
              <a:defRPr sz="36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356705" y="1335091"/>
            <a:ext cx="6672648" cy="4890128"/>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2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p:nvPr>
        </p:nvSpPr>
        <p:spPr>
          <a:xfrm>
            <a:off x="227885" y="2947086"/>
            <a:ext cx="3583461" cy="2575824"/>
          </a:xfrm>
          <a:ln>
            <a:noFill/>
          </a:ln>
        </p:spPr>
        <p:txBody>
          <a:bodyPr>
            <a:normAutofit/>
          </a:bodyPr>
          <a:lstStyle>
            <a:lvl1pPr marL="0" indent="0" algn="ctr">
              <a:buNone/>
              <a:defRPr sz="2600">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6">
            <a:extLst>
              <a:ext uri="{FF2B5EF4-FFF2-40B4-BE49-F238E27FC236}">
                <a16:creationId xmlns:a16="http://schemas.microsoft.com/office/drawing/2014/main" id="{2973C2A9-E941-1945-8517-AD68E5C2C4B7}"/>
              </a:ext>
            </a:extLst>
          </p:cNvPr>
          <p:cNvSpPr>
            <a:spLocks noGrp="1"/>
          </p:cNvSpPr>
          <p:nvPr>
            <p:ph type="sldNum" sz="quarter" idx="10"/>
          </p:nvPr>
        </p:nvSpPr>
        <p:spPr>
          <a:xfrm>
            <a:off x="9890125" y="6356350"/>
            <a:ext cx="1143000" cy="368300"/>
          </a:xfrm>
        </p:spPr>
        <p:txBody>
          <a:bodyPr/>
          <a:lstStyle>
            <a:lvl1pPr>
              <a:defRPr/>
            </a:lvl1pPr>
          </a:lstStyle>
          <a:p>
            <a:pPr>
              <a:defRPr/>
            </a:pPr>
            <a:fld id="{BA612EA7-8AF5-6D4A-BB65-EDB273F44EC3}" type="slidenum">
              <a:rPr lang="en-US" altLang="en-US"/>
              <a:pPr>
                <a:defRPr/>
              </a:pPr>
              <a:t>‹#›</a:t>
            </a:fld>
            <a:endParaRPr lang="en-US" altLang="en-US"/>
          </a:p>
        </p:txBody>
      </p:sp>
      <p:pic>
        <p:nvPicPr>
          <p:cNvPr id="11" name="Picture 10">
            <a:extLst>
              <a:ext uri="{FF2B5EF4-FFF2-40B4-BE49-F238E27FC236}">
                <a16:creationId xmlns:a16="http://schemas.microsoft.com/office/drawing/2014/main" id="{8F94D2A0-BEC2-C34C-8629-4A65EC31021C}"/>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1377990" y="2646"/>
            <a:ext cx="822325" cy="6852708"/>
          </a:xfrm>
          <a:prstGeom prst="rect">
            <a:avLst/>
          </a:prstGeom>
          <a:solidFill>
            <a:schemeClr val="accent5"/>
          </a:solidFill>
          <a:effectLst>
            <a:outerShdw blurRad="190500" dist="38100" dir="10800000" algn="ctr" rotWithShape="0">
              <a:srgbClr val="000000">
                <a:alpha val="40000"/>
              </a:srgbClr>
            </a:outerShdw>
          </a:effectLst>
        </p:spPr>
      </p:pic>
    </p:spTree>
    <p:extLst>
      <p:ext uri="{BB962C8B-B14F-4D97-AF65-F5344CB8AC3E}">
        <p14:creationId xmlns:p14="http://schemas.microsoft.com/office/powerpoint/2010/main" val="2323690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C19392-FD29-8D49-8560-1C7E7F1D967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7E21365F-1657-3C40-90EB-F6DD9D95DB2D}"/>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0" y="2646"/>
            <a:ext cx="822325" cy="6852708"/>
          </a:xfrm>
          <a:prstGeom prst="rect">
            <a:avLst/>
          </a:prstGeom>
          <a:solidFill>
            <a:schemeClr val="accent5"/>
          </a:solidFill>
          <a:effectLst>
            <a:outerShdw blurRad="190500" dist="38100" algn="ctr" rotWithShape="0">
              <a:srgbClr val="000000">
                <a:alpha val="40000"/>
              </a:srgbClr>
            </a:outerShdw>
          </a:effec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2"/>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577BBE42-6646-574A-8F8F-061779CCC8C6}"/>
              </a:ext>
            </a:extLst>
          </p:cNvPr>
          <p:cNvSpPr>
            <a:spLocks noGrp="1"/>
          </p:cNvSpPr>
          <p:nvPr>
            <p:ph type="sldNum" sz="quarter" idx="10"/>
          </p:nvPr>
        </p:nvSpPr>
        <p:spPr/>
        <p:txBody>
          <a:bodyPr/>
          <a:lstStyle>
            <a:lvl1pPr>
              <a:defRPr/>
            </a:lvl1pPr>
          </a:lstStyle>
          <a:p>
            <a:pPr>
              <a:defRPr/>
            </a:pPr>
            <a:fld id="{ACC24514-134D-334B-9247-30111F82FF65}" type="slidenum">
              <a:rPr lang="en-US" altLang="en-US"/>
              <a:pPr>
                <a:defRPr/>
              </a:pPr>
              <a:t>‹#›</a:t>
            </a:fld>
            <a:endParaRPr lang="en-US" altLang="en-US"/>
          </a:p>
        </p:txBody>
      </p:sp>
    </p:spTree>
    <p:extLst>
      <p:ext uri="{BB962C8B-B14F-4D97-AF65-F5344CB8AC3E}">
        <p14:creationId xmlns:p14="http://schemas.microsoft.com/office/powerpoint/2010/main" val="3500531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BDC406C7-C891-854D-B11C-9BA3F33D0C6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2"/>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BF1D28D4-0B63-4F49-885F-3C0F3FF9DDFD}"/>
              </a:ext>
            </a:extLst>
          </p:cNvPr>
          <p:cNvSpPr>
            <a:spLocks noGrp="1"/>
          </p:cNvSpPr>
          <p:nvPr>
            <p:ph type="sldNum" sz="quarter" idx="10"/>
          </p:nvPr>
        </p:nvSpPr>
        <p:spPr/>
        <p:txBody>
          <a:bodyPr/>
          <a:lstStyle>
            <a:lvl1pPr>
              <a:defRPr/>
            </a:lvl1pPr>
          </a:lstStyle>
          <a:p>
            <a:pPr>
              <a:defRPr/>
            </a:pPr>
            <a:fld id="{B3DECD38-FFDC-B946-A4F7-DDE361C58630}" type="slidenum">
              <a:rPr lang="en-US" altLang="en-US"/>
              <a:pPr>
                <a:defRPr/>
              </a:pPr>
              <a:t>‹#›</a:t>
            </a:fld>
            <a:endParaRPr lang="en-US" altLang="en-US"/>
          </a:p>
        </p:txBody>
      </p:sp>
      <p:pic>
        <p:nvPicPr>
          <p:cNvPr id="8" name="Picture 7">
            <a:extLst>
              <a:ext uri="{FF2B5EF4-FFF2-40B4-BE49-F238E27FC236}">
                <a16:creationId xmlns:a16="http://schemas.microsoft.com/office/drawing/2014/main" id="{A75B379D-A877-154A-B328-D4A8811D447E}"/>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0" y="2646"/>
            <a:ext cx="822325" cy="6852708"/>
          </a:xfrm>
          <a:prstGeom prst="rect">
            <a:avLst/>
          </a:prstGeom>
          <a:solidFill>
            <a:schemeClr val="accent5"/>
          </a:solidFill>
          <a:effectLst>
            <a:outerShdw blurRad="190500" dist="38100" algn="ctr" rotWithShape="0">
              <a:srgbClr val="000000">
                <a:alpha val="40000"/>
              </a:srgbClr>
            </a:outerShdw>
          </a:effectLst>
        </p:spPr>
      </p:pic>
    </p:spTree>
    <p:extLst>
      <p:ext uri="{BB962C8B-B14F-4D97-AF65-F5344CB8AC3E}">
        <p14:creationId xmlns:p14="http://schemas.microsoft.com/office/powerpoint/2010/main" val="1390661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64D85B75-C2A5-1348-BA29-5AC2B5B45E1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71E71348-A66C-BF47-901E-578BE3ECBFBC}"/>
              </a:ext>
            </a:extLst>
          </p:cNvPr>
          <p:cNvSpPr>
            <a:spLocks noGrp="1"/>
          </p:cNvSpPr>
          <p:nvPr>
            <p:ph type="sldNum" sz="quarter" idx="10"/>
          </p:nvPr>
        </p:nvSpPr>
        <p:spPr>
          <a:xfrm>
            <a:off x="10298113" y="6356350"/>
            <a:ext cx="1055687" cy="365125"/>
          </a:xfrm>
        </p:spPr>
        <p:txBody>
          <a:bodyPr/>
          <a:lstStyle>
            <a:lvl1pPr>
              <a:defRPr/>
            </a:lvl1pPr>
          </a:lstStyle>
          <a:p>
            <a:pPr>
              <a:defRPr/>
            </a:pPr>
            <a:fld id="{D5D2CB04-307F-394D-9421-4C7BD16D86F1}" type="slidenum">
              <a:rPr lang="en-US" altLang="en-US"/>
              <a:pPr>
                <a:defRPr/>
              </a:pPr>
              <a:t>‹#›</a:t>
            </a:fld>
            <a:endParaRPr lang="en-US" altLang="en-US"/>
          </a:p>
        </p:txBody>
      </p:sp>
    </p:spTree>
    <p:extLst>
      <p:ext uri="{BB962C8B-B14F-4D97-AF65-F5344CB8AC3E}">
        <p14:creationId xmlns:p14="http://schemas.microsoft.com/office/powerpoint/2010/main" val="1116333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Thursday, February 24, 2022</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8242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6A3A3-94A6-4E5B-AF39-173ACA3E61CC}" type="datetime2">
              <a:rPr lang="en-US" smtClean="0"/>
              <a:t>Thursday, February 24, 2022</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462768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6F429E9-F1BC-924F-A832-CDCEB5407F00}"/>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a:extLst>
              <a:ext uri="{FF2B5EF4-FFF2-40B4-BE49-F238E27FC236}">
                <a16:creationId xmlns:a16="http://schemas.microsoft.com/office/drawing/2014/main" id="{D87FE5A2-9799-5641-B170-D4D046B0495A}"/>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16EC4CEF-8B82-7242-84B1-FF9D2B43C7DD}"/>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pPr>
              <a:defRPr/>
            </a:pPr>
            <a:fld id="{8398C44E-10D6-8241-94A7-2F5A39EDCE3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89" r:id="rId1"/>
    <p:sldLayoutId id="2147483785" r:id="rId2"/>
    <p:sldLayoutId id="2147483786" r:id="rId3"/>
    <p:sldLayoutId id="2147483787" r:id="rId4"/>
    <p:sldLayoutId id="2147483788" r:id="rId5"/>
    <p:sldLayoutId id="2147483791" r:id="rId6"/>
    <p:sldLayoutId id="2147483792" r:id="rId7"/>
  </p:sldLayoutIdLst>
  <p:hf hdr="0" dt="0"/>
  <p:txStyles>
    <p:titleStyle>
      <a:lvl1pPr algn="l" rtl="0" eaLnBrk="1" fontAlgn="base" hangingPunct="1">
        <a:lnSpc>
          <a:spcPct val="90000"/>
        </a:lnSpc>
        <a:spcBef>
          <a:spcPct val="0"/>
        </a:spcBef>
        <a:spcAft>
          <a:spcPct val="0"/>
        </a:spcAft>
        <a:defRPr sz="4400" kern="1200">
          <a:solidFill>
            <a:schemeClr val="tx2"/>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ocs.google.com/document/d/1BqJReQZwIHvkgo9N0mMFQOeIjJD2gme__uEcaYJxVTE/edit?usp=sharing"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accjc.org" TargetMode="External"/><Relationship Id="rId2" Type="http://schemas.openxmlformats.org/officeDocument/2006/relationships/hyperlink" Target="asccc.org" TargetMode="External"/><Relationship Id="rId1" Type="http://schemas.openxmlformats.org/officeDocument/2006/relationships/slideLayout" Target="../slideLayouts/slideLayout2.xml"/><Relationship Id="rId4" Type="http://schemas.openxmlformats.org/officeDocument/2006/relationships/hyperlink" Target="https://www.acswasc.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jrcert.org/"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accjc.org/"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9E2FD-70C5-0F48-9030-41438C7DA97A}"/>
              </a:ext>
            </a:extLst>
          </p:cNvPr>
          <p:cNvSpPr>
            <a:spLocks noGrp="1"/>
          </p:cNvSpPr>
          <p:nvPr>
            <p:ph type="title"/>
          </p:nvPr>
        </p:nvSpPr>
        <p:spPr>
          <a:xfrm>
            <a:off x="7272670" y="382773"/>
            <a:ext cx="4784212" cy="6095974"/>
          </a:xfrm>
        </p:spPr>
        <p:txBody>
          <a:bodyPr/>
          <a:lstStyle/>
          <a:p>
            <a:pPr marL="0" marR="0">
              <a:spcBef>
                <a:spcPts val="0"/>
              </a:spcBef>
              <a:spcAft>
                <a:spcPts val="0"/>
              </a:spcAft>
            </a:pPr>
            <a:r>
              <a:rPr lang="en-US" sz="2800" b="1" i="0" dirty="0">
                <a:effectLst/>
                <a:latin typeface="Calibri" panose="020F0502020204030204" pitchFamily="34" charset="0"/>
              </a:rPr>
              <a:t>Accreditation and </a:t>
            </a:r>
            <a:br>
              <a:rPr lang="en-US" sz="2800" b="1" i="0" dirty="0">
                <a:effectLst/>
                <a:latin typeface="Calibri" panose="020F0502020204030204" pitchFamily="34" charset="0"/>
              </a:rPr>
            </a:br>
            <a:r>
              <a:rPr lang="en-US" sz="2800" b="1" i="0" dirty="0">
                <a:effectLst/>
                <a:latin typeface="Calibri" panose="020F0502020204030204" pitchFamily="34" charset="0"/>
              </a:rPr>
              <a:t>Career Technical Education </a:t>
            </a:r>
            <a:br>
              <a:rPr lang="en-US" sz="1800" b="0" i="0" dirty="0">
                <a:effectLst/>
                <a:latin typeface="Calibri" panose="020F0502020204030204" pitchFamily="34" charset="0"/>
              </a:rPr>
            </a:br>
            <a:br>
              <a:rPr lang="en-US" sz="1800" b="0" i="0" dirty="0">
                <a:effectLst/>
                <a:latin typeface="Calibri" panose="020F0502020204030204" pitchFamily="34" charset="0"/>
              </a:rPr>
            </a:br>
            <a:br>
              <a:rPr lang="en-US" sz="1800" b="0" i="0" dirty="0">
                <a:effectLst/>
                <a:latin typeface="Calibri" panose="020F0502020204030204" pitchFamily="34" charset="0"/>
              </a:rPr>
            </a:br>
            <a:br>
              <a:rPr lang="en-US" sz="1800" b="0" i="0" dirty="0">
                <a:effectLst/>
                <a:latin typeface="Calibri" panose="020F0502020204030204" pitchFamily="34" charset="0"/>
              </a:rPr>
            </a:br>
            <a:r>
              <a:rPr lang="en-US" sz="1800" b="0" i="0" dirty="0">
                <a:effectLst/>
                <a:latin typeface="Calibri" panose="020F0502020204030204" pitchFamily="34" charset="0"/>
              </a:rPr>
              <a:t>Cheryl </a:t>
            </a:r>
            <a:r>
              <a:rPr lang="en-US" sz="1800" b="0" i="0" dirty="0" err="1">
                <a:effectLst/>
                <a:latin typeface="Calibri" panose="020F0502020204030204" pitchFamily="34" charset="0"/>
              </a:rPr>
              <a:t>Aschenbach</a:t>
            </a:r>
            <a:br>
              <a:rPr lang="en-US" sz="1800" dirty="0">
                <a:latin typeface="Calibri" panose="020F0502020204030204" pitchFamily="34" charset="0"/>
              </a:rPr>
            </a:br>
            <a:r>
              <a:rPr lang="en-US" sz="1800" b="0" i="0" dirty="0">
                <a:effectLst/>
                <a:latin typeface="Calibri" panose="020F0502020204030204" pitchFamily="34" charset="0"/>
              </a:rPr>
              <a:t>ASCCC Secretary </a:t>
            </a:r>
            <a:br>
              <a:rPr lang="en-US" sz="1800" b="0" i="0" dirty="0">
                <a:effectLst/>
                <a:latin typeface="Calibri" panose="020F0502020204030204" pitchFamily="34" charset="0"/>
              </a:rPr>
            </a:br>
            <a:r>
              <a:rPr lang="en-US" sz="1800" b="0" i="0" dirty="0">
                <a:effectLst/>
                <a:latin typeface="Calibri" panose="020F0502020204030204" pitchFamily="34" charset="0"/>
              </a:rPr>
              <a:t> </a:t>
            </a:r>
            <a:br>
              <a:rPr lang="en-US" sz="1800" b="0" i="0" dirty="0">
                <a:effectLst/>
                <a:latin typeface="Calibri" panose="020F0502020204030204" pitchFamily="34" charset="0"/>
              </a:rPr>
            </a:br>
            <a:r>
              <a:rPr lang="en-US" sz="1800" b="0" i="0" dirty="0">
                <a:effectLst/>
                <a:latin typeface="Calibri" panose="020F0502020204030204" pitchFamily="34" charset="0"/>
              </a:rPr>
              <a:t>Carrie Roberson</a:t>
            </a:r>
            <a:br>
              <a:rPr lang="en-US" sz="1800" b="0" i="0" dirty="0">
                <a:effectLst/>
                <a:latin typeface="Calibri" panose="020F0502020204030204" pitchFamily="34" charset="0"/>
              </a:rPr>
            </a:br>
            <a:r>
              <a:rPr lang="en-US" sz="1800" b="0" i="0" dirty="0">
                <a:effectLst/>
                <a:latin typeface="Calibri" panose="020F0502020204030204" pitchFamily="34" charset="0"/>
              </a:rPr>
              <a:t>ASCCC At-Large Representative</a:t>
            </a:r>
            <a:br>
              <a:rPr lang="en-US" sz="1800" b="0" i="0" dirty="0">
                <a:solidFill>
                  <a:srgbClr val="000000"/>
                </a:solidFill>
                <a:effectLst/>
                <a:latin typeface="Calibri" panose="020F0502020204030204" pitchFamily="34" charset="0"/>
              </a:rPr>
            </a:br>
            <a:endParaRPr lang="en-US" dirty="0"/>
          </a:p>
        </p:txBody>
      </p:sp>
    </p:spTree>
    <p:extLst>
      <p:ext uri="{BB962C8B-B14F-4D97-AF65-F5344CB8AC3E}">
        <p14:creationId xmlns:p14="http://schemas.microsoft.com/office/powerpoint/2010/main" val="1925394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Implications for institutional planning</a:t>
            </a:r>
          </a:p>
        </p:txBody>
      </p:sp>
      <p:sp>
        <p:nvSpPr>
          <p:cNvPr id="3" name="Content Placeholder 2"/>
          <p:cNvSpPr>
            <a:spLocks noGrp="1"/>
          </p:cNvSpPr>
          <p:nvPr>
            <p:ph sz="half" idx="1"/>
          </p:nvPr>
        </p:nvSpPr>
        <p:spPr/>
        <p:txBody>
          <a:bodyPr/>
          <a:lstStyle/>
          <a:p>
            <a:r>
              <a:rPr lang="en-US" dirty="0"/>
              <a:t>It is important that college personnel are familiar with and adhere to both programmatic and regional accreditation requirements. </a:t>
            </a:r>
          </a:p>
          <a:p>
            <a:r>
              <a:rPr lang="en-US" dirty="0"/>
              <a:t>Programmatic accreditation should be integrated into larger institutional planning processes such as program review, hiring prioritization, resource allocation, and assessment cycles.</a:t>
            </a:r>
          </a:p>
          <a:p>
            <a:endParaRPr lang="en-US" dirty="0"/>
          </a:p>
          <a:p>
            <a:pPr marL="0" indent="0">
              <a:buNone/>
            </a:pPr>
            <a:r>
              <a:rPr lang="en-US" dirty="0">
                <a:hlinkClick r:id="rId3"/>
              </a:rPr>
              <a:t>YOUR TURN</a:t>
            </a:r>
            <a:r>
              <a:rPr lang="en-US" dirty="0"/>
              <a:t>:</a:t>
            </a:r>
          </a:p>
          <a:p>
            <a:r>
              <a:rPr lang="en-US" dirty="0"/>
              <a:t>What are some of the challenges you have experienced in relation to programmatic accreditation?</a:t>
            </a:r>
          </a:p>
          <a:p>
            <a:r>
              <a:rPr lang="en-US" dirty="0"/>
              <a:t>What are some effective practices you have utilized locally in relation to programmatic accreditation?</a:t>
            </a:r>
          </a:p>
        </p:txBody>
      </p:sp>
    </p:spTree>
    <p:extLst>
      <p:ext uri="{BB962C8B-B14F-4D97-AF65-F5344CB8AC3E}">
        <p14:creationId xmlns:p14="http://schemas.microsoft.com/office/powerpoint/2010/main" val="2006360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03421-531F-470F-852C-EAB82B8BA717}"/>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739DF464-218D-406E-9C4A-CC30957D2031}"/>
              </a:ext>
            </a:extLst>
          </p:cNvPr>
          <p:cNvSpPr>
            <a:spLocks noGrp="1"/>
          </p:cNvSpPr>
          <p:nvPr>
            <p:ph idx="1"/>
          </p:nvPr>
        </p:nvSpPr>
        <p:spPr/>
        <p:txBody>
          <a:bodyPr/>
          <a:lstStyle/>
          <a:p>
            <a:r>
              <a:rPr lang="en-US" dirty="0"/>
              <a:t>Academic Senate for California Community Colleges: </a:t>
            </a:r>
            <a:r>
              <a:rPr lang="en-US" dirty="0">
                <a:solidFill>
                  <a:schemeClr val="bg2">
                    <a:lumMod val="75000"/>
                  </a:schemeClr>
                </a:solidFill>
                <a:hlinkClick r:id="rId2">
                  <a:extLst>
                    <a:ext uri="{A12FA001-AC4F-418D-AE19-62706E023703}">
                      <ahyp:hlinkClr xmlns:ahyp="http://schemas.microsoft.com/office/drawing/2018/hyperlinkcolor" val="tx"/>
                    </a:ext>
                  </a:extLst>
                </a:hlinkClick>
              </a:rPr>
              <a:t>asccc.org</a:t>
            </a:r>
            <a:endParaRPr lang="en-US" dirty="0">
              <a:solidFill>
                <a:schemeClr val="bg2">
                  <a:lumMod val="75000"/>
                </a:schemeClr>
              </a:solidFill>
            </a:endParaRPr>
          </a:p>
          <a:p>
            <a:endParaRPr lang="en-US" dirty="0">
              <a:solidFill>
                <a:schemeClr val="bg2">
                  <a:lumMod val="75000"/>
                </a:schemeClr>
              </a:solidFill>
            </a:endParaRPr>
          </a:p>
          <a:p>
            <a:r>
              <a:rPr lang="en-US" dirty="0"/>
              <a:t>Accrediting Commission for Community and Junior Colleges: </a:t>
            </a:r>
            <a:r>
              <a:rPr lang="en-US" dirty="0">
                <a:solidFill>
                  <a:schemeClr val="bg2">
                    <a:lumMod val="75000"/>
                  </a:schemeClr>
                </a:solidFill>
                <a:hlinkClick r:id="rId3">
                  <a:extLst>
                    <a:ext uri="{A12FA001-AC4F-418D-AE19-62706E023703}">
                      <ahyp:hlinkClr xmlns:ahyp="http://schemas.microsoft.com/office/drawing/2018/hyperlinkcolor" val="tx"/>
                    </a:ext>
                  </a:extLst>
                </a:hlinkClick>
              </a:rPr>
              <a:t>accjc.org</a:t>
            </a:r>
            <a:endParaRPr lang="en-US" dirty="0">
              <a:solidFill>
                <a:schemeClr val="bg2">
                  <a:lumMod val="75000"/>
                </a:schemeClr>
              </a:solidFill>
            </a:endParaRPr>
          </a:p>
          <a:p>
            <a:endParaRPr lang="en-US" dirty="0">
              <a:solidFill>
                <a:schemeClr val="bg2">
                  <a:lumMod val="75000"/>
                </a:schemeClr>
              </a:solidFill>
            </a:endParaRPr>
          </a:p>
          <a:p>
            <a:r>
              <a:rPr lang="en-US" dirty="0"/>
              <a:t>Western Association of Schools and Colleges (WASC) Accrediting Commission for Schools (ACS)</a:t>
            </a:r>
            <a:r>
              <a:rPr lang="en-US" dirty="0">
                <a:solidFill>
                  <a:schemeClr val="bg2">
                    <a:lumMod val="75000"/>
                  </a:schemeClr>
                </a:solidFill>
              </a:rPr>
              <a:t>: </a:t>
            </a:r>
            <a:r>
              <a:rPr lang="en-US" dirty="0">
                <a:solidFill>
                  <a:schemeClr val="bg2">
                    <a:lumMod val="75000"/>
                  </a:schemeClr>
                </a:solidFill>
                <a:hlinkClick r:id="rId4">
                  <a:extLst>
                    <a:ext uri="{A12FA001-AC4F-418D-AE19-62706E023703}">
                      <ahyp:hlinkClr xmlns:ahyp="http://schemas.microsoft.com/office/drawing/2018/hyperlinkcolor" val="tx"/>
                    </a:ext>
                  </a:extLst>
                </a:hlinkClick>
              </a:rPr>
              <a:t>https://www.acswasc.org/</a:t>
            </a:r>
            <a:endParaRPr lang="en-US" dirty="0">
              <a:solidFill>
                <a:schemeClr val="bg2">
                  <a:lumMod val="75000"/>
                </a:schemeClr>
              </a:solidFill>
            </a:endParaRPr>
          </a:p>
          <a:p>
            <a:endParaRPr lang="en-US" dirty="0">
              <a:solidFill>
                <a:schemeClr val="bg2">
                  <a:lumMod val="75000"/>
                </a:schemeClr>
              </a:solidFill>
            </a:endParaRPr>
          </a:p>
          <a:p>
            <a:endParaRPr lang="en-US" dirty="0">
              <a:solidFill>
                <a:schemeClr val="bg2">
                  <a:lumMod val="75000"/>
                </a:schemeClr>
              </a:solidFill>
            </a:endParaRPr>
          </a:p>
          <a:p>
            <a:endParaRPr lang="en-US" dirty="0"/>
          </a:p>
        </p:txBody>
      </p:sp>
      <p:sp>
        <p:nvSpPr>
          <p:cNvPr id="4" name="Text Placeholder 3">
            <a:extLst>
              <a:ext uri="{FF2B5EF4-FFF2-40B4-BE49-F238E27FC236}">
                <a16:creationId xmlns:a16="http://schemas.microsoft.com/office/drawing/2014/main" id="{86DF056D-931D-43E3-BF3F-710F96604113}"/>
              </a:ext>
            </a:extLst>
          </p:cNvPr>
          <p:cNvSpPr>
            <a:spLocks noGrp="1"/>
          </p:cNvSpPr>
          <p:nvPr>
            <p:ph type="body" sz="half" idx="2"/>
          </p:nvPr>
        </p:nvSpPr>
        <p:spPr/>
        <p:txBody>
          <a:bodyPr/>
          <a:lstStyle/>
          <a:p>
            <a:endParaRPr lang="en-US"/>
          </a:p>
        </p:txBody>
      </p:sp>
      <p:sp>
        <p:nvSpPr>
          <p:cNvPr id="5" name="Slide Number Placeholder 4">
            <a:extLst>
              <a:ext uri="{FF2B5EF4-FFF2-40B4-BE49-F238E27FC236}">
                <a16:creationId xmlns:a16="http://schemas.microsoft.com/office/drawing/2014/main" id="{25C00587-E588-4AC6-9436-6E6B5DD0B747}"/>
              </a:ext>
            </a:extLst>
          </p:cNvPr>
          <p:cNvSpPr>
            <a:spLocks noGrp="1"/>
          </p:cNvSpPr>
          <p:nvPr>
            <p:ph type="sldNum" sz="quarter" idx="10"/>
          </p:nvPr>
        </p:nvSpPr>
        <p:spPr/>
        <p:txBody>
          <a:bodyPr/>
          <a:lstStyle/>
          <a:p>
            <a:pPr>
              <a:defRPr/>
            </a:pPr>
            <a:fld id="{BA612EA7-8AF5-6D4A-BB65-EDB273F44EC3}" type="slidenum">
              <a:rPr lang="en-US" altLang="en-US" smtClean="0"/>
              <a:pPr>
                <a:defRPr/>
              </a:pPr>
              <a:t>11</a:t>
            </a:fld>
            <a:endParaRPr lang="en-US" altLang="en-US"/>
          </a:p>
        </p:txBody>
      </p:sp>
    </p:spTree>
    <p:extLst>
      <p:ext uri="{BB962C8B-B14F-4D97-AF65-F5344CB8AC3E}">
        <p14:creationId xmlns:p14="http://schemas.microsoft.com/office/powerpoint/2010/main" val="433275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F3B23-CF87-486C-9BA4-F37D49C56DAC}"/>
              </a:ext>
            </a:extLst>
          </p:cNvPr>
          <p:cNvSpPr>
            <a:spLocks noGrp="1"/>
          </p:cNvSpPr>
          <p:nvPr>
            <p:ph type="title"/>
          </p:nvPr>
        </p:nvSpPr>
        <p:spPr/>
        <p:txBody>
          <a:bodyPr/>
          <a:lstStyle/>
          <a:p>
            <a:r>
              <a:rPr lang="en-US" dirty="0"/>
              <a:t>TODAY</a:t>
            </a:r>
          </a:p>
        </p:txBody>
      </p:sp>
      <p:sp>
        <p:nvSpPr>
          <p:cNvPr id="3" name="Content Placeholder 2">
            <a:extLst>
              <a:ext uri="{FF2B5EF4-FFF2-40B4-BE49-F238E27FC236}">
                <a16:creationId xmlns:a16="http://schemas.microsoft.com/office/drawing/2014/main" id="{E0432DBF-074A-40A3-957D-7F9E5A74C9FF}"/>
              </a:ext>
            </a:extLst>
          </p:cNvPr>
          <p:cNvSpPr>
            <a:spLocks noGrp="1"/>
          </p:cNvSpPr>
          <p:nvPr>
            <p:ph idx="1"/>
          </p:nvPr>
        </p:nvSpPr>
        <p:spPr/>
        <p:txBody>
          <a:bodyPr/>
          <a:lstStyle/>
          <a:p>
            <a:pPr marL="457200" indent="-457200">
              <a:buFont typeface="Wingdings" panose="05000000000000000000" pitchFamily="2" charset="2"/>
              <a:buChar char="§"/>
            </a:pPr>
            <a:r>
              <a:rPr lang="en-US" sz="2800" b="0" i="1" dirty="0">
                <a:solidFill>
                  <a:srgbClr val="000000"/>
                </a:solidFill>
                <a:effectLst/>
                <a:latin typeface="Calibri" panose="020F0502020204030204" pitchFamily="34" charset="0"/>
                <a:cs typeface="Calibri" panose="020F0502020204030204" pitchFamily="34" charset="0"/>
              </a:rPr>
              <a:t>Provide an overview of specific ACCJC accreditation standards as they apply to Career Technical Education programs</a:t>
            </a:r>
          </a:p>
          <a:p>
            <a:pPr marL="457200" indent="-457200">
              <a:buFont typeface="Wingdings" panose="05000000000000000000" pitchFamily="2" charset="2"/>
              <a:buChar char="§"/>
            </a:pPr>
            <a:r>
              <a:rPr lang="en-US" sz="2800" i="1" dirty="0">
                <a:solidFill>
                  <a:srgbClr val="000000"/>
                </a:solidFill>
                <a:latin typeface="Calibri" panose="020F0502020204030204" pitchFamily="34" charset="0"/>
                <a:cs typeface="Calibri" panose="020F0502020204030204" pitchFamily="34" charset="0"/>
              </a:rPr>
              <a:t>Review the role of programmatic accreditors and other types of accreditation</a:t>
            </a:r>
            <a:endParaRPr lang="en-US" sz="2800" b="0" i="1" dirty="0">
              <a:solidFill>
                <a:srgbClr val="000000"/>
              </a:solidFill>
              <a:effectLst/>
              <a:latin typeface="Calibri" panose="020F0502020204030204" pitchFamily="34" charset="0"/>
              <a:cs typeface="Calibri" panose="020F0502020204030204" pitchFamily="34" charset="0"/>
            </a:endParaRPr>
          </a:p>
          <a:p>
            <a:pPr marL="457200" indent="-457200">
              <a:buFont typeface="Wingdings" panose="05000000000000000000" pitchFamily="2" charset="2"/>
              <a:buChar char="§"/>
            </a:pPr>
            <a:r>
              <a:rPr lang="en-US" sz="2800" b="0" i="1" dirty="0">
                <a:solidFill>
                  <a:srgbClr val="000000"/>
                </a:solidFill>
                <a:effectLst/>
                <a:latin typeface="Calibri" panose="020F0502020204030204" pitchFamily="34" charset="0"/>
                <a:cs typeface="Calibri" panose="020F0502020204030204" pitchFamily="34" charset="0"/>
              </a:rPr>
              <a:t>Discuss how institutions can manage both programmatic and institutional accreditation.</a:t>
            </a:r>
            <a:r>
              <a:rPr lang="en-US" sz="2800" b="0" i="0" dirty="0">
                <a:solidFill>
                  <a:srgbClr val="000000"/>
                </a:solidFill>
                <a:effectLst/>
                <a:latin typeface="Calibri" panose="020F0502020204030204" pitchFamily="34" charset="0"/>
                <a:cs typeface="Calibri" panose="020F0502020204030204" pitchFamily="34" charset="0"/>
              </a:rPr>
              <a:t> </a:t>
            </a:r>
            <a:endParaRPr lang="en-US" sz="2800" dirty="0">
              <a:latin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6937F036-46E0-400C-BF1F-89AB22FFC427}"/>
              </a:ext>
            </a:extLst>
          </p:cNvPr>
          <p:cNvSpPr>
            <a:spLocks noGrp="1"/>
          </p:cNvSpPr>
          <p:nvPr>
            <p:ph type="body" sz="half" idx="2"/>
          </p:nvPr>
        </p:nvSpPr>
        <p:spPr/>
        <p:txBody>
          <a:bodyPr>
            <a:normAutofit fontScale="70000" lnSpcReduction="20000"/>
          </a:bodyPr>
          <a:lstStyle/>
          <a:p>
            <a:r>
              <a:rPr lang="en-US" sz="2400" b="0" i="1" dirty="0">
                <a:effectLst/>
                <a:latin typeface="Calibri" panose="020F0502020204030204" pitchFamily="34" charset="0"/>
                <a:cs typeface="Calibri" panose="020F0502020204030204" pitchFamily="34" charset="0"/>
              </a:rPr>
              <a:t>In addition to the college’s regional accreditation requirements and processes, many Career Technical Programs (CTE) undergo programmatic accreditation as well. Join the conversation during this breakout, as the presenters provide an overview of specific ACCJC accreditation standards as they apply to Career Technical Education programs and how institutions can manage both programmatic and institutional accreditation</a:t>
            </a:r>
            <a:r>
              <a:rPr lang="en-US" sz="2400" b="0" i="1" dirty="0">
                <a:solidFill>
                  <a:srgbClr val="000000"/>
                </a:solidFill>
                <a:effectLst/>
                <a:latin typeface="Calibri" panose="020F0502020204030204" pitchFamily="34" charset="0"/>
                <a:cs typeface="Calibri" panose="020F0502020204030204" pitchFamily="34" charset="0"/>
              </a:rPr>
              <a:t>.</a:t>
            </a:r>
            <a:r>
              <a:rPr lang="en-US" sz="2400" b="0" i="0" dirty="0">
                <a:solidFill>
                  <a:srgbClr val="000000"/>
                </a:solidFill>
                <a:effectLst/>
                <a:latin typeface="Calibri" panose="020F0502020204030204" pitchFamily="34" charset="0"/>
                <a:cs typeface="Calibri" panose="020F0502020204030204" pitchFamily="34" charset="0"/>
              </a:rPr>
              <a:t> </a:t>
            </a:r>
            <a:endParaRPr lang="en-US" sz="2400" dirty="0">
              <a:latin typeface="Calibri" panose="020F0502020204030204" pitchFamily="34" charset="0"/>
              <a:cs typeface="Calibri" panose="020F0502020204030204" pitchFamily="34" charset="0"/>
            </a:endParaRPr>
          </a:p>
          <a:p>
            <a:endParaRPr lang="en-US" dirty="0"/>
          </a:p>
        </p:txBody>
      </p:sp>
      <p:sp>
        <p:nvSpPr>
          <p:cNvPr id="5" name="Slide Number Placeholder 4">
            <a:extLst>
              <a:ext uri="{FF2B5EF4-FFF2-40B4-BE49-F238E27FC236}">
                <a16:creationId xmlns:a16="http://schemas.microsoft.com/office/drawing/2014/main" id="{0FF38166-7A71-4CBD-8EC8-45ED61528774}"/>
              </a:ext>
            </a:extLst>
          </p:cNvPr>
          <p:cNvSpPr>
            <a:spLocks noGrp="1"/>
          </p:cNvSpPr>
          <p:nvPr>
            <p:ph type="sldNum" sz="quarter" idx="10"/>
          </p:nvPr>
        </p:nvSpPr>
        <p:spPr/>
        <p:txBody>
          <a:bodyPr/>
          <a:lstStyle/>
          <a:p>
            <a:pPr>
              <a:defRPr/>
            </a:pPr>
            <a:fld id="{BA612EA7-8AF5-6D4A-BB65-EDB273F44EC3}" type="slidenum">
              <a:rPr lang="en-US" altLang="en-US" smtClean="0"/>
              <a:pPr>
                <a:defRPr/>
              </a:pPr>
              <a:t>2</a:t>
            </a:fld>
            <a:endParaRPr lang="en-US" altLang="en-US"/>
          </a:p>
        </p:txBody>
      </p:sp>
    </p:spTree>
    <p:extLst>
      <p:ext uri="{BB962C8B-B14F-4D97-AF65-F5344CB8AC3E}">
        <p14:creationId xmlns:p14="http://schemas.microsoft.com/office/powerpoint/2010/main" val="3863634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Regional Accreditation</a:t>
            </a:r>
          </a:p>
        </p:txBody>
      </p:sp>
      <p:sp>
        <p:nvSpPr>
          <p:cNvPr id="3" name="Content Placeholder 2"/>
          <p:cNvSpPr>
            <a:spLocks noGrp="1"/>
          </p:cNvSpPr>
          <p:nvPr>
            <p:ph sz="half" idx="1"/>
          </p:nvPr>
        </p:nvSpPr>
        <p:spPr/>
        <p:txBody>
          <a:bodyPr>
            <a:normAutofit fontScale="92500" lnSpcReduction="20000"/>
          </a:bodyPr>
          <a:lstStyle/>
          <a:p>
            <a:endParaRPr lang="en-US" i="1" dirty="0"/>
          </a:p>
          <a:p>
            <a:pPr marL="0" indent="0">
              <a:buNone/>
            </a:pPr>
            <a:r>
              <a:rPr lang="en-US" sz="2600" i="1" dirty="0">
                <a:latin typeface="+mn-lt"/>
              </a:rPr>
              <a:t>“Regional accreditation is a successful and robust, time-tested model of professional peer review that supports educational excellence. Colleges and universities form membership associations to set up an accrediting agency and work with that agency to establish the quality standards used to rigorously evaluate the institutions.”</a:t>
            </a:r>
          </a:p>
          <a:p>
            <a:r>
              <a:rPr lang="en-US" sz="2600" dirty="0">
                <a:latin typeface="+mn-lt"/>
              </a:rPr>
              <a:t>The accreditor is responsible for designated types of higher education institutions and the types of credentials offered at those institutions. </a:t>
            </a:r>
          </a:p>
          <a:p>
            <a:r>
              <a:rPr lang="en-US" sz="2600" dirty="0">
                <a:latin typeface="+mn-lt"/>
              </a:rPr>
              <a:t>Regional accreditation status is regarded as the most comprehensive and rigorous for institutions to attain.</a:t>
            </a:r>
            <a:endParaRPr lang="en-US" sz="2600" i="1" dirty="0">
              <a:latin typeface="+mn-lt"/>
            </a:endParaRPr>
          </a:p>
          <a:p>
            <a:r>
              <a:rPr lang="en-US" sz="2600" b="1" i="1" dirty="0">
                <a:latin typeface="+mn-lt"/>
              </a:rPr>
              <a:t>For the 115 California Community Colleges ACCJC is the regional accreditor.</a:t>
            </a:r>
          </a:p>
          <a:p>
            <a:pPr marL="0" indent="0">
              <a:buNone/>
            </a:pPr>
            <a:endParaRPr lang="en-US" b="1" i="1" dirty="0"/>
          </a:p>
          <a:p>
            <a:pPr marL="0" indent="0" algn="ctr">
              <a:buNone/>
            </a:pPr>
            <a:r>
              <a:rPr lang="en-US" sz="1900" b="1" i="1" dirty="0"/>
              <a:t>https://accjc.org</a:t>
            </a:r>
          </a:p>
        </p:txBody>
      </p:sp>
    </p:spTree>
    <p:extLst>
      <p:ext uri="{BB962C8B-B14F-4D97-AF65-F5344CB8AC3E}">
        <p14:creationId xmlns:p14="http://schemas.microsoft.com/office/powerpoint/2010/main" val="607578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54337-2173-412B-926F-6AC7ED85F595}"/>
              </a:ext>
            </a:extLst>
          </p:cNvPr>
          <p:cNvSpPr>
            <a:spLocks noGrp="1"/>
          </p:cNvSpPr>
          <p:nvPr>
            <p:ph type="title"/>
          </p:nvPr>
        </p:nvSpPr>
        <p:spPr/>
        <p:txBody>
          <a:bodyPr/>
          <a:lstStyle/>
          <a:p>
            <a:r>
              <a:rPr lang="en-US" dirty="0"/>
              <a:t>ACCJC</a:t>
            </a:r>
            <a:br>
              <a:rPr lang="en-US" dirty="0"/>
            </a:br>
            <a:r>
              <a:rPr lang="en-US" dirty="0"/>
              <a:t>Standards</a:t>
            </a:r>
          </a:p>
        </p:txBody>
      </p:sp>
      <p:sp>
        <p:nvSpPr>
          <p:cNvPr id="3" name="Content Placeholder 2">
            <a:extLst>
              <a:ext uri="{FF2B5EF4-FFF2-40B4-BE49-F238E27FC236}">
                <a16:creationId xmlns:a16="http://schemas.microsoft.com/office/drawing/2014/main" id="{62642EC4-B34F-439D-AF72-AD53661408CC}"/>
              </a:ext>
            </a:extLst>
          </p:cNvPr>
          <p:cNvSpPr>
            <a:spLocks noGrp="1"/>
          </p:cNvSpPr>
          <p:nvPr>
            <p:ph idx="1"/>
          </p:nvPr>
        </p:nvSpPr>
        <p:spPr>
          <a:xfrm>
            <a:off x="4147794" y="405353"/>
            <a:ext cx="7164371" cy="6099142"/>
          </a:xfrm>
        </p:spPr>
        <p:txBody>
          <a:bodyPr/>
          <a:lstStyle/>
          <a:p>
            <a:r>
              <a:rPr lang="en-US" sz="2000" b="1" dirty="0"/>
              <a:t>Standard II: Student Learning Programs and Support Services</a:t>
            </a:r>
          </a:p>
          <a:p>
            <a:r>
              <a:rPr lang="en-US" sz="1900" dirty="0"/>
              <a:t>…The institution assesses its educational quality through methods accepted in higher education, makes the results of its assessments available to the public, and uses the results to improve educational quality and institutional effectiveness…</a:t>
            </a:r>
          </a:p>
          <a:p>
            <a:pPr marL="457200" indent="-457200">
              <a:buAutoNum type="alphaUcPeriod"/>
            </a:pPr>
            <a:r>
              <a:rPr lang="en-US" sz="1900" dirty="0"/>
              <a:t>Instructional Programs</a:t>
            </a:r>
          </a:p>
          <a:p>
            <a:r>
              <a:rPr lang="en-US" sz="1900" dirty="0"/>
              <a:t>	14. Graduates completing career-technical certificates and degrees demonstrate technical and professional competencies that meet employment standards and other applicable standards and preparation for external licensure and certification. </a:t>
            </a:r>
          </a:p>
          <a:p>
            <a:r>
              <a:rPr lang="en-US" sz="1900" dirty="0"/>
              <a:t>	16. The institution regularly evaluates and improves the quality and currency of all instructional programs offered in the name of the institution, including collegiate, pre-collegiate, career-technical, and continuing and community education courses and programs, regardless of delivery mode or location. The institution systematically strives to improve programs and courses to enhance learning outcomes and achievement for students.</a:t>
            </a:r>
          </a:p>
        </p:txBody>
      </p:sp>
      <p:sp>
        <p:nvSpPr>
          <p:cNvPr id="4" name="Text Placeholder 3">
            <a:extLst>
              <a:ext uri="{FF2B5EF4-FFF2-40B4-BE49-F238E27FC236}">
                <a16:creationId xmlns:a16="http://schemas.microsoft.com/office/drawing/2014/main" id="{40F9B180-2247-4DEE-9E7F-F69B3884F1C1}"/>
              </a:ext>
            </a:extLst>
          </p:cNvPr>
          <p:cNvSpPr>
            <a:spLocks noGrp="1"/>
          </p:cNvSpPr>
          <p:nvPr>
            <p:ph type="body" sz="half" idx="2"/>
          </p:nvPr>
        </p:nvSpPr>
        <p:spPr/>
        <p:txBody>
          <a:bodyPr/>
          <a:lstStyle/>
          <a:p>
            <a:endParaRPr lang="en-US"/>
          </a:p>
        </p:txBody>
      </p:sp>
      <p:sp>
        <p:nvSpPr>
          <p:cNvPr id="5" name="Slide Number Placeholder 4">
            <a:extLst>
              <a:ext uri="{FF2B5EF4-FFF2-40B4-BE49-F238E27FC236}">
                <a16:creationId xmlns:a16="http://schemas.microsoft.com/office/drawing/2014/main" id="{F593EC48-DEAD-4389-AD24-22F3C7D8B558}"/>
              </a:ext>
            </a:extLst>
          </p:cNvPr>
          <p:cNvSpPr>
            <a:spLocks noGrp="1"/>
          </p:cNvSpPr>
          <p:nvPr>
            <p:ph type="sldNum" sz="quarter" idx="10"/>
          </p:nvPr>
        </p:nvSpPr>
        <p:spPr/>
        <p:txBody>
          <a:bodyPr/>
          <a:lstStyle/>
          <a:p>
            <a:pPr>
              <a:defRPr/>
            </a:pPr>
            <a:fld id="{BA612EA7-8AF5-6D4A-BB65-EDB273F44EC3}" type="slidenum">
              <a:rPr lang="en-US" altLang="en-US" smtClean="0"/>
              <a:pPr>
                <a:defRPr/>
              </a:pPr>
              <a:t>4</a:t>
            </a:fld>
            <a:endParaRPr lang="en-US" altLang="en-US"/>
          </a:p>
        </p:txBody>
      </p:sp>
    </p:spTree>
    <p:extLst>
      <p:ext uri="{BB962C8B-B14F-4D97-AF65-F5344CB8AC3E}">
        <p14:creationId xmlns:p14="http://schemas.microsoft.com/office/powerpoint/2010/main" val="561576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860" y="365125"/>
            <a:ext cx="10468833" cy="989113"/>
          </a:xfrm>
        </p:spPr>
        <p:txBody>
          <a:bodyPr/>
          <a:lstStyle/>
          <a:p>
            <a:r>
              <a:rPr lang="en-US" dirty="0"/>
              <a:t>Other Considerations</a:t>
            </a:r>
          </a:p>
        </p:txBody>
      </p:sp>
      <p:sp>
        <p:nvSpPr>
          <p:cNvPr id="3" name="Content Placeholder 2"/>
          <p:cNvSpPr>
            <a:spLocks noGrp="1"/>
          </p:cNvSpPr>
          <p:nvPr>
            <p:ph sz="half" idx="2"/>
          </p:nvPr>
        </p:nvSpPr>
        <p:spPr>
          <a:xfrm>
            <a:off x="854860" y="1516284"/>
            <a:ext cx="5345327" cy="4976591"/>
          </a:xfrm>
        </p:spPr>
        <p:txBody>
          <a:bodyPr/>
          <a:lstStyle/>
          <a:p>
            <a:pPr marL="0" indent="0">
              <a:buNone/>
            </a:pPr>
            <a:r>
              <a:rPr lang="en-US" dirty="0"/>
              <a:t>CTE and the ACCJC Annual Report</a:t>
            </a:r>
          </a:p>
          <a:p>
            <a:pPr lvl="1"/>
            <a:r>
              <a:rPr lang="en-US" sz="2400" dirty="0"/>
              <a:t>Institution set standards</a:t>
            </a:r>
          </a:p>
          <a:p>
            <a:pPr lvl="2"/>
            <a:r>
              <a:rPr lang="en-US" sz="2400" dirty="0"/>
              <a:t>Job placement</a:t>
            </a:r>
          </a:p>
          <a:p>
            <a:pPr lvl="2"/>
            <a:r>
              <a:rPr lang="en-US" sz="2400" dirty="0"/>
              <a:t>Exam pass rates</a:t>
            </a:r>
          </a:p>
          <a:p>
            <a:pPr marL="0" indent="0">
              <a:buNone/>
            </a:pPr>
            <a:endParaRPr lang="en-US" dirty="0"/>
          </a:p>
          <a:p>
            <a:pPr marL="0" indent="0">
              <a:buNone/>
            </a:pPr>
            <a:r>
              <a:rPr lang="en-US" dirty="0"/>
              <a:t>CTE and Substantive Change</a:t>
            </a:r>
          </a:p>
          <a:p>
            <a:pPr lvl="1"/>
            <a:r>
              <a:rPr lang="en-US" sz="2400" dirty="0"/>
              <a:t>34 C.F.R. §602.22</a:t>
            </a:r>
          </a:p>
          <a:p>
            <a:pPr lvl="2"/>
            <a:r>
              <a:rPr lang="en-US" sz="2400" dirty="0"/>
              <a:t>New Programs</a:t>
            </a:r>
          </a:p>
          <a:p>
            <a:pPr lvl="3"/>
            <a:r>
              <a:rPr lang="en-US" sz="2400" dirty="0"/>
              <a:t>Significant Departure- new field, significant resources, other</a:t>
            </a:r>
          </a:p>
          <a:p>
            <a:pPr lvl="2"/>
            <a:r>
              <a:rPr lang="en-US" sz="2400" dirty="0"/>
              <a:t>New Location</a:t>
            </a:r>
          </a:p>
          <a:p>
            <a:endParaRPr lang="en-US" dirty="0"/>
          </a:p>
        </p:txBody>
      </p:sp>
      <p:pic>
        <p:nvPicPr>
          <p:cNvPr id="6" name="Content Placeholder 5" descr="Arrows pointing up">
            <a:extLst>
              <a:ext uri="{FF2B5EF4-FFF2-40B4-BE49-F238E27FC236}">
                <a16:creationId xmlns:a16="http://schemas.microsoft.com/office/drawing/2014/main" id="{F07F6D2E-D478-4164-A67D-5BF6A944BC69}"/>
              </a:ext>
            </a:extLst>
          </p:cNvPr>
          <p:cNvPicPr>
            <a:picLocks noGrp="1" noChangeAspect="1"/>
          </p:cNvPicPr>
          <p:nvPr>
            <p:ph sz="quarter" idx="4"/>
          </p:nvPr>
        </p:nvPicPr>
        <p:blipFill>
          <a:blip r:embed="rId3"/>
          <a:stretch>
            <a:fillRect/>
          </a:stretch>
        </p:blipFill>
        <p:spPr>
          <a:xfrm>
            <a:off x="6664279" y="1798638"/>
            <a:ext cx="4397466" cy="4391025"/>
          </a:xfrm>
        </p:spPr>
      </p:pic>
    </p:spTree>
    <p:extLst>
      <p:ext uri="{BB962C8B-B14F-4D97-AF65-F5344CB8AC3E}">
        <p14:creationId xmlns:p14="http://schemas.microsoft.com/office/powerpoint/2010/main" val="1859954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types of Accreditation</a:t>
            </a:r>
          </a:p>
        </p:txBody>
      </p:sp>
      <p:sp>
        <p:nvSpPr>
          <p:cNvPr id="3" name="Content Placeholder 2"/>
          <p:cNvSpPr>
            <a:spLocks noGrp="1"/>
          </p:cNvSpPr>
          <p:nvPr>
            <p:ph sz="half" idx="1"/>
          </p:nvPr>
        </p:nvSpPr>
        <p:spPr/>
        <p:txBody>
          <a:bodyPr/>
          <a:lstStyle/>
          <a:p>
            <a:r>
              <a:rPr lang="en-US" dirty="0"/>
              <a:t>While ALL of our institutions must meet ACCJC accreditation standards, there are some programs within our institutions that must meet programmatic accreditation standards.</a:t>
            </a:r>
          </a:p>
          <a:p>
            <a:r>
              <a:rPr lang="en-US" dirty="0"/>
              <a:t>Some adult degree programs/ middle college high schools use Western Association of Schools and Colleges (WASC) Accrediting Commission for Schools (ACS)</a:t>
            </a:r>
          </a:p>
          <a:p>
            <a:r>
              <a:rPr lang="en-US" dirty="0"/>
              <a:t>These are typically found in Career and Technical Education (CTE) programs, including but not limited to nursing, dental programs, radiography, mortuary science, and pharmacy education.</a:t>
            </a:r>
          </a:p>
          <a:p>
            <a:r>
              <a:rPr lang="en-US" dirty="0"/>
              <a:t>Some agencies also have separate distance education standards, and/or are in addition to other standards</a:t>
            </a:r>
          </a:p>
        </p:txBody>
      </p:sp>
    </p:spTree>
    <p:extLst>
      <p:ext uri="{BB962C8B-B14F-4D97-AF65-F5344CB8AC3E}">
        <p14:creationId xmlns:p14="http://schemas.microsoft.com/office/powerpoint/2010/main" val="140618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4F0BFE7-0597-43FB-BE5B-6B9B72CAE6C6}"/>
              </a:ext>
            </a:extLst>
          </p:cNvPr>
          <p:cNvSpPr>
            <a:spLocks noGrp="1"/>
          </p:cNvSpPr>
          <p:nvPr>
            <p:ph type="title"/>
          </p:nvPr>
        </p:nvSpPr>
        <p:spPr/>
        <p:txBody>
          <a:bodyPr/>
          <a:lstStyle/>
          <a:p>
            <a:r>
              <a:rPr lang="en-US" dirty="0"/>
              <a:t>Programmatic Accreditation</a:t>
            </a:r>
          </a:p>
        </p:txBody>
      </p:sp>
      <p:sp>
        <p:nvSpPr>
          <p:cNvPr id="7" name="Content Placeholder 6">
            <a:extLst>
              <a:ext uri="{FF2B5EF4-FFF2-40B4-BE49-F238E27FC236}">
                <a16:creationId xmlns:a16="http://schemas.microsoft.com/office/drawing/2014/main" id="{E56E2AC4-7A4A-4974-937E-F66A3EB05C04}"/>
              </a:ext>
            </a:extLst>
          </p:cNvPr>
          <p:cNvSpPr>
            <a:spLocks noGrp="1"/>
          </p:cNvSpPr>
          <p:nvPr>
            <p:ph sz="half" idx="2"/>
          </p:nvPr>
        </p:nvSpPr>
        <p:spPr/>
        <p:txBody>
          <a:bodyPr/>
          <a:lstStyle/>
          <a:p>
            <a:pPr marL="457200" indent="-347472" algn="l" fontAlgn="base">
              <a:spcBef>
                <a:spcPts val="0"/>
              </a:spcBef>
              <a:spcAft>
                <a:spcPts val="0"/>
              </a:spcAft>
            </a:pPr>
            <a:r>
              <a:rPr lang="en-US" sz="1800" b="0" i="0" dirty="0">
                <a:solidFill>
                  <a:srgbClr val="404040"/>
                </a:solidFill>
                <a:effectLst/>
                <a:latin typeface="Arial" panose="020B0604020202020204" pitchFamily="34" charset="0"/>
              </a:rPr>
              <a:t>Community Colleges CTE programs, both associate and baccalaureate programs often have to complete programmatic accreditation in addition to the college’s overall accreditation by ACCJC.</a:t>
            </a:r>
          </a:p>
          <a:p>
            <a:pPr marL="109728" indent="0" algn="l" fontAlgn="base">
              <a:spcBef>
                <a:spcPts val="0"/>
              </a:spcBef>
              <a:spcAft>
                <a:spcPts val="0"/>
              </a:spcAft>
              <a:buNone/>
            </a:pPr>
            <a:endParaRPr lang="en-US" b="0" i="0" dirty="0">
              <a:solidFill>
                <a:srgbClr val="000000"/>
              </a:solidFill>
              <a:effectLst/>
              <a:latin typeface="Calibri" panose="020F0502020204030204" pitchFamily="34" charset="0"/>
            </a:endParaRPr>
          </a:p>
          <a:p>
            <a:pPr marL="457200" indent="-347472" algn="l" fontAlgn="base">
              <a:spcBef>
                <a:spcPts val="0"/>
              </a:spcBef>
              <a:spcAft>
                <a:spcPts val="0"/>
              </a:spcAft>
            </a:pPr>
            <a:r>
              <a:rPr lang="en-US" sz="1800" b="0" i="0" dirty="0">
                <a:solidFill>
                  <a:srgbClr val="404040"/>
                </a:solidFill>
                <a:effectLst/>
                <a:latin typeface="Arial" panose="020B0604020202020204" pitchFamily="34" charset="0"/>
              </a:rPr>
              <a:t>Program accreditors often place specific curricular and faculty qualifications on the program.</a:t>
            </a:r>
          </a:p>
          <a:p>
            <a:pPr marL="109728" indent="0" algn="l" fontAlgn="base">
              <a:spcBef>
                <a:spcPts val="0"/>
              </a:spcBef>
              <a:spcAft>
                <a:spcPts val="0"/>
              </a:spcAft>
              <a:buNone/>
            </a:pPr>
            <a:endParaRPr lang="en-US" b="0" i="0" dirty="0">
              <a:solidFill>
                <a:srgbClr val="000000"/>
              </a:solidFill>
              <a:effectLst/>
              <a:latin typeface="Calibri" panose="020F0502020204030204" pitchFamily="34" charset="0"/>
            </a:endParaRPr>
          </a:p>
          <a:p>
            <a:pPr marL="457200" indent="-347472" algn="l" fontAlgn="base">
              <a:spcBef>
                <a:spcPts val="0"/>
              </a:spcBef>
              <a:spcAft>
                <a:spcPts val="0"/>
              </a:spcAft>
            </a:pPr>
            <a:r>
              <a:rPr lang="en-US" sz="1800" b="0" i="0" dirty="0">
                <a:solidFill>
                  <a:srgbClr val="404040"/>
                </a:solidFill>
                <a:effectLst/>
                <a:latin typeface="Arial" panose="020B0604020202020204" pitchFamily="34" charset="0"/>
              </a:rPr>
              <a:t>Program accreditors often require documentation that all program requirements are met, and a site visit is often included.</a:t>
            </a:r>
            <a:endParaRPr lang="en-US" b="0" i="0" dirty="0">
              <a:solidFill>
                <a:srgbClr val="000000"/>
              </a:solidFill>
              <a:effectLst/>
              <a:latin typeface="Calibri" panose="020F0502020204030204" pitchFamily="34" charset="0"/>
            </a:endParaRPr>
          </a:p>
        </p:txBody>
      </p:sp>
      <p:pic>
        <p:nvPicPr>
          <p:cNvPr id="10" name="Content Placeholder 9" descr="Arrows pointing towards different directions">
            <a:extLst>
              <a:ext uri="{FF2B5EF4-FFF2-40B4-BE49-F238E27FC236}">
                <a16:creationId xmlns:a16="http://schemas.microsoft.com/office/drawing/2014/main" id="{E64A2A8F-442A-4957-BB55-75BAB89CCAFD}"/>
              </a:ext>
            </a:extLst>
          </p:cNvPr>
          <p:cNvPicPr>
            <a:picLocks noGrp="1" noChangeAspect="1"/>
          </p:cNvPicPr>
          <p:nvPr>
            <p:ph sz="quarter" idx="4"/>
          </p:nvPr>
        </p:nvPicPr>
        <p:blipFill>
          <a:blip r:embed="rId3"/>
          <a:stretch>
            <a:fillRect/>
          </a:stretch>
        </p:blipFill>
        <p:spPr>
          <a:xfrm>
            <a:off x="6665893" y="2150455"/>
            <a:ext cx="4949825" cy="2784564"/>
          </a:xfrm>
        </p:spPr>
      </p:pic>
      <p:sp>
        <p:nvSpPr>
          <p:cNvPr id="5" name="Slide Number Placeholder 4">
            <a:extLst>
              <a:ext uri="{FF2B5EF4-FFF2-40B4-BE49-F238E27FC236}">
                <a16:creationId xmlns:a16="http://schemas.microsoft.com/office/drawing/2014/main" id="{C9752BCE-8D2E-4514-97D8-CF6DDF5B5DFA}"/>
              </a:ext>
            </a:extLst>
          </p:cNvPr>
          <p:cNvSpPr>
            <a:spLocks noGrp="1"/>
          </p:cNvSpPr>
          <p:nvPr>
            <p:ph type="sldNum" sz="quarter" idx="10"/>
          </p:nvPr>
        </p:nvSpPr>
        <p:spPr/>
        <p:txBody>
          <a:bodyPr/>
          <a:lstStyle/>
          <a:p>
            <a:pPr>
              <a:defRPr/>
            </a:pPr>
            <a:fld id="{BA612EA7-8AF5-6D4A-BB65-EDB273F44EC3}" type="slidenum">
              <a:rPr lang="en-US" altLang="en-US" smtClean="0"/>
              <a:pPr>
                <a:defRPr/>
              </a:pPr>
              <a:t>7</a:t>
            </a:fld>
            <a:endParaRPr lang="en-US" altLang="en-US"/>
          </a:p>
        </p:txBody>
      </p:sp>
    </p:spTree>
    <p:extLst>
      <p:ext uri="{BB962C8B-B14F-4D97-AF65-F5344CB8AC3E}">
        <p14:creationId xmlns:p14="http://schemas.microsoft.com/office/powerpoint/2010/main" val="2245425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6"/>
            <a:ext cx="10046043" cy="982908"/>
          </a:xfrm>
        </p:spPr>
        <p:txBody>
          <a:bodyPr>
            <a:normAutofit fontScale="90000"/>
          </a:bodyPr>
          <a:lstStyle/>
          <a:p>
            <a:pPr algn="ctr"/>
            <a:r>
              <a:rPr lang="en-US" dirty="0"/>
              <a:t>Similarities across program accreditation and </a:t>
            </a:r>
            <a:br>
              <a:rPr lang="en-US" dirty="0"/>
            </a:br>
            <a:r>
              <a:rPr lang="en-US" dirty="0"/>
              <a:t>ACCJC standards</a:t>
            </a:r>
          </a:p>
        </p:txBody>
      </p:sp>
      <p:sp>
        <p:nvSpPr>
          <p:cNvPr id="5" name="Content Placeholder 4"/>
          <p:cNvSpPr>
            <a:spLocks noGrp="1"/>
          </p:cNvSpPr>
          <p:nvPr>
            <p:ph sz="half" idx="2"/>
          </p:nvPr>
        </p:nvSpPr>
        <p:spPr>
          <a:xfrm>
            <a:off x="854860" y="2516957"/>
            <a:ext cx="5345327" cy="4242062"/>
          </a:xfrm>
        </p:spPr>
        <p:txBody>
          <a:bodyPr>
            <a:normAutofit/>
          </a:bodyPr>
          <a:lstStyle/>
          <a:p>
            <a:r>
              <a:rPr lang="en-US" dirty="0"/>
              <a:t>S1: Accountability, Fair Practices and Public Information </a:t>
            </a:r>
            <a:r>
              <a:rPr lang="en-US" dirty="0">
                <a:solidFill>
                  <a:srgbClr val="FF9900"/>
                </a:solidFill>
              </a:rPr>
              <a:t>(Integrity)</a:t>
            </a:r>
          </a:p>
          <a:p>
            <a:r>
              <a:rPr lang="en-US" dirty="0"/>
              <a:t>S2: </a:t>
            </a:r>
            <a:r>
              <a:rPr lang="en-US" dirty="0">
                <a:solidFill>
                  <a:srgbClr val="00B0F0"/>
                </a:solidFill>
              </a:rPr>
              <a:t>Resources</a:t>
            </a:r>
          </a:p>
          <a:p>
            <a:r>
              <a:rPr lang="en-US" dirty="0"/>
              <a:t>S3: </a:t>
            </a:r>
            <a:r>
              <a:rPr lang="en-US" dirty="0">
                <a:solidFill>
                  <a:schemeClr val="accent1"/>
                </a:solidFill>
              </a:rPr>
              <a:t>Faculty and Staff</a:t>
            </a:r>
          </a:p>
          <a:p>
            <a:r>
              <a:rPr lang="en-US" dirty="0">
                <a:solidFill>
                  <a:srgbClr val="00B050"/>
                </a:solidFill>
              </a:rPr>
              <a:t>S4: Curriculum and Academic Practices</a:t>
            </a:r>
          </a:p>
          <a:p>
            <a:r>
              <a:rPr lang="en-US" dirty="0"/>
              <a:t>S5: </a:t>
            </a:r>
            <a:r>
              <a:rPr lang="en-US" dirty="0">
                <a:solidFill>
                  <a:schemeClr val="accent1"/>
                </a:solidFill>
              </a:rPr>
              <a:t>Health and Safety</a:t>
            </a:r>
          </a:p>
          <a:p>
            <a:r>
              <a:rPr lang="en-US" dirty="0"/>
              <a:t>S6: </a:t>
            </a:r>
            <a:r>
              <a:rPr lang="en-US" dirty="0">
                <a:solidFill>
                  <a:srgbClr val="0070C0"/>
                </a:solidFill>
              </a:rPr>
              <a:t>Programmatic Effectiveness and </a:t>
            </a:r>
            <a:r>
              <a:rPr lang="en-US" dirty="0">
                <a:solidFill>
                  <a:schemeClr val="accent6">
                    <a:lumMod val="50000"/>
                  </a:schemeClr>
                </a:solidFill>
              </a:rPr>
              <a:t>Assessment; Using Data</a:t>
            </a:r>
          </a:p>
          <a:p>
            <a:pPr marL="0" indent="0" algn="ctr">
              <a:buNone/>
            </a:pPr>
            <a:r>
              <a:rPr lang="en-US" sz="1600" dirty="0">
                <a:hlinkClick r:id="rId3"/>
              </a:rPr>
              <a:t>https://www.jrcert.org/</a:t>
            </a:r>
            <a:endParaRPr lang="en-US" sz="1600" dirty="0"/>
          </a:p>
          <a:p>
            <a:pPr marL="0" indent="0" algn="ctr">
              <a:buNone/>
            </a:pPr>
            <a:endParaRPr lang="en-US" sz="1600" dirty="0"/>
          </a:p>
        </p:txBody>
      </p:sp>
      <p:sp>
        <p:nvSpPr>
          <p:cNvPr id="7" name="Content Placeholder 6"/>
          <p:cNvSpPr>
            <a:spLocks noGrp="1"/>
          </p:cNvSpPr>
          <p:nvPr>
            <p:ph sz="quarter" idx="4"/>
          </p:nvPr>
        </p:nvSpPr>
        <p:spPr>
          <a:xfrm>
            <a:off x="6095215" y="2516957"/>
            <a:ext cx="5706331" cy="3672706"/>
          </a:xfrm>
        </p:spPr>
        <p:txBody>
          <a:bodyPr>
            <a:normAutofit/>
          </a:bodyPr>
          <a:lstStyle/>
          <a:p>
            <a:r>
              <a:rPr lang="en-US" dirty="0"/>
              <a:t>S1: Mission, </a:t>
            </a:r>
            <a:r>
              <a:rPr lang="en-US" dirty="0">
                <a:solidFill>
                  <a:srgbClr val="7030A0"/>
                </a:solidFill>
              </a:rPr>
              <a:t>Academic Quality</a:t>
            </a:r>
            <a:r>
              <a:rPr lang="en-US" dirty="0"/>
              <a:t> and </a:t>
            </a:r>
            <a:r>
              <a:rPr lang="en-US" dirty="0">
                <a:solidFill>
                  <a:srgbClr val="0070C0"/>
                </a:solidFill>
              </a:rPr>
              <a:t>Institutional Effectiveness </a:t>
            </a:r>
            <a:r>
              <a:rPr lang="en-US" dirty="0"/>
              <a:t>and </a:t>
            </a:r>
            <a:r>
              <a:rPr lang="en-US" dirty="0">
                <a:solidFill>
                  <a:srgbClr val="FF9900"/>
                </a:solidFill>
              </a:rPr>
              <a:t>Integrity</a:t>
            </a:r>
          </a:p>
          <a:p>
            <a:r>
              <a:rPr lang="en-US" dirty="0"/>
              <a:t>S2: </a:t>
            </a:r>
            <a:r>
              <a:rPr lang="en-US" dirty="0">
                <a:solidFill>
                  <a:srgbClr val="00B050"/>
                </a:solidFill>
              </a:rPr>
              <a:t>Student Learning Programs and Services</a:t>
            </a:r>
            <a:endParaRPr lang="en-US" dirty="0">
              <a:solidFill>
                <a:srgbClr val="FF0000"/>
              </a:solidFill>
            </a:endParaRPr>
          </a:p>
          <a:p>
            <a:r>
              <a:rPr lang="en-US" dirty="0"/>
              <a:t>S3: </a:t>
            </a:r>
            <a:r>
              <a:rPr lang="en-US" dirty="0">
                <a:solidFill>
                  <a:srgbClr val="00B0F0"/>
                </a:solidFill>
              </a:rPr>
              <a:t>Resources</a:t>
            </a:r>
          </a:p>
          <a:p>
            <a:r>
              <a:rPr lang="en-US" dirty="0"/>
              <a:t>S3: </a:t>
            </a:r>
            <a:r>
              <a:rPr lang="en-US" b="1" dirty="0">
                <a:solidFill>
                  <a:schemeClr val="accent4">
                    <a:lumMod val="75000"/>
                  </a:schemeClr>
                </a:solidFill>
              </a:rPr>
              <a:t> </a:t>
            </a:r>
            <a:r>
              <a:rPr lang="en-US" dirty="0">
                <a:solidFill>
                  <a:schemeClr val="accent1"/>
                </a:solidFill>
              </a:rPr>
              <a:t>(A) Human</a:t>
            </a:r>
            <a:r>
              <a:rPr lang="en-US" b="1" dirty="0">
                <a:solidFill>
                  <a:schemeClr val="accent1"/>
                </a:solidFill>
              </a:rPr>
              <a:t> </a:t>
            </a:r>
            <a:r>
              <a:rPr lang="en-US" dirty="0">
                <a:solidFill>
                  <a:schemeClr val="accent1"/>
                </a:solidFill>
              </a:rPr>
              <a:t>Resources</a:t>
            </a:r>
          </a:p>
          <a:p>
            <a:r>
              <a:rPr lang="en-US" dirty="0">
                <a:solidFill>
                  <a:schemeClr val="accent1"/>
                </a:solidFill>
              </a:rPr>
              <a:t>        (B) Physical Resources</a:t>
            </a:r>
          </a:p>
          <a:p>
            <a:pPr marL="0" indent="0" algn="ctr">
              <a:buNone/>
            </a:pPr>
            <a:r>
              <a:rPr lang="en-US" sz="1600" dirty="0">
                <a:hlinkClick r:id="rId4"/>
              </a:rPr>
              <a:t>https://accjc.org/</a:t>
            </a:r>
            <a:endParaRPr lang="en-US" sz="1600" dirty="0"/>
          </a:p>
          <a:p>
            <a:pPr marL="0" indent="0" algn="ctr">
              <a:buNone/>
            </a:pPr>
            <a:endParaRPr lang="en-US" sz="1600" dirty="0"/>
          </a:p>
        </p:txBody>
      </p:sp>
      <p:sp>
        <p:nvSpPr>
          <p:cNvPr id="4" name="Text Placeholder 3"/>
          <p:cNvSpPr>
            <a:spLocks noGrp="1"/>
          </p:cNvSpPr>
          <p:nvPr>
            <p:ph type="body" idx="4294967295"/>
          </p:nvPr>
        </p:nvSpPr>
        <p:spPr>
          <a:xfrm>
            <a:off x="942680" y="1423448"/>
            <a:ext cx="5241925" cy="1007407"/>
          </a:xfrm>
        </p:spPr>
        <p:txBody>
          <a:bodyPr>
            <a:normAutofit/>
          </a:bodyPr>
          <a:lstStyle/>
          <a:p>
            <a:pPr marL="0" indent="0">
              <a:buNone/>
            </a:pPr>
            <a:r>
              <a:rPr lang="en-US" dirty="0"/>
              <a:t>Standards for Accredited Educational Program in Radiography</a:t>
            </a:r>
          </a:p>
        </p:txBody>
      </p:sp>
      <p:sp>
        <p:nvSpPr>
          <p:cNvPr id="6" name="Text Placeholder 5"/>
          <p:cNvSpPr>
            <a:spLocks noGrp="1"/>
          </p:cNvSpPr>
          <p:nvPr>
            <p:ph type="body" sz="quarter" idx="4294967295"/>
          </p:nvPr>
        </p:nvSpPr>
        <p:spPr>
          <a:xfrm>
            <a:off x="6388259" y="1447949"/>
            <a:ext cx="5706331" cy="805058"/>
          </a:xfrm>
        </p:spPr>
        <p:txBody>
          <a:bodyPr>
            <a:normAutofit/>
          </a:bodyPr>
          <a:lstStyle/>
          <a:p>
            <a:pPr marL="0" indent="0">
              <a:buNone/>
            </a:pPr>
            <a:r>
              <a:rPr lang="en-US" dirty="0"/>
              <a:t>Accrediting Commission for Community and Junior Colleges</a:t>
            </a:r>
          </a:p>
        </p:txBody>
      </p:sp>
    </p:spTree>
    <p:extLst>
      <p:ext uri="{BB962C8B-B14F-4D97-AF65-F5344CB8AC3E}">
        <p14:creationId xmlns:p14="http://schemas.microsoft.com/office/powerpoint/2010/main" val="1668758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Differences across accreditors</a:t>
            </a:r>
          </a:p>
        </p:txBody>
      </p:sp>
      <p:sp>
        <p:nvSpPr>
          <p:cNvPr id="9" name="Content Placeholder 8"/>
          <p:cNvSpPr>
            <a:spLocks noGrp="1"/>
          </p:cNvSpPr>
          <p:nvPr>
            <p:ph idx="1"/>
          </p:nvPr>
        </p:nvSpPr>
        <p:spPr>
          <a:xfrm>
            <a:off x="4356705" y="651754"/>
            <a:ext cx="6672648" cy="5690680"/>
          </a:xfrm>
        </p:spPr>
        <p:txBody>
          <a:bodyPr>
            <a:normAutofit lnSpcReduction="10000"/>
          </a:bodyPr>
          <a:lstStyle/>
          <a:p>
            <a:r>
              <a:rPr lang="en-US" sz="1800" dirty="0"/>
              <a:t>Programmatic accreditation standards may be </a:t>
            </a:r>
            <a:r>
              <a:rPr lang="en-US" sz="1800" b="1" dirty="0"/>
              <a:t>more stringent </a:t>
            </a:r>
            <a:r>
              <a:rPr lang="en-US" sz="1800" dirty="0"/>
              <a:t>than the regional accreditor requirements. </a:t>
            </a:r>
          </a:p>
          <a:p>
            <a:r>
              <a:rPr lang="en-US" sz="1800" dirty="0"/>
              <a:t>One example is in the area of minimum qualifications for faculty.</a:t>
            </a:r>
          </a:p>
          <a:p>
            <a:r>
              <a:rPr lang="en-US" sz="1800" dirty="0"/>
              <a:t>In Standard III A. 2, the  ACCJC states:</a:t>
            </a:r>
          </a:p>
          <a:p>
            <a:pPr lvl="1"/>
            <a:r>
              <a:rPr lang="en-US" sz="1800" i="1" dirty="0"/>
              <a:t>Faculty qualifications include knowledge of the subject matter and requisite skills for the service to be performed. Factors of qualification include appropriate degrees, professional experience, discipline expertise, level of assignment, teaching skills, scholarly activities, and potential to contribute to the mission of the institution. Faculty job descriptions include development and review of curriculum as well as assessment of learning.</a:t>
            </a:r>
          </a:p>
          <a:p>
            <a:r>
              <a:rPr lang="en-US" sz="1800" dirty="0"/>
              <a:t>*The Commission on Dental Accreditation in Standard 3-7 goes beyond this and mandates that dental laboratory technology faculty teaching online </a:t>
            </a:r>
            <a:r>
              <a:rPr lang="en-US" sz="1800" i="1" dirty="0"/>
              <a:t>“must have instruction in distance education techniques and delivery”</a:t>
            </a:r>
          </a:p>
          <a:p>
            <a:r>
              <a:rPr lang="en-US" sz="1800" dirty="0"/>
              <a:t>*Automotive Service Excellence Program Standards- Standard 10.1- Technical Competency: instructors must hold current ASE certification to meet the requirements of the program’s type and level of accreditation</a:t>
            </a:r>
          </a:p>
        </p:txBody>
      </p:sp>
    </p:spTree>
    <p:extLst>
      <p:ext uri="{BB962C8B-B14F-4D97-AF65-F5344CB8AC3E}">
        <p14:creationId xmlns:p14="http://schemas.microsoft.com/office/powerpoint/2010/main" val="211369092"/>
      </p:ext>
    </p:extLst>
  </p:cSld>
  <p:clrMapOvr>
    <a:masterClrMapping/>
  </p:clrMapOvr>
</p:sld>
</file>

<file path=ppt/theme/theme1.xml><?xml version="1.0" encoding="utf-8"?>
<a:theme xmlns:a="http://schemas.openxmlformats.org/drawingml/2006/main" name="ASCCC Curriculum Inst. 2020 Theme">
  <a:themeElements>
    <a:clrScheme name="Custom 1">
      <a:dk1>
        <a:srgbClr val="4C0061"/>
      </a:dk1>
      <a:lt1>
        <a:srgbClr val="FFFFFF"/>
      </a:lt1>
      <a:dk2>
        <a:srgbClr val="8A528C"/>
      </a:dk2>
      <a:lt2>
        <a:srgbClr val="48A6B3"/>
      </a:lt2>
      <a:accent1>
        <a:srgbClr val="EF6873"/>
      </a:accent1>
      <a:accent2>
        <a:srgbClr val="BF75E7"/>
      </a:accent2>
      <a:accent3>
        <a:srgbClr val="FBF39F"/>
      </a:accent3>
      <a:accent4>
        <a:srgbClr val="AEDA7E"/>
      </a:accent4>
      <a:accent5>
        <a:srgbClr val="007488"/>
      </a:accent5>
      <a:accent6>
        <a:srgbClr val="D0AAEE"/>
      </a:accent6>
      <a:hlink>
        <a:srgbClr val="8A528C"/>
      </a:hlink>
      <a:folHlink>
        <a:srgbClr val="A375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8AFCA6B0-7906-8E43-915E-A98602471B0A}" vid="{18B3FB7F-0182-C24E-B5E9-2B90EEB15CC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AI 2022 ppt template 2 (1)</Template>
  <TotalTime>1885</TotalTime>
  <Words>1383</Words>
  <Application>Microsoft Office PowerPoint</Application>
  <PresentationFormat>Widescreen</PresentationFormat>
  <Paragraphs>127</Paragraphs>
  <Slides>11</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Palatino</vt:lpstr>
      <vt:lpstr>Wingdings</vt:lpstr>
      <vt:lpstr>ASCCC Curriculum Inst. 2020 Theme</vt:lpstr>
      <vt:lpstr>Accreditation and  Career Technical Education     Cheryl Aschenbach ASCCC Secretary    Carrie Roberson ASCCC At-Large Representative </vt:lpstr>
      <vt:lpstr>TODAY</vt:lpstr>
      <vt:lpstr>Regional Accreditation</vt:lpstr>
      <vt:lpstr>ACCJC Standards</vt:lpstr>
      <vt:lpstr>Other Considerations</vt:lpstr>
      <vt:lpstr>Other types of Accreditation</vt:lpstr>
      <vt:lpstr>Programmatic Accreditation</vt:lpstr>
      <vt:lpstr>Similarities across program accreditation and  ACCJC standards</vt:lpstr>
      <vt:lpstr>Differences across accreditors</vt:lpstr>
      <vt:lpstr>Implications for institutional planning</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Accreditation and  Career Technical Education     Cheryl Aschenbach ASCCC Secretary    Carrie Roberson ASCCC At-Large Representative</dc:title>
  <dc:creator>Carrie Roberson</dc:creator>
  <cp:lastModifiedBy>Carrie Roberson</cp:lastModifiedBy>
  <cp:revision>3</cp:revision>
  <cp:lastPrinted>2020-11-24T19:39:26Z</cp:lastPrinted>
  <dcterms:created xsi:type="dcterms:W3CDTF">2022-02-14T21:49:53Z</dcterms:created>
  <dcterms:modified xsi:type="dcterms:W3CDTF">2022-02-24T13:55:08Z</dcterms:modified>
</cp:coreProperties>
</file>