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9" r:id="rId1"/>
    <p:sldMasterId id="2147483955" r:id="rId2"/>
    <p:sldMasterId id="2147483979" r:id="rId3"/>
    <p:sldMasterId id="2147483991" r:id="rId4"/>
  </p:sldMasterIdLst>
  <p:notesMasterIdLst>
    <p:notesMasterId r:id="rId53"/>
  </p:notesMasterIdLst>
  <p:handoutMasterIdLst>
    <p:handoutMasterId r:id="rId54"/>
  </p:handoutMasterIdLst>
  <p:sldIdLst>
    <p:sldId id="455" r:id="rId5"/>
    <p:sldId id="456" r:id="rId6"/>
    <p:sldId id="472" r:id="rId7"/>
    <p:sldId id="473" r:id="rId8"/>
    <p:sldId id="476" r:id="rId9"/>
    <p:sldId id="477" r:id="rId10"/>
    <p:sldId id="459" r:id="rId11"/>
    <p:sldId id="460" r:id="rId12"/>
    <p:sldId id="461" r:id="rId13"/>
    <p:sldId id="462" r:id="rId14"/>
    <p:sldId id="458" r:id="rId15"/>
    <p:sldId id="463" r:id="rId16"/>
    <p:sldId id="464" r:id="rId17"/>
    <p:sldId id="465" r:id="rId18"/>
    <p:sldId id="466" r:id="rId19"/>
    <p:sldId id="467" r:id="rId20"/>
    <p:sldId id="468" r:id="rId21"/>
    <p:sldId id="469" r:id="rId22"/>
    <p:sldId id="470" r:id="rId23"/>
    <p:sldId id="471" r:id="rId24"/>
    <p:sldId id="474" r:id="rId25"/>
    <p:sldId id="475" r:id="rId26"/>
    <p:sldId id="378" r:id="rId27"/>
    <p:sldId id="449" r:id="rId28"/>
    <p:sldId id="424" r:id="rId29"/>
    <p:sldId id="442" r:id="rId30"/>
    <p:sldId id="394" r:id="rId31"/>
    <p:sldId id="395" r:id="rId32"/>
    <p:sldId id="397" r:id="rId33"/>
    <p:sldId id="400" r:id="rId34"/>
    <p:sldId id="450" r:id="rId35"/>
    <p:sldId id="402" r:id="rId36"/>
    <p:sldId id="419" r:id="rId37"/>
    <p:sldId id="403" r:id="rId38"/>
    <p:sldId id="404" r:id="rId39"/>
    <p:sldId id="420" r:id="rId40"/>
    <p:sldId id="440" r:id="rId41"/>
    <p:sldId id="408" r:id="rId42"/>
    <p:sldId id="444" r:id="rId43"/>
    <p:sldId id="451" r:id="rId44"/>
    <p:sldId id="425" r:id="rId45"/>
    <p:sldId id="428" r:id="rId46"/>
    <p:sldId id="427" r:id="rId47"/>
    <p:sldId id="430" r:id="rId48"/>
    <p:sldId id="429" r:id="rId49"/>
    <p:sldId id="447" r:id="rId50"/>
    <p:sldId id="452" r:id="rId51"/>
    <p:sldId id="457" r:id="rId52"/>
  </p:sldIdLst>
  <p:sldSz cx="9144000" cy="6858000" type="screen4x3"/>
  <p:notesSz cx="6858000" cy="92964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mn-cs"/>
      </a:defRPr>
    </a:lvl1pPr>
    <a:lvl2pPr marL="457200" algn="l" rtl="0" eaLnBrk="0" fontAlgn="base" hangingPunct="0">
      <a:spcBef>
        <a:spcPct val="0"/>
      </a:spcBef>
      <a:spcAft>
        <a:spcPct val="0"/>
      </a:spcAft>
      <a:defRPr sz="1600" kern="1200">
        <a:solidFill>
          <a:schemeClr val="tx1"/>
        </a:solidFill>
        <a:latin typeface="Arial" charset="0"/>
        <a:ea typeface="+mn-ea"/>
        <a:cs typeface="+mn-cs"/>
      </a:defRPr>
    </a:lvl2pPr>
    <a:lvl3pPr marL="914400" algn="l" rtl="0" eaLnBrk="0" fontAlgn="base" hangingPunct="0">
      <a:spcBef>
        <a:spcPct val="0"/>
      </a:spcBef>
      <a:spcAft>
        <a:spcPct val="0"/>
      </a:spcAft>
      <a:defRPr sz="1600" kern="1200">
        <a:solidFill>
          <a:schemeClr val="tx1"/>
        </a:solidFill>
        <a:latin typeface="Arial" charset="0"/>
        <a:ea typeface="+mn-ea"/>
        <a:cs typeface="+mn-cs"/>
      </a:defRPr>
    </a:lvl3pPr>
    <a:lvl4pPr marL="1371600" algn="l" rtl="0" eaLnBrk="0" fontAlgn="base" hangingPunct="0">
      <a:spcBef>
        <a:spcPct val="0"/>
      </a:spcBef>
      <a:spcAft>
        <a:spcPct val="0"/>
      </a:spcAft>
      <a:defRPr sz="1600" kern="1200">
        <a:solidFill>
          <a:schemeClr val="tx1"/>
        </a:solidFill>
        <a:latin typeface="Arial" charset="0"/>
        <a:ea typeface="+mn-ea"/>
        <a:cs typeface="+mn-cs"/>
      </a:defRPr>
    </a:lvl4pPr>
    <a:lvl5pPr marL="1828800" algn="l"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BFDADF"/>
    <a:srgbClr val="BBD9E3"/>
    <a:srgbClr val="9EC6CE"/>
    <a:srgbClr val="9FFFE1"/>
    <a:srgbClr val="9FFAFF"/>
    <a:srgbClr val="ACF2F0"/>
    <a:srgbClr val="89BB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15" autoAdjust="0"/>
    <p:restoredTop sz="94660"/>
  </p:normalViewPr>
  <p:slideViewPr>
    <p:cSldViewPr>
      <p:cViewPr varScale="1">
        <p:scale>
          <a:sx n="92" d="100"/>
          <a:sy n="92" d="100"/>
        </p:scale>
        <p:origin x="104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General Fund Only</a:t>
            </a:r>
          </a:p>
          <a:p>
            <a:pPr>
              <a:defRPr/>
            </a:pPr>
            <a:r>
              <a:rPr lang="en-US" dirty="0"/>
              <a:t>(Dollars in Millions)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General Fund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K-12 Education</c:v>
                </c:pt>
                <c:pt idx="1">
                  <c:v>Health and Human Services</c:v>
                </c:pt>
                <c:pt idx="2">
                  <c:v>Higher Education</c:v>
                </c:pt>
                <c:pt idx="3">
                  <c:v>Other</c:v>
                </c:pt>
                <c:pt idx="4">
                  <c:v>Corrections and Rehabilitation</c:v>
                </c:pt>
              </c:strCache>
            </c:strRef>
          </c:cat>
          <c:val>
            <c:numRef>
              <c:f>Sheet1!$B$2:$B$6</c:f>
              <c:numCache>
                <c:formatCode>"$"#,##0</c:formatCode>
                <c:ptCount val="5"/>
                <c:pt idx="0">
                  <c:v>55833</c:v>
                </c:pt>
                <c:pt idx="1">
                  <c:v>38865</c:v>
                </c:pt>
                <c:pt idx="2">
                  <c:v>15693</c:v>
                </c:pt>
                <c:pt idx="3">
                  <c:v>15195</c:v>
                </c:pt>
                <c:pt idx="4">
                  <c:v>11976</c:v>
                </c:pt>
              </c:numCache>
            </c:numRef>
          </c:val>
          <c:extLst>
            <c:ext xmlns:c16="http://schemas.microsoft.com/office/drawing/2014/chart" uri="{C3380CC4-5D6E-409C-BE32-E72D297353CC}">
              <c16:uniqueId val="{00000000-9965-43AE-BE00-EE8598A849B4}"/>
            </c:ext>
          </c:extLst>
        </c:ser>
        <c:dLbls>
          <c:dLblPos val="outEnd"/>
          <c:showLegendKey val="0"/>
          <c:showVal val="1"/>
          <c:showCatName val="0"/>
          <c:showSerName val="0"/>
          <c:showPercent val="0"/>
          <c:showBubbleSize val="0"/>
        </c:dLbls>
        <c:gapWidth val="219"/>
        <c:overlap val="-27"/>
        <c:axId val="1857822431"/>
        <c:axId val="1857816191"/>
      </c:barChart>
      <c:catAx>
        <c:axId val="1857822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57816191"/>
        <c:crosses val="autoZero"/>
        <c:auto val="1"/>
        <c:lblAlgn val="ctr"/>
        <c:lblOffset val="100"/>
        <c:noMultiLvlLbl val="0"/>
      </c:catAx>
      <c:valAx>
        <c:axId val="1857816191"/>
        <c:scaling>
          <c:orientation val="minMax"/>
          <c:max val="7000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578224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Total Funds</a:t>
            </a:r>
          </a:p>
          <a:p>
            <a:pPr>
              <a:defRPr/>
            </a:pPr>
            <a:r>
              <a:rPr lang="en-US" dirty="0"/>
              <a:t>(Dollars in Millions)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General Fund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K-12 Education</c:v>
                </c:pt>
                <c:pt idx="1">
                  <c:v>Health and Human Services</c:v>
                </c:pt>
                <c:pt idx="2">
                  <c:v>Higher Education</c:v>
                </c:pt>
                <c:pt idx="3">
                  <c:v>Other</c:v>
                </c:pt>
                <c:pt idx="4">
                  <c:v>Corrections and Rehabilitation</c:v>
                </c:pt>
              </c:strCache>
            </c:strRef>
          </c:cat>
          <c:val>
            <c:numRef>
              <c:f>Sheet1!$B$2:$B$6</c:f>
              <c:numCache>
                <c:formatCode>"$"#,##0</c:formatCode>
                <c:ptCount val="5"/>
                <c:pt idx="0">
                  <c:v>56595</c:v>
                </c:pt>
                <c:pt idx="1">
                  <c:v>63274</c:v>
                </c:pt>
                <c:pt idx="2">
                  <c:v>16202</c:v>
                </c:pt>
                <c:pt idx="3">
                  <c:v>48299</c:v>
                </c:pt>
                <c:pt idx="4">
                  <c:v>14885</c:v>
                </c:pt>
              </c:numCache>
            </c:numRef>
          </c:val>
          <c:extLst>
            <c:ext xmlns:c16="http://schemas.microsoft.com/office/drawing/2014/chart" uri="{C3380CC4-5D6E-409C-BE32-E72D297353CC}">
              <c16:uniqueId val="{00000000-9965-43AE-BE00-EE8598A849B4}"/>
            </c:ext>
          </c:extLst>
        </c:ser>
        <c:dLbls>
          <c:dLblPos val="outEnd"/>
          <c:showLegendKey val="0"/>
          <c:showVal val="1"/>
          <c:showCatName val="0"/>
          <c:showSerName val="0"/>
          <c:showPercent val="0"/>
          <c:showBubbleSize val="0"/>
        </c:dLbls>
        <c:gapWidth val="219"/>
        <c:overlap val="-27"/>
        <c:axId val="1857822431"/>
        <c:axId val="1857816191"/>
      </c:barChart>
      <c:catAx>
        <c:axId val="1857822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57816191"/>
        <c:crosses val="autoZero"/>
        <c:auto val="1"/>
        <c:lblAlgn val="ctr"/>
        <c:lblOffset val="100"/>
        <c:noMultiLvlLbl val="0"/>
      </c:catAx>
      <c:valAx>
        <c:axId val="1857816191"/>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578224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General Fund Only</a:t>
            </a:r>
          </a:p>
          <a:p>
            <a:pPr>
              <a:defRPr/>
            </a:pPr>
            <a:r>
              <a:rPr lang="en-US" dirty="0"/>
              <a:t>(Dollars</a:t>
            </a:r>
            <a:r>
              <a:rPr lang="en-US" baseline="0" dirty="0"/>
              <a:t> in Millions)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General Fund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Personal Income Tax</c:v>
                </c:pt>
                <c:pt idx="1">
                  <c:v>Sales and Use Tax</c:v>
                </c:pt>
                <c:pt idx="2">
                  <c:v>Corporation Tax</c:v>
                </c:pt>
                <c:pt idx="3">
                  <c:v>Other</c:v>
                </c:pt>
              </c:strCache>
            </c:strRef>
          </c:cat>
          <c:val>
            <c:numRef>
              <c:f>Sheet1!$B$2:$B$5</c:f>
              <c:numCache>
                <c:formatCode>"$"#,##0</c:formatCode>
                <c:ptCount val="4"/>
                <c:pt idx="0">
                  <c:v>95009</c:v>
                </c:pt>
                <c:pt idx="1">
                  <c:v>26674</c:v>
                </c:pt>
                <c:pt idx="2">
                  <c:v>12248</c:v>
                </c:pt>
                <c:pt idx="3">
                  <c:v>3939</c:v>
                </c:pt>
              </c:numCache>
            </c:numRef>
          </c:val>
          <c:extLst>
            <c:ext xmlns:c16="http://schemas.microsoft.com/office/drawing/2014/chart" uri="{C3380CC4-5D6E-409C-BE32-E72D297353CC}">
              <c16:uniqueId val="{00000000-A227-4E8A-865D-7D7393F9DDC7}"/>
            </c:ext>
          </c:extLst>
        </c:ser>
        <c:dLbls>
          <c:showLegendKey val="0"/>
          <c:showVal val="0"/>
          <c:showCatName val="0"/>
          <c:showSerName val="0"/>
          <c:showPercent val="0"/>
          <c:showBubbleSize val="0"/>
        </c:dLbls>
        <c:gapWidth val="219"/>
        <c:overlap val="-27"/>
        <c:axId val="1857821183"/>
        <c:axId val="1857830335"/>
      </c:barChart>
      <c:catAx>
        <c:axId val="1857821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57830335"/>
        <c:crosses val="autoZero"/>
        <c:auto val="1"/>
        <c:lblAlgn val="ctr"/>
        <c:lblOffset val="100"/>
        <c:noMultiLvlLbl val="0"/>
      </c:catAx>
      <c:valAx>
        <c:axId val="1857830335"/>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578211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Total Funds</a:t>
            </a:r>
          </a:p>
          <a:p>
            <a:pPr>
              <a:defRPr/>
            </a:pPr>
            <a:r>
              <a:rPr lang="en-US" dirty="0"/>
              <a:t>(Dollars</a:t>
            </a:r>
            <a:r>
              <a:rPr lang="en-US" baseline="0" dirty="0"/>
              <a:t> in Millions)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General Fund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Personal Income Tax</c:v>
                </c:pt>
                <c:pt idx="1">
                  <c:v>Sales and Use Tax</c:v>
                </c:pt>
                <c:pt idx="2">
                  <c:v>Corporation Tax</c:v>
                </c:pt>
                <c:pt idx="3">
                  <c:v>Other</c:v>
                </c:pt>
              </c:strCache>
            </c:strRef>
          </c:cat>
          <c:val>
            <c:numRef>
              <c:f>Sheet1!$B$2:$B$5</c:f>
              <c:numCache>
                <c:formatCode>"$"#,##0</c:formatCode>
                <c:ptCount val="4"/>
                <c:pt idx="0">
                  <c:v>97234</c:v>
                </c:pt>
                <c:pt idx="1">
                  <c:v>38715</c:v>
                </c:pt>
                <c:pt idx="2">
                  <c:v>12248</c:v>
                </c:pt>
                <c:pt idx="3">
                  <c:v>47098</c:v>
                </c:pt>
              </c:numCache>
            </c:numRef>
          </c:val>
          <c:extLst>
            <c:ext xmlns:c16="http://schemas.microsoft.com/office/drawing/2014/chart" uri="{C3380CC4-5D6E-409C-BE32-E72D297353CC}">
              <c16:uniqueId val="{00000000-A227-4E8A-865D-7D7393F9DDC7}"/>
            </c:ext>
          </c:extLst>
        </c:ser>
        <c:dLbls>
          <c:showLegendKey val="0"/>
          <c:showVal val="0"/>
          <c:showCatName val="0"/>
          <c:showSerName val="0"/>
          <c:showPercent val="0"/>
          <c:showBubbleSize val="0"/>
        </c:dLbls>
        <c:gapWidth val="219"/>
        <c:overlap val="-27"/>
        <c:axId val="1857821183"/>
        <c:axId val="1857830335"/>
      </c:barChart>
      <c:catAx>
        <c:axId val="1857821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57830335"/>
        <c:crosses val="autoZero"/>
        <c:auto val="1"/>
        <c:lblAlgn val="ctr"/>
        <c:lblOffset val="100"/>
        <c:noMultiLvlLbl val="0"/>
      </c:catAx>
      <c:valAx>
        <c:axId val="1857830335"/>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578211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Distribution of General Apportionment Funds, 2017-18</a:t>
            </a:r>
          </a:p>
          <a:p>
            <a:pPr>
              <a:defRPr/>
            </a:pPr>
            <a:r>
              <a:rPr lang="en-US" dirty="0"/>
              <a:t>(Dollars in Billions)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Distribution of Funds</c:v>
                </c:pt>
              </c:strCache>
            </c:strRef>
          </c:tx>
          <c:spPr>
            <a:solidFill>
              <a:schemeClr val="accent5"/>
            </a:solidFill>
            <a:ln w="19050">
              <a:solidFill>
                <a:schemeClr val="lt1"/>
              </a:solidFill>
            </a:ln>
            <a:effectLst/>
          </c:spPr>
          <c:invertIfNegative val="0"/>
          <c:dPt>
            <c:idx val="0"/>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1-7A0D-48BC-AF66-CCD778A44099}"/>
              </c:ext>
            </c:extLst>
          </c:dPt>
          <c:dPt>
            <c:idx val="1"/>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2-7A0D-48BC-AF66-CCD778A44099}"/>
              </c:ext>
            </c:extLst>
          </c:dPt>
          <c:dPt>
            <c:idx val="2"/>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3-7A0D-48BC-AF66-CCD778A44099}"/>
              </c:ext>
            </c:extLst>
          </c:dPt>
          <c:dPt>
            <c:idx val="3"/>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4-7A0D-48BC-AF66-CCD778A4409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State Funds (General Apportionment)</c:v>
                </c:pt>
                <c:pt idx="1">
                  <c:v>Property Taxes</c:v>
                </c:pt>
                <c:pt idx="2">
                  <c:v>State Funds (Categorical Programs)</c:v>
                </c:pt>
                <c:pt idx="3">
                  <c:v>Student Fees</c:v>
                </c:pt>
              </c:strCache>
            </c:strRef>
          </c:cat>
          <c:val>
            <c:numRef>
              <c:f>Sheet1!$B$2:$B$5</c:f>
              <c:numCache>
                <c:formatCode>"$"#,##0.0_);[Red]\("$"#,##0.0\)</c:formatCode>
                <c:ptCount val="4"/>
                <c:pt idx="0">
                  <c:v>3.45</c:v>
                </c:pt>
                <c:pt idx="1">
                  <c:v>3.1</c:v>
                </c:pt>
                <c:pt idx="2">
                  <c:v>1.65</c:v>
                </c:pt>
                <c:pt idx="3">
                  <c:v>0.4</c:v>
                </c:pt>
              </c:numCache>
            </c:numRef>
          </c:val>
          <c:extLst>
            <c:ext xmlns:c16="http://schemas.microsoft.com/office/drawing/2014/chart" uri="{C3380CC4-5D6E-409C-BE32-E72D297353CC}">
              <c16:uniqueId val="{00000000-7A0D-48BC-AF66-CCD778A44099}"/>
            </c:ext>
          </c:extLst>
        </c:ser>
        <c:dLbls>
          <c:showLegendKey val="0"/>
          <c:showVal val="0"/>
          <c:showCatName val="0"/>
          <c:showSerName val="0"/>
          <c:showPercent val="0"/>
          <c:showBubbleSize val="0"/>
        </c:dLbls>
        <c:gapWidth val="100"/>
        <c:axId val="1032621855"/>
        <c:axId val="1032620607"/>
      </c:barChart>
      <c:catAx>
        <c:axId val="1032621855"/>
        <c:scaling>
          <c:orientation val="minMax"/>
        </c:scaling>
        <c:delete val="1"/>
        <c:axPos val="b"/>
        <c:numFmt formatCode="General" sourceLinked="1"/>
        <c:majorTickMark val="out"/>
        <c:minorTickMark val="none"/>
        <c:tickLblPos val="nextTo"/>
        <c:crossAx val="1032620607"/>
        <c:crosses val="autoZero"/>
        <c:auto val="1"/>
        <c:lblAlgn val="ctr"/>
        <c:lblOffset val="100"/>
        <c:noMultiLvlLbl val="0"/>
      </c:catAx>
      <c:valAx>
        <c:axId val="1032620607"/>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_);[Red]\(&quot;$&quot;#,##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262185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962799-ED15-40F0-A0B1-6575DA12EC40}" type="doc">
      <dgm:prSet loTypeId="urn:microsoft.com/office/officeart/2005/8/layout/bProcess3" loCatId="process" qsTypeId="urn:microsoft.com/office/officeart/2005/8/quickstyle/simple1" qsCatId="simple" csTypeId="urn:microsoft.com/office/officeart/2005/8/colors/accent1_2" csCatId="accent1" phldr="1"/>
      <dgm:spPr/>
    </dgm:pt>
    <dgm:pt modelId="{8A4FC975-6F91-46F3-8F4F-C2AED0096268}">
      <dgm:prSet phldrT="[Text]"/>
      <dgm:spPr/>
      <dgm:t>
        <a:bodyPr/>
        <a:lstStyle/>
        <a:p>
          <a:r>
            <a:rPr lang="en-US" dirty="0"/>
            <a:t>Release of Governor’s Budget</a:t>
          </a:r>
        </a:p>
      </dgm:t>
    </dgm:pt>
    <dgm:pt modelId="{F586FA7B-6554-4B2E-AE09-03835491CC28}" type="parTrans" cxnId="{1C55FAAF-AF45-4E5D-B646-D102C924288F}">
      <dgm:prSet/>
      <dgm:spPr/>
      <dgm:t>
        <a:bodyPr/>
        <a:lstStyle/>
        <a:p>
          <a:endParaRPr lang="en-US"/>
        </a:p>
      </dgm:t>
    </dgm:pt>
    <dgm:pt modelId="{6365F0A1-5937-4F76-B2E2-C3D1C9035728}" type="sibTrans" cxnId="{1C55FAAF-AF45-4E5D-B646-D102C924288F}">
      <dgm:prSet/>
      <dgm:spPr/>
      <dgm:t>
        <a:bodyPr/>
        <a:lstStyle/>
        <a:p>
          <a:endParaRPr lang="en-US" dirty="0"/>
        </a:p>
      </dgm:t>
    </dgm:pt>
    <dgm:pt modelId="{67B14BD3-434F-4B8E-9E88-A642EACDDC7D}">
      <dgm:prSet phldrT="[Text]"/>
      <dgm:spPr/>
      <dgm:t>
        <a:bodyPr/>
        <a:lstStyle/>
        <a:p>
          <a:r>
            <a:rPr lang="en-US" dirty="0"/>
            <a:t>Legislative Analyst’s Analysis</a:t>
          </a:r>
        </a:p>
      </dgm:t>
    </dgm:pt>
    <dgm:pt modelId="{5C1D177D-5B73-4507-AAB9-F299909DDFC4}" type="parTrans" cxnId="{11A4C28C-0D9E-442E-AD71-4D88FA622F79}">
      <dgm:prSet/>
      <dgm:spPr/>
      <dgm:t>
        <a:bodyPr/>
        <a:lstStyle/>
        <a:p>
          <a:endParaRPr lang="en-US"/>
        </a:p>
      </dgm:t>
    </dgm:pt>
    <dgm:pt modelId="{65EA0831-2EDB-4054-8AD5-2C2DB86B2C97}" type="sibTrans" cxnId="{11A4C28C-0D9E-442E-AD71-4D88FA622F79}">
      <dgm:prSet/>
      <dgm:spPr/>
      <dgm:t>
        <a:bodyPr/>
        <a:lstStyle/>
        <a:p>
          <a:endParaRPr lang="en-US" dirty="0"/>
        </a:p>
      </dgm:t>
    </dgm:pt>
    <dgm:pt modelId="{3A11A921-64E6-4E49-9076-499E51326768}">
      <dgm:prSet phldrT="[Text]"/>
      <dgm:spPr/>
      <dgm:t>
        <a:bodyPr/>
        <a:lstStyle/>
        <a:p>
          <a:r>
            <a:rPr lang="en-US" dirty="0"/>
            <a:t>Budget Subcommittee Hearings</a:t>
          </a:r>
        </a:p>
      </dgm:t>
    </dgm:pt>
    <dgm:pt modelId="{73F6251E-97C0-4B28-97BB-4F55F27FE19A}" type="parTrans" cxnId="{BE3972FD-5B19-41A0-9275-89A5B0307ED0}">
      <dgm:prSet/>
      <dgm:spPr/>
      <dgm:t>
        <a:bodyPr/>
        <a:lstStyle/>
        <a:p>
          <a:endParaRPr lang="en-US"/>
        </a:p>
      </dgm:t>
    </dgm:pt>
    <dgm:pt modelId="{1BB984AA-4457-47A9-8F77-28A2FF7725D9}" type="sibTrans" cxnId="{BE3972FD-5B19-41A0-9275-89A5B0307ED0}">
      <dgm:prSet/>
      <dgm:spPr/>
      <dgm:t>
        <a:bodyPr/>
        <a:lstStyle/>
        <a:p>
          <a:endParaRPr lang="en-US" dirty="0"/>
        </a:p>
      </dgm:t>
    </dgm:pt>
    <dgm:pt modelId="{28AA1F80-1B04-4069-BADC-A7283CB10579}">
      <dgm:prSet phldrT="[Text]"/>
      <dgm:spPr/>
      <dgm:t>
        <a:bodyPr/>
        <a:lstStyle/>
        <a:p>
          <a:r>
            <a:rPr lang="en-US" dirty="0"/>
            <a:t>Governor’s Revisions</a:t>
          </a:r>
        </a:p>
      </dgm:t>
    </dgm:pt>
    <dgm:pt modelId="{40EED61F-5731-4860-95EF-44D4FA438A18}" type="parTrans" cxnId="{1BD494E5-226C-409F-9920-41DC4B47C5B7}">
      <dgm:prSet/>
      <dgm:spPr/>
      <dgm:t>
        <a:bodyPr/>
        <a:lstStyle/>
        <a:p>
          <a:endParaRPr lang="en-US"/>
        </a:p>
      </dgm:t>
    </dgm:pt>
    <dgm:pt modelId="{2F8F5958-3D6A-4CF2-A2A4-19411936EF53}" type="sibTrans" cxnId="{1BD494E5-226C-409F-9920-41DC4B47C5B7}">
      <dgm:prSet/>
      <dgm:spPr/>
      <dgm:t>
        <a:bodyPr/>
        <a:lstStyle/>
        <a:p>
          <a:endParaRPr lang="en-US" dirty="0"/>
        </a:p>
      </dgm:t>
    </dgm:pt>
    <dgm:pt modelId="{DB9E9E12-1611-48F2-9371-8A3B460320F6}">
      <dgm:prSet phldrT="[Text]"/>
      <dgm:spPr/>
      <dgm:t>
        <a:bodyPr/>
        <a:lstStyle/>
        <a:p>
          <a:r>
            <a:rPr lang="en-US" dirty="0"/>
            <a:t>Budget Subcommittee Actions</a:t>
          </a:r>
        </a:p>
      </dgm:t>
    </dgm:pt>
    <dgm:pt modelId="{7A1F6312-B442-49D1-98A0-E6BD2017E5EE}" type="parTrans" cxnId="{E0915DB7-1299-40A1-BA45-E9AFCA8F97BF}">
      <dgm:prSet/>
      <dgm:spPr/>
      <dgm:t>
        <a:bodyPr/>
        <a:lstStyle/>
        <a:p>
          <a:endParaRPr lang="en-US"/>
        </a:p>
      </dgm:t>
    </dgm:pt>
    <dgm:pt modelId="{A31046CC-3C74-449E-B720-7F45551863DC}" type="sibTrans" cxnId="{E0915DB7-1299-40A1-BA45-E9AFCA8F97BF}">
      <dgm:prSet/>
      <dgm:spPr/>
      <dgm:t>
        <a:bodyPr/>
        <a:lstStyle/>
        <a:p>
          <a:endParaRPr lang="en-US" dirty="0"/>
        </a:p>
      </dgm:t>
    </dgm:pt>
    <dgm:pt modelId="{00711730-3639-45AB-9D30-0CD0D5A84350}">
      <dgm:prSet phldrT="[Text]"/>
      <dgm:spPr/>
      <dgm:t>
        <a:bodyPr/>
        <a:lstStyle/>
        <a:p>
          <a:r>
            <a:rPr lang="en-US" dirty="0"/>
            <a:t>Conference Committee</a:t>
          </a:r>
        </a:p>
      </dgm:t>
    </dgm:pt>
    <dgm:pt modelId="{AAA2E0A3-616A-46F1-8EB8-A2C7F84EB6B5}" type="parTrans" cxnId="{F90980C1-3410-405D-8557-279ED80D0B99}">
      <dgm:prSet/>
      <dgm:spPr/>
      <dgm:t>
        <a:bodyPr/>
        <a:lstStyle/>
        <a:p>
          <a:endParaRPr lang="en-US"/>
        </a:p>
      </dgm:t>
    </dgm:pt>
    <dgm:pt modelId="{AD566D89-3655-4CE9-932F-5E3947E73211}" type="sibTrans" cxnId="{F90980C1-3410-405D-8557-279ED80D0B99}">
      <dgm:prSet/>
      <dgm:spPr/>
      <dgm:t>
        <a:bodyPr/>
        <a:lstStyle/>
        <a:p>
          <a:endParaRPr lang="en-US" dirty="0"/>
        </a:p>
      </dgm:t>
    </dgm:pt>
    <dgm:pt modelId="{AECA2D6E-7AC1-460A-85DD-779B3CA2CD2D}">
      <dgm:prSet phldrT="[Text]"/>
      <dgm:spPr>
        <a:solidFill>
          <a:schemeClr val="accent2"/>
        </a:solidFill>
      </dgm:spPr>
      <dgm:t>
        <a:bodyPr/>
        <a:lstStyle/>
        <a:p>
          <a:r>
            <a:rPr lang="en-US" dirty="0"/>
            <a:t>Legislative Actions</a:t>
          </a:r>
        </a:p>
      </dgm:t>
    </dgm:pt>
    <dgm:pt modelId="{D0468C88-2C37-4B46-9032-8A431F62A782}" type="parTrans" cxnId="{10B5C2C5-066B-4A70-BAC1-803ABBF3D7D3}">
      <dgm:prSet/>
      <dgm:spPr/>
      <dgm:t>
        <a:bodyPr/>
        <a:lstStyle/>
        <a:p>
          <a:endParaRPr lang="en-US"/>
        </a:p>
      </dgm:t>
    </dgm:pt>
    <dgm:pt modelId="{4EE92D74-0ADB-4C6A-80D3-70C231E095D4}" type="sibTrans" cxnId="{10B5C2C5-066B-4A70-BAC1-803ABBF3D7D3}">
      <dgm:prSet/>
      <dgm:spPr/>
      <dgm:t>
        <a:bodyPr/>
        <a:lstStyle/>
        <a:p>
          <a:endParaRPr lang="en-US" dirty="0"/>
        </a:p>
      </dgm:t>
    </dgm:pt>
    <dgm:pt modelId="{A8DC7E46-3F65-4C46-AA2D-59C3B0B12AAC}">
      <dgm:prSet phldrT="[Text]"/>
      <dgm:spPr/>
      <dgm:t>
        <a:bodyPr/>
        <a:lstStyle/>
        <a:p>
          <a:r>
            <a:rPr lang="en-US" dirty="0"/>
            <a:t>Governor’s Consideration</a:t>
          </a:r>
        </a:p>
      </dgm:t>
    </dgm:pt>
    <dgm:pt modelId="{62C80865-A394-4B20-A53B-5B0AD7BB88CD}" type="parTrans" cxnId="{FDD4B072-7916-46A3-8D9F-47695B5B7B8B}">
      <dgm:prSet/>
      <dgm:spPr/>
      <dgm:t>
        <a:bodyPr/>
        <a:lstStyle/>
        <a:p>
          <a:endParaRPr lang="en-US"/>
        </a:p>
      </dgm:t>
    </dgm:pt>
    <dgm:pt modelId="{1730C093-FA38-4311-9131-DAB50E86EE23}" type="sibTrans" cxnId="{FDD4B072-7916-46A3-8D9F-47695B5B7B8B}">
      <dgm:prSet/>
      <dgm:spPr/>
      <dgm:t>
        <a:bodyPr/>
        <a:lstStyle/>
        <a:p>
          <a:endParaRPr lang="en-US"/>
        </a:p>
      </dgm:t>
    </dgm:pt>
    <dgm:pt modelId="{5D4C4F85-62F5-B34D-B463-A0494F5DE7D0}" type="pres">
      <dgm:prSet presAssocID="{0F962799-ED15-40F0-A0B1-6575DA12EC40}" presName="Name0" presStyleCnt="0">
        <dgm:presLayoutVars>
          <dgm:dir/>
          <dgm:resizeHandles val="exact"/>
        </dgm:presLayoutVars>
      </dgm:prSet>
      <dgm:spPr/>
    </dgm:pt>
    <dgm:pt modelId="{B9857959-084D-5A47-8570-5000E52CCA7A}" type="pres">
      <dgm:prSet presAssocID="{8A4FC975-6F91-46F3-8F4F-C2AED0096268}" presName="node" presStyleLbl="node1" presStyleIdx="0" presStyleCnt="8">
        <dgm:presLayoutVars>
          <dgm:bulletEnabled val="1"/>
        </dgm:presLayoutVars>
      </dgm:prSet>
      <dgm:spPr/>
    </dgm:pt>
    <dgm:pt modelId="{C042F065-10C4-8E43-ADA8-09EB23471956}" type="pres">
      <dgm:prSet presAssocID="{6365F0A1-5937-4F76-B2E2-C3D1C9035728}" presName="sibTrans" presStyleLbl="sibTrans1D1" presStyleIdx="0" presStyleCnt="7"/>
      <dgm:spPr/>
    </dgm:pt>
    <dgm:pt modelId="{D242908D-774C-1547-9035-604416A59F59}" type="pres">
      <dgm:prSet presAssocID="{6365F0A1-5937-4F76-B2E2-C3D1C9035728}" presName="connectorText" presStyleLbl="sibTrans1D1" presStyleIdx="0" presStyleCnt="7"/>
      <dgm:spPr/>
    </dgm:pt>
    <dgm:pt modelId="{23889F2E-C851-D348-8D68-35EBEB789F4F}" type="pres">
      <dgm:prSet presAssocID="{67B14BD3-434F-4B8E-9E88-A642EACDDC7D}" presName="node" presStyleLbl="node1" presStyleIdx="1" presStyleCnt="8">
        <dgm:presLayoutVars>
          <dgm:bulletEnabled val="1"/>
        </dgm:presLayoutVars>
      </dgm:prSet>
      <dgm:spPr/>
    </dgm:pt>
    <dgm:pt modelId="{3FB269FF-B39C-DA4E-A3E5-4520B3AABE43}" type="pres">
      <dgm:prSet presAssocID="{65EA0831-2EDB-4054-8AD5-2C2DB86B2C97}" presName="sibTrans" presStyleLbl="sibTrans1D1" presStyleIdx="1" presStyleCnt="7"/>
      <dgm:spPr/>
    </dgm:pt>
    <dgm:pt modelId="{3ADCCF45-36D6-3845-8463-6DECD116A68E}" type="pres">
      <dgm:prSet presAssocID="{65EA0831-2EDB-4054-8AD5-2C2DB86B2C97}" presName="connectorText" presStyleLbl="sibTrans1D1" presStyleIdx="1" presStyleCnt="7"/>
      <dgm:spPr/>
    </dgm:pt>
    <dgm:pt modelId="{9B4F646B-E513-294F-B6A0-00E7EA362C4A}" type="pres">
      <dgm:prSet presAssocID="{3A11A921-64E6-4E49-9076-499E51326768}" presName="node" presStyleLbl="node1" presStyleIdx="2" presStyleCnt="8">
        <dgm:presLayoutVars>
          <dgm:bulletEnabled val="1"/>
        </dgm:presLayoutVars>
      </dgm:prSet>
      <dgm:spPr/>
    </dgm:pt>
    <dgm:pt modelId="{0660BE6F-773A-2F45-BAFE-C74AD898DC67}" type="pres">
      <dgm:prSet presAssocID="{1BB984AA-4457-47A9-8F77-28A2FF7725D9}" presName="sibTrans" presStyleLbl="sibTrans1D1" presStyleIdx="2" presStyleCnt="7"/>
      <dgm:spPr/>
    </dgm:pt>
    <dgm:pt modelId="{60D85C96-5065-4940-95A6-180AECC2F12B}" type="pres">
      <dgm:prSet presAssocID="{1BB984AA-4457-47A9-8F77-28A2FF7725D9}" presName="connectorText" presStyleLbl="sibTrans1D1" presStyleIdx="2" presStyleCnt="7"/>
      <dgm:spPr/>
    </dgm:pt>
    <dgm:pt modelId="{7ECAC1AB-311B-984E-98A0-F61679B98C5B}" type="pres">
      <dgm:prSet presAssocID="{28AA1F80-1B04-4069-BADC-A7283CB10579}" presName="node" presStyleLbl="node1" presStyleIdx="3" presStyleCnt="8">
        <dgm:presLayoutVars>
          <dgm:bulletEnabled val="1"/>
        </dgm:presLayoutVars>
      </dgm:prSet>
      <dgm:spPr/>
    </dgm:pt>
    <dgm:pt modelId="{15D608A3-646B-774F-9297-CD86CCF447ED}" type="pres">
      <dgm:prSet presAssocID="{2F8F5958-3D6A-4CF2-A2A4-19411936EF53}" presName="sibTrans" presStyleLbl="sibTrans1D1" presStyleIdx="3" presStyleCnt="7"/>
      <dgm:spPr/>
    </dgm:pt>
    <dgm:pt modelId="{EA4478F0-C4B5-6B42-9FAB-6DCF9EFE8B33}" type="pres">
      <dgm:prSet presAssocID="{2F8F5958-3D6A-4CF2-A2A4-19411936EF53}" presName="connectorText" presStyleLbl="sibTrans1D1" presStyleIdx="3" presStyleCnt="7"/>
      <dgm:spPr/>
    </dgm:pt>
    <dgm:pt modelId="{96CF124E-87DD-8A43-ACF5-C7540B335819}" type="pres">
      <dgm:prSet presAssocID="{DB9E9E12-1611-48F2-9371-8A3B460320F6}" presName="node" presStyleLbl="node1" presStyleIdx="4" presStyleCnt="8">
        <dgm:presLayoutVars>
          <dgm:bulletEnabled val="1"/>
        </dgm:presLayoutVars>
      </dgm:prSet>
      <dgm:spPr/>
    </dgm:pt>
    <dgm:pt modelId="{A4C8A010-8B48-5C4B-8455-6C592320458C}" type="pres">
      <dgm:prSet presAssocID="{A31046CC-3C74-449E-B720-7F45551863DC}" presName="sibTrans" presStyleLbl="sibTrans1D1" presStyleIdx="4" presStyleCnt="7"/>
      <dgm:spPr/>
    </dgm:pt>
    <dgm:pt modelId="{E0239A48-821F-B442-BA2B-08EF4552D91A}" type="pres">
      <dgm:prSet presAssocID="{A31046CC-3C74-449E-B720-7F45551863DC}" presName="connectorText" presStyleLbl="sibTrans1D1" presStyleIdx="4" presStyleCnt="7"/>
      <dgm:spPr/>
    </dgm:pt>
    <dgm:pt modelId="{B6D3FC55-8A88-ED4F-8F3F-D078CE79CA2C}" type="pres">
      <dgm:prSet presAssocID="{00711730-3639-45AB-9D30-0CD0D5A84350}" presName="node" presStyleLbl="node1" presStyleIdx="5" presStyleCnt="8">
        <dgm:presLayoutVars>
          <dgm:bulletEnabled val="1"/>
        </dgm:presLayoutVars>
      </dgm:prSet>
      <dgm:spPr/>
    </dgm:pt>
    <dgm:pt modelId="{1FEDC2BC-E0A1-0445-9BB4-7CB895A611C2}" type="pres">
      <dgm:prSet presAssocID="{AD566D89-3655-4CE9-932F-5E3947E73211}" presName="sibTrans" presStyleLbl="sibTrans1D1" presStyleIdx="5" presStyleCnt="7"/>
      <dgm:spPr/>
    </dgm:pt>
    <dgm:pt modelId="{5FE1299D-2F4E-5A41-AA1D-C1A6EEB52756}" type="pres">
      <dgm:prSet presAssocID="{AD566D89-3655-4CE9-932F-5E3947E73211}" presName="connectorText" presStyleLbl="sibTrans1D1" presStyleIdx="5" presStyleCnt="7"/>
      <dgm:spPr/>
    </dgm:pt>
    <dgm:pt modelId="{1E0FE97C-F15D-8547-9A29-13966505238E}" type="pres">
      <dgm:prSet presAssocID="{AECA2D6E-7AC1-460A-85DD-779B3CA2CD2D}" presName="node" presStyleLbl="node1" presStyleIdx="6" presStyleCnt="8">
        <dgm:presLayoutVars>
          <dgm:bulletEnabled val="1"/>
        </dgm:presLayoutVars>
      </dgm:prSet>
      <dgm:spPr/>
    </dgm:pt>
    <dgm:pt modelId="{5DF38D7D-F644-BB4A-9A17-42334351650C}" type="pres">
      <dgm:prSet presAssocID="{4EE92D74-0ADB-4C6A-80D3-70C231E095D4}" presName="sibTrans" presStyleLbl="sibTrans1D1" presStyleIdx="6" presStyleCnt="7"/>
      <dgm:spPr/>
    </dgm:pt>
    <dgm:pt modelId="{DA8119E3-FCD2-8046-8811-BB6B115424DC}" type="pres">
      <dgm:prSet presAssocID="{4EE92D74-0ADB-4C6A-80D3-70C231E095D4}" presName="connectorText" presStyleLbl="sibTrans1D1" presStyleIdx="6" presStyleCnt="7"/>
      <dgm:spPr/>
    </dgm:pt>
    <dgm:pt modelId="{DC1BA39C-2EBD-9E4D-AB44-06C00AA2726E}" type="pres">
      <dgm:prSet presAssocID="{A8DC7E46-3F65-4C46-AA2D-59C3B0B12AAC}" presName="node" presStyleLbl="node1" presStyleIdx="7" presStyleCnt="8">
        <dgm:presLayoutVars>
          <dgm:bulletEnabled val="1"/>
        </dgm:presLayoutVars>
      </dgm:prSet>
      <dgm:spPr/>
    </dgm:pt>
  </dgm:ptLst>
  <dgm:cxnLst>
    <dgm:cxn modelId="{60FC090C-3BEB-1742-A0D1-3491B132F0DC}" type="presOf" srcId="{AECA2D6E-7AC1-460A-85DD-779B3CA2CD2D}" destId="{1E0FE97C-F15D-8547-9A29-13966505238E}" srcOrd="0" destOrd="0" presId="urn:microsoft.com/office/officeart/2005/8/layout/bProcess3"/>
    <dgm:cxn modelId="{FB0FB10C-08DE-0743-BA20-C8E41E0D885E}" type="presOf" srcId="{67B14BD3-434F-4B8E-9E88-A642EACDDC7D}" destId="{23889F2E-C851-D348-8D68-35EBEB789F4F}" srcOrd="0" destOrd="0" presId="urn:microsoft.com/office/officeart/2005/8/layout/bProcess3"/>
    <dgm:cxn modelId="{8E5EF217-D462-BB4D-A909-B53978143261}" type="presOf" srcId="{DB9E9E12-1611-48F2-9371-8A3B460320F6}" destId="{96CF124E-87DD-8A43-ACF5-C7540B335819}" srcOrd="0" destOrd="0" presId="urn:microsoft.com/office/officeart/2005/8/layout/bProcess3"/>
    <dgm:cxn modelId="{14EF0719-E10F-0241-B7D9-C8D94DC39625}" type="presOf" srcId="{6365F0A1-5937-4F76-B2E2-C3D1C9035728}" destId="{D242908D-774C-1547-9035-604416A59F59}" srcOrd="1" destOrd="0" presId="urn:microsoft.com/office/officeart/2005/8/layout/bProcess3"/>
    <dgm:cxn modelId="{E1EE0422-C977-324E-8CF3-7E13EB3D355A}" type="presOf" srcId="{6365F0A1-5937-4F76-B2E2-C3D1C9035728}" destId="{C042F065-10C4-8E43-ADA8-09EB23471956}" srcOrd="0" destOrd="0" presId="urn:microsoft.com/office/officeart/2005/8/layout/bProcess3"/>
    <dgm:cxn modelId="{23FEF623-AA0A-1E44-9CEE-2E08B0BC619C}" type="presOf" srcId="{3A11A921-64E6-4E49-9076-499E51326768}" destId="{9B4F646B-E513-294F-B6A0-00E7EA362C4A}" srcOrd="0" destOrd="0" presId="urn:microsoft.com/office/officeart/2005/8/layout/bProcess3"/>
    <dgm:cxn modelId="{A63E0335-B4FC-B14A-B5A5-A50CD86AC8CB}" type="presOf" srcId="{4EE92D74-0ADB-4C6A-80D3-70C231E095D4}" destId="{5DF38D7D-F644-BB4A-9A17-42334351650C}" srcOrd="0" destOrd="0" presId="urn:microsoft.com/office/officeart/2005/8/layout/bProcess3"/>
    <dgm:cxn modelId="{7E3B5B6D-E39C-4E42-874A-D51BE11CCD6B}" type="presOf" srcId="{A31046CC-3C74-449E-B720-7F45551863DC}" destId="{A4C8A010-8B48-5C4B-8455-6C592320458C}" srcOrd="0" destOrd="0" presId="urn:microsoft.com/office/officeart/2005/8/layout/bProcess3"/>
    <dgm:cxn modelId="{FDD4B072-7916-46A3-8D9F-47695B5B7B8B}" srcId="{0F962799-ED15-40F0-A0B1-6575DA12EC40}" destId="{A8DC7E46-3F65-4C46-AA2D-59C3B0B12AAC}" srcOrd="7" destOrd="0" parTransId="{62C80865-A394-4B20-A53B-5B0AD7BB88CD}" sibTransId="{1730C093-FA38-4311-9131-DAB50E86EE23}"/>
    <dgm:cxn modelId="{2712A877-A9FC-8C4F-90AF-13352B04C741}" type="presOf" srcId="{1BB984AA-4457-47A9-8F77-28A2FF7725D9}" destId="{0660BE6F-773A-2F45-BAFE-C74AD898DC67}" srcOrd="0" destOrd="0" presId="urn:microsoft.com/office/officeart/2005/8/layout/bProcess3"/>
    <dgm:cxn modelId="{11A4C28C-0D9E-442E-AD71-4D88FA622F79}" srcId="{0F962799-ED15-40F0-A0B1-6575DA12EC40}" destId="{67B14BD3-434F-4B8E-9E88-A642EACDDC7D}" srcOrd="1" destOrd="0" parTransId="{5C1D177D-5B73-4507-AAB9-F299909DDFC4}" sibTransId="{65EA0831-2EDB-4054-8AD5-2C2DB86B2C97}"/>
    <dgm:cxn modelId="{0ADFFC8E-4EC0-1845-AEAB-FE2EFCFE9B70}" type="presOf" srcId="{8A4FC975-6F91-46F3-8F4F-C2AED0096268}" destId="{B9857959-084D-5A47-8570-5000E52CCA7A}" srcOrd="0" destOrd="0" presId="urn:microsoft.com/office/officeart/2005/8/layout/bProcess3"/>
    <dgm:cxn modelId="{0B396796-8F25-F34B-BAA6-99F6FA8F73C8}" type="presOf" srcId="{AD566D89-3655-4CE9-932F-5E3947E73211}" destId="{5FE1299D-2F4E-5A41-AA1D-C1A6EEB52756}" srcOrd="1" destOrd="0" presId="urn:microsoft.com/office/officeart/2005/8/layout/bProcess3"/>
    <dgm:cxn modelId="{77B65B9A-025E-0F4E-B472-835742133C42}" type="presOf" srcId="{2F8F5958-3D6A-4CF2-A2A4-19411936EF53}" destId="{15D608A3-646B-774F-9297-CD86CCF447ED}" srcOrd="0" destOrd="0" presId="urn:microsoft.com/office/officeart/2005/8/layout/bProcess3"/>
    <dgm:cxn modelId="{24B7B0A2-B77A-6244-B37A-CD1D2DDE472B}" type="presOf" srcId="{AD566D89-3655-4CE9-932F-5E3947E73211}" destId="{1FEDC2BC-E0A1-0445-9BB4-7CB895A611C2}" srcOrd="0" destOrd="0" presId="urn:microsoft.com/office/officeart/2005/8/layout/bProcess3"/>
    <dgm:cxn modelId="{80F9B8A2-998A-DF42-BA88-3F39E725C61C}" type="presOf" srcId="{A8DC7E46-3F65-4C46-AA2D-59C3B0B12AAC}" destId="{DC1BA39C-2EBD-9E4D-AB44-06C00AA2726E}" srcOrd="0" destOrd="0" presId="urn:microsoft.com/office/officeart/2005/8/layout/bProcess3"/>
    <dgm:cxn modelId="{6784AAAF-88F5-D043-9B11-FF07B4AE78D2}" type="presOf" srcId="{4EE92D74-0ADB-4C6A-80D3-70C231E095D4}" destId="{DA8119E3-FCD2-8046-8811-BB6B115424DC}" srcOrd="1" destOrd="0" presId="urn:microsoft.com/office/officeart/2005/8/layout/bProcess3"/>
    <dgm:cxn modelId="{65E5C1AF-D3CF-D049-B46A-69BF25426974}" type="presOf" srcId="{1BB984AA-4457-47A9-8F77-28A2FF7725D9}" destId="{60D85C96-5065-4940-95A6-180AECC2F12B}" srcOrd="1" destOrd="0" presId="urn:microsoft.com/office/officeart/2005/8/layout/bProcess3"/>
    <dgm:cxn modelId="{1C55FAAF-AF45-4E5D-B646-D102C924288F}" srcId="{0F962799-ED15-40F0-A0B1-6575DA12EC40}" destId="{8A4FC975-6F91-46F3-8F4F-C2AED0096268}" srcOrd="0" destOrd="0" parTransId="{F586FA7B-6554-4B2E-AE09-03835491CC28}" sibTransId="{6365F0A1-5937-4F76-B2E2-C3D1C9035728}"/>
    <dgm:cxn modelId="{E0915DB7-1299-40A1-BA45-E9AFCA8F97BF}" srcId="{0F962799-ED15-40F0-A0B1-6575DA12EC40}" destId="{DB9E9E12-1611-48F2-9371-8A3B460320F6}" srcOrd="4" destOrd="0" parTransId="{7A1F6312-B442-49D1-98A0-E6BD2017E5EE}" sibTransId="{A31046CC-3C74-449E-B720-7F45551863DC}"/>
    <dgm:cxn modelId="{34BE91BA-FA6C-FD41-96A4-36E41F4D2742}" type="presOf" srcId="{2F8F5958-3D6A-4CF2-A2A4-19411936EF53}" destId="{EA4478F0-C4B5-6B42-9FAB-6DCF9EFE8B33}" srcOrd="1" destOrd="0" presId="urn:microsoft.com/office/officeart/2005/8/layout/bProcess3"/>
    <dgm:cxn modelId="{DBA8C4BE-0490-3C4B-BAFC-128FA78302CB}" type="presOf" srcId="{28AA1F80-1B04-4069-BADC-A7283CB10579}" destId="{7ECAC1AB-311B-984E-98A0-F61679B98C5B}" srcOrd="0" destOrd="0" presId="urn:microsoft.com/office/officeart/2005/8/layout/bProcess3"/>
    <dgm:cxn modelId="{F90980C1-3410-405D-8557-279ED80D0B99}" srcId="{0F962799-ED15-40F0-A0B1-6575DA12EC40}" destId="{00711730-3639-45AB-9D30-0CD0D5A84350}" srcOrd="5" destOrd="0" parTransId="{AAA2E0A3-616A-46F1-8EB8-A2C7F84EB6B5}" sibTransId="{AD566D89-3655-4CE9-932F-5E3947E73211}"/>
    <dgm:cxn modelId="{10B5C2C5-066B-4A70-BAC1-803ABBF3D7D3}" srcId="{0F962799-ED15-40F0-A0B1-6575DA12EC40}" destId="{AECA2D6E-7AC1-460A-85DD-779B3CA2CD2D}" srcOrd="6" destOrd="0" parTransId="{D0468C88-2C37-4B46-9032-8A431F62A782}" sibTransId="{4EE92D74-0ADB-4C6A-80D3-70C231E095D4}"/>
    <dgm:cxn modelId="{DCA1EDCB-AAE7-5F4C-910A-C9BE6C7F21C7}" type="presOf" srcId="{00711730-3639-45AB-9D30-0CD0D5A84350}" destId="{B6D3FC55-8A88-ED4F-8F3F-D078CE79CA2C}" srcOrd="0" destOrd="0" presId="urn:microsoft.com/office/officeart/2005/8/layout/bProcess3"/>
    <dgm:cxn modelId="{1BD494E5-226C-409F-9920-41DC4B47C5B7}" srcId="{0F962799-ED15-40F0-A0B1-6575DA12EC40}" destId="{28AA1F80-1B04-4069-BADC-A7283CB10579}" srcOrd="3" destOrd="0" parTransId="{40EED61F-5731-4860-95EF-44D4FA438A18}" sibTransId="{2F8F5958-3D6A-4CF2-A2A4-19411936EF53}"/>
    <dgm:cxn modelId="{9040A9E8-6630-5D4D-8214-91AD47085D37}" type="presOf" srcId="{65EA0831-2EDB-4054-8AD5-2C2DB86B2C97}" destId="{3FB269FF-B39C-DA4E-A3E5-4520B3AABE43}" srcOrd="0" destOrd="0" presId="urn:microsoft.com/office/officeart/2005/8/layout/bProcess3"/>
    <dgm:cxn modelId="{5C2B41EB-F296-0C49-A548-974B74498588}" type="presOf" srcId="{A31046CC-3C74-449E-B720-7F45551863DC}" destId="{E0239A48-821F-B442-BA2B-08EF4552D91A}" srcOrd="1" destOrd="0" presId="urn:microsoft.com/office/officeart/2005/8/layout/bProcess3"/>
    <dgm:cxn modelId="{FE0F1CF8-490D-5945-87FE-1974BC06700D}" type="presOf" srcId="{0F962799-ED15-40F0-A0B1-6575DA12EC40}" destId="{5D4C4F85-62F5-B34D-B463-A0494F5DE7D0}" srcOrd="0" destOrd="0" presId="urn:microsoft.com/office/officeart/2005/8/layout/bProcess3"/>
    <dgm:cxn modelId="{0A31DAF9-20C8-B649-8704-DA8CB1F87184}" type="presOf" srcId="{65EA0831-2EDB-4054-8AD5-2C2DB86B2C97}" destId="{3ADCCF45-36D6-3845-8463-6DECD116A68E}" srcOrd="1" destOrd="0" presId="urn:microsoft.com/office/officeart/2005/8/layout/bProcess3"/>
    <dgm:cxn modelId="{BE3972FD-5B19-41A0-9275-89A5B0307ED0}" srcId="{0F962799-ED15-40F0-A0B1-6575DA12EC40}" destId="{3A11A921-64E6-4E49-9076-499E51326768}" srcOrd="2" destOrd="0" parTransId="{73F6251E-97C0-4B28-97BB-4F55F27FE19A}" sibTransId="{1BB984AA-4457-47A9-8F77-28A2FF7725D9}"/>
    <dgm:cxn modelId="{C5B58585-0153-4F4B-92BE-344D10F0CF9C}" type="presParOf" srcId="{5D4C4F85-62F5-B34D-B463-A0494F5DE7D0}" destId="{B9857959-084D-5A47-8570-5000E52CCA7A}" srcOrd="0" destOrd="0" presId="urn:microsoft.com/office/officeart/2005/8/layout/bProcess3"/>
    <dgm:cxn modelId="{94249610-10DA-0A45-9815-FB4335B4239D}" type="presParOf" srcId="{5D4C4F85-62F5-B34D-B463-A0494F5DE7D0}" destId="{C042F065-10C4-8E43-ADA8-09EB23471956}" srcOrd="1" destOrd="0" presId="urn:microsoft.com/office/officeart/2005/8/layout/bProcess3"/>
    <dgm:cxn modelId="{B500A811-9A0B-214E-9E38-05F26E0F1824}" type="presParOf" srcId="{C042F065-10C4-8E43-ADA8-09EB23471956}" destId="{D242908D-774C-1547-9035-604416A59F59}" srcOrd="0" destOrd="0" presId="urn:microsoft.com/office/officeart/2005/8/layout/bProcess3"/>
    <dgm:cxn modelId="{FC4AE38B-2CCF-684A-9F8E-5919AC02606B}" type="presParOf" srcId="{5D4C4F85-62F5-B34D-B463-A0494F5DE7D0}" destId="{23889F2E-C851-D348-8D68-35EBEB789F4F}" srcOrd="2" destOrd="0" presId="urn:microsoft.com/office/officeart/2005/8/layout/bProcess3"/>
    <dgm:cxn modelId="{2623C289-5E0E-9843-95E2-D3BD6D3FE8E2}" type="presParOf" srcId="{5D4C4F85-62F5-B34D-B463-A0494F5DE7D0}" destId="{3FB269FF-B39C-DA4E-A3E5-4520B3AABE43}" srcOrd="3" destOrd="0" presId="urn:microsoft.com/office/officeart/2005/8/layout/bProcess3"/>
    <dgm:cxn modelId="{26F95256-3D19-9249-814C-456D4FA5B2E5}" type="presParOf" srcId="{3FB269FF-B39C-DA4E-A3E5-4520B3AABE43}" destId="{3ADCCF45-36D6-3845-8463-6DECD116A68E}" srcOrd="0" destOrd="0" presId="urn:microsoft.com/office/officeart/2005/8/layout/bProcess3"/>
    <dgm:cxn modelId="{B4B3FEBD-BF7B-5848-B041-0584B8EC792C}" type="presParOf" srcId="{5D4C4F85-62F5-B34D-B463-A0494F5DE7D0}" destId="{9B4F646B-E513-294F-B6A0-00E7EA362C4A}" srcOrd="4" destOrd="0" presId="urn:microsoft.com/office/officeart/2005/8/layout/bProcess3"/>
    <dgm:cxn modelId="{75853C30-84D1-A040-9090-6B7287B1E105}" type="presParOf" srcId="{5D4C4F85-62F5-B34D-B463-A0494F5DE7D0}" destId="{0660BE6F-773A-2F45-BAFE-C74AD898DC67}" srcOrd="5" destOrd="0" presId="urn:microsoft.com/office/officeart/2005/8/layout/bProcess3"/>
    <dgm:cxn modelId="{139F7F20-0222-AB4C-AF4C-1B3425E896B8}" type="presParOf" srcId="{0660BE6F-773A-2F45-BAFE-C74AD898DC67}" destId="{60D85C96-5065-4940-95A6-180AECC2F12B}" srcOrd="0" destOrd="0" presId="urn:microsoft.com/office/officeart/2005/8/layout/bProcess3"/>
    <dgm:cxn modelId="{5D1B205C-F9AE-624F-8CB0-43DDE4DD34A8}" type="presParOf" srcId="{5D4C4F85-62F5-B34D-B463-A0494F5DE7D0}" destId="{7ECAC1AB-311B-984E-98A0-F61679B98C5B}" srcOrd="6" destOrd="0" presId="urn:microsoft.com/office/officeart/2005/8/layout/bProcess3"/>
    <dgm:cxn modelId="{1BE248BF-DC55-4040-9628-86F9A0931463}" type="presParOf" srcId="{5D4C4F85-62F5-B34D-B463-A0494F5DE7D0}" destId="{15D608A3-646B-774F-9297-CD86CCF447ED}" srcOrd="7" destOrd="0" presId="urn:microsoft.com/office/officeart/2005/8/layout/bProcess3"/>
    <dgm:cxn modelId="{451D0914-0319-764C-9C78-0D8A3C0A692A}" type="presParOf" srcId="{15D608A3-646B-774F-9297-CD86CCF447ED}" destId="{EA4478F0-C4B5-6B42-9FAB-6DCF9EFE8B33}" srcOrd="0" destOrd="0" presId="urn:microsoft.com/office/officeart/2005/8/layout/bProcess3"/>
    <dgm:cxn modelId="{E0942D80-1330-AB45-B508-C0698E70AFBF}" type="presParOf" srcId="{5D4C4F85-62F5-B34D-B463-A0494F5DE7D0}" destId="{96CF124E-87DD-8A43-ACF5-C7540B335819}" srcOrd="8" destOrd="0" presId="urn:microsoft.com/office/officeart/2005/8/layout/bProcess3"/>
    <dgm:cxn modelId="{AE55F948-117F-D448-BB28-E687BFA1B4AC}" type="presParOf" srcId="{5D4C4F85-62F5-B34D-B463-A0494F5DE7D0}" destId="{A4C8A010-8B48-5C4B-8455-6C592320458C}" srcOrd="9" destOrd="0" presId="urn:microsoft.com/office/officeart/2005/8/layout/bProcess3"/>
    <dgm:cxn modelId="{4D0B6EEA-2AB9-8948-B7DB-0DCB3E41AEA4}" type="presParOf" srcId="{A4C8A010-8B48-5C4B-8455-6C592320458C}" destId="{E0239A48-821F-B442-BA2B-08EF4552D91A}" srcOrd="0" destOrd="0" presId="urn:microsoft.com/office/officeart/2005/8/layout/bProcess3"/>
    <dgm:cxn modelId="{27AE4CF2-80AA-474D-AAA8-B62F97490667}" type="presParOf" srcId="{5D4C4F85-62F5-B34D-B463-A0494F5DE7D0}" destId="{B6D3FC55-8A88-ED4F-8F3F-D078CE79CA2C}" srcOrd="10" destOrd="0" presId="urn:microsoft.com/office/officeart/2005/8/layout/bProcess3"/>
    <dgm:cxn modelId="{8CC79658-1CE4-0D47-B9D5-ECFC5E0DF64E}" type="presParOf" srcId="{5D4C4F85-62F5-B34D-B463-A0494F5DE7D0}" destId="{1FEDC2BC-E0A1-0445-9BB4-7CB895A611C2}" srcOrd="11" destOrd="0" presId="urn:microsoft.com/office/officeart/2005/8/layout/bProcess3"/>
    <dgm:cxn modelId="{D2A4A5E8-C68F-6240-8503-7E790EE5B1D8}" type="presParOf" srcId="{1FEDC2BC-E0A1-0445-9BB4-7CB895A611C2}" destId="{5FE1299D-2F4E-5A41-AA1D-C1A6EEB52756}" srcOrd="0" destOrd="0" presId="urn:microsoft.com/office/officeart/2005/8/layout/bProcess3"/>
    <dgm:cxn modelId="{9B58348F-8316-2A42-9A64-D33493E6EA98}" type="presParOf" srcId="{5D4C4F85-62F5-B34D-B463-A0494F5DE7D0}" destId="{1E0FE97C-F15D-8547-9A29-13966505238E}" srcOrd="12" destOrd="0" presId="urn:microsoft.com/office/officeart/2005/8/layout/bProcess3"/>
    <dgm:cxn modelId="{56E01F05-0331-2641-9F3B-8EFFF388151A}" type="presParOf" srcId="{5D4C4F85-62F5-B34D-B463-A0494F5DE7D0}" destId="{5DF38D7D-F644-BB4A-9A17-42334351650C}" srcOrd="13" destOrd="0" presId="urn:microsoft.com/office/officeart/2005/8/layout/bProcess3"/>
    <dgm:cxn modelId="{ABDCEB9C-E583-084B-B1A5-85A0E0F4626E}" type="presParOf" srcId="{5DF38D7D-F644-BB4A-9A17-42334351650C}" destId="{DA8119E3-FCD2-8046-8811-BB6B115424DC}" srcOrd="0" destOrd="0" presId="urn:microsoft.com/office/officeart/2005/8/layout/bProcess3"/>
    <dgm:cxn modelId="{9F0053C8-A051-A14C-A5B7-E69ED48FABEF}" type="presParOf" srcId="{5D4C4F85-62F5-B34D-B463-A0494F5DE7D0}" destId="{DC1BA39C-2EBD-9E4D-AB44-06C00AA2726E}"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350913-1819-E949-A0ED-67A25E5B2862}" type="doc">
      <dgm:prSet loTypeId="urn:microsoft.com/office/officeart/2005/8/layout/hProcess11" loCatId="" qsTypeId="urn:microsoft.com/office/officeart/2005/8/quickstyle/simple1" qsCatId="simple" csTypeId="urn:microsoft.com/office/officeart/2005/8/colors/colorful1" csCatId="colorful" phldr="1"/>
      <dgm:spPr/>
    </dgm:pt>
    <dgm:pt modelId="{69CE5A61-0880-E940-BAEB-E91F466B280C}">
      <dgm:prSet phldrT="[Text]"/>
      <dgm:spPr/>
      <dgm:t>
        <a:bodyPr/>
        <a:lstStyle/>
        <a:p>
          <a:r>
            <a:rPr lang="en-US" dirty="0"/>
            <a:t>May 21—Distribution of request form.</a:t>
          </a:r>
        </a:p>
      </dgm:t>
    </dgm:pt>
    <dgm:pt modelId="{C1144708-5352-BE4D-A9B1-9CC0D78F5C20}" type="parTrans" cxnId="{C7FC2D19-E30A-D449-B2D8-3F93E9F7960C}">
      <dgm:prSet/>
      <dgm:spPr/>
      <dgm:t>
        <a:bodyPr/>
        <a:lstStyle/>
        <a:p>
          <a:endParaRPr lang="en-US"/>
        </a:p>
      </dgm:t>
    </dgm:pt>
    <dgm:pt modelId="{3333B725-02A0-DC4C-AD01-643F0CA39650}" type="sibTrans" cxnId="{C7FC2D19-E30A-D449-B2D8-3F93E9F7960C}">
      <dgm:prSet/>
      <dgm:spPr/>
      <dgm:t>
        <a:bodyPr/>
        <a:lstStyle/>
        <a:p>
          <a:endParaRPr lang="en-US"/>
        </a:p>
      </dgm:t>
    </dgm:pt>
    <dgm:pt modelId="{74CDDF75-BB7D-DB42-984E-446A2F24AD91}">
      <dgm:prSet phldrT="[Text]"/>
      <dgm:spPr/>
      <dgm:t>
        <a:bodyPr/>
        <a:lstStyle/>
        <a:p>
          <a:r>
            <a:rPr lang="en-US" dirty="0"/>
            <a:t>June 29—Deadline for submittals.</a:t>
          </a:r>
        </a:p>
      </dgm:t>
    </dgm:pt>
    <dgm:pt modelId="{B662ECA2-4219-794E-A672-135902D1658E}" type="parTrans" cxnId="{FE8D4098-1578-9C4F-9736-3CB6A3670B6C}">
      <dgm:prSet/>
      <dgm:spPr/>
      <dgm:t>
        <a:bodyPr/>
        <a:lstStyle/>
        <a:p>
          <a:endParaRPr lang="en-US"/>
        </a:p>
      </dgm:t>
    </dgm:pt>
    <dgm:pt modelId="{029CB1C0-66D6-984E-8BEC-DAED2FD21ED8}" type="sibTrans" cxnId="{FE8D4098-1578-9C4F-9736-3CB6A3670B6C}">
      <dgm:prSet/>
      <dgm:spPr/>
      <dgm:t>
        <a:bodyPr/>
        <a:lstStyle/>
        <a:p>
          <a:endParaRPr lang="en-US"/>
        </a:p>
      </dgm:t>
    </dgm:pt>
    <dgm:pt modelId="{86B89CCA-9A19-3D46-94EE-19A6DF1A3B37}">
      <dgm:prSet phldrT="[Text]"/>
      <dgm:spPr/>
      <dgm:t>
        <a:bodyPr/>
        <a:lstStyle/>
        <a:p>
          <a:r>
            <a:rPr lang="en-US" dirty="0"/>
            <a:t>August 16—Consultation Council meeting.</a:t>
          </a:r>
        </a:p>
      </dgm:t>
    </dgm:pt>
    <dgm:pt modelId="{BA8D3B27-D6F5-1E4D-AC5D-022DF510AF25}" type="parTrans" cxnId="{5F10A94A-EC95-2748-A091-BA012C12771C}">
      <dgm:prSet/>
      <dgm:spPr/>
      <dgm:t>
        <a:bodyPr/>
        <a:lstStyle/>
        <a:p>
          <a:endParaRPr lang="en-US"/>
        </a:p>
      </dgm:t>
    </dgm:pt>
    <dgm:pt modelId="{679F09E0-A7DF-9947-A12C-E4521D00282B}" type="sibTrans" cxnId="{5F10A94A-EC95-2748-A091-BA012C12771C}">
      <dgm:prSet/>
      <dgm:spPr/>
      <dgm:t>
        <a:bodyPr/>
        <a:lstStyle/>
        <a:p>
          <a:endParaRPr lang="en-US"/>
        </a:p>
      </dgm:t>
    </dgm:pt>
    <dgm:pt modelId="{E87E1F5D-6380-9947-8DE2-0AA2D8280AF1}">
      <dgm:prSet phldrT="[Text]"/>
      <dgm:spPr/>
      <dgm:t>
        <a:bodyPr/>
        <a:lstStyle/>
        <a:p>
          <a:r>
            <a:rPr lang="en-US" dirty="0"/>
            <a:t>September 17—Consideration by Board of Governors.</a:t>
          </a:r>
        </a:p>
      </dgm:t>
    </dgm:pt>
    <dgm:pt modelId="{87B6C913-3AEE-5E4E-A41F-E4BC4EE7DF9F}" type="parTrans" cxnId="{1C0573B1-93D4-E646-8685-F09BA56B4E34}">
      <dgm:prSet/>
      <dgm:spPr/>
      <dgm:t>
        <a:bodyPr/>
        <a:lstStyle/>
        <a:p>
          <a:endParaRPr lang="en-US"/>
        </a:p>
      </dgm:t>
    </dgm:pt>
    <dgm:pt modelId="{02E8343E-2C33-BA4C-9B23-FE96DF75C5BE}" type="sibTrans" cxnId="{1C0573B1-93D4-E646-8685-F09BA56B4E34}">
      <dgm:prSet/>
      <dgm:spPr/>
      <dgm:t>
        <a:bodyPr/>
        <a:lstStyle/>
        <a:p>
          <a:endParaRPr lang="en-US"/>
        </a:p>
      </dgm:t>
    </dgm:pt>
    <dgm:pt modelId="{EC78F993-679E-F047-9EC1-27F836FAEFAB}">
      <dgm:prSet phldrT="[Text]"/>
      <dgm:spPr/>
      <dgm:t>
        <a:bodyPr/>
        <a:lstStyle/>
        <a:p>
          <a:r>
            <a:rPr lang="en-US" dirty="0"/>
            <a:t>September 21—Submittal to Department of Finance</a:t>
          </a:r>
        </a:p>
      </dgm:t>
    </dgm:pt>
    <dgm:pt modelId="{2102EE1A-D639-EB4F-9727-9DD1C436DA46}" type="parTrans" cxnId="{2F63B596-CADF-7845-B128-92AF9D856EEB}">
      <dgm:prSet/>
      <dgm:spPr/>
      <dgm:t>
        <a:bodyPr/>
        <a:lstStyle/>
        <a:p>
          <a:endParaRPr lang="en-US"/>
        </a:p>
      </dgm:t>
    </dgm:pt>
    <dgm:pt modelId="{F2BE55A8-869C-3945-B5CE-4769E2982FF3}" type="sibTrans" cxnId="{2F63B596-CADF-7845-B128-92AF9D856EEB}">
      <dgm:prSet/>
      <dgm:spPr/>
      <dgm:t>
        <a:bodyPr/>
        <a:lstStyle/>
        <a:p>
          <a:endParaRPr lang="en-US"/>
        </a:p>
      </dgm:t>
    </dgm:pt>
    <dgm:pt modelId="{890F16BC-E23E-4E41-A477-AAAC8D4431FE}" type="pres">
      <dgm:prSet presAssocID="{F6350913-1819-E949-A0ED-67A25E5B2862}" presName="Name0" presStyleCnt="0">
        <dgm:presLayoutVars>
          <dgm:dir/>
          <dgm:resizeHandles val="exact"/>
        </dgm:presLayoutVars>
      </dgm:prSet>
      <dgm:spPr/>
    </dgm:pt>
    <dgm:pt modelId="{9B559E60-9808-6E4C-9D58-C4744E503612}" type="pres">
      <dgm:prSet presAssocID="{F6350913-1819-E949-A0ED-67A25E5B2862}" presName="arrow" presStyleLbl="bgShp" presStyleIdx="0" presStyleCnt="1"/>
      <dgm:spPr/>
    </dgm:pt>
    <dgm:pt modelId="{0C3F70DE-FFBD-1144-A6EE-0711A3BFBFFB}" type="pres">
      <dgm:prSet presAssocID="{F6350913-1819-E949-A0ED-67A25E5B2862}" presName="points" presStyleCnt="0"/>
      <dgm:spPr/>
    </dgm:pt>
    <dgm:pt modelId="{CBE1DD8E-24D5-7842-A939-92CA365F7863}" type="pres">
      <dgm:prSet presAssocID="{69CE5A61-0880-E940-BAEB-E91F466B280C}" presName="compositeA" presStyleCnt="0"/>
      <dgm:spPr/>
    </dgm:pt>
    <dgm:pt modelId="{778C8022-E0C2-0946-BCB6-8875187ACC1B}" type="pres">
      <dgm:prSet presAssocID="{69CE5A61-0880-E940-BAEB-E91F466B280C}" presName="textA" presStyleLbl="revTx" presStyleIdx="0" presStyleCnt="5">
        <dgm:presLayoutVars>
          <dgm:bulletEnabled val="1"/>
        </dgm:presLayoutVars>
      </dgm:prSet>
      <dgm:spPr/>
    </dgm:pt>
    <dgm:pt modelId="{66D05A18-E5BD-F941-A368-3C1B69F5586A}" type="pres">
      <dgm:prSet presAssocID="{69CE5A61-0880-E940-BAEB-E91F466B280C}" presName="circleA" presStyleLbl="node1" presStyleIdx="0" presStyleCnt="5"/>
      <dgm:spPr/>
    </dgm:pt>
    <dgm:pt modelId="{401B5A10-BB68-7943-8E63-7532E17FAFEA}" type="pres">
      <dgm:prSet presAssocID="{69CE5A61-0880-E940-BAEB-E91F466B280C}" presName="spaceA" presStyleCnt="0"/>
      <dgm:spPr/>
    </dgm:pt>
    <dgm:pt modelId="{0D22F73A-E433-234E-B7A4-A5F99674B430}" type="pres">
      <dgm:prSet presAssocID="{3333B725-02A0-DC4C-AD01-643F0CA39650}" presName="space" presStyleCnt="0"/>
      <dgm:spPr/>
    </dgm:pt>
    <dgm:pt modelId="{C12D7C1D-ECC2-9749-9F9C-895A96DD1086}" type="pres">
      <dgm:prSet presAssocID="{74CDDF75-BB7D-DB42-984E-446A2F24AD91}" presName="compositeB" presStyleCnt="0"/>
      <dgm:spPr/>
    </dgm:pt>
    <dgm:pt modelId="{140FA76C-D898-8D43-BE4C-DF88424ED406}" type="pres">
      <dgm:prSet presAssocID="{74CDDF75-BB7D-DB42-984E-446A2F24AD91}" presName="textB" presStyleLbl="revTx" presStyleIdx="1" presStyleCnt="5">
        <dgm:presLayoutVars>
          <dgm:bulletEnabled val="1"/>
        </dgm:presLayoutVars>
      </dgm:prSet>
      <dgm:spPr/>
    </dgm:pt>
    <dgm:pt modelId="{26851BB9-590A-0D44-A8B8-7D7C507BDE01}" type="pres">
      <dgm:prSet presAssocID="{74CDDF75-BB7D-DB42-984E-446A2F24AD91}" presName="circleB" presStyleLbl="node1" presStyleIdx="1" presStyleCnt="5"/>
      <dgm:spPr/>
    </dgm:pt>
    <dgm:pt modelId="{E287CA98-257D-0A4A-90B2-E22117B6E9BF}" type="pres">
      <dgm:prSet presAssocID="{74CDDF75-BB7D-DB42-984E-446A2F24AD91}" presName="spaceB" presStyleCnt="0"/>
      <dgm:spPr/>
    </dgm:pt>
    <dgm:pt modelId="{8720DAEE-4719-1440-ACD7-BC3FC0002C2C}" type="pres">
      <dgm:prSet presAssocID="{029CB1C0-66D6-984E-8BEC-DAED2FD21ED8}" presName="space" presStyleCnt="0"/>
      <dgm:spPr/>
    </dgm:pt>
    <dgm:pt modelId="{7256E9AA-D3F0-2147-884F-9F8A80A3E5BA}" type="pres">
      <dgm:prSet presAssocID="{86B89CCA-9A19-3D46-94EE-19A6DF1A3B37}" presName="compositeA" presStyleCnt="0"/>
      <dgm:spPr/>
    </dgm:pt>
    <dgm:pt modelId="{387302BC-6651-E946-B772-DBF0E9919F5D}" type="pres">
      <dgm:prSet presAssocID="{86B89CCA-9A19-3D46-94EE-19A6DF1A3B37}" presName="textA" presStyleLbl="revTx" presStyleIdx="2" presStyleCnt="5">
        <dgm:presLayoutVars>
          <dgm:bulletEnabled val="1"/>
        </dgm:presLayoutVars>
      </dgm:prSet>
      <dgm:spPr/>
    </dgm:pt>
    <dgm:pt modelId="{AEE3CA62-A682-304A-A939-3E87F3078DC0}" type="pres">
      <dgm:prSet presAssocID="{86B89CCA-9A19-3D46-94EE-19A6DF1A3B37}" presName="circleA" presStyleLbl="node1" presStyleIdx="2" presStyleCnt="5"/>
      <dgm:spPr/>
    </dgm:pt>
    <dgm:pt modelId="{C85579BD-6EDE-E140-ABF2-8891B79EE5C9}" type="pres">
      <dgm:prSet presAssocID="{86B89CCA-9A19-3D46-94EE-19A6DF1A3B37}" presName="spaceA" presStyleCnt="0"/>
      <dgm:spPr/>
    </dgm:pt>
    <dgm:pt modelId="{8214FEDB-B191-4046-BF70-F179260A20CA}" type="pres">
      <dgm:prSet presAssocID="{679F09E0-A7DF-9947-A12C-E4521D00282B}" presName="space" presStyleCnt="0"/>
      <dgm:spPr/>
    </dgm:pt>
    <dgm:pt modelId="{94B7B72B-84E6-7544-9FFC-3EFF5D05645C}" type="pres">
      <dgm:prSet presAssocID="{E87E1F5D-6380-9947-8DE2-0AA2D8280AF1}" presName="compositeB" presStyleCnt="0"/>
      <dgm:spPr/>
    </dgm:pt>
    <dgm:pt modelId="{D874DF21-60DC-2B42-968A-2CFAA2079608}" type="pres">
      <dgm:prSet presAssocID="{E87E1F5D-6380-9947-8DE2-0AA2D8280AF1}" presName="textB" presStyleLbl="revTx" presStyleIdx="3" presStyleCnt="5">
        <dgm:presLayoutVars>
          <dgm:bulletEnabled val="1"/>
        </dgm:presLayoutVars>
      </dgm:prSet>
      <dgm:spPr/>
    </dgm:pt>
    <dgm:pt modelId="{BB7D5AAB-0168-AB4D-B65A-EB82A195A179}" type="pres">
      <dgm:prSet presAssocID="{E87E1F5D-6380-9947-8DE2-0AA2D8280AF1}" presName="circleB" presStyleLbl="node1" presStyleIdx="3" presStyleCnt="5"/>
      <dgm:spPr/>
    </dgm:pt>
    <dgm:pt modelId="{5EF81749-A035-8F48-A4FE-674F501225EF}" type="pres">
      <dgm:prSet presAssocID="{E87E1F5D-6380-9947-8DE2-0AA2D8280AF1}" presName="spaceB" presStyleCnt="0"/>
      <dgm:spPr/>
    </dgm:pt>
    <dgm:pt modelId="{2F94C79F-375F-EE43-A548-39B98C597711}" type="pres">
      <dgm:prSet presAssocID="{02E8343E-2C33-BA4C-9B23-FE96DF75C5BE}" presName="space" presStyleCnt="0"/>
      <dgm:spPr/>
    </dgm:pt>
    <dgm:pt modelId="{ACCAEB39-2ADD-644E-B38E-9609F7DEB9A7}" type="pres">
      <dgm:prSet presAssocID="{EC78F993-679E-F047-9EC1-27F836FAEFAB}" presName="compositeA" presStyleCnt="0"/>
      <dgm:spPr/>
    </dgm:pt>
    <dgm:pt modelId="{27607234-8D00-CE46-A282-C4BF181A0878}" type="pres">
      <dgm:prSet presAssocID="{EC78F993-679E-F047-9EC1-27F836FAEFAB}" presName="textA" presStyleLbl="revTx" presStyleIdx="4" presStyleCnt="5">
        <dgm:presLayoutVars>
          <dgm:bulletEnabled val="1"/>
        </dgm:presLayoutVars>
      </dgm:prSet>
      <dgm:spPr/>
    </dgm:pt>
    <dgm:pt modelId="{C16D170A-CFA6-0343-98E1-710CC8EC9968}" type="pres">
      <dgm:prSet presAssocID="{EC78F993-679E-F047-9EC1-27F836FAEFAB}" presName="circleA" presStyleLbl="node1" presStyleIdx="4" presStyleCnt="5"/>
      <dgm:spPr/>
    </dgm:pt>
    <dgm:pt modelId="{CABE33EC-760A-B24B-BB56-5A3C0E41980E}" type="pres">
      <dgm:prSet presAssocID="{EC78F993-679E-F047-9EC1-27F836FAEFAB}" presName="spaceA" presStyleCnt="0"/>
      <dgm:spPr/>
    </dgm:pt>
  </dgm:ptLst>
  <dgm:cxnLst>
    <dgm:cxn modelId="{C7FC2D19-E30A-D449-B2D8-3F93E9F7960C}" srcId="{F6350913-1819-E949-A0ED-67A25E5B2862}" destId="{69CE5A61-0880-E940-BAEB-E91F466B280C}" srcOrd="0" destOrd="0" parTransId="{C1144708-5352-BE4D-A9B1-9CC0D78F5C20}" sibTransId="{3333B725-02A0-DC4C-AD01-643F0CA39650}"/>
    <dgm:cxn modelId="{22628647-4C71-784C-9480-632026703BE1}" type="presOf" srcId="{F6350913-1819-E949-A0ED-67A25E5B2862}" destId="{890F16BC-E23E-4E41-A477-AAAC8D4431FE}" srcOrd="0" destOrd="0" presId="urn:microsoft.com/office/officeart/2005/8/layout/hProcess11"/>
    <dgm:cxn modelId="{5F10A94A-EC95-2748-A091-BA012C12771C}" srcId="{F6350913-1819-E949-A0ED-67A25E5B2862}" destId="{86B89CCA-9A19-3D46-94EE-19A6DF1A3B37}" srcOrd="2" destOrd="0" parTransId="{BA8D3B27-D6F5-1E4D-AC5D-022DF510AF25}" sibTransId="{679F09E0-A7DF-9947-A12C-E4521D00282B}"/>
    <dgm:cxn modelId="{7EFD146B-9C4D-0C48-B6BE-881613B01B06}" type="presOf" srcId="{69CE5A61-0880-E940-BAEB-E91F466B280C}" destId="{778C8022-E0C2-0946-BCB6-8875187ACC1B}" srcOrd="0" destOrd="0" presId="urn:microsoft.com/office/officeart/2005/8/layout/hProcess11"/>
    <dgm:cxn modelId="{AF4D4E76-5BD4-8749-9175-F8DB2C84B078}" type="presOf" srcId="{EC78F993-679E-F047-9EC1-27F836FAEFAB}" destId="{27607234-8D00-CE46-A282-C4BF181A0878}" srcOrd="0" destOrd="0" presId="urn:microsoft.com/office/officeart/2005/8/layout/hProcess11"/>
    <dgm:cxn modelId="{2F63B596-CADF-7845-B128-92AF9D856EEB}" srcId="{F6350913-1819-E949-A0ED-67A25E5B2862}" destId="{EC78F993-679E-F047-9EC1-27F836FAEFAB}" srcOrd="4" destOrd="0" parTransId="{2102EE1A-D639-EB4F-9727-9DD1C436DA46}" sibTransId="{F2BE55A8-869C-3945-B5CE-4769E2982FF3}"/>
    <dgm:cxn modelId="{FE8D4098-1578-9C4F-9736-3CB6A3670B6C}" srcId="{F6350913-1819-E949-A0ED-67A25E5B2862}" destId="{74CDDF75-BB7D-DB42-984E-446A2F24AD91}" srcOrd="1" destOrd="0" parTransId="{B662ECA2-4219-794E-A672-135902D1658E}" sibTransId="{029CB1C0-66D6-984E-8BEC-DAED2FD21ED8}"/>
    <dgm:cxn modelId="{76321AA3-D063-324E-B5C4-FBCD7ABCAB4A}" type="presOf" srcId="{E87E1F5D-6380-9947-8DE2-0AA2D8280AF1}" destId="{D874DF21-60DC-2B42-968A-2CFAA2079608}" srcOrd="0" destOrd="0" presId="urn:microsoft.com/office/officeart/2005/8/layout/hProcess11"/>
    <dgm:cxn modelId="{1C0573B1-93D4-E646-8685-F09BA56B4E34}" srcId="{F6350913-1819-E949-A0ED-67A25E5B2862}" destId="{E87E1F5D-6380-9947-8DE2-0AA2D8280AF1}" srcOrd="3" destOrd="0" parTransId="{87B6C913-3AEE-5E4E-A41F-E4BC4EE7DF9F}" sibTransId="{02E8343E-2C33-BA4C-9B23-FE96DF75C5BE}"/>
    <dgm:cxn modelId="{1AA246B8-D5D6-A04E-AFE1-06F39AE1341B}" type="presOf" srcId="{74CDDF75-BB7D-DB42-984E-446A2F24AD91}" destId="{140FA76C-D898-8D43-BE4C-DF88424ED406}" srcOrd="0" destOrd="0" presId="urn:microsoft.com/office/officeart/2005/8/layout/hProcess11"/>
    <dgm:cxn modelId="{D0C24CCE-A0A1-2744-869D-C10AEE4CC813}" type="presOf" srcId="{86B89CCA-9A19-3D46-94EE-19A6DF1A3B37}" destId="{387302BC-6651-E946-B772-DBF0E9919F5D}" srcOrd="0" destOrd="0" presId="urn:microsoft.com/office/officeart/2005/8/layout/hProcess11"/>
    <dgm:cxn modelId="{3C2902D6-A30B-EB40-B30F-37B5CCEB24E1}" type="presParOf" srcId="{890F16BC-E23E-4E41-A477-AAAC8D4431FE}" destId="{9B559E60-9808-6E4C-9D58-C4744E503612}" srcOrd="0" destOrd="0" presId="urn:microsoft.com/office/officeart/2005/8/layout/hProcess11"/>
    <dgm:cxn modelId="{A894726B-07D4-AF4D-B7CF-1B48D368CCC7}" type="presParOf" srcId="{890F16BC-E23E-4E41-A477-AAAC8D4431FE}" destId="{0C3F70DE-FFBD-1144-A6EE-0711A3BFBFFB}" srcOrd="1" destOrd="0" presId="urn:microsoft.com/office/officeart/2005/8/layout/hProcess11"/>
    <dgm:cxn modelId="{5009C65E-A95A-FC4B-BC21-9AC6B2E6A8EA}" type="presParOf" srcId="{0C3F70DE-FFBD-1144-A6EE-0711A3BFBFFB}" destId="{CBE1DD8E-24D5-7842-A939-92CA365F7863}" srcOrd="0" destOrd="0" presId="urn:microsoft.com/office/officeart/2005/8/layout/hProcess11"/>
    <dgm:cxn modelId="{EE7AE299-3DCD-0046-B4EF-1669825F7964}" type="presParOf" srcId="{CBE1DD8E-24D5-7842-A939-92CA365F7863}" destId="{778C8022-E0C2-0946-BCB6-8875187ACC1B}" srcOrd="0" destOrd="0" presId="urn:microsoft.com/office/officeart/2005/8/layout/hProcess11"/>
    <dgm:cxn modelId="{F8F66856-ECF0-6142-924C-A3EE44DC7270}" type="presParOf" srcId="{CBE1DD8E-24D5-7842-A939-92CA365F7863}" destId="{66D05A18-E5BD-F941-A368-3C1B69F5586A}" srcOrd="1" destOrd="0" presId="urn:microsoft.com/office/officeart/2005/8/layout/hProcess11"/>
    <dgm:cxn modelId="{709B991A-3CBE-7148-8596-7E5A8D5B2C12}" type="presParOf" srcId="{CBE1DD8E-24D5-7842-A939-92CA365F7863}" destId="{401B5A10-BB68-7943-8E63-7532E17FAFEA}" srcOrd="2" destOrd="0" presId="urn:microsoft.com/office/officeart/2005/8/layout/hProcess11"/>
    <dgm:cxn modelId="{444F25DA-6196-3F4C-8C5F-E7FFA7EC4395}" type="presParOf" srcId="{0C3F70DE-FFBD-1144-A6EE-0711A3BFBFFB}" destId="{0D22F73A-E433-234E-B7A4-A5F99674B430}" srcOrd="1" destOrd="0" presId="urn:microsoft.com/office/officeart/2005/8/layout/hProcess11"/>
    <dgm:cxn modelId="{3A35BB5E-5FCC-7245-ADE5-E7BC58BD3880}" type="presParOf" srcId="{0C3F70DE-FFBD-1144-A6EE-0711A3BFBFFB}" destId="{C12D7C1D-ECC2-9749-9F9C-895A96DD1086}" srcOrd="2" destOrd="0" presId="urn:microsoft.com/office/officeart/2005/8/layout/hProcess11"/>
    <dgm:cxn modelId="{4087A84E-774E-2F4A-A77B-F6B06EA936A2}" type="presParOf" srcId="{C12D7C1D-ECC2-9749-9F9C-895A96DD1086}" destId="{140FA76C-D898-8D43-BE4C-DF88424ED406}" srcOrd="0" destOrd="0" presId="urn:microsoft.com/office/officeart/2005/8/layout/hProcess11"/>
    <dgm:cxn modelId="{3C3DB1A3-E571-644E-9D77-B45206FCDB04}" type="presParOf" srcId="{C12D7C1D-ECC2-9749-9F9C-895A96DD1086}" destId="{26851BB9-590A-0D44-A8B8-7D7C507BDE01}" srcOrd="1" destOrd="0" presId="urn:microsoft.com/office/officeart/2005/8/layout/hProcess11"/>
    <dgm:cxn modelId="{9FCA84DB-9138-F647-823D-04463F62F042}" type="presParOf" srcId="{C12D7C1D-ECC2-9749-9F9C-895A96DD1086}" destId="{E287CA98-257D-0A4A-90B2-E22117B6E9BF}" srcOrd="2" destOrd="0" presId="urn:microsoft.com/office/officeart/2005/8/layout/hProcess11"/>
    <dgm:cxn modelId="{6FB4B084-890A-554D-AD75-05FABF12DB4B}" type="presParOf" srcId="{0C3F70DE-FFBD-1144-A6EE-0711A3BFBFFB}" destId="{8720DAEE-4719-1440-ACD7-BC3FC0002C2C}" srcOrd="3" destOrd="0" presId="urn:microsoft.com/office/officeart/2005/8/layout/hProcess11"/>
    <dgm:cxn modelId="{FA54C41D-8590-2045-92A5-1878B8EB709A}" type="presParOf" srcId="{0C3F70DE-FFBD-1144-A6EE-0711A3BFBFFB}" destId="{7256E9AA-D3F0-2147-884F-9F8A80A3E5BA}" srcOrd="4" destOrd="0" presId="urn:microsoft.com/office/officeart/2005/8/layout/hProcess11"/>
    <dgm:cxn modelId="{B7C35F7E-5C8C-3742-9025-1E13E53D1F10}" type="presParOf" srcId="{7256E9AA-D3F0-2147-884F-9F8A80A3E5BA}" destId="{387302BC-6651-E946-B772-DBF0E9919F5D}" srcOrd="0" destOrd="0" presId="urn:microsoft.com/office/officeart/2005/8/layout/hProcess11"/>
    <dgm:cxn modelId="{995C8C93-B813-F242-B78E-C12CB0CF39B4}" type="presParOf" srcId="{7256E9AA-D3F0-2147-884F-9F8A80A3E5BA}" destId="{AEE3CA62-A682-304A-A939-3E87F3078DC0}" srcOrd="1" destOrd="0" presId="urn:microsoft.com/office/officeart/2005/8/layout/hProcess11"/>
    <dgm:cxn modelId="{3927C7AA-1C68-8343-96DD-642FBA7EA8D7}" type="presParOf" srcId="{7256E9AA-D3F0-2147-884F-9F8A80A3E5BA}" destId="{C85579BD-6EDE-E140-ABF2-8891B79EE5C9}" srcOrd="2" destOrd="0" presId="urn:microsoft.com/office/officeart/2005/8/layout/hProcess11"/>
    <dgm:cxn modelId="{497F8A38-E7CE-0E45-8D31-48CF084326B6}" type="presParOf" srcId="{0C3F70DE-FFBD-1144-A6EE-0711A3BFBFFB}" destId="{8214FEDB-B191-4046-BF70-F179260A20CA}" srcOrd="5" destOrd="0" presId="urn:microsoft.com/office/officeart/2005/8/layout/hProcess11"/>
    <dgm:cxn modelId="{C5C11B4E-7A76-1945-BA04-14AA656175CB}" type="presParOf" srcId="{0C3F70DE-FFBD-1144-A6EE-0711A3BFBFFB}" destId="{94B7B72B-84E6-7544-9FFC-3EFF5D05645C}" srcOrd="6" destOrd="0" presId="urn:microsoft.com/office/officeart/2005/8/layout/hProcess11"/>
    <dgm:cxn modelId="{D5E2B8F1-9475-2C4B-B4C2-6FAD360C2A37}" type="presParOf" srcId="{94B7B72B-84E6-7544-9FFC-3EFF5D05645C}" destId="{D874DF21-60DC-2B42-968A-2CFAA2079608}" srcOrd="0" destOrd="0" presId="urn:microsoft.com/office/officeart/2005/8/layout/hProcess11"/>
    <dgm:cxn modelId="{2B487CBE-D607-714F-BC50-DB5724E98705}" type="presParOf" srcId="{94B7B72B-84E6-7544-9FFC-3EFF5D05645C}" destId="{BB7D5AAB-0168-AB4D-B65A-EB82A195A179}" srcOrd="1" destOrd="0" presId="urn:microsoft.com/office/officeart/2005/8/layout/hProcess11"/>
    <dgm:cxn modelId="{DB78EB35-7E5A-0F47-81C7-4465A3C5F417}" type="presParOf" srcId="{94B7B72B-84E6-7544-9FFC-3EFF5D05645C}" destId="{5EF81749-A035-8F48-A4FE-674F501225EF}" srcOrd="2" destOrd="0" presId="urn:microsoft.com/office/officeart/2005/8/layout/hProcess11"/>
    <dgm:cxn modelId="{90244CC9-0CE4-3C49-85BA-09A0A2C2A57C}" type="presParOf" srcId="{0C3F70DE-FFBD-1144-A6EE-0711A3BFBFFB}" destId="{2F94C79F-375F-EE43-A548-39B98C597711}" srcOrd="7" destOrd="0" presId="urn:microsoft.com/office/officeart/2005/8/layout/hProcess11"/>
    <dgm:cxn modelId="{1AF1DF14-E904-324B-865A-DDA4187838AE}" type="presParOf" srcId="{0C3F70DE-FFBD-1144-A6EE-0711A3BFBFFB}" destId="{ACCAEB39-2ADD-644E-B38E-9609F7DEB9A7}" srcOrd="8" destOrd="0" presId="urn:microsoft.com/office/officeart/2005/8/layout/hProcess11"/>
    <dgm:cxn modelId="{9DC7B93A-2667-B045-926C-534BF2AFA461}" type="presParOf" srcId="{ACCAEB39-2ADD-644E-B38E-9609F7DEB9A7}" destId="{27607234-8D00-CE46-A282-C4BF181A0878}" srcOrd="0" destOrd="0" presId="urn:microsoft.com/office/officeart/2005/8/layout/hProcess11"/>
    <dgm:cxn modelId="{BFAC69AF-A918-A64D-9D33-16C8C920A633}" type="presParOf" srcId="{ACCAEB39-2ADD-644E-B38E-9609F7DEB9A7}" destId="{C16D170A-CFA6-0343-98E1-710CC8EC9968}" srcOrd="1" destOrd="0" presId="urn:microsoft.com/office/officeart/2005/8/layout/hProcess11"/>
    <dgm:cxn modelId="{D1527EDE-5A28-2C4F-A240-655CD2620A71}" type="presParOf" srcId="{ACCAEB39-2ADD-644E-B38E-9609F7DEB9A7}" destId="{CABE33EC-760A-B24B-BB56-5A3C0E41980E}"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42F065-10C4-8E43-ADA8-09EB23471956}">
      <dsp:nvSpPr>
        <dsp:cNvPr id="0" name=""/>
        <dsp:cNvSpPr/>
      </dsp:nvSpPr>
      <dsp:spPr>
        <a:xfrm>
          <a:off x="1680699" y="888446"/>
          <a:ext cx="356013" cy="91440"/>
        </a:xfrm>
        <a:custGeom>
          <a:avLst/>
          <a:gdLst/>
          <a:ahLst/>
          <a:cxnLst/>
          <a:rect l="0" t="0" r="0" b="0"/>
          <a:pathLst>
            <a:path>
              <a:moveTo>
                <a:pt x="0" y="45720"/>
              </a:moveTo>
              <a:lnTo>
                <a:pt x="35601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849040" y="932232"/>
        <a:ext cx="19330" cy="3866"/>
      </dsp:txXfrm>
    </dsp:sp>
    <dsp:sp modelId="{B9857959-084D-5A47-8570-5000E52CCA7A}">
      <dsp:nvSpPr>
        <dsp:cNvPr id="0" name=""/>
        <dsp:cNvSpPr/>
      </dsp:nvSpPr>
      <dsp:spPr>
        <a:xfrm>
          <a:off x="1569" y="429887"/>
          <a:ext cx="1680929" cy="10085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Release of Governor’s Budget</a:t>
          </a:r>
        </a:p>
      </dsp:txBody>
      <dsp:txXfrm>
        <a:off x="1569" y="429887"/>
        <a:ext cx="1680929" cy="1008557"/>
      </dsp:txXfrm>
    </dsp:sp>
    <dsp:sp modelId="{3FB269FF-B39C-DA4E-A3E5-4520B3AABE43}">
      <dsp:nvSpPr>
        <dsp:cNvPr id="0" name=""/>
        <dsp:cNvSpPr/>
      </dsp:nvSpPr>
      <dsp:spPr>
        <a:xfrm>
          <a:off x="3748243" y="888446"/>
          <a:ext cx="356013" cy="91440"/>
        </a:xfrm>
        <a:custGeom>
          <a:avLst/>
          <a:gdLst/>
          <a:ahLst/>
          <a:cxnLst/>
          <a:rect l="0" t="0" r="0" b="0"/>
          <a:pathLst>
            <a:path>
              <a:moveTo>
                <a:pt x="0" y="45720"/>
              </a:moveTo>
              <a:lnTo>
                <a:pt x="35601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916584" y="932232"/>
        <a:ext cx="19330" cy="3866"/>
      </dsp:txXfrm>
    </dsp:sp>
    <dsp:sp modelId="{23889F2E-C851-D348-8D68-35EBEB789F4F}">
      <dsp:nvSpPr>
        <dsp:cNvPr id="0" name=""/>
        <dsp:cNvSpPr/>
      </dsp:nvSpPr>
      <dsp:spPr>
        <a:xfrm>
          <a:off x="2069113" y="429887"/>
          <a:ext cx="1680929" cy="10085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Legislative Analyst’s Analysis</a:t>
          </a:r>
        </a:p>
      </dsp:txBody>
      <dsp:txXfrm>
        <a:off x="2069113" y="429887"/>
        <a:ext cx="1680929" cy="1008557"/>
      </dsp:txXfrm>
    </dsp:sp>
    <dsp:sp modelId="{0660BE6F-773A-2F45-BAFE-C74AD898DC67}">
      <dsp:nvSpPr>
        <dsp:cNvPr id="0" name=""/>
        <dsp:cNvSpPr/>
      </dsp:nvSpPr>
      <dsp:spPr>
        <a:xfrm>
          <a:off x="5815786" y="888446"/>
          <a:ext cx="356013" cy="91440"/>
        </a:xfrm>
        <a:custGeom>
          <a:avLst/>
          <a:gdLst/>
          <a:ahLst/>
          <a:cxnLst/>
          <a:rect l="0" t="0" r="0" b="0"/>
          <a:pathLst>
            <a:path>
              <a:moveTo>
                <a:pt x="0" y="45720"/>
              </a:moveTo>
              <a:lnTo>
                <a:pt x="35601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984128" y="932232"/>
        <a:ext cx="19330" cy="3866"/>
      </dsp:txXfrm>
    </dsp:sp>
    <dsp:sp modelId="{9B4F646B-E513-294F-B6A0-00E7EA362C4A}">
      <dsp:nvSpPr>
        <dsp:cNvPr id="0" name=""/>
        <dsp:cNvSpPr/>
      </dsp:nvSpPr>
      <dsp:spPr>
        <a:xfrm>
          <a:off x="4136656" y="429887"/>
          <a:ext cx="1680929" cy="10085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Budget Subcommittee Hearings</a:t>
          </a:r>
        </a:p>
      </dsp:txBody>
      <dsp:txXfrm>
        <a:off x="4136656" y="429887"/>
        <a:ext cx="1680929" cy="1008557"/>
      </dsp:txXfrm>
    </dsp:sp>
    <dsp:sp modelId="{15D608A3-646B-774F-9297-CD86CCF447ED}">
      <dsp:nvSpPr>
        <dsp:cNvPr id="0" name=""/>
        <dsp:cNvSpPr/>
      </dsp:nvSpPr>
      <dsp:spPr>
        <a:xfrm>
          <a:off x="842034" y="1436645"/>
          <a:ext cx="6202631" cy="356013"/>
        </a:xfrm>
        <a:custGeom>
          <a:avLst/>
          <a:gdLst/>
          <a:ahLst/>
          <a:cxnLst/>
          <a:rect l="0" t="0" r="0" b="0"/>
          <a:pathLst>
            <a:path>
              <a:moveTo>
                <a:pt x="6202631" y="0"/>
              </a:moveTo>
              <a:lnTo>
                <a:pt x="6202631" y="195106"/>
              </a:lnTo>
              <a:lnTo>
                <a:pt x="0" y="195106"/>
              </a:lnTo>
              <a:lnTo>
                <a:pt x="0" y="356013"/>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787983" y="1612718"/>
        <a:ext cx="310733" cy="3866"/>
      </dsp:txXfrm>
    </dsp:sp>
    <dsp:sp modelId="{7ECAC1AB-311B-984E-98A0-F61679B98C5B}">
      <dsp:nvSpPr>
        <dsp:cNvPr id="0" name=""/>
        <dsp:cNvSpPr/>
      </dsp:nvSpPr>
      <dsp:spPr>
        <a:xfrm>
          <a:off x="6204200" y="429887"/>
          <a:ext cx="1680929" cy="10085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Governor’s Revisions</a:t>
          </a:r>
        </a:p>
      </dsp:txBody>
      <dsp:txXfrm>
        <a:off x="6204200" y="429887"/>
        <a:ext cx="1680929" cy="1008557"/>
      </dsp:txXfrm>
    </dsp:sp>
    <dsp:sp modelId="{A4C8A010-8B48-5C4B-8455-6C592320458C}">
      <dsp:nvSpPr>
        <dsp:cNvPr id="0" name=""/>
        <dsp:cNvSpPr/>
      </dsp:nvSpPr>
      <dsp:spPr>
        <a:xfrm>
          <a:off x="1680699" y="2283617"/>
          <a:ext cx="356013" cy="91440"/>
        </a:xfrm>
        <a:custGeom>
          <a:avLst/>
          <a:gdLst/>
          <a:ahLst/>
          <a:cxnLst/>
          <a:rect l="0" t="0" r="0" b="0"/>
          <a:pathLst>
            <a:path>
              <a:moveTo>
                <a:pt x="0" y="45720"/>
              </a:moveTo>
              <a:lnTo>
                <a:pt x="35601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849040" y="2327404"/>
        <a:ext cx="19330" cy="3866"/>
      </dsp:txXfrm>
    </dsp:sp>
    <dsp:sp modelId="{96CF124E-87DD-8A43-ACF5-C7540B335819}">
      <dsp:nvSpPr>
        <dsp:cNvPr id="0" name=""/>
        <dsp:cNvSpPr/>
      </dsp:nvSpPr>
      <dsp:spPr>
        <a:xfrm>
          <a:off x="1569" y="1825058"/>
          <a:ext cx="1680929" cy="10085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Budget Subcommittee Actions</a:t>
          </a:r>
        </a:p>
      </dsp:txBody>
      <dsp:txXfrm>
        <a:off x="1569" y="1825058"/>
        <a:ext cx="1680929" cy="1008557"/>
      </dsp:txXfrm>
    </dsp:sp>
    <dsp:sp modelId="{1FEDC2BC-E0A1-0445-9BB4-7CB895A611C2}">
      <dsp:nvSpPr>
        <dsp:cNvPr id="0" name=""/>
        <dsp:cNvSpPr/>
      </dsp:nvSpPr>
      <dsp:spPr>
        <a:xfrm>
          <a:off x="3748243" y="2283617"/>
          <a:ext cx="356013" cy="91440"/>
        </a:xfrm>
        <a:custGeom>
          <a:avLst/>
          <a:gdLst/>
          <a:ahLst/>
          <a:cxnLst/>
          <a:rect l="0" t="0" r="0" b="0"/>
          <a:pathLst>
            <a:path>
              <a:moveTo>
                <a:pt x="0" y="45720"/>
              </a:moveTo>
              <a:lnTo>
                <a:pt x="35601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916584" y="2327404"/>
        <a:ext cx="19330" cy="3866"/>
      </dsp:txXfrm>
    </dsp:sp>
    <dsp:sp modelId="{B6D3FC55-8A88-ED4F-8F3F-D078CE79CA2C}">
      <dsp:nvSpPr>
        <dsp:cNvPr id="0" name=""/>
        <dsp:cNvSpPr/>
      </dsp:nvSpPr>
      <dsp:spPr>
        <a:xfrm>
          <a:off x="2069113" y="1825058"/>
          <a:ext cx="1680929" cy="10085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Conference Committee</a:t>
          </a:r>
        </a:p>
      </dsp:txBody>
      <dsp:txXfrm>
        <a:off x="2069113" y="1825058"/>
        <a:ext cx="1680929" cy="1008557"/>
      </dsp:txXfrm>
    </dsp:sp>
    <dsp:sp modelId="{5DF38D7D-F644-BB4A-9A17-42334351650C}">
      <dsp:nvSpPr>
        <dsp:cNvPr id="0" name=""/>
        <dsp:cNvSpPr/>
      </dsp:nvSpPr>
      <dsp:spPr>
        <a:xfrm>
          <a:off x="5815786" y="2283617"/>
          <a:ext cx="356013" cy="91440"/>
        </a:xfrm>
        <a:custGeom>
          <a:avLst/>
          <a:gdLst/>
          <a:ahLst/>
          <a:cxnLst/>
          <a:rect l="0" t="0" r="0" b="0"/>
          <a:pathLst>
            <a:path>
              <a:moveTo>
                <a:pt x="0" y="45720"/>
              </a:moveTo>
              <a:lnTo>
                <a:pt x="35601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984128" y="2327404"/>
        <a:ext cx="19330" cy="3866"/>
      </dsp:txXfrm>
    </dsp:sp>
    <dsp:sp modelId="{1E0FE97C-F15D-8547-9A29-13966505238E}">
      <dsp:nvSpPr>
        <dsp:cNvPr id="0" name=""/>
        <dsp:cNvSpPr/>
      </dsp:nvSpPr>
      <dsp:spPr>
        <a:xfrm>
          <a:off x="4136656" y="1825058"/>
          <a:ext cx="1680929" cy="1008557"/>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Legislative Actions</a:t>
          </a:r>
        </a:p>
      </dsp:txBody>
      <dsp:txXfrm>
        <a:off x="4136656" y="1825058"/>
        <a:ext cx="1680929" cy="1008557"/>
      </dsp:txXfrm>
    </dsp:sp>
    <dsp:sp modelId="{DC1BA39C-2EBD-9E4D-AB44-06C00AA2726E}">
      <dsp:nvSpPr>
        <dsp:cNvPr id="0" name=""/>
        <dsp:cNvSpPr/>
      </dsp:nvSpPr>
      <dsp:spPr>
        <a:xfrm>
          <a:off x="6204200" y="1825058"/>
          <a:ext cx="1680929" cy="10085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Governor’s Consideration</a:t>
          </a:r>
        </a:p>
      </dsp:txBody>
      <dsp:txXfrm>
        <a:off x="6204200" y="1825058"/>
        <a:ext cx="1680929" cy="10085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59E60-9808-6E4C-9D58-C4744E503612}">
      <dsp:nvSpPr>
        <dsp:cNvPr id="0" name=""/>
        <dsp:cNvSpPr/>
      </dsp:nvSpPr>
      <dsp:spPr>
        <a:xfrm>
          <a:off x="0" y="979051"/>
          <a:ext cx="7886700" cy="1305401"/>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8C8022-E0C2-0946-BCB6-8875187ACC1B}">
      <dsp:nvSpPr>
        <dsp:cNvPr id="0" name=""/>
        <dsp:cNvSpPr/>
      </dsp:nvSpPr>
      <dsp:spPr>
        <a:xfrm>
          <a:off x="3119" y="0"/>
          <a:ext cx="1363806"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kern="1200" dirty="0"/>
            <a:t>May 21—Distribution of request form.</a:t>
          </a:r>
        </a:p>
      </dsp:txBody>
      <dsp:txXfrm>
        <a:off x="3119" y="0"/>
        <a:ext cx="1363806" cy="1305401"/>
      </dsp:txXfrm>
    </dsp:sp>
    <dsp:sp modelId="{66D05A18-E5BD-F941-A368-3C1B69F5586A}">
      <dsp:nvSpPr>
        <dsp:cNvPr id="0" name=""/>
        <dsp:cNvSpPr/>
      </dsp:nvSpPr>
      <dsp:spPr>
        <a:xfrm>
          <a:off x="521847" y="1468576"/>
          <a:ext cx="326350" cy="32635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0FA76C-D898-8D43-BE4C-DF88424ED406}">
      <dsp:nvSpPr>
        <dsp:cNvPr id="0" name=""/>
        <dsp:cNvSpPr/>
      </dsp:nvSpPr>
      <dsp:spPr>
        <a:xfrm>
          <a:off x="1435115" y="1958102"/>
          <a:ext cx="1363806"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kern="1200" dirty="0"/>
            <a:t>June 29—Deadline for submittals.</a:t>
          </a:r>
        </a:p>
      </dsp:txBody>
      <dsp:txXfrm>
        <a:off x="1435115" y="1958102"/>
        <a:ext cx="1363806" cy="1305401"/>
      </dsp:txXfrm>
    </dsp:sp>
    <dsp:sp modelId="{26851BB9-590A-0D44-A8B8-7D7C507BDE01}">
      <dsp:nvSpPr>
        <dsp:cNvPr id="0" name=""/>
        <dsp:cNvSpPr/>
      </dsp:nvSpPr>
      <dsp:spPr>
        <a:xfrm>
          <a:off x="1953843" y="1468576"/>
          <a:ext cx="326350" cy="32635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7302BC-6651-E946-B772-DBF0E9919F5D}">
      <dsp:nvSpPr>
        <dsp:cNvPr id="0" name=""/>
        <dsp:cNvSpPr/>
      </dsp:nvSpPr>
      <dsp:spPr>
        <a:xfrm>
          <a:off x="2867111" y="0"/>
          <a:ext cx="1363806"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kern="1200" dirty="0"/>
            <a:t>August 16—Consultation Council meeting.</a:t>
          </a:r>
        </a:p>
      </dsp:txBody>
      <dsp:txXfrm>
        <a:off x="2867111" y="0"/>
        <a:ext cx="1363806" cy="1305401"/>
      </dsp:txXfrm>
    </dsp:sp>
    <dsp:sp modelId="{AEE3CA62-A682-304A-A939-3E87F3078DC0}">
      <dsp:nvSpPr>
        <dsp:cNvPr id="0" name=""/>
        <dsp:cNvSpPr/>
      </dsp:nvSpPr>
      <dsp:spPr>
        <a:xfrm>
          <a:off x="3385839" y="1468576"/>
          <a:ext cx="326350" cy="32635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74DF21-60DC-2B42-968A-2CFAA2079608}">
      <dsp:nvSpPr>
        <dsp:cNvPr id="0" name=""/>
        <dsp:cNvSpPr/>
      </dsp:nvSpPr>
      <dsp:spPr>
        <a:xfrm>
          <a:off x="4299108" y="1958102"/>
          <a:ext cx="1363806"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kern="1200" dirty="0"/>
            <a:t>September 17—Consideration by Board of Governors.</a:t>
          </a:r>
        </a:p>
      </dsp:txBody>
      <dsp:txXfrm>
        <a:off x="4299108" y="1958102"/>
        <a:ext cx="1363806" cy="1305401"/>
      </dsp:txXfrm>
    </dsp:sp>
    <dsp:sp modelId="{BB7D5AAB-0168-AB4D-B65A-EB82A195A179}">
      <dsp:nvSpPr>
        <dsp:cNvPr id="0" name=""/>
        <dsp:cNvSpPr/>
      </dsp:nvSpPr>
      <dsp:spPr>
        <a:xfrm>
          <a:off x="4817836" y="1468576"/>
          <a:ext cx="326350" cy="32635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607234-8D00-CE46-A282-C4BF181A0878}">
      <dsp:nvSpPr>
        <dsp:cNvPr id="0" name=""/>
        <dsp:cNvSpPr/>
      </dsp:nvSpPr>
      <dsp:spPr>
        <a:xfrm>
          <a:off x="5731104" y="0"/>
          <a:ext cx="1363806"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kern="1200" dirty="0"/>
            <a:t>September 21—Submittal to Department of Finance</a:t>
          </a:r>
        </a:p>
      </dsp:txBody>
      <dsp:txXfrm>
        <a:off x="5731104" y="0"/>
        <a:ext cx="1363806" cy="1305401"/>
      </dsp:txXfrm>
    </dsp:sp>
    <dsp:sp modelId="{C16D170A-CFA6-0343-98E1-710CC8EC9968}">
      <dsp:nvSpPr>
        <dsp:cNvPr id="0" name=""/>
        <dsp:cNvSpPr/>
      </dsp:nvSpPr>
      <dsp:spPr>
        <a:xfrm>
          <a:off x="6249832" y="1468576"/>
          <a:ext cx="326350" cy="326350"/>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2421" cy="46513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3884027" y="0"/>
            <a:ext cx="2972421" cy="465138"/>
          </a:xfrm>
          <a:prstGeom prst="rect">
            <a:avLst/>
          </a:prstGeom>
        </p:spPr>
        <p:txBody>
          <a:bodyPr vert="horz" lIns="91440" tIns="45720" rIns="91440" bIns="45720" rtlCol="0"/>
          <a:lstStyle>
            <a:lvl1pPr algn="r">
              <a:defRPr sz="1200"/>
            </a:lvl1pPr>
          </a:lstStyle>
          <a:p>
            <a:pPr>
              <a:defRPr/>
            </a:pPr>
            <a:fld id="{58E42B94-EBB5-4454-B1D6-21071F6F1F90}" type="datetimeFigureOut">
              <a:rPr lang="en-US"/>
              <a:pPr>
                <a:defRPr/>
              </a:pPr>
              <a:t>6/19/18</a:t>
            </a:fld>
            <a:endParaRPr lang="en-US" dirty="0"/>
          </a:p>
        </p:txBody>
      </p:sp>
      <p:sp>
        <p:nvSpPr>
          <p:cNvPr id="4" name="Footer Placeholder 3"/>
          <p:cNvSpPr>
            <a:spLocks noGrp="1"/>
          </p:cNvSpPr>
          <p:nvPr>
            <p:ph type="ftr" sz="quarter" idx="2"/>
          </p:nvPr>
        </p:nvSpPr>
        <p:spPr>
          <a:xfrm>
            <a:off x="2" y="8829675"/>
            <a:ext cx="2972421" cy="465138"/>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884027" y="8829675"/>
            <a:ext cx="2972421" cy="465138"/>
          </a:xfrm>
          <a:prstGeom prst="rect">
            <a:avLst/>
          </a:prstGeom>
        </p:spPr>
        <p:txBody>
          <a:bodyPr vert="horz" lIns="91440" tIns="45720" rIns="91440" bIns="45720" rtlCol="0" anchor="b"/>
          <a:lstStyle>
            <a:lvl1pPr algn="r">
              <a:defRPr sz="1200"/>
            </a:lvl1pPr>
          </a:lstStyle>
          <a:p>
            <a:pPr>
              <a:defRPr/>
            </a:pPr>
            <a:fld id="{5B849F5D-7A7C-4DEB-BE34-C053BAD0F100}" type="slidenum">
              <a:rPr lang="en-US"/>
              <a:pPr>
                <a:defRPr/>
              </a:pPr>
              <a:t>‹#›</a:t>
            </a:fld>
            <a:endParaRPr lang="en-US" dirty="0"/>
          </a:p>
        </p:txBody>
      </p:sp>
    </p:spTree>
    <p:extLst>
      <p:ext uri="{BB962C8B-B14F-4D97-AF65-F5344CB8AC3E}">
        <p14:creationId xmlns:p14="http://schemas.microsoft.com/office/powerpoint/2010/main" val="852358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2421" cy="46513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884027" y="0"/>
            <a:ext cx="2972421" cy="465138"/>
          </a:xfrm>
          <a:prstGeom prst="rect">
            <a:avLst/>
          </a:prstGeom>
        </p:spPr>
        <p:txBody>
          <a:bodyPr vert="horz" lIns="91440" tIns="45720" rIns="91440" bIns="45720" rtlCol="0"/>
          <a:lstStyle>
            <a:lvl1pPr algn="r">
              <a:defRPr sz="1200"/>
            </a:lvl1pPr>
          </a:lstStyle>
          <a:p>
            <a:pPr>
              <a:defRPr/>
            </a:pPr>
            <a:fld id="{D4F0C36B-7F54-408C-8AE3-EED48FA45C9A}" type="datetimeFigureOut">
              <a:rPr lang="en-US"/>
              <a:pPr>
                <a:defRPr/>
              </a:pPr>
              <a:t>6/19/18</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6421" y="4416428"/>
            <a:ext cx="5485158" cy="41830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8829675"/>
            <a:ext cx="2972421" cy="465138"/>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884027" y="8829675"/>
            <a:ext cx="2972421" cy="465138"/>
          </a:xfrm>
          <a:prstGeom prst="rect">
            <a:avLst/>
          </a:prstGeom>
        </p:spPr>
        <p:txBody>
          <a:bodyPr vert="horz" lIns="91440" tIns="45720" rIns="91440" bIns="45720" rtlCol="0" anchor="b"/>
          <a:lstStyle>
            <a:lvl1pPr algn="r">
              <a:defRPr sz="1200"/>
            </a:lvl1pPr>
          </a:lstStyle>
          <a:p>
            <a:pPr>
              <a:defRPr/>
            </a:pPr>
            <a:fld id="{A86640BE-FF72-47B4-9CFC-6E93A1BCACE2}" type="slidenum">
              <a:rPr lang="en-US"/>
              <a:pPr>
                <a:defRPr/>
              </a:pPr>
              <a:t>‹#›</a:t>
            </a:fld>
            <a:endParaRPr lang="en-US" dirty="0"/>
          </a:p>
        </p:txBody>
      </p:sp>
    </p:spTree>
    <p:extLst>
      <p:ext uri="{BB962C8B-B14F-4D97-AF65-F5344CB8AC3E}">
        <p14:creationId xmlns:p14="http://schemas.microsoft.com/office/powerpoint/2010/main" val="10144701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490400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423224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A3A13-E10C-4368-8E6F-636AB65F698A}" type="slidenum">
              <a:rPr lang="en-US" smtClean="0"/>
              <a:t>16</a:t>
            </a:fld>
            <a:endParaRPr lang="en-US" dirty="0"/>
          </a:p>
        </p:txBody>
      </p:sp>
    </p:spTree>
    <p:extLst>
      <p:ext uri="{BB962C8B-B14F-4D97-AF65-F5344CB8AC3E}">
        <p14:creationId xmlns:p14="http://schemas.microsoft.com/office/powerpoint/2010/main" val="3752467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A3A13-E10C-4368-8E6F-636AB65F698A}" type="slidenum">
              <a:rPr lang="en-US" smtClean="0"/>
              <a:t>17</a:t>
            </a:fld>
            <a:endParaRPr lang="en-US" dirty="0"/>
          </a:p>
        </p:txBody>
      </p:sp>
    </p:spTree>
    <p:extLst>
      <p:ext uri="{BB962C8B-B14F-4D97-AF65-F5344CB8AC3E}">
        <p14:creationId xmlns:p14="http://schemas.microsoft.com/office/powerpoint/2010/main" val="2690074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8688">
              <a:spcBef>
                <a:spcPct val="30000"/>
              </a:spcBef>
              <a:defRPr sz="1200">
                <a:solidFill>
                  <a:schemeClr val="tx1"/>
                </a:solidFill>
                <a:latin typeface="Calibri" pitchFamily="34" charset="0"/>
              </a:defRPr>
            </a:lvl1pPr>
            <a:lvl2pPr marL="742950" indent="-284163" defTabSz="928688">
              <a:spcBef>
                <a:spcPct val="30000"/>
              </a:spcBef>
              <a:defRPr sz="1200">
                <a:solidFill>
                  <a:schemeClr val="tx1"/>
                </a:solidFill>
                <a:latin typeface="Calibri" pitchFamily="34" charset="0"/>
              </a:defRPr>
            </a:lvl2pPr>
            <a:lvl3pPr marL="1143000" indent="-227013" defTabSz="928688">
              <a:spcBef>
                <a:spcPct val="30000"/>
              </a:spcBef>
              <a:defRPr sz="1200">
                <a:solidFill>
                  <a:schemeClr val="tx1"/>
                </a:solidFill>
                <a:latin typeface="Calibri" pitchFamily="34" charset="0"/>
              </a:defRPr>
            </a:lvl3pPr>
            <a:lvl4pPr marL="1601788" indent="-227013" defTabSz="928688">
              <a:spcBef>
                <a:spcPct val="30000"/>
              </a:spcBef>
              <a:defRPr sz="1200">
                <a:solidFill>
                  <a:schemeClr val="tx1"/>
                </a:solidFill>
                <a:latin typeface="Calibri" pitchFamily="34" charset="0"/>
              </a:defRPr>
            </a:lvl4pPr>
            <a:lvl5pPr marL="2058988" indent="-227013" defTabSz="928688">
              <a:spcBef>
                <a:spcPct val="30000"/>
              </a:spcBef>
              <a:defRPr sz="1200">
                <a:solidFill>
                  <a:schemeClr val="tx1"/>
                </a:solidFill>
                <a:latin typeface="Calibri" pitchFamily="34" charset="0"/>
              </a:defRPr>
            </a:lvl5pPr>
            <a:lvl6pPr marL="2516188" indent="-227013" defTabSz="928688" eaLnBrk="0" fontAlgn="base" hangingPunct="0">
              <a:spcBef>
                <a:spcPct val="30000"/>
              </a:spcBef>
              <a:spcAft>
                <a:spcPct val="0"/>
              </a:spcAft>
              <a:defRPr sz="1200">
                <a:solidFill>
                  <a:schemeClr val="tx1"/>
                </a:solidFill>
                <a:latin typeface="Calibri" pitchFamily="34" charset="0"/>
              </a:defRPr>
            </a:lvl6pPr>
            <a:lvl7pPr marL="2973388" indent="-227013" defTabSz="928688" eaLnBrk="0" fontAlgn="base" hangingPunct="0">
              <a:spcBef>
                <a:spcPct val="30000"/>
              </a:spcBef>
              <a:spcAft>
                <a:spcPct val="0"/>
              </a:spcAft>
              <a:defRPr sz="1200">
                <a:solidFill>
                  <a:schemeClr val="tx1"/>
                </a:solidFill>
                <a:latin typeface="Calibri" pitchFamily="34" charset="0"/>
              </a:defRPr>
            </a:lvl7pPr>
            <a:lvl8pPr marL="3430588" indent="-227013" defTabSz="928688" eaLnBrk="0" fontAlgn="base" hangingPunct="0">
              <a:spcBef>
                <a:spcPct val="30000"/>
              </a:spcBef>
              <a:spcAft>
                <a:spcPct val="0"/>
              </a:spcAft>
              <a:defRPr sz="1200">
                <a:solidFill>
                  <a:schemeClr val="tx1"/>
                </a:solidFill>
                <a:latin typeface="Calibri" pitchFamily="34" charset="0"/>
              </a:defRPr>
            </a:lvl8pPr>
            <a:lvl9pPr marL="3887788" indent="-227013" defTabSz="92868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36CE586-1C74-4E68-B1B3-79605747D571}" type="slidenum">
              <a:rPr lang="en-US" altLang="en-US" smtClean="0">
                <a:solidFill>
                  <a:srgbClr val="000000"/>
                </a:solidFill>
                <a:latin typeface="Arial" charset="0"/>
              </a:rPr>
              <a:pPr eaLnBrk="1" hangingPunct="1">
                <a:spcBef>
                  <a:spcPct val="0"/>
                </a:spcBef>
              </a:pPr>
              <a:t>24</a:t>
            </a:fld>
            <a:endParaRPr lang="en-US" altLang="en-US" dirty="0">
              <a:solidFill>
                <a:srgbClr val="000000"/>
              </a:solidFill>
              <a:latin typeface="Arial" charset="0"/>
            </a:endParaRPr>
          </a:p>
        </p:txBody>
      </p:sp>
      <p:sp>
        <p:nvSpPr>
          <p:cNvPr id="56323" name="Rectangle 2"/>
          <p:cNvSpPr>
            <a:spLocks noGrp="1" noRot="1" noChangeAspect="1" noChangeArrowheads="1" noTextEdit="1"/>
          </p:cNvSpPr>
          <p:nvPr>
            <p:ph type="sldImg"/>
          </p:nvPr>
        </p:nvSpPr>
        <p:spPr bwMode="auto">
          <a:xfrm>
            <a:off x="1106488" y="695325"/>
            <a:ext cx="46450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32720828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1"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7" name="Freeform 18"/>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9"/>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B3926A49-D0A6-4474-AA55-5AB3EAEF31BA}" type="slidenum">
              <a:rPr lang="en-US"/>
              <a:pPr>
                <a:defRPr/>
              </a:pPr>
              <a:t>‹#›</a:t>
            </a:fld>
            <a:endParaRPr lang="en-US" dirty="0"/>
          </a:p>
        </p:txBody>
      </p:sp>
    </p:spTree>
    <p:extLst>
      <p:ext uri="{BB962C8B-B14F-4D97-AF65-F5344CB8AC3E}">
        <p14:creationId xmlns:p14="http://schemas.microsoft.com/office/powerpoint/2010/main" val="4162343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33"/>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AAA4A6A8-8B56-47E4-AA6F-61702F4EA47A}" type="slidenum">
              <a:rPr lang="en-US"/>
              <a:pPr>
                <a:defRPr/>
              </a:pPr>
              <a:t>‹#›</a:t>
            </a:fld>
            <a:endParaRPr lang="en-US" dirty="0"/>
          </a:p>
        </p:txBody>
      </p:sp>
    </p:spTree>
    <p:extLst>
      <p:ext uri="{BB962C8B-B14F-4D97-AF65-F5344CB8AC3E}">
        <p14:creationId xmlns:p14="http://schemas.microsoft.com/office/powerpoint/2010/main" val="2222108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8"/>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D6717E88-27C0-4C3D-8DC5-1A59CF288785}" type="slidenum">
              <a:rPr lang="en-US"/>
              <a:pPr>
                <a:defRPr/>
              </a:pPr>
              <a:t>‹#›</a:t>
            </a:fld>
            <a:endParaRPr lang="en-US" dirty="0"/>
          </a:p>
        </p:txBody>
      </p:sp>
    </p:spTree>
    <p:extLst>
      <p:ext uri="{BB962C8B-B14F-4D97-AF65-F5344CB8AC3E}">
        <p14:creationId xmlns:p14="http://schemas.microsoft.com/office/powerpoint/2010/main" val="3986754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35DA3E-D01E-AD41-B24A-0A697DB152BE}" type="datetimeFigureOut">
              <a:rPr lang="en-US" smtClean="0">
                <a:solidFill>
                  <a:prstClr val="black">
                    <a:tint val="75000"/>
                  </a:prstClr>
                </a:solidFill>
              </a:rPr>
              <a:pPr/>
              <a:t>6/19/18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43D756-718A-164E-9CE8-738637616E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767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solidFill>
                  <a:prstClr val="black">
                    <a:tint val="75000"/>
                  </a:prstClr>
                </a:solidFill>
              </a:rPr>
              <a:pPr/>
              <a:t>6/19/18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43D756-718A-164E-9CE8-738637616E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354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7"/>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7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35DA3E-D01E-AD41-B24A-0A697DB152BE}" type="datetimeFigureOut">
              <a:rPr lang="en-US" smtClean="0">
                <a:solidFill>
                  <a:prstClr val="black">
                    <a:tint val="75000"/>
                  </a:prstClr>
                </a:solidFill>
              </a:rPr>
              <a:pPr/>
              <a:t>6/19/18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43D756-718A-164E-9CE8-738637616E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192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35DA3E-D01E-AD41-B24A-0A697DB152BE}" type="datetimeFigureOut">
              <a:rPr lang="en-US" smtClean="0">
                <a:solidFill>
                  <a:prstClr val="black">
                    <a:tint val="75000"/>
                  </a:prstClr>
                </a:solidFill>
              </a:rPr>
              <a:pPr/>
              <a:t>6/19/18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43D756-718A-164E-9CE8-738637616E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928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35DA3E-D01E-AD41-B24A-0A697DB152BE}" type="datetimeFigureOut">
              <a:rPr lang="en-US" smtClean="0">
                <a:solidFill>
                  <a:prstClr val="black">
                    <a:tint val="75000"/>
                  </a:prstClr>
                </a:solidFill>
              </a:rPr>
              <a:pPr/>
              <a:t>6/19/18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43D756-718A-164E-9CE8-738637616E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833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35DA3E-D01E-AD41-B24A-0A697DB152BE}" type="datetimeFigureOut">
              <a:rPr lang="en-US" smtClean="0">
                <a:solidFill>
                  <a:prstClr val="black">
                    <a:tint val="75000"/>
                  </a:prstClr>
                </a:solidFill>
              </a:rPr>
              <a:pPr/>
              <a:t>6/19/18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643D756-718A-164E-9CE8-738637616E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5435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35DA3E-D01E-AD41-B24A-0A697DB152BE}" type="datetimeFigureOut">
              <a:rPr lang="en-US" smtClean="0">
                <a:solidFill>
                  <a:prstClr val="black">
                    <a:tint val="75000"/>
                  </a:prstClr>
                </a:solidFill>
              </a:rPr>
              <a:pPr/>
              <a:t>6/19/18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43D756-718A-164E-9CE8-738637616E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8939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3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35DA3E-D01E-AD41-B24A-0A697DB152BE}" type="datetimeFigureOut">
              <a:rPr lang="en-US" smtClean="0">
                <a:solidFill>
                  <a:prstClr val="black">
                    <a:tint val="75000"/>
                  </a:prstClr>
                </a:solidFill>
              </a:rPr>
              <a:pPr/>
              <a:t>6/19/18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43D756-718A-164E-9CE8-738637616E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4859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C5160170-8B91-49AC-89E9-8ACE13C10E38}" type="slidenum">
              <a:rPr lang="en-US"/>
              <a:pPr>
                <a:defRPr/>
              </a:pPr>
              <a:t>‹#›</a:t>
            </a:fld>
            <a:endParaRPr lang="en-US" dirty="0"/>
          </a:p>
        </p:txBody>
      </p:sp>
    </p:spTree>
    <p:extLst>
      <p:ext uri="{BB962C8B-B14F-4D97-AF65-F5344CB8AC3E}">
        <p14:creationId xmlns:p14="http://schemas.microsoft.com/office/powerpoint/2010/main" val="2196988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3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35DA3E-D01E-AD41-B24A-0A697DB152BE}" type="datetimeFigureOut">
              <a:rPr lang="en-US" smtClean="0">
                <a:solidFill>
                  <a:prstClr val="black">
                    <a:tint val="75000"/>
                  </a:prstClr>
                </a:solidFill>
              </a:rPr>
              <a:pPr/>
              <a:t>6/19/18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43D756-718A-164E-9CE8-738637616E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643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solidFill>
                  <a:prstClr val="black">
                    <a:tint val="75000"/>
                  </a:prstClr>
                </a:solidFill>
              </a:rPr>
              <a:pPr/>
              <a:t>6/19/18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43D756-718A-164E-9CE8-738637616E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1457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solidFill>
                  <a:prstClr val="black">
                    <a:tint val="75000"/>
                  </a:prstClr>
                </a:solidFill>
              </a:rPr>
              <a:pPr/>
              <a:t>6/19/18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43D756-718A-164E-9CE8-738637616E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81747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35DA3E-D01E-AD41-B24A-0A697DB152BE}" type="datetimeFigureOut">
              <a:rPr lang="en-US" smtClean="0">
                <a:solidFill>
                  <a:prstClr val="black">
                    <a:tint val="75000"/>
                  </a:prstClr>
                </a:solidFill>
              </a:rPr>
              <a:pPr/>
              <a:t>6/19/18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43D756-718A-164E-9CE8-738637616E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32800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solidFill>
                  <a:prstClr val="black">
                    <a:tint val="75000"/>
                  </a:prstClr>
                </a:solidFill>
              </a:rPr>
              <a:pPr/>
              <a:t>6/19/18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43D756-718A-164E-9CE8-738637616E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67953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35DA3E-D01E-AD41-B24A-0A697DB152BE}" type="datetimeFigureOut">
              <a:rPr lang="en-US" smtClean="0">
                <a:solidFill>
                  <a:prstClr val="black">
                    <a:tint val="75000"/>
                  </a:prstClr>
                </a:solidFill>
              </a:rPr>
              <a:pPr/>
              <a:t>6/19/18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43D756-718A-164E-9CE8-738637616E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70230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35DA3E-D01E-AD41-B24A-0A697DB152BE}" type="datetimeFigureOut">
              <a:rPr lang="en-US" smtClean="0">
                <a:solidFill>
                  <a:prstClr val="black">
                    <a:tint val="75000"/>
                  </a:prstClr>
                </a:solidFill>
              </a:rPr>
              <a:pPr/>
              <a:t>6/19/18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43D756-718A-164E-9CE8-738637616E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43602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35DA3E-D01E-AD41-B24A-0A697DB152BE}" type="datetimeFigureOut">
              <a:rPr lang="en-US" smtClean="0">
                <a:solidFill>
                  <a:prstClr val="black">
                    <a:tint val="75000"/>
                  </a:prstClr>
                </a:solidFill>
              </a:rPr>
              <a:pPr/>
              <a:t>6/19/18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43D756-718A-164E-9CE8-738637616E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3466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35DA3E-D01E-AD41-B24A-0A697DB152BE}" type="datetimeFigureOut">
              <a:rPr lang="en-US" smtClean="0">
                <a:solidFill>
                  <a:prstClr val="black">
                    <a:tint val="75000"/>
                  </a:prstClr>
                </a:solidFill>
              </a:rPr>
              <a:pPr/>
              <a:t>6/19/18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643D756-718A-164E-9CE8-738637616E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39292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35DA3E-D01E-AD41-B24A-0A697DB152BE}" type="datetimeFigureOut">
              <a:rPr lang="en-US" smtClean="0">
                <a:solidFill>
                  <a:prstClr val="black">
                    <a:tint val="75000"/>
                  </a:prstClr>
                </a:solidFill>
              </a:rPr>
              <a:pPr/>
              <a:t>6/19/18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43D756-718A-164E-9CE8-738637616E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9975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dirty="0"/>
          </a:p>
        </p:txBody>
      </p:sp>
      <p:sp>
        <p:nvSpPr>
          <p:cNvPr id="5" name="Chevron 4"/>
          <p:cNvSpPr/>
          <p:nvPr/>
        </p:nvSpPr>
        <p:spPr>
          <a:xfrm>
            <a:off x="3449640"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p>
        </p:txBody>
      </p:sp>
      <p:sp>
        <p:nvSpPr>
          <p:cNvPr id="7" name="Footer Placeholder 4"/>
          <p:cNvSpPr>
            <a:spLocks noGrp="1"/>
          </p:cNvSpPr>
          <p:nvPr>
            <p:ph type="ftr" sz="quarter" idx="11"/>
          </p:nvPr>
        </p:nvSpPr>
        <p:spPr/>
        <p:txBody>
          <a:bodyPr/>
          <a:lstStyle>
            <a:lvl1pPr>
              <a:defRPr/>
            </a:lvl1pPr>
            <a:extLst/>
          </a:lstStyle>
          <a:p>
            <a:pPr>
              <a:defRPr/>
            </a:pP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7CE7A311-ACEA-4E68-ABFE-C9256280D8DC}" type="slidenum">
              <a:rPr lang="en-US"/>
              <a:pPr>
                <a:defRPr/>
              </a:pPr>
              <a:t>‹#›</a:t>
            </a:fld>
            <a:endParaRPr lang="en-US" dirty="0"/>
          </a:p>
        </p:txBody>
      </p:sp>
    </p:spTree>
    <p:extLst>
      <p:ext uri="{BB962C8B-B14F-4D97-AF65-F5344CB8AC3E}">
        <p14:creationId xmlns:p14="http://schemas.microsoft.com/office/powerpoint/2010/main" val="979465570"/>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35DA3E-D01E-AD41-B24A-0A697DB152BE}" type="datetimeFigureOut">
              <a:rPr lang="en-US" smtClean="0">
                <a:solidFill>
                  <a:prstClr val="black">
                    <a:tint val="75000"/>
                  </a:prstClr>
                </a:solidFill>
              </a:rPr>
              <a:pPr/>
              <a:t>6/19/18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43D756-718A-164E-9CE8-738637616E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2591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35DA3E-D01E-AD41-B24A-0A697DB152BE}" type="datetimeFigureOut">
              <a:rPr lang="en-US" smtClean="0">
                <a:solidFill>
                  <a:prstClr val="black">
                    <a:tint val="75000"/>
                  </a:prstClr>
                </a:solidFill>
              </a:rPr>
              <a:pPr/>
              <a:t>6/19/18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43D756-718A-164E-9CE8-738637616E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58072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solidFill>
                  <a:prstClr val="black">
                    <a:tint val="75000"/>
                  </a:prstClr>
                </a:solidFill>
              </a:rPr>
              <a:pPr/>
              <a:t>6/19/18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43D756-718A-164E-9CE8-738637616E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19771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solidFill>
                  <a:prstClr val="black">
                    <a:tint val="75000"/>
                  </a:prstClr>
                </a:solidFill>
              </a:rPr>
              <a:pPr/>
              <a:t>6/19/18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43D756-718A-164E-9CE8-738637616E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37161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B35DA3E-D01E-AD41-B24A-0A697DB152BE}" type="datetimeFigureOut">
              <a:rPr lang="en-US" smtClean="0">
                <a:solidFill>
                  <a:prstClr val="black">
                    <a:tint val="75000"/>
                  </a:prstClr>
                </a:solidFill>
              </a:rPr>
              <a:pPr/>
              <a:t>6/19/18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43D756-718A-164E-9CE8-738637616E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5769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solidFill>
                  <a:prstClr val="black">
                    <a:tint val="75000"/>
                  </a:prstClr>
                </a:solidFill>
              </a:rPr>
              <a:pPr/>
              <a:t>6/19/18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43D756-718A-164E-9CE8-738637616E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18218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35DA3E-D01E-AD41-B24A-0A697DB152BE}" type="datetimeFigureOut">
              <a:rPr lang="en-US" smtClean="0">
                <a:solidFill>
                  <a:prstClr val="black">
                    <a:tint val="75000"/>
                  </a:prstClr>
                </a:solidFill>
              </a:rPr>
              <a:pPr/>
              <a:t>6/19/18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43D756-718A-164E-9CE8-738637616E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82195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35DA3E-D01E-AD41-B24A-0A697DB152BE}" type="datetimeFigureOut">
              <a:rPr lang="en-US" smtClean="0">
                <a:solidFill>
                  <a:prstClr val="black">
                    <a:tint val="75000"/>
                  </a:prstClr>
                </a:solidFill>
              </a:rPr>
              <a:pPr/>
              <a:t>6/19/18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43D756-718A-164E-9CE8-738637616E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14690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35DA3E-D01E-AD41-B24A-0A697DB152BE}" type="datetimeFigureOut">
              <a:rPr lang="en-US" smtClean="0">
                <a:solidFill>
                  <a:prstClr val="black">
                    <a:tint val="75000"/>
                  </a:prstClr>
                </a:solidFill>
              </a:rPr>
              <a:pPr/>
              <a:t>6/19/18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43D756-718A-164E-9CE8-738637616E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4156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35DA3E-D01E-AD41-B24A-0A697DB152BE}" type="datetimeFigureOut">
              <a:rPr lang="en-US" smtClean="0">
                <a:solidFill>
                  <a:prstClr val="black">
                    <a:tint val="75000"/>
                  </a:prstClr>
                </a:solidFill>
              </a:rPr>
              <a:pPr/>
              <a:t>6/19/18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643D756-718A-164E-9CE8-738637616E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3074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6"/>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36"/>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20C8C8BA-F657-45E1-8DF8-A76DAB67D5ED}" type="slidenum">
              <a:rPr lang="en-US"/>
              <a:pPr>
                <a:defRPr/>
              </a:pPr>
              <a:t>‹#›</a:t>
            </a:fld>
            <a:endParaRPr lang="en-US" dirty="0"/>
          </a:p>
        </p:txBody>
      </p:sp>
    </p:spTree>
    <p:extLst>
      <p:ext uri="{BB962C8B-B14F-4D97-AF65-F5344CB8AC3E}">
        <p14:creationId xmlns:p14="http://schemas.microsoft.com/office/powerpoint/2010/main" val="1462283474"/>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35DA3E-D01E-AD41-B24A-0A697DB152BE}" type="datetimeFigureOut">
              <a:rPr lang="en-US" smtClean="0">
                <a:solidFill>
                  <a:prstClr val="black">
                    <a:tint val="75000"/>
                  </a:prstClr>
                </a:solidFill>
              </a:rPr>
              <a:pPr/>
              <a:t>6/19/18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43D756-718A-164E-9CE8-738637616E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0610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B35DA3E-D01E-AD41-B24A-0A697DB152BE}" type="datetimeFigureOut">
              <a:rPr lang="en-US" smtClean="0">
                <a:solidFill>
                  <a:prstClr val="black">
                    <a:tint val="75000"/>
                  </a:prstClr>
                </a:solidFill>
              </a:rPr>
              <a:pPr/>
              <a:t>6/19/18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43D756-718A-164E-9CE8-738637616E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0186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B35DA3E-D01E-AD41-B24A-0A697DB152BE}" type="datetimeFigureOut">
              <a:rPr lang="en-US" smtClean="0">
                <a:solidFill>
                  <a:prstClr val="black">
                    <a:tint val="75000"/>
                  </a:prstClr>
                </a:solidFill>
              </a:rPr>
              <a:pPr/>
              <a:t>6/19/18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43D756-718A-164E-9CE8-738637616E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8507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solidFill>
                  <a:prstClr val="black">
                    <a:tint val="75000"/>
                  </a:prstClr>
                </a:solidFill>
              </a:rPr>
              <a:pPr/>
              <a:t>6/19/18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43D756-718A-164E-9CE8-738637616E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9203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solidFill>
                  <a:prstClr val="black">
                    <a:tint val="75000"/>
                  </a:prstClr>
                </a:solidFill>
              </a:rPr>
              <a:pPr/>
              <a:t>6/19/18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43D756-718A-164E-9CE8-738637616E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437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30"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302"/>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9" y="1444302"/>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endParaRPr lang="en-US" dirty="0"/>
          </a:p>
        </p:txBody>
      </p:sp>
      <p:sp>
        <p:nvSpPr>
          <p:cNvPr id="8" name="Footer Placeholder 7"/>
          <p:cNvSpPr>
            <a:spLocks noGrp="1"/>
          </p:cNvSpPr>
          <p:nvPr>
            <p:ph type="ftr" sz="quarter" idx="11"/>
          </p:nvPr>
        </p:nvSpPr>
        <p:spPr/>
        <p:txBody>
          <a:bodyPr/>
          <a:lstStyle>
            <a:lvl1pPr>
              <a:defRPr/>
            </a:lvl1pPr>
            <a:extLst/>
          </a:lstStyle>
          <a:p>
            <a:pPr>
              <a:defRPr/>
            </a:pP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4A7E2931-32A1-45E9-BA9A-591B889CBE95}" type="slidenum">
              <a:rPr lang="en-US"/>
              <a:pPr>
                <a:defRPr/>
              </a:pPr>
              <a:t>‹#›</a:t>
            </a:fld>
            <a:endParaRPr lang="en-US" dirty="0"/>
          </a:p>
        </p:txBody>
      </p:sp>
    </p:spTree>
    <p:extLst>
      <p:ext uri="{BB962C8B-B14F-4D97-AF65-F5344CB8AC3E}">
        <p14:creationId xmlns:p14="http://schemas.microsoft.com/office/powerpoint/2010/main" val="181787919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endParaRPr lang="en-US" dirty="0"/>
          </a:p>
        </p:txBody>
      </p:sp>
      <p:sp>
        <p:nvSpPr>
          <p:cNvPr id="4" name="Footer Placeholder 3"/>
          <p:cNvSpPr>
            <a:spLocks noGrp="1"/>
          </p:cNvSpPr>
          <p:nvPr>
            <p:ph type="ftr" sz="quarter" idx="11"/>
          </p:nvPr>
        </p:nvSpPr>
        <p:spPr/>
        <p:txBody>
          <a:bodyPr/>
          <a:lstStyle>
            <a:lvl1pPr>
              <a:defRPr/>
            </a:lvl1pPr>
            <a:extLst/>
          </a:lstStyle>
          <a:p>
            <a:pPr>
              <a:defRPr/>
            </a:pP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6E6B018C-AEEB-486A-B2B4-BB6846EFA1CF}" type="slidenum">
              <a:rPr lang="en-US"/>
              <a:pPr>
                <a:defRPr/>
              </a:pPr>
              <a:t>‹#›</a:t>
            </a:fld>
            <a:endParaRPr lang="en-US" dirty="0"/>
          </a:p>
        </p:txBody>
      </p:sp>
    </p:spTree>
    <p:extLst>
      <p:ext uri="{BB962C8B-B14F-4D97-AF65-F5344CB8AC3E}">
        <p14:creationId xmlns:p14="http://schemas.microsoft.com/office/powerpoint/2010/main" val="846000008"/>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676D6D12-1DBD-4375-B8F4-D091B53F2D1D}" type="slidenum">
              <a:rPr lang="en-US"/>
              <a:pPr>
                <a:defRPr/>
              </a:pPr>
              <a:t>‹#›</a:t>
            </a:fld>
            <a:endParaRPr lang="en-US" dirty="0"/>
          </a:p>
        </p:txBody>
      </p:sp>
    </p:spTree>
    <p:extLst>
      <p:ext uri="{BB962C8B-B14F-4D97-AF65-F5344CB8AC3E}">
        <p14:creationId xmlns:p14="http://schemas.microsoft.com/office/powerpoint/2010/main" val="3315327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932AE680-B40B-4770-B8E6-D7BDB6E3B65E}" type="slidenum">
              <a:rPr lang="en-US"/>
              <a:pPr>
                <a:defRPr/>
              </a:pPr>
              <a:t>‹#›</a:t>
            </a:fld>
            <a:endParaRPr lang="en-US" dirty="0"/>
          </a:p>
        </p:txBody>
      </p:sp>
    </p:spTree>
    <p:extLst>
      <p:ext uri="{BB962C8B-B14F-4D97-AF65-F5344CB8AC3E}">
        <p14:creationId xmlns:p14="http://schemas.microsoft.com/office/powerpoint/2010/main" val="83934328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5"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6" name="Freeform 15"/>
          <p:cNvSpPr>
            <a:spLocks/>
          </p:cNvSpPr>
          <p:nvPr/>
        </p:nvSpPr>
        <p:spPr bwMode="auto">
          <a:xfrm>
            <a:off x="485776"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7" name="Right Triangle 6"/>
          <p:cNvSpPr>
            <a:spLocks/>
          </p:cNvSpPr>
          <p:nvPr/>
        </p:nvSpPr>
        <p:spPr bwMode="auto">
          <a:xfrm>
            <a:off x="-6042" y="5791253"/>
            <a:ext cx="3402314" cy="1080868"/>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cxnSp>
        <p:nvCxnSpPr>
          <p:cNvPr id="8" name="Straight Connector 7"/>
          <p:cNvCxnSpPr/>
          <p:nvPr/>
        </p:nvCxnSpPr>
        <p:spPr>
          <a:xfrm>
            <a:off x="-9237" y="5787746"/>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9"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dirty="0"/>
          </a:p>
        </p:txBody>
      </p:sp>
      <p:sp>
        <p:nvSpPr>
          <p:cNvPr id="10" name="Chevron 9"/>
          <p:cNvSpPr/>
          <p:nvPr/>
        </p:nvSpPr>
        <p:spPr>
          <a:xfrm>
            <a:off x="8477254"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a:t>Click icon to add picture</a:t>
            </a:r>
          </a:p>
        </p:txBody>
      </p:sp>
      <p:sp>
        <p:nvSpPr>
          <p:cNvPr id="2" name="Title 1"/>
          <p:cNvSpPr>
            <a:spLocks noGrp="1"/>
          </p:cNvSpPr>
          <p:nvPr>
            <p:ph type="title"/>
          </p:nvPr>
        </p:nvSpPr>
        <p:spPr>
          <a:xfrm>
            <a:off x="228601"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B5BE331D-67F1-486F-A489-0D98310262D7}" type="slidenum">
              <a:rPr lang="en-US"/>
              <a:pPr>
                <a:defRPr/>
              </a:pPr>
              <a:t>‹#›</a:t>
            </a:fld>
            <a:endParaRPr lang="en-US" dirty="0"/>
          </a:p>
        </p:txBody>
      </p:sp>
    </p:spTree>
    <p:extLst>
      <p:ext uri="{BB962C8B-B14F-4D97-AF65-F5344CB8AC3E}">
        <p14:creationId xmlns:p14="http://schemas.microsoft.com/office/powerpoint/2010/main" val="158745913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5"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1027" name="Freeform 11"/>
          <p:cNvSpPr>
            <a:spLocks/>
          </p:cNvSpPr>
          <p:nvPr/>
        </p:nvSpPr>
        <p:spPr bwMode="auto">
          <a:xfrm>
            <a:off x="485776"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cxnSp>
        <p:nvCxnSpPr>
          <p:cNvPr id="15" name="Straight Connector 14"/>
          <p:cNvCxnSpPr/>
          <p:nvPr/>
        </p:nvCxnSpPr>
        <p:spPr>
          <a:xfrm>
            <a:off x="-9237" y="5787746"/>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727825" y="6408746"/>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79913" y="6408746"/>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dirty="0"/>
          </a:p>
        </p:txBody>
      </p:sp>
      <p:sp>
        <p:nvSpPr>
          <p:cNvPr id="18" name="Slide Number Placeholder 17"/>
          <p:cNvSpPr>
            <a:spLocks noGrp="1"/>
          </p:cNvSpPr>
          <p:nvPr>
            <p:ph type="sldNum" sz="quarter" idx="4"/>
          </p:nvPr>
        </p:nvSpPr>
        <p:spPr>
          <a:xfrm>
            <a:off x="8647113" y="6408746"/>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37FE051C-DB3E-4110-B6D3-7A692B07F76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48" r:id="rId1"/>
    <p:sldLayoutId id="2147483944" r:id="rId2"/>
    <p:sldLayoutId id="2147483949" r:id="rId3"/>
    <p:sldLayoutId id="2147483950" r:id="rId4"/>
    <p:sldLayoutId id="2147483951" r:id="rId5"/>
    <p:sldLayoutId id="2147483952" r:id="rId6"/>
    <p:sldLayoutId id="2147483945" r:id="rId7"/>
    <p:sldLayoutId id="2147483953" r:id="rId8"/>
    <p:sldLayoutId id="2147483954" r:id="rId9"/>
    <p:sldLayoutId id="2147483946" r:id="rId10"/>
    <p:sldLayoutId id="2147483947" r:id="rId11"/>
  </p:sldLayoutIdLst>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alpha val="0"/>
              </a:schemeClr>
            </a:gs>
            <a:gs pos="100000">
              <a:schemeClr val="accent3">
                <a:lumMod val="45000"/>
                <a:lumOff val="55000"/>
              </a:schemeClr>
            </a:gs>
            <a:gs pos="100000">
              <a:schemeClr val="accent3">
                <a:lumMod val="0"/>
                <a:lumOff val="100000"/>
                <a:alpha val="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5B35DA3E-D01E-AD41-B24A-0A697DB152BE}" type="datetimeFigureOut">
              <a:rPr lang="en-US" smtClean="0">
                <a:solidFill>
                  <a:prstClr val="black">
                    <a:tint val="75000"/>
                  </a:prstClr>
                </a:solidFill>
                <a:latin typeface="Georgia" panose="02040502050405020303"/>
              </a:rPr>
              <a:pPr eaLnBrk="1" fontAlgn="auto" hangingPunct="1">
                <a:spcBef>
                  <a:spcPts val="0"/>
                </a:spcBef>
                <a:spcAft>
                  <a:spcPts val="0"/>
                </a:spcAft>
              </a:pPr>
              <a:t>6/19/18</a:t>
            </a:fld>
            <a:endParaRPr lang="en-US">
              <a:solidFill>
                <a:prstClr val="black">
                  <a:tint val="75000"/>
                </a:prstClr>
              </a:solidFill>
              <a:latin typeface="Georgia" panose="02040502050405020303"/>
            </a:endParaRPr>
          </a:p>
        </p:txBody>
      </p:sp>
      <p:sp>
        <p:nvSpPr>
          <p:cNvPr id="5" name="Footer Placeholder 4"/>
          <p:cNvSpPr>
            <a:spLocks noGrp="1"/>
          </p:cNvSpPr>
          <p:nvPr>
            <p:ph type="ftr" sz="quarter" idx="3"/>
          </p:nvPr>
        </p:nvSpPr>
        <p:spPr>
          <a:xfrm>
            <a:off x="3028950" y="635635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Georgia" panose="02040502050405020303"/>
            </a:endParaRPr>
          </a:p>
        </p:txBody>
      </p:sp>
      <p:sp>
        <p:nvSpPr>
          <p:cNvPr id="6" name="Slide Number Placeholder 5"/>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C643D756-718A-164E-9CE8-738637616EB4}" type="slidenum">
              <a:rPr lang="en-US" smtClean="0">
                <a:solidFill>
                  <a:prstClr val="black">
                    <a:tint val="75000"/>
                  </a:prstClr>
                </a:solidFill>
                <a:latin typeface="Georgia" panose="02040502050405020303"/>
              </a:rPr>
              <a:pPr eaLnBrk="1" fontAlgn="auto" hangingPunct="1">
                <a:spcBef>
                  <a:spcPts val="0"/>
                </a:spcBef>
                <a:spcAft>
                  <a:spcPts val="0"/>
                </a:spcAft>
              </a:pPr>
              <a:t>‹#›</a:t>
            </a:fld>
            <a:endParaRPr lang="en-US">
              <a:solidFill>
                <a:prstClr val="black">
                  <a:tint val="75000"/>
                </a:prstClr>
              </a:solidFill>
              <a:latin typeface="Georgia" panose="02040502050405020303"/>
            </a:endParaRPr>
          </a:p>
        </p:txBody>
      </p:sp>
    </p:spTree>
    <p:extLst>
      <p:ext uri="{BB962C8B-B14F-4D97-AF65-F5344CB8AC3E}">
        <p14:creationId xmlns:p14="http://schemas.microsoft.com/office/powerpoint/2010/main" val="3582401754"/>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alpha val="0"/>
              </a:schemeClr>
            </a:gs>
            <a:gs pos="100000">
              <a:schemeClr val="accent3">
                <a:lumMod val="45000"/>
                <a:lumOff val="55000"/>
              </a:schemeClr>
            </a:gs>
            <a:gs pos="100000">
              <a:schemeClr val="accent3">
                <a:lumMod val="0"/>
                <a:lumOff val="100000"/>
                <a:alpha val="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5B35DA3E-D01E-AD41-B24A-0A697DB152BE}" type="datetimeFigureOut">
              <a:rPr lang="en-US" smtClean="0">
                <a:solidFill>
                  <a:prstClr val="black">
                    <a:tint val="75000"/>
                  </a:prstClr>
                </a:solidFill>
                <a:latin typeface="Georgia" panose="02040502050405020303"/>
              </a:rPr>
              <a:pPr eaLnBrk="1" fontAlgn="auto" hangingPunct="1">
                <a:spcBef>
                  <a:spcPts val="0"/>
                </a:spcBef>
                <a:spcAft>
                  <a:spcPts val="0"/>
                </a:spcAft>
              </a:pPr>
              <a:t>6/19/18</a:t>
            </a:fld>
            <a:endParaRPr lang="en-US">
              <a:solidFill>
                <a:prstClr val="black">
                  <a:tint val="75000"/>
                </a:prstClr>
              </a:solidFill>
              <a:latin typeface="Georgia" panose="02040502050405020303"/>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Georgia" panose="02040502050405020303"/>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C643D756-718A-164E-9CE8-738637616EB4}" type="slidenum">
              <a:rPr lang="en-US" smtClean="0">
                <a:solidFill>
                  <a:prstClr val="black">
                    <a:tint val="75000"/>
                  </a:prstClr>
                </a:solidFill>
                <a:latin typeface="Georgia" panose="02040502050405020303"/>
              </a:rPr>
              <a:pPr eaLnBrk="1" fontAlgn="auto" hangingPunct="1">
                <a:spcBef>
                  <a:spcPts val="0"/>
                </a:spcBef>
                <a:spcAft>
                  <a:spcPts val="0"/>
                </a:spcAft>
              </a:pPr>
              <a:t>‹#›</a:t>
            </a:fld>
            <a:endParaRPr lang="en-US">
              <a:solidFill>
                <a:prstClr val="black">
                  <a:tint val="75000"/>
                </a:prstClr>
              </a:solidFill>
              <a:latin typeface="Georgia" panose="02040502050405020303"/>
            </a:endParaRPr>
          </a:p>
        </p:txBody>
      </p:sp>
    </p:spTree>
    <p:extLst>
      <p:ext uri="{BB962C8B-B14F-4D97-AF65-F5344CB8AC3E}">
        <p14:creationId xmlns:p14="http://schemas.microsoft.com/office/powerpoint/2010/main" val="1746903930"/>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7FE051C-DB3E-4110-B6D3-7A692B07F766}" type="slidenum">
              <a:rPr lang="en-US" smtClean="0"/>
              <a:pPr>
                <a:defRPr/>
              </a:pPr>
              <a:t>‹#›</a:t>
            </a:fld>
            <a:endParaRPr lang="en-US" dirty="0"/>
          </a:p>
        </p:txBody>
      </p:sp>
    </p:spTree>
    <p:extLst>
      <p:ext uri="{BB962C8B-B14F-4D97-AF65-F5344CB8AC3E}">
        <p14:creationId xmlns:p14="http://schemas.microsoft.com/office/powerpoint/2010/main" val="308459885"/>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tiff"/></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10.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020" y="1347447"/>
            <a:ext cx="8818959" cy="1638642"/>
          </a:xfrm>
        </p:spPr>
        <p:txBody>
          <a:bodyPr anchor="ctr">
            <a:noAutofit/>
          </a:bodyPr>
          <a:lstStyle/>
          <a:p>
            <a:r>
              <a:rPr lang="en-US" sz="4800" b="1" dirty="0">
                <a:latin typeface="Times New Roman" panose="02020603050405020304" pitchFamily="18" charset="0"/>
                <a:ea typeface="Times New Roman" charset="0"/>
                <a:cs typeface="Times New Roman" panose="02020603050405020304" pitchFamily="18" charset="0"/>
              </a:rPr>
              <a:t>The Community College Budget</a:t>
            </a:r>
            <a:endParaRPr lang="en-US" sz="4800" b="1" dirty="0">
              <a:latin typeface="Zapfino" panose="03030300040707070C03" pitchFamily="66" charset="77"/>
              <a:ea typeface="Times New Roman" charset="0"/>
              <a:cs typeface="Times New Roman" panose="02020603050405020304" pitchFamily="18" charset="0"/>
            </a:endParaRPr>
          </a:p>
        </p:txBody>
      </p:sp>
      <p:sp>
        <p:nvSpPr>
          <p:cNvPr id="3" name="Subtitle 2"/>
          <p:cNvSpPr>
            <a:spLocks noGrp="1"/>
          </p:cNvSpPr>
          <p:nvPr>
            <p:ph type="subTitle" idx="1"/>
          </p:nvPr>
        </p:nvSpPr>
        <p:spPr>
          <a:xfrm>
            <a:off x="396478" y="3211184"/>
            <a:ext cx="8316554" cy="3646827"/>
          </a:xfrm>
        </p:spPr>
        <p:txBody>
          <a:bodyPr>
            <a:normAutofit fontScale="92500"/>
          </a:bodyPr>
          <a:lstStyle/>
          <a:p>
            <a:pPr algn="l"/>
            <a:r>
              <a:rPr lang="en-US" dirty="0"/>
              <a:t>Bonnie Ann Dowd, Executive Vice Chancellor, San Diego CCD</a:t>
            </a:r>
          </a:p>
          <a:p>
            <a:pPr algn="l"/>
            <a:r>
              <a:rPr lang="en-US" dirty="0"/>
              <a:t>Christian Osmeña, Vice Chancellor for Finance and Facilities Planning, CCCCO</a:t>
            </a:r>
          </a:p>
          <a:p>
            <a:pPr algn="l"/>
            <a:r>
              <a:rPr lang="en-US" dirty="0" err="1"/>
              <a:t>Ginni</a:t>
            </a:r>
            <a:r>
              <a:rPr lang="en-US" dirty="0"/>
              <a:t> May, ASCCC Treasurer</a:t>
            </a:r>
          </a:p>
          <a:p>
            <a:pPr algn="l"/>
            <a:endParaRPr lang="en-US" dirty="0">
              <a:latin typeface="Times New Roman" panose="02020603050405020304" pitchFamily="18" charset="0"/>
              <a:ea typeface="Times New Roman" charset="0"/>
              <a:cs typeface="Times New Roman" panose="02020603050405020304" pitchFamily="18" charset="0"/>
            </a:endParaRPr>
          </a:p>
          <a:p>
            <a:endParaRPr lang="en-US" dirty="0">
              <a:latin typeface="Times New Roman" panose="02020603050405020304" pitchFamily="18" charset="0"/>
              <a:ea typeface="Times New Roman" charset="0"/>
              <a:cs typeface="Times New Roman" panose="02020603050405020304" pitchFamily="18" charset="0"/>
            </a:endParaRPr>
          </a:p>
          <a:p>
            <a:endParaRPr lang="en-US" dirty="0">
              <a:latin typeface="Times New Roman" panose="02020603050405020304" pitchFamily="18" charset="0"/>
              <a:ea typeface="Times New Roman" charset="0"/>
              <a:cs typeface="Times New Roman" panose="02020603050405020304" pitchFamily="18" charset="0"/>
            </a:endParaRPr>
          </a:p>
          <a:p>
            <a:pPr algn="l"/>
            <a:r>
              <a:rPr lang="en-US" sz="2000" dirty="0">
                <a:solidFill>
                  <a:srgbClr val="FF0000"/>
                </a:solidFill>
                <a:latin typeface="Times New Roman" panose="02020603050405020304" pitchFamily="18" charset="0"/>
                <a:ea typeface="Times New Roman" charset="0"/>
                <a:cs typeface="Times New Roman" panose="02020603050405020304" pitchFamily="18" charset="0"/>
              </a:rPr>
              <a:t>Faculty Leadership Institute, Sheraton San Diego</a:t>
            </a:r>
          </a:p>
          <a:p>
            <a:pPr algn="l"/>
            <a:r>
              <a:rPr lang="en-US" sz="2000" dirty="0">
                <a:solidFill>
                  <a:srgbClr val="FF0000"/>
                </a:solidFill>
                <a:latin typeface="Times New Roman" panose="02020603050405020304" pitchFamily="18" charset="0"/>
                <a:ea typeface="Times New Roman" charset="0"/>
                <a:cs typeface="Times New Roman" panose="02020603050405020304" pitchFamily="18" charset="0"/>
              </a:rPr>
              <a:t>June 15, 2018, 2:00-3:15 pm</a:t>
            </a:r>
          </a:p>
        </p:txBody>
      </p:sp>
      <p:pic>
        <p:nvPicPr>
          <p:cNvPr id="7" name="Picture 6" descr="ASCCC_Logo">
            <a:extLst>
              <a:ext uri="{FF2B5EF4-FFF2-40B4-BE49-F238E27FC236}">
                <a16:creationId xmlns:a16="http://schemas.microsoft.com/office/drawing/2014/main" id="{F64B2D26-7586-C24D-9AF7-636D15C8FA81}"/>
              </a:ext>
            </a:extLst>
          </p:cNvPr>
          <p:cNvPicPr/>
          <p:nvPr/>
        </p:nvPicPr>
        <p:blipFill>
          <a:blip r:embed="rId3"/>
          <a:srcRect/>
          <a:stretch>
            <a:fillRect/>
          </a:stretch>
        </p:blipFill>
        <p:spPr bwMode="auto">
          <a:xfrm>
            <a:off x="3122728" y="335893"/>
            <a:ext cx="3173753" cy="786470"/>
          </a:xfrm>
          <a:prstGeom prst="rect">
            <a:avLst/>
          </a:prstGeom>
          <a:noFill/>
          <a:ln w="9525">
            <a:noFill/>
            <a:miter lim="800000"/>
            <a:headEnd/>
            <a:tailEnd/>
          </a:ln>
        </p:spPr>
      </p:pic>
      <p:pic>
        <p:nvPicPr>
          <p:cNvPr id="4" name="Picture 3">
            <a:extLst>
              <a:ext uri="{FF2B5EF4-FFF2-40B4-BE49-F238E27FC236}">
                <a16:creationId xmlns:a16="http://schemas.microsoft.com/office/drawing/2014/main" id="{93125F5B-4BAA-1148-9DAF-69CB92120952}"/>
              </a:ext>
            </a:extLst>
          </p:cNvPr>
          <p:cNvPicPr>
            <a:picLocks noChangeAspect="1"/>
          </p:cNvPicPr>
          <p:nvPr/>
        </p:nvPicPr>
        <p:blipFill>
          <a:blip r:embed="rId4"/>
          <a:stretch>
            <a:fillRect/>
          </a:stretch>
        </p:blipFill>
        <p:spPr>
          <a:xfrm>
            <a:off x="5486400" y="4057253"/>
            <a:ext cx="2805338" cy="1954687"/>
          </a:xfrm>
          <a:prstGeom prst="rect">
            <a:avLst/>
          </a:prstGeom>
        </p:spPr>
      </p:pic>
    </p:spTree>
    <p:extLst>
      <p:ext uri="{BB962C8B-B14F-4D97-AF65-F5344CB8AC3E}">
        <p14:creationId xmlns:p14="http://schemas.microsoft.com/office/powerpoint/2010/main" val="2201456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Revenue Sources (2018-19)</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02221892"/>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1651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California Budget Process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40805392"/>
              </p:ext>
            </p:extLst>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7954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2018-19 Budget Agreement</a:t>
            </a:r>
            <a:br>
              <a:rPr lang="en-US" dirty="0"/>
            </a:br>
            <a:r>
              <a:rPr lang="en-US" dirty="0"/>
              <a:t>(Dollars in Millions)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63805388"/>
              </p:ext>
            </p:extLst>
          </p:nvPr>
        </p:nvGraphicFramePr>
        <p:xfrm>
          <a:off x="628650" y="1825625"/>
          <a:ext cx="7886700" cy="4450080"/>
        </p:xfrm>
        <a:graphic>
          <a:graphicData uri="http://schemas.openxmlformats.org/drawingml/2006/table">
            <a:tbl>
              <a:tblPr firstRow="1" bandRow="1">
                <a:tableStyleId>{5C22544A-7EE6-4342-B048-85BDC9FD1C3A}</a:tableStyleId>
              </a:tblPr>
              <a:tblGrid>
                <a:gridCol w="6309360">
                  <a:extLst>
                    <a:ext uri="{9D8B030D-6E8A-4147-A177-3AD203B41FA5}">
                      <a16:colId xmlns:a16="http://schemas.microsoft.com/office/drawing/2014/main" val="3655950491"/>
                    </a:ext>
                  </a:extLst>
                </a:gridCol>
                <a:gridCol w="1577340">
                  <a:extLst>
                    <a:ext uri="{9D8B030D-6E8A-4147-A177-3AD203B41FA5}">
                      <a16:colId xmlns:a16="http://schemas.microsoft.com/office/drawing/2014/main" val="4062059961"/>
                    </a:ext>
                  </a:extLst>
                </a:gridCol>
              </a:tblGrid>
              <a:tr h="370840">
                <a:tc>
                  <a:txBody>
                    <a:bodyPr/>
                    <a:lstStyle/>
                    <a:p>
                      <a:pPr marL="0" marR="0" algn="l" defTabSz="914400" rtl="0" eaLnBrk="1" latinLnBrk="0" hangingPunct="1">
                        <a:spcBef>
                          <a:spcPts val="0"/>
                        </a:spcBef>
                        <a:spcAft>
                          <a:spcPts val="0"/>
                        </a:spcAft>
                      </a:pPr>
                      <a:r>
                        <a:rPr lang="en-US" sz="1800" b="1" kern="1200" dirty="0">
                          <a:solidFill>
                            <a:schemeClr val="lt1"/>
                          </a:solidFill>
                          <a:latin typeface="+mn-lt"/>
                          <a:ea typeface="+mn-ea"/>
                          <a:cs typeface="+mn-cs"/>
                        </a:rPr>
                        <a:t>Ongoing Expenditures</a:t>
                      </a:r>
                    </a:p>
                  </a:txBody>
                  <a:tcPr marL="68580" marR="68580" marT="0" marB="0" anchor="b"/>
                </a:tc>
                <a:tc>
                  <a:txBody>
                    <a:bodyPr/>
                    <a:lstStyle/>
                    <a:p>
                      <a:pPr marL="0" marR="0" algn="r" defTabSz="914400" rtl="0" eaLnBrk="1" latinLnBrk="0" hangingPunct="1">
                        <a:spcBef>
                          <a:spcPts val="0"/>
                        </a:spcBef>
                        <a:spcAft>
                          <a:spcPts val="0"/>
                        </a:spcAft>
                      </a:pPr>
                      <a:r>
                        <a:rPr lang="en-US" sz="1800" b="1" kern="1200" dirty="0">
                          <a:solidFill>
                            <a:schemeClr val="lt1"/>
                          </a:solidFill>
                          <a:latin typeface="+mn-lt"/>
                          <a:ea typeface="+mn-ea"/>
                          <a:cs typeface="+mn-cs"/>
                        </a:rPr>
                        <a:t>2018-19</a:t>
                      </a:r>
                    </a:p>
                  </a:txBody>
                  <a:tcPr marL="68580" marR="68580" marT="0" marB="0" anchor="b"/>
                </a:tc>
                <a:extLst>
                  <a:ext uri="{0D108BD9-81ED-4DB2-BD59-A6C34878D82A}">
                    <a16:rowId xmlns:a16="http://schemas.microsoft.com/office/drawing/2014/main" val="1471400462"/>
                  </a:ext>
                </a:extLst>
              </a:tr>
              <a:tr h="370840">
                <a:tc>
                  <a:txBody>
                    <a:bodyPr/>
                    <a:lstStyle/>
                    <a:p>
                      <a:pPr marL="0" marR="0" algn="l" defTabSz="914400" rtl="0" eaLnBrk="1" latinLnBrk="0" hangingPunct="1">
                        <a:spcBef>
                          <a:spcPts val="0"/>
                        </a:spcBef>
                        <a:spcAft>
                          <a:spcPts val="0"/>
                        </a:spcAft>
                      </a:pPr>
                      <a:r>
                        <a:rPr lang="en-US" sz="1800" kern="1200" dirty="0">
                          <a:solidFill>
                            <a:schemeClr val="dk1"/>
                          </a:solidFill>
                          <a:latin typeface="+mn-lt"/>
                          <a:ea typeface="+mn-ea"/>
                          <a:cs typeface="+mn-cs"/>
                        </a:rPr>
                        <a:t>Student-Centered Funding Formula</a:t>
                      </a:r>
                    </a:p>
                  </a:txBody>
                  <a:tcPr marL="68580" marR="68580" marT="0" marB="0" anchor="b"/>
                </a:tc>
                <a:tc>
                  <a:txBody>
                    <a:bodyPr/>
                    <a:lstStyle/>
                    <a:p>
                      <a:pPr marL="0" marR="0" algn="r" defTabSz="914400" rtl="0" eaLnBrk="1" latinLnBrk="0" hangingPunct="1">
                        <a:spcBef>
                          <a:spcPts val="0"/>
                        </a:spcBef>
                        <a:spcAft>
                          <a:spcPts val="0"/>
                        </a:spcAft>
                      </a:pPr>
                      <a:r>
                        <a:rPr lang="en-US" sz="1800" kern="1200" dirty="0">
                          <a:solidFill>
                            <a:schemeClr val="dk1"/>
                          </a:solidFill>
                          <a:latin typeface="+mn-lt"/>
                          <a:ea typeface="+mn-ea"/>
                          <a:cs typeface="+mn-cs"/>
                        </a:rPr>
                        <a:t>$269.657</a:t>
                      </a:r>
                    </a:p>
                  </a:txBody>
                  <a:tcPr marL="68580" marR="68580" marT="0" marB="0" anchor="b"/>
                </a:tc>
                <a:extLst>
                  <a:ext uri="{0D108BD9-81ED-4DB2-BD59-A6C34878D82A}">
                    <a16:rowId xmlns:a16="http://schemas.microsoft.com/office/drawing/2014/main" val="1624142768"/>
                  </a:ext>
                </a:extLst>
              </a:tr>
              <a:tr h="370840">
                <a:tc>
                  <a:txBody>
                    <a:bodyPr/>
                    <a:lstStyle/>
                    <a:p>
                      <a:pPr marL="0" marR="0" algn="l" defTabSz="914400" rtl="0" eaLnBrk="1" latinLnBrk="0" hangingPunct="1">
                        <a:spcBef>
                          <a:spcPts val="0"/>
                        </a:spcBef>
                        <a:spcAft>
                          <a:spcPts val="0"/>
                        </a:spcAft>
                      </a:pPr>
                      <a:r>
                        <a:rPr lang="en-US" sz="1800" kern="1200" dirty="0">
                          <a:solidFill>
                            <a:schemeClr val="dk1"/>
                          </a:solidFill>
                          <a:latin typeface="+mn-lt"/>
                          <a:ea typeface="+mn-ea"/>
                          <a:cs typeface="+mn-cs"/>
                        </a:rPr>
                        <a:t>K-12 Component of Strong Workforce Program</a:t>
                      </a:r>
                    </a:p>
                  </a:txBody>
                  <a:tcPr marL="68580" marR="68580" marT="0" marB="0" anchor="b"/>
                </a:tc>
                <a:tc>
                  <a:txBody>
                    <a:bodyPr/>
                    <a:lstStyle/>
                    <a:p>
                      <a:pPr marL="0" marR="0" algn="r" defTabSz="914400" rtl="0" eaLnBrk="1" latinLnBrk="0" hangingPunct="1">
                        <a:spcBef>
                          <a:spcPts val="0"/>
                        </a:spcBef>
                        <a:spcAft>
                          <a:spcPts val="0"/>
                        </a:spcAft>
                      </a:pPr>
                      <a:r>
                        <a:rPr lang="en-US" sz="1800" kern="1200" dirty="0">
                          <a:solidFill>
                            <a:schemeClr val="dk1"/>
                          </a:solidFill>
                          <a:latin typeface="+mn-lt"/>
                          <a:ea typeface="+mn-ea"/>
                          <a:cs typeface="+mn-cs"/>
                        </a:rPr>
                        <a:t>164.000</a:t>
                      </a:r>
                    </a:p>
                  </a:txBody>
                  <a:tcPr marL="68580" marR="68580" marT="0" marB="0" anchor="b"/>
                </a:tc>
                <a:extLst>
                  <a:ext uri="{0D108BD9-81ED-4DB2-BD59-A6C34878D82A}">
                    <a16:rowId xmlns:a16="http://schemas.microsoft.com/office/drawing/2014/main" val="1424346791"/>
                  </a:ext>
                </a:extLst>
              </a:tr>
              <a:tr h="370840">
                <a:tc>
                  <a:txBody>
                    <a:bodyPr/>
                    <a:lstStyle/>
                    <a:p>
                      <a:pPr marL="0" marR="0" algn="l" defTabSz="914400" rtl="0" eaLnBrk="1" latinLnBrk="0" hangingPunct="1">
                        <a:spcBef>
                          <a:spcPts val="0"/>
                        </a:spcBef>
                        <a:spcAft>
                          <a:spcPts val="0"/>
                        </a:spcAft>
                      </a:pPr>
                      <a:r>
                        <a:rPr lang="en-US" sz="1800" kern="1200" dirty="0">
                          <a:solidFill>
                            <a:schemeClr val="dk1"/>
                          </a:solidFill>
                          <a:latin typeface="+mn-lt"/>
                          <a:ea typeface="+mn-ea"/>
                          <a:cs typeface="+mn-cs"/>
                        </a:rPr>
                        <a:t>Increase in Full-Time Faculty</a:t>
                      </a:r>
                    </a:p>
                  </a:txBody>
                  <a:tcPr marL="68580" marR="68580" marT="0" marB="0" anchor="b"/>
                </a:tc>
                <a:tc>
                  <a:txBody>
                    <a:bodyPr/>
                    <a:lstStyle/>
                    <a:p>
                      <a:pPr marL="0" marR="0" algn="r" defTabSz="914400" rtl="0" eaLnBrk="1" latinLnBrk="0" hangingPunct="1">
                        <a:spcBef>
                          <a:spcPts val="0"/>
                        </a:spcBef>
                        <a:spcAft>
                          <a:spcPts val="0"/>
                        </a:spcAft>
                      </a:pPr>
                      <a:r>
                        <a:rPr lang="en-US" sz="1800" kern="1200" dirty="0">
                          <a:solidFill>
                            <a:schemeClr val="dk1"/>
                          </a:solidFill>
                          <a:latin typeface="+mn-lt"/>
                          <a:ea typeface="+mn-ea"/>
                          <a:cs typeface="+mn-cs"/>
                        </a:rPr>
                        <a:t>50.000</a:t>
                      </a:r>
                    </a:p>
                  </a:txBody>
                  <a:tcPr marL="68580" marR="68580" marT="0" marB="0" anchor="b"/>
                </a:tc>
                <a:extLst>
                  <a:ext uri="{0D108BD9-81ED-4DB2-BD59-A6C34878D82A}">
                    <a16:rowId xmlns:a16="http://schemas.microsoft.com/office/drawing/2014/main" val="1006410891"/>
                  </a:ext>
                </a:extLst>
              </a:tr>
              <a:tr h="370840">
                <a:tc>
                  <a:txBody>
                    <a:bodyPr/>
                    <a:lstStyle/>
                    <a:p>
                      <a:pPr marL="0" marR="0" algn="l" defTabSz="914400" rtl="0" eaLnBrk="1" latinLnBrk="0" hangingPunct="1">
                        <a:spcBef>
                          <a:spcPts val="0"/>
                        </a:spcBef>
                        <a:spcAft>
                          <a:spcPts val="0"/>
                        </a:spcAft>
                      </a:pPr>
                      <a:r>
                        <a:rPr lang="en-US" sz="1800" kern="1200" dirty="0">
                          <a:solidFill>
                            <a:schemeClr val="dk1"/>
                          </a:solidFill>
                          <a:latin typeface="+mn-lt"/>
                          <a:ea typeface="+mn-ea"/>
                          <a:cs typeface="+mn-cs"/>
                        </a:rPr>
                        <a:t>California College Promise Program</a:t>
                      </a:r>
                    </a:p>
                  </a:txBody>
                  <a:tcPr marL="68580" marR="68580" marT="0" marB="0" anchor="b"/>
                </a:tc>
                <a:tc>
                  <a:txBody>
                    <a:bodyPr/>
                    <a:lstStyle/>
                    <a:p>
                      <a:pPr marL="0" marR="0" algn="r" defTabSz="914400" rtl="0" eaLnBrk="1" latinLnBrk="0" hangingPunct="1">
                        <a:spcBef>
                          <a:spcPts val="0"/>
                        </a:spcBef>
                        <a:spcAft>
                          <a:spcPts val="0"/>
                        </a:spcAft>
                      </a:pPr>
                      <a:r>
                        <a:rPr lang="en-US" sz="1800" kern="1200" dirty="0">
                          <a:solidFill>
                            <a:schemeClr val="dk1"/>
                          </a:solidFill>
                          <a:latin typeface="+mn-lt"/>
                          <a:ea typeface="+mn-ea"/>
                          <a:cs typeface="+mn-cs"/>
                        </a:rPr>
                        <a:t>46.000</a:t>
                      </a:r>
                    </a:p>
                  </a:txBody>
                  <a:tcPr marL="68580" marR="68580" marT="0" marB="0" anchor="b"/>
                </a:tc>
                <a:extLst>
                  <a:ext uri="{0D108BD9-81ED-4DB2-BD59-A6C34878D82A}">
                    <a16:rowId xmlns:a16="http://schemas.microsoft.com/office/drawing/2014/main" val="3811029234"/>
                  </a:ext>
                </a:extLst>
              </a:tr>
              <a:tr h="370840">
                <a:tc>
                  <a:txBody>
                    <a:bodyPr/>
                    <a:lstStyle/>
                    <a:p>
                      <a:pPr marL="0" marR="0" algn="l" defTabSz="914400" rtl="0" eaLnBrk="1" latinLnBrk="0" hangingPunct="1">
                        <a:spcBef>
                          <a:spcPts val="0"/>
                        </a:spcBef>
                        <a:spcAft>
                          <a:spcPts val="0"/>
                        </a:spcAft>
                      </a:pPr>
                      <a:r>
                        <a:rPr lang="en-US" sz="1800" kern="1200" dirty="0">
                          <a:solidFill>
                            <a:schemeClr val="dk1"/>
                          </a:solidFill>
                          <a:latin typeface="+mn-lt"/>
                          <a:ea typeface="+mn-ea"/>
                          <a:cs typeface="+mn-cs"/>
                        </a:rPr>
                        <a:t>Student Success Completion Grant Program</a:t>
                      </a:r>
                    </a:p>
                  </a:txBody>
                  <a:tcPr marL="68580" marR="68580" marT="0" marB="0" anchor="b"/>
                </a:tc>
                <a:tc>
                  <a:txBody>
                    <a:bodyPr/>
                    <a:lstStyle/>
                    <a:p>
                      <a:pPr marL="0" marR="0" algn="r" defTabSz="914400" rtl="0" eaLnBrk="1" latinLnBrk="0" hangingPunct="1">
                        <a:spcBef>
                          <a:spcPts val="0"/>
                        </a:spcBef>
                        <a:spcAft>
                          <a:spcPts val="0"/>
                        </a:spcAft>
                      </a:pPr>
                      <a:r>
                        <a:rPr lang="en-US" sz="1800" kern="1200" dirty="0">
                          <a:solidFill>
                            <a:schemeClr val="dk1"/>
                          </a:solidFill>
                          <a:latin typeface="+mn-lt"/>
                          <a:ea typeface="+mn-ea"/>
                          <a:cs typeface="+mn-cs"/>
                        </a:rPr>
                        <a:t>40.657</a:t>
                      </a:r>
                    </a:p>
                  </a:txBody>
                  <a:tcPr marL="68580" marR="68580" marT="0" marB="0" anchor="b"/>
                </a:tc>
                <a:extLst>
                  <a:ext uri="{0D108BD9-81ED-4DB2-BD59-A6C34878D82A}">
                    <a16:rowId xmlns:a16="http://schemas.microsoft.com/office/drawing/2014/main" val="3266628852"/>
                  </a:ext>
                </a:extLst>
              </a:tr>
              <a:tr h="370840">
                <a:tc>
                  <a:txBody>
                    <a:bodyPr/>
                    <a:lstStyle/>
                    <a:p>
                      <a:pPr marL="0" marR="0" algn="l" defTabSz="914400" rtl="0" eaLnBrk="1" latinLnBrk="0" hangingPunct="1">
                        <a:spcBef>
                          <a:spcPts val="0"/>
                        </a:spcBef>
                        <a:spcAft>
                          <a:spcPts val="0"/>
                        </a:spcAft>
                      </a:pPr>
                      <a:r>
                        <a:rPr lang="en-US" sz="1800" kern="1200" dirty="0">
                          <a:solidFill>
                            <a:schemeClr val="dk1"/>
                          </a:solidFill>
                          <a:latin typeface="+mn-lt"/>
                          <a:ea typeface="+mn-ea"/>
                          <a:cs typeface="+mn-cs"/>
                        </a:rPr>
                        <a:t>California Online Community College</a:t>
                      </a:r>
                    </a:p>
                  </a:txBody>
                  <a:tcPr marL="68580" marR="68580" marT="0" marB="0" anchor="b"/>
                </a:tc>
                <a:tc>
                  <a:txBody>
                    <a:bodyPr/>
                    <a:lstStyle/>
                    <a:p>
                      <a:pPr marL="0" marR="0" algn="r" defTabSz="914400" rtl="0" eaLnBrk="1" latinLnBrk="0" hangingPunct="1">
                        <a:spcBef>
                          <a:spcPts val="0"/>
                        </a:spcBef>
                        <a:spcAft>
                          <a:spcPts val="0"/>
                        </a:spcAft>
                      </a:pPr>
                      <a:r>
                        <a:rPr lang="en-US" sz="1800" kern="1200" dirty="0">
                          <a:solidFill>
                            <a:schemeClr val="dk1"/>
                          </a:solidFill>
                          <a:latin typeface="+mn-lt"/>
                          <a:ea typeface="+mn-ea"/>
                          <a:cs typeface="+mn-cs"/>
                        </a:rPr>
                        <a:t>20.000</a:t>
                      </a:r>
                    </a:p>
                  </a:txBody>
                  <a:tcPr marL="68580" marR="68580" marT="0" marB="0" anchor="b"/>
                </a:tc>
                <a:extLst>
                  <a:ext uri="{0D108BD9-81ED-4DB2-BD59-A6C34878D82A}">
                    <a16:rowId xmlns:a16="http://schemas.microsoft.com/office/drawing/2014/main" val="1961101692"/>
                  </a:ext>
                </a:extLst>
              </a:tr>
              <a:tr h="370840">
                <a:tc>
                  <a:txBody>
                    <a:bodyPr/>
                    <a:lstStyle/>
                    <a:p>
                      <a:pPr marL="0" marR="0" algn="l" defTabSz="914400" rtl="0" eaLnBrk="1" latinLnBrk="0" hangingPunct="1">
                        <a:spcBef>
                          <a:spcPts val="0"/>
                        </a:spcBef>
                        <a:spcAft>
                          <a:spcPts val="0"/>
                        </a:spcAft>
                      </a:pPr>
                      <a:r>
                        <a:rPr lang="en-US" sz="1800" kern="1200" dirty="0">
                          <a:solidFill>
                            <a:schemeClr val="dk1"/>
                          </a:solidFill>
                          <a:latin typeface="+mn-lt"/>
                          <a:ea typeface="+mn-ea"/>
                          <a:cs typeface="+mn-cs"/>
                        </a:rPr>
                        <a:t>Adult Education Data Systems</a:t>
                      </a:r>
                    </a:p>
                  </a:txBody>
                  <a:tcPr marL="68580" marR="68580" marT="0" marB="0" anchor="b"/>
                </a:tc>
                <a:tc>
                  <a:txBody>
                    <a:bodyPr/>
                    <a:lstStyle/>
                    <a:p>
                      <a:pPr marL="0" marR="0" algn="r" defTabSz="914400" rtl="0" eaLnBrk="1" latinLnBrk="0" hangingPunct="1">
                        <a:spcBef>
                          <a:spcPts val="0"/>
                        </a:spcBef>
                        <a:spcAft>
                          <a:spcPts val="0"/>
                        </a:spcAft>
                      </a:pPr>
                      <a:r>
                        <a:rPr lang="en-US" sz="1800" kern="1200" dirty="0">
                          <a:solidFill>
                            <a:schemeClr val="dk1"/>
                          </a:solidFill>
                          <a:latin typeface="+mn-lt"/>
                          <a:ea typeface="+mn-ea"/>
                          <a:cs typeface="+mn-cs"/>
                        </a:rPr>
                        <a:t>5.000</a:t>
                      </a:r>
                    </a:p>
                  </a:txBody>
                  <a:tcPr marL="68580" marR="68580" marT="0" marB="0" anchor="b"/>
                </a:tc>
                <a:extLst>
                  <a:ext uri="{0D108BD9-81ED-4DB2-BD59-A6C34878D82A}">
                    <a16:rowId xmlns:a16="http://schemas.microsoft.com/office/drawing/2014/main" val="61512028"/>
                  </a:ext>
                </a:extLst>
              </a:tr>
              <a:tr h="370840">
                <a:tc>
                  <a:txBody>
                    <a:bodyPr/>
                    <a:lstStyle/>
                    <a:p>
                      <a:pPr marL="0" marR="0" algn="l" defTabSz="914400" rtl="0" eaLnBrk="1" latinLnBrk="0" hangingPunct="1">
                        <a:spcBef>
                          <a:spcPts val="0"/>
                        </a:spcBef>
                        <a:spcAft>
                          <a:spcPts val="0"/>
                        </a:spcAft>
                      </a:pPr>
                      <a:r>
                        <a:rPr lang="en-US" sz="1800" kern="1200" dirty="0">
                          <a:solidFill>
                            <a:schemeClr val="dk1"/>
                          </a:solidFill>
                          <a:latin typeface="+mn-lt"/>
                          <a:ea typeface="+mn-ea"/>
                          <a:cs typeface="+mn-cs"/>
                        </a:rPr>
                        <a:t>Financial Aid Technology Systems</a:t>
                      </a:r>
                    </a:p>
                  </a:txBody>
                  <a:tcPr marL="68580" marR="68580" marT="0" marB="0" anchor="b"/>
                </a:tc>
                <a:tc>
                  <a:txBody>
                    <a:bodyPr/>
                    <a:lstStyle/>
                    <a:p>
                      <a:pPr marL="0" marR="0" algn="r" defTabSz="914400" rtl="0" eaLnBrk="1" latinLnBrk="0" hangingPunct="1">
                        <a:spcBef>
                          <a:spcPts val="0"/>
                        </a:spcBef>
                        <a:spcAft>
                          <a:spcPts val="0"/>
                        </a:spcAft>
                      </a:pPr>
                      <a:r>
                        <a:rPr lang="en-US" sz="1800" kern="1200" dirty="0">
                          <a:solidFill>
                            <a:schemeClr val="dk1"/>
                          </a:solidFill>
                          <a:latin typeface="+mn-lt"/>
                          <a:ea typeface="+mn-ea"/>
                          <a:cs typeface="+mn-cs"/>
                        </a:rPr>
                        <a:t>5.000</a:t>
                      </a:r>
                    </a:p>
                  </a:txBody>
                  <a:tcPr marL="68580" marR="68580" marT="0" marB="0" anchor="b"/>
                </a:tc>
                <a:extLst>
                  <a:ext uri="{0D108BD9-81ED-4DB2-BD59-A6C34878D82A}">
                    <a16:rowId xmlns:a16="http://schemas.microsoft.com/office/drawing/2014/main" val="507123083"/>
                  </a:ext>
                </a:extLst>
              </a:tr>
              <a:tr h="370840">
                <a:tc>
                  <a:txBody>
                    <a:bodyPr/>
                    <a:lstStyle/>
                    <a:p>
                      <a:pPr marL="0" marR="0" algn="l" defTabSz="914400" rtl="0" eaLnBrk="1" latinLnBrk="0" hangingPunct="1">
                        <a:spcBef>
                          <a:spcPts val="0"/>
                        </a:spcBef>
                        <a:spcAft>
                          <a:spcPts val="0"/>
                        </a:spcAft>
                      </a:pPr>
                      <a:r>
                        <a:rPr lang="en-US" sz="1800" kern="1200">
                          <a:solidFill>
                            <a:schemeClr val="dk1"/>
                          </a:solidFill>
                          <a:latin typeface="+mn-lt"/>
                          <a:ea typeface="+mn-ea"/>
                          <a:cs typeface="+mn-cs"/>
                        </a:rPr>
                        <a:t>NextUp Program</a:t>
                      </a:r>
                    </a:p>
                  </a:txBody>
                  <a:tcPr marL="68580" marR="68580" marT="0" marB="0" anchor="b"/>
                </a:tc>
                <a:tc>
                  <a:txBody>
                    <a:bodyPr/>
                    <a:lstStyle/>
                    <a:p>
                      <a:pPr marL="0" marR="0" algn="r" defTabSz="914400" rtl="0" eaLnBrk="1" latinLnBrk="0" hangingPunct="1">
                        <a:spcBef>
                          <a:spcPts val="0"/>
                        </a:spcBef>
                        <a:spcAft>
                          <a:spcPts val="0"/>
                        </a:spcAft>
                      </a:pPr>
                      <a:r>
                        <a:rPr lang="en-US" sz="1800" kern="1200" dirty="0">
                          <a:solidFill>
                            <a:schemeClr val="dk1"/>
                          </a:solidFill>
                          <a:latin typeface="+mn-lt"/>
                          <a:ea typeface="+mn-ea"/>
                          <a:cs typeface="+mn-cs"/>
                        </a:rPr>
                        <a:t>5.000</a:t>
                      </a:r>
                    </a:p>
                  </a:txBody>
                  <a:tcPr marL="68580" marR="68580" marT="0" marB="0" anchor="b"/>
                </a:tc>
                <a:extLst>
                  <a:ext uri="{0D108BD9-81ED-4DB2-BD59-A6C34878D82A}">
                    <a16:rowId xmlns:a16="http://schemas.microsoft.com/office/drawing/2014/main" val="1548446407"/>
                  </a:ext>
                </a:extLst>
              </a:tr>
              <a:tr h="370840">
                <a:tc>
                  <a:txBody>
                    <a:bodyPr/>
                    <a:lstStyle/>
                    <a:p>
                      <a:pPr marL="0" marR="0" algn="l" defTabSz="914400" rtl="0" eaLnBrk="1" latinLnBrk="0" hangingPunct="1">
                        <a:spcBef>
                          <a:spcPts val="0"/>
                        </a:spcBef>
                        <a:spcAft>
                          <a:spcPts val="0"/>
                        </a:spcAft>
                      </a:pPr>
                      <a:r>
                        <a:rPr lang="en-US" sz="1800" kern="1200">
                          <a:solidFill>
                            <a:schemeClr val="dk1"/>
                          </a:solidFill>
                          <a:latin typeface="+mn-lt"/>
                          <a:ea typeface="+mn-ea"/>
                          <a:cs typeface="+mn-cs"/>
                        </a:rPr>
                        <a:t>Course Identification Numbering System (C-ID)</a:t>
                      </a:r>
                    </a:p>
                  </a:txBody>
                  <a:tcPr marL="68580" marR="68580" marT="0" marB="0" anchor="b"/>
                </a:tc>
                <a:tc>
                  <a:txBody>
                    <a:bodyPr/>
                    <a:lstStyle/>
                    <a:p>
                      <a:pPr marL="0" marR="0" algn="r" defTabSz="914400" rtl="0" eaLnBrk="1" latinLnBrk="0" hangingPunct="1">
                        <a:spcBef>
                          <a:spcPts val="0"/>
                        </a:spcBef>
                        <a:spcAft>
                          <a:spcPts val="0"/>
                        </a:spcAft>
                      </a:pPr>
                      <a:r>
                        <a:rPr lang="en-US" sz="1800" kern="1200" dirty="0">
                          <a:solidFill>
                            <a:schemeClr val="dk1"/>
                          </a:solidFill>
                          <a:latin typeface="+mn-lt"/>
                          <a:ea typeface="+mn-ea"/>
                          <a:cs typeface="+mn-cs"/>
                        </a:rPr>
                        <a:t>0.685</a:t>
                      </a:r>
                    </a:p>
                  </a:txBody>
                  <a:tcPr marL="68580" marR="68580" marT="0" marB="0" anchor="b"/>
                </a:tc>
                <a:extLst>
                  <a:ext uri="{0D108BD9-81ED-4DB2-BD59-A6C34878D82A}">
                    <a16:rowId xmlns:a16="http://schemas.microsoft.com/office/drawing/2014/main" val="1121870304"/>
                  </a:ext>
                </a:extLst>
              </a:tr>
              <a:tr h="370840">
                <a:tc>
                  <a:txBody>
                    <a:bodyPr/>
                    <a:lstStyle/>
                    <a:p>
                      <a:pPr marL="0" marR="0" algn="l" defTabSz="914400" rtl="0" eaLnBrk="1" latinLnBrk="0" hangingPunct="1">
                        <a:spcBef>
                          <a:spcPts val="0"/>
                        </a:spcBef>
                        <a:spcAft>
                          <a:spcPts val="0"/>
                        </a:spcAft>
                      </a:pPr>
                      <a:r>
                        <a:rPr lang="en-US" sz="1800" kern="1200" dirty="0">
                          <a:solidFill>
                            <a:schemeClr val="dk1"/>
                          </a:solidFill>
                          <a:latin typeface="+mn-lt"/>
                          <a:ea typeface="+mn-ea"/>
                          <a:cs typeface="+mn-cs"/>
                        </a:rPr>
                        <a:t>Academic Senate</a:t>
                      </a:r>
                    </a:p>
                  </a:txBody>
                  <a:tcPr marL="68580" marR="68580" marT="0" marB="0" anchor="b"/>
                </a:tc>
                <a:tc>
                  <a:txBody>
                    <a:bodyPr/>
                    <a:lstStyle/>
                    <a:p>
                      <a:pPr marL="0" marR="0" algn="r" defTabSz="914400" rtl="0" eaLnBrk="1" latinLnBrk="0" hangingPunct="1">
                        <a:spcBef>
                          <a:spcPts val="0"/>
                        </a:spcBef>
                        <a:spcAft>
                          <a:spcPts val="0"/>
                        </a:spcAft>
                      </a:pPr>
                      <a:r>
                        <a:rPr lang="en-US" sz="1800" kern="1200" dirty="0">
                          <a:solidFill>
                            <a:schemeClr val="dk1"/>
                          </a:solidFill>
                          <a:latin typeface="+mn-lt"/>
                          <a:ea typeface="+mn-ea"/>
                          <a:cs typeface="+mn-cs"/>
                        </a:rPr>
                        <a:t>0.232</a:t>
                      </a:r>
                    </a:p>
                  </a:txBody>
                  <a:tcPr marL="68580" marR="68580" marT="0" marB="0" anchor="b"/>
                </a:tc>
                <a:extLst>
                  <a:ext uri="{0D108BD9-81ED-4DB2-BD59-A6C34878D82A}">
                    <a16:rowId xmlns:a16="http://schemas.microsoft.com/office/drawing/2014/main" val="3940952131"/>
                  </a:ext>
                </a:extLst>
              </a:tr>
            </a:tbl>
          </a:graphicData>
        </a:graphic>
      </p:graphicFrame>
    </p:spTree>
    <p:extLst>
      <p:ext uri="{BB962C8B-B14F-4D97-AF65-F5344CB8AC3E}">
        <p14:creationId xmlns:p14="http://schemas.microsoft.com/office/powerpoint/2010/main" val="1367838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2018-19 Budget Agreement (</a:t>
            </a:r>
            <a:r>
              <a:rPr lang="en-US" i="1" dirty="0"/>
              <a:t>continued</a:t>
            </a:r>
            <a:r>
              <a:rPr lang="en-US" dirty="0"/>
              <a:t>)</a:t>
            </a:r>
            <a:br>
              <a:rPr lang="en-US" dirty="0"/>
            </a:br>
            <a:r>
              <a:rPr lang="en-US" dirty="0"/>
              <a:t>(Dollars in Millions)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74624535"/>
              </p:ext>
            </p:extLst>
          </p:nvPr>
        </p:nvGraphicFramePr>
        <p:xfrm>
          <a:off x="628650" y="1825625"/>
          <a:ext cx="7886700" cy="4450080"/>
        </p:xfrm>
        <a:graphic>
          <a:graphicData uri="http://schemas.openxmlformats.org/drawingml/2006/table">
            <a:tbl>
              <a:tblPr firstRow="1" bandRow="1">
                <a:tableStyleId>{5C22544A-7EE6-4342-B048-85BDC9FD1C3A}</a:tableStyleId>
              </a:tblPr>
              <a:tblGrid>
                <a:gridCol w="6309360">
                  <a:extLst>
                    <a:ext uri="{9D8B030D-6E8A-4147-A177-3AD203B41FA5}">
                      <a16:colId xmlns:a16="http://schemas.microsoft.com/office/drawing/2014/main" val="3655950491"/>
                    </a:ext>
                  </a:extLst>
                </a:gridCol>
                <a:gridCol w="1577340">
                  <a:extLst>
                    <a:ext uri="{9D8B030D-6E8A-4147-A177-3AD203B41FA5}">
                      <a16:colId xmlns:a16="http://schemas.microsoft.com/office/drawing/2014/main" val="4062059961"/>
                    </a:ext>
                  </a:extLst>
                </a:gridCol>
              </a:tblGrid>
              <a:tr h="370840">
                <a:tc>
                  <a:txBody>
                    <a:bodyPr/>
                    <a:lstStyle/>
                    <a:p>
                      <a:pPr marL="0" marR="0" algn="l" defTabSz="914400" rtl="0" eaLnBrk="1" latinLnBrk="0" hangingPunct="1">
                        <a:spcBef>
                          <a:spcPts val="0"/>
                        </a:spcBef>
                        <a:spcAft>
                          <a:spcPts val="0"/>
                        </a:spcAft>
                      </a:pPr>
                      <a:r>
                        <a:rPr lang="en-US" sz="1800" b="1" kern="1200" dirty="0">
                          <a:solidFill>
                            <a:schemeClr val="lt1"/>
                          </a:solidFill>
                          <a:latin typeface="+mn-lt"/>
                          <a:ea typeface="+mn-ea"/>
                          <a:cs typeface="+mn-cs"/>
                        </a:rPr>
                        <a:t>One-Time Expenditures</a:t>
                      </a:r>
                    </a:p>
                  </a:txBody>
                  <a:tcPr marL="68580" marR="68580" marT="0" marB="0" anchor="b"/>
                </a:tc>
                <a:tc>
                  <a:txBody>
                    <a:bodyPr/>
                    <a:lstStyle/>
                    <a:p>
                      <a:pPr marL="0" marR="0" algn="r" defTabSz="914400" rtl="0" eaLnBrk="1" latinLnBrk="0" hangingPunct="1">
                        <a:spcBef>
                          <a:spcPts val="0"/>
                        </a:spcBef>
                        <a:spcAft>
                          <a:spcPts val="0"/>
                        </a:spcAft>
                      </a:pPr>
                      <a:r>
                        <a:rPr lang="en-US" sz="1800" b="1" kern="1200" dirty="0">
                          <a:solidFill>
                            <a:schemeClr val="lt1"/>
                          </a:solidFill>
                          <a:latin typeface="+mn-lt"/>
                          <a:ea typeface="+mn-ea"/>
                          <a:cs typeface="+mn-cs"/>
                        </a:rPr>
                        <a:t>2018-19</a:t>
                      </a:r>
                    </a:p>
                  </a:txBody>
                  <a:tcPr marL="68580" marR="68580" marT="0" marB="0" anchor="b"/>
                </a:tc>
                <a:extLst>
                  <a:ext uri="{0D108BD9-81ED-4DB2-BD59-A6C34878D82A}">
                    <a16:rowId xmlns:a16="http://schemas.microsoft.com/office/drawing/2014/main" val="1471400462"/>
                  </a:ext>
                </a:extLst>
              </a:tr>
              <a:tr h="370840">
                <a:tc>
                  <a:txBody>
                    <a:bodyPr/>
                    <a:lstStyle/>
                    <a:p>
                      <a:pPr marL="0" marR="0" algn="l" defTabSz="914400" rtl="0" eaLnBrk="1" latinLnBrk="0" hangingPunct="1">
                        <a:spcBef>
                          <a:spcPts val="0"/>
                        </a:spcBef>
                        <a:spcAft>
                          <a:spcPts val="0"/>
                        </a:spcAft>
                      </a:pPr>
                      <a:r>
                        <a:rPr lang="en-US" sz="1800" kern="1200" dirty="0">
                          <a:solidFill>
                            <a:schemeClr val="dk1"/>
                          </a:solidFill>
                          <a:latin typeface="+mn-lt"/>
                          <a:ea typeface="+mn-ea"/>
                          <a:cs typeface="+mn-cs"/>
                        </a:rPr>
                        <a:t>California Online Community College</a:t>
                      </a:r>
                    </a:p>
                  </a:txBody>
                  <a:tcPr marL="68580" marR="68580" marT="0" marB="0" anchor="b"/>
                </a:tc>
                <a:tc>
                  <a:txBody>
                    <a:bodyPr/>
                    <a:lstStyle/>
                    <a:p>
                      <a:pPr marL="0" marR="0" algn="r" defTabSz="914400" rtl="0" eaLnBrk="1" latinLnBrk="0" hangingPunct="1">
                        <a:spcBef>
                          <a:spcPts val="0"/>
                        </a:spcBef>
                        <a:spcAft>
                          <a:spcPts val="0"/>
                        </a:spcAft>
                      </a:pPr>
                      <a:r>
                        <a:rPr lang="en-US" sz="1800" kern="1200" dirty="0">
                          <a:solidFill>
                            <a:schemeClr val="dk1"/>
                          </a:solidFill>
                          <a:latin typeface="+mn-lt"/>
                          <a:ea typeface="+mn-ea"/>
                          <a:cs typeface="+mn-cs"/>
                        </a:rPr>
                        <a:t>$100.000</a:t>
                      </a:r>
                    </a:p>
                  </a:txBody>
                  <a:tcPr marL="68580" marR="68580" marT="0" marB="0" anchor="b"/>
                </a:tc>
                <a:extLst>
                  <a:ext uri="{0D108BD9-81ED-4DB2-BD59-A6C34878D82A}">
                    <a16:rowId xmlns:a16="http://schemas.microsoft.com/office/drawing/2014/main" val="1624142768"/>
                  </a:ext>
                </a:extLst>
              </a:tr>
              <a:tr h="370840">
                <a:tc>
                  <a:txBody>
                    <a:bodyPr/>
                    <a:lstStyle/>
                    <a:p>
                      <a:pPr marL="0" marR="0" algn="l" defTabSz="914400" rtl="0" eaLnBrk="1" latinLnBrk="0" hangingPunct="1">
                        <a:spcBef>
                          <a:spcPts val="0"/>
                        </a:spcBef>
                        <a:spcAft>
                          <a:spcPts val="0"/>
                        </a:spcAft>
                      </a:pPr>
                      <a:r>
                        <a:rPr lang="en-US" sz="1800" kern="1200" dirty="0">
                          <a:solidFill>
                            <a:schemeClr val="dk1"/>
                          </a:solidFill>
                          <a:latin typeface="+mn-lt"/>
                          <a:ea typeface="+mn-ea"/>
                          <a:cs typeface="+mn-cs"/>
                        </a:rPr>
                        <a:t>Part-Time Faculty Office Hours</a:t>
                      </a:r>
                    </a:p>
                  </a:txBody>
                  <a:tcPr marL="68580" marR="68580" marT="0" marB="0" anchor="b"/>
                </a:tc>
                <a:tc>
                  <a:txBody>
                    <a:bodyPr/>
                    <a:lstStyle/>
                    <a:p>
                      <a:pPr marL="0" marR="0" algn="r" defTabSz="914400" rtl="0" eaLnBrk="1" latinLnBrk="0" hangingPunct="1">
                        <a:spcBef>
                          <a:spcPts val="0"/>
                        </a:spcBef>
                        <a:spcAft>
                          <a:spcPts val="0"/>
                        </a:spcAft>
                      </a:pPr>
                      <a:r>
                        <a:rPr lang="en-US" sz="1800" kern="1200" dirty="0">
                          <a:solidFill>
                            <a:schemeClr val="dk1"/>
                          </a:solidFill>
                          <a:latin typeface="+mn-lt"/>
                          <a:ea typeface="+mn-ea"/>
                          <a:cs typeface="+mn-cs"/>
                        </a:rPr>
                        <a:t>50.000</a:t>
                      </a:r>
                    </a:p>
                  </a:txBody>
                  <a:tcPr marL="68580" marR="68580" marT="0" marB="0" anchor="b"/>
                </a:tc>
                <a:extLst>
                  <a:ext uri="{0D108BD9-81ED-4DB2-BD59-A6C34878D82A}">
                    <a16:rowId xmlns:a16="http://schemas.microsoft.com/office/drawing/2014/main" val="1440582042"/>
                  </a:ext>
                </a:extLst>
              </a:tr>
              <a:tr h="370840">
                <a:tc>
                  <a:txBody>
                    <a:bodyPr/>
                    <a:lstStyle/>
                    <a:p>
                      <a:pPr marL="0" marR="0" algn="l" defTabSz="914400" rtl="0" eaLnBrk="1" latinLnBrk="0" hangingPunct="1">
                        <a:spcBef>
                          <a:spcPts val="0"/>
                        </a:spcBef>
                        <a:spcAft>
                          <a:spcPts val="0"/>
                        </a:spcAft>
                      </a:pPr>
                      <a:r>
                        <a:rPr lang="en-US" sz="1800" kern="1200" dirty="0">
                          <a:solidFill>
                            <a:schemeClr val="dk1"/>
                          </a:solidFill>
                          <a:latin typeface="+mn-lt"/>
                          <a:ea typeface="+mn-ea"/>
                          <a:cs typeface="+mn-cs"/>
                        </a:rPr>
                        <a:t>Prior-Year RSI for Apprenticeship Programs</a:t>
                      </a:r>
                    </a:p>
                  </a:txBody>
                  <a:tcPr marL="68580" marR="68580" marT="0" marB="0" anchor="b"/>
                </a:tc>
                <a:tc>
                  <a:txBody>
                    <a:bodyPr/>
                    <a:lstStyle/>
                    <a:p>
                      <a:pPr marL="0" marR="0" algn="r" defTabSz="914400" rtl="0" eaLnBrk="1" latinLnBrk="0" hangingPunct="1">
                        <a:spcBef>
                          <a:spcPts val="0"/>
                        </a:spcBef>
                        <a:spcAft>
                          <a:spcPts val="0"/>
                        </a:spcAft>
                      </a:pPr>
                      <a:r>
                        <a:rPr lang="en-US" sz="1800" kern="1200" dirty="0">
                          <a:solidFill>
                            <a:schemeClr val="dk1"/>
                          </a:solidFill>
                          <a:latin typeface="+mn-lt"/>
                          <a:ea typeface="+mn-ea"/>
                          <a:cs typeface="+mn-cs"/>
                        </a:rPr>
                        <a:t>36.455</a:t>
                      </a:r>
                    </a:p>
                  </a:txBody>
                  <a:tcPr marL="68580" marR="68580" marT="0" marB="0" anchor="b"/>
                </a:tc>
                <a:extLst>
                  <a:ext uri="{0D108BD9-81ED-4DB2-BD59-A6C34878D82A}">
                    <a16:rowId xmlns:a16="http://schemas.microsoft.com/office/drawing/2014/main" val="1424346791"/>
                  </a:ext>
                </a:extLst>
              </a:tr>
              <a:tr h="370840">
                <a:tc>
                  <a:txBody>
                    <a:bodyPr/>
                    <a:lstStyle/>
                    <a:p>
                      <a:pPr marL="0" marR="0" algn="l" defTabSz="914400" rtl="0" eaLnBrk="1" latinLnBrk="0" hangingPunct="1">
                        <a:spcBef>
                          <a:spcPts val="0"/>
                        </a:spcBef>
                        <a:spcAft>
                          <a:spcPts val="0"/>
                        </a:spcAft>
                      </a:pPr>
                      <a:r>
                        <a:rPr lang="en-US" sz="1800" kern="1200" dirty="0">
                          <a:solidFill>
                            <a:schemeClr val="dk1"/>
                          </a:solidFill>
                          <a:latin typeface="+mn-lt"/>
                          <a:ea typeface="+mn-ea"/>
                          <a:cs typeface="+mn-cs"/>
                        </a:rPr>
                        <a:t>Online Education Initiative</a:t>
                      </a:r>
                    </a:p>
                  </a:txBody>
                  <a:tcPr marL="68580" marR="68580" marT="0" marB="0" anchor="b"/>
                </a:tc>
                <a:tc>
                  <a:txBody>
                    <a:bodyPr/>
                    <a:lstStyle/>
                    <a:p>
                      <a:pPr marL="0" marR="0" algn="r" defTabSz="914400" rtl="0" eaLnBrk="1" latinLnBrk="0" hangingPunct="1">
                        <a:spcBef>
                          <a:spcPts val="0"/>
                        </a:spcBef>
                        <a:spcAft>
                          <a:spcPts val="0"/>
                        </a:spcAft>
                      </a:pPr>
                      <a:r>
                        <a:rPr lang="en-US" sz="1800" kern="1200">
                          <a:solidFill>
                            <a:schemeClr val="dk1"/>
                          </a:solidFill>
                          <a:latin typeface="+mn-lt"/>
                          <a:ea typeface="+mn-ea"/>
                          <a:cs typeface="+mn-cs"/>
                        </a:rPr>
                        <a:t>35.000</a:t>
                      </a:r>
                    </a:p>
                  </a:txBody>
                  <a:tcPr marL="68580" marR="68580" marT="0" marB="0" anchor="b"/>
                </a:tc>
                <a:extLst>
                  <a:ext uri="{0D108BD9-81ED-4DB2-BD59-A6C34878D82A}">
                    <a16:rowId xmlns:a16="http://schemas.microsoft.com/office/drawing/2014/main" val="1006410891"/>
                  </a:ext>
                </a:extLst>
              </a:tr>
              <a:tr h="370840">
                <a:tc>
                  <a:txBody>
                    <a:bodyPr/>
                    <a:lstStyle/>
                    <a:p>
                      <a:pPr marL="0" marR="0" algn="l" defTabSz="914400" rtl="0" eaLnBrk="1" latinLnBrk="0" hangingPunct="1">
                        <a:spcBef>
                          <a:spcPts val="0"/>
                        </a:spcBef>
                        <a:spcAft>
                          <a:spcPts val="0"/>
                        </a:spcAft>
                      </a:pPr>
                      <a:r>
                        <a:rPr lang="en-US" sz="1800" kern="1200" dirty="0">
                          <a:solidFill>
                            <a:schemeClr val="dk1"/>
                          </a:solidFill>
                          <a:latin typeface="+mn-lt"/>
                          <a:ea typeface="+mn-ea"/>
                          <a:cs typeface="+mn-cs"/>
                        </a:rPr>
                        <a:t>Physical Plant and Instructional Support</a:t>
                      </a:r>
                    </a:p>
                  </a:txBody>
                  <a:tcPr marL="68580" marR="68580" marT="0" marB="0" anchor="b"/>
                </a:tc>
                <a:tc>
                  <a:txBody>
                    <a:bodyPr/>
                    <a:lstStyle/>
                    <a:p>
                      <a:pPr marL="0" marR="0" algn="r" defTabSz="914400" rtl="0" eaLnBrk="1" latinLnBrk="0" hangingPunct="1">
                        <a:spcBef>
                          <a:spcPts val="0"/>
                        </a:spcBef>
                        <a:spcAft>
                          <a:spcPts val="0"/>
                        </a:spcAft>
                      </a:pPr>
                      <a:r>
                        <a:rPr lang="en-US" sz="1800" kern="1200">
                          <a:solidFill>
                            <a:schemeClr val="dk1"/>
                          </a:solidFill>
                          <a:latin typeface="+mn-lt"/>
                          <a:ea typeface="+mn-ea"/>
                          <a:cs typeface="+mn-cs"/>
                        </a:rPr>
                        <a:t>28.465</a:t>
                      </a:r>
                    </a:p>
                  </a:txBody>
                  <a:tcPr marL="68580" marR="68580" marT="0" marB="0" anchor="b"/>
                </a:tc>
                <a:extLst>
                  <a:ext uri="{0D108BD9-81ED-4DB2-BD59-A6C34878D82A}">
                    <a16:rowId xmlns:a16="http://schemas.microsoft.com/office/drawing/2014/main" val="3266628852"/>
                  </a:ext>
                </a:extLst>
              </a:tr>
              <a:tr h="370840">
                <a:tc>
                  <a:txBody>
                    <a:bodyPr/>
                    <a:lstStyle/>
                    <a:p>
                      <a:pPr marL="0" marR="0" algn="l" defTabSz="914400" rtl="0" eaLnBrk="1" latinLnBrk="0" hangingPunct="1">
                        <a:spcBef>
                          <a:spcPts val="0"/>
                        </a:spcBef>
                        <a:spcAft>
                          <a:spcPts val="0"/>
                        </a:spcAft>
                      </a:pPr>
                      <a:r>
                        <a:rPr lang="en-US" sz="1800" kern="1200">
                          <a:solidFill>
                            <a:schemeClr val="dk1"/>
                          </a:solidFill>
                          <a:latin typeface="+mn-lt"/>
                          <a:ea typeface="+mn-ea"/>
                          <a:cs typeface="+mn-cs"/>
                        </a:rPr>
                        <a:t>Financial Aid Technology Systems</a:t>
                      </a:r>
                    </a:p>
                  </a:txBody>
                  <a:tcPr marL="68580" marR="68580" marT="0" marB="0" anchor="b"/>
                </a:tc>
                <a:tc>
                  <a:txBody>
                    <a:bodyPr/>
                    <a:lstStyle/>
                    <a:p>
                      <a:pPr marL="0" marR="0" algn="r" defTabSz="914400" rtl="0" eaLnBrk="1" latinLnBrk="0" hangingPunct="1">
                        <a:spcBef>
                          <a:spcPts val="0"/>
                        </a:spcBef>
                        <a:spcAft>
                          <a:spcPts val="0"/>
                        </a:spcAft>
                      </a:pPr>
                      <a:r>
                        <a:rPr lang="en-US" sz="1800" kern="1200">
                          <a:solidFill>
                            <a:schemeClr val="dk1"/>
                          </a:solidFill>
                          <a:latin typeface="+mn-lt"/>
                          <a:ea typeface="+mn-ea"/>
                          <a:cs typeface="+mn-cs"/>
                        </a:rPr>
                        <a:t>13.500</a:t>
                      </a:r>
                    </a:p>
                  </a:txBody>
                  <a:tcPr marL="68580" marR="68580" marT="0" marB="0" anchor="b"/>
                </a:tc>
                <a:extLst>
                  <a:ext uri="{0D108BD9-81ED-4DB2-BD59-A6C34878D82A}">
                    <a16:rowId xmlns:a16="http://schemas.microsoft.com/office/drawing/2014/main" val="1961101692"/>
                  </a:ext>
                </a:extLst>
              </a:tr>
              <a:tr h="370840">
                <a:tc>
                  <a:txBody>
                    <a:bodyPr/>
                    <a:lstStyle/>
                    <a:p>
                      <a:pPr marL="0" marR="0" algn="l" defTabSz="914400" rtl="0" eaLnBrk="1" latinLnBrk="0" hangingPunct="1">
                        <a:spcBef>
                          <a:spcPts val="0"/>
                        </a:spcBef>
                        <a:spcAft>
                          <a:spcPts val="0"/>
                        </a:spcAft>
                      </a:pPr>
                      <a:r>
                        <a:rPr lang="en-US" sz="1800" kern="1200">
                          <a:solidFill>
                            <a:schemeClr val="dk1"/>
                          </a:solidFill>
                          <a:latin typeface="+mn-lt"/>
                          <a:ea typeface="+mn-ea"/>
                          <a:cs typeface="+mn-cs"/>
                        </a:rPr>
                        <a:t>Legal Services for Undocumented Persons</a:t>
                      </a:r>
                    </a:p>
                  </a:txBody>
                  <a:tcPr marL="68580" marR="68580" marT="0" marB="0" anchor="b"/>
                </a:tc>
                <a:tc>
                  <a:txBody>
                    <a:bodyPr/>
                    <a:lstStyle/>
                    <a:p>
                      <a:pPr marL="0" marR="0" algn="r" defTabSz="914400" rtl="0" eaLnBrk="1" latinLnBrk="0" hangingPunct="1">
                        <a:spcBef>
                          <a:spcPts val="0"/>
                        </a:spcBef>
                        <a:spcAft>
                          <a:spcPts val="0"/>
                        </a:spcAft>
                      </a:pPr>
                      <a:r>
                        <a:rPr lang="en-US" sz="1800" kern="1200">
                          <a:solidFill>
                            <a:schemeClr val="dk1"/>
                          </a:solidFill>
                          <a:latin typeface="+mn-lt"/>
                          <a:ea typeface="+mn-ea"/>
                          <a:cs typeface="+mn-cs"/>
                        </a:rPr>
                        <a:t>10.000</a:t>
                      </a:r>
                    </a:p>
                  </a:txBody>
                  <a:tcPr marL="68580" marR="68580" marT="0" marB="0" anchor="b"/>
                </a:tc>
                <a:extLst>
                  <a:ext uri="{0D108BD9-81ED-4DB2-BD59-A6C34878D82A}">
                    <a16:rowId xmlns:a16="http://schemas.microsoft.com/office/drawing/2014/main" val="61512028"/>
                  </a:ext>
                </a:extLst>
              </a:tr>
              <a:tr h="370840">
                <a:tc>
                  <a:txBody>
                    <a:bodyPr/>
                    <a:lstStyle/>
                    <a:p>
                      <a:pPr marL="0" marR="0" algn="l" defTabSz="914400" rtl="0" eaLnBrk="1" latinLnBrk="0" hangingPunct="1">
                        <a:spcBef>
                          <a:spcPts val="0"/>
                        </a:spcBef>
                        <a:spcAft>
                          <a:spcPts val="0"/>
                        </a:spcAft>
                      </a:pPr>
                      <a:r>
                        <a:rPr lang="en-US" sz="1800" kern="1200" dirty="0">
                          <a:solidFill>
                            <a:schemeClr val="dk1"/>
                          </a:solidFill>
                          <a:latin typeface="+mn-lt"/>
                          <a:ea typeface="+mn-ea"/>
                          <a:cs typeface="+mn-cs"/>
                        </a:rPr>
                        <a:t>Mental Health Services and Training</a:t>
                      </a:r>
                    </a:p>
                  </a:txBody>
                  <a:tcPr marL="68580" marR="68580" marT="0" marB="0" anchor="b"/>
                </a:tc>
                <a:tc>
                  <a:txBody>
                    <a:bodyPr/>
                    <a:lstStyle/>
                    <a:p>
                      <a:pPr marL="0" marR="0" algn="r" defTabSz="914400" rtl="0" eaLnBrk="1" latinLnBrk="0" hangingPunct="1">
                        <a:spcBef>
                          <a:spcPts val="0"/>
                        </a:spcBef>
                        <a:spcAft>
                          <a:spcPts val="0"/>
                        </a:spcAft>
                      </a:pPr>
                      <a:r>
                        <a:rPr lang="en-US" sz="1800" kern="1200">
                          <a:solidFill>
                            <a:schemeClr val="dk1"/>
                          </a:solidFill>
                          <a:latin typeface="+mn-lt"/>
                          <a:ea typeface="+mn-ea"/>
                          <a:cs typeface="+mn-cs"/>
                        </a:rPr>
                        <a:t>10.000</a:t>
                      </a:r>
                    </a:p>
                  </a:txBody>
                  <a:tcPr marL="68580" marR="68580" marT="0" marB="0" anchor="b"/>
                </a:tc>
                <a:extLst>
                  <a:ext uri="{0D108BD9-81ED-4DB2-BD59-A6C34878D82A}">
                    <a16:rowId xmlns:a16="http://schemas.microsoft.com/office/drawing/2014/main" val="507123083"/>
                  </a:ext>
                </a:extLst>
              </a:tr>
              <a:tr h="370840">
                <a:tc>
                  <a:txBody>
                    <a:bodyPr/>
                    <a:lstStyle/>
                    <a:p>
                      <a:pPr marL="0" marR="0" algn="l" defTabSz="914400" rtl="0" eaLnBrk="1" latinLnBrk="0" hangingPunct="1">
                        <a:spcBef>
                          <a:spcPts val="0"/>
                        </a:spcBef>
                        <a:spcAft>
                          <a:spcPts val="0"/>
                        </a:spcAft>
                      </a:pPr>
                      <a:r>
                        <a:rPr lang="en-US" sz="1800" kern="1200" dirty="0">
                          <a:solidFill>
                            <a:schemeClr val="dk1"/>
                          </a:solidFill>
                          <a:latin typeface="+mn-lt"/>
                          <a:ea typeface="+mn-ea"/>
                          <a:cs typeface="+mn-cs"/>
                        </a:rPr>
                        <a:t>Pathways in STEM Fields</a:t>
                      </a:r>
                    </a:p>
                  </a:txBody>
                  <a:tcPr marL="68580" marR="68580" marT="0" marB="0" anchor="b"/>
                </a:tc>
                <a:tc>
                  <a:txBody>
                    <a:bodyPr/>
                    <a:lstStyle/>
                    <a:p>
                      <a:pPr marL="0" marR="0" algn="r" defTabSz="914400" rtl="0" eaLnBrk="1" latinLnBrk="0" hangingPunct="1">
                        <a:spcBef>
                          <a:spcPts val="0"/>
                        </a:spcBef>
                        <a:spcAft>
                          <a:spcPts val="0"/>
                        </a:spcAft>
                      </a:pPr>
                      <a:r>
                        <a:rPr lang="en-US" sz="1800" kern="1200" dirty="0">
                          <a:solidFill>
                            <a:schemeClr val="dk1"/>
                          </a:solidFill>
                          <a:latin typeface="+mn-lt"/>
                          <a:ea typeface="+mn-ea"/>
                          <a:cs typeface="+mn-cs"/>
                        </a:rPr>
                        <a:t>10.000</a:t>
                      </a:r>
                    </a:p>
                  </a:txBody>
                  <a:tcPr marL="68580" marR="68580" marT="0" marB="0" anchor="b"/>
                </a:tc>
                <a:extLst>
                  <a:ext uri="{0D108BD9-81ED-4DB2-BD59-A6C34878D82A}">
                    <a16:rowId xmlns:a16="http://schemas.microsoft.com/office/drawing/2014/main" val="1548446407"/>
                  </a:ext>
                </a:extLst>
              </a:tr>
              <a:tr h="370840">
                <a:tc>
                  <a:txBody>
                    <a:bodyPr/>
                    <a:lstStyle/>
                    <a:p>
                      <a:pPr marL="0" marR="0" algn="l" defTabSz="914400" rtl="0" eaLnBrk="1" latinLnBrk="0" hangingPunct="1">
                        <a:spcBef>
                          <a:spcPts val="0"/>
                        </a:spcBef>
                        <a:spcAft>
                          <a:spcPts val="0"/>
                        </a:spcAft>
                      </a:pPr>
                      <a:r>
                        <a:rPr lang="en-US" sz="1800" kern="1200" dirty="0">
                          <a:solidFill>
                            <a:schemeClr val="dk1"/>
                          </a:solidFill>
                          <a:latin typeface="+mn-lt"/>
                          <a:ea typeface="+mn-ea"/>
                          <a:cs typeface="+mn-cs"/>
                        </a:rPr>
                        <a:t>Hunger Free Campuses</a:t>
                      </a:r>
                    </a:p>
                  </a:txBody>
                  <a:tcPr marL="68580" marR="68580" marT="0" marB="0" anchor="b"/>
                </a:tc>
                <a:tc>
                  <a:txBody>
                    <a:bodyPr/>
                    <a:lstStyle/>
                    <a:p>
                      <a:pPr marL="0" marR="0" algn="r" defTabSz="914400" rtl="0" eaLnBrk="1" latinLnBrk="0" hangingPunct="1">
                        <a:spcBef>
                          <a:spcPts val="0"/>
                        </a:spcBef>
                        <a:spcAft>
                          <a:spcPts val="0"/>
                        </a:spcAft>
                      </a:pPr>
                      <a:r>
                        <a:rPr lang="en-US" sz="1800" kern="1200" dirty="0">
                          <a:solidFill>
                            <a:schemeClr val="dk1"/>
                          </a:solidFill>
                          <a:latin typeface="+mn-lt"/>
                          <a:ea typeface="+mn-ea"/>
                          <a:cs typeface="+mn-cs"/>
                        </a:rPr>
                        <a:t>10.000</a:t>
                      </a:r>
                    </a:p>
                  </a:txBody>
                  <a:tcPr marL="68580" marR="68580" marT="0" marB="0" anchor="b"/>
                </a:tc>
                <a:extLst>
                  <a:ext uri="{0D108BD9-81ED-4DB2-BD59-A6C34878D82A}">
                    <a16:rowId xmlns:a16="http://schemas.microsoft.com/office/drawing/2014/main" val="1121870304"/>
                  </a:ext>
                </a:extLst>
              </a:tr>
              <a:tr h="370840">
                <a:tc>
                  <a:txBody>
                    <a:bodyPr/>
                    <a:lstStyle/>
                    <a:p>
                      <a:pPr marL="0" marR="0" algn="l" defTabSz="914400" rtl="0" eaLnBrk="1" latinLnBrk="0" hangingPunct="1">
                        <a:spcBef>
                          <a:spcPts val="0"/>
                        </a:spcBef>
                        <a:spcAft>
                          <a:spcPts val="0"/>
                        </a:spcAft>
                      </a:pPr>
                      <a:r>
                        <a:rPr lang="en-US" sz="1800" kern="1200" dirty="0">
                          <a:solidFill>
                            <a:schemeClr val="dk1"/>
                          </a:solidFill>
                          <a:latin typeface="+mn-lt"/>
                          <a:ea typeface="+mn-ea"/>
                          <a:cs typeface="+mn-cs"/>
                        </a:rPr>
                        <a:t>El Camino College Public Safety Training Center</a:t>
                      </a:r>
                    </a:p>
                  </a:txBody>
                  <a:tcPr marL="68580" marR="68580" marT="0" marB="0" anchor="b"/>
                </a:tc>
                <a:tc>
                  <a:txBody>
                    <a:bodyPr/>
                    <a:lstStyle/>
                    <a:p>
                      <a:pPr marL="0" marR="0" algn="r" defTabSz="914400" rtl="0" eaLnBrk="1" latinLnBrk="0" hangingPunct="1">
                        <a:spcBef>
                          <a:spcPts val="0"/>
                        </a:spcBef>
                        <a:spcAft>
                          <a:spcPts val="0"/>
                        </a:spcAft>
                      </a:pPr>
                      <a:r>
                        <a:rPr lang="en-US" sz="1800" kern="1200" dirty="0">
                          <a:solidFill>
                            <a:schemeClr val="dk1"/>
                          </a:solidFill>
                          <a:latin typeface="+mn-lt"/>
                          <a:ea typeface="+mn-ea"/>
                          <a:cs typeface="+mn-cs"/>
                        </a:rPr>
                        <a:t>10.000</a:t>
                      </a:r>
                    </a:p>
                  </a:txBody>
                  <a:tcPr marL="68580" marR="68580" marT="0" marB="0" anchor="b"/>
                </a:tc>
                <a:extLst>
                  <a:ext uri="{0D108BD9-81ED-4DB2-BD59-A6C34878D82A}">
                    <a16:rowId xmlns:a16="http://schemas.microsoft.com/office/drawing/2014/main" val="3940952131"/>
                  </a:ext>
                </a:extLst>
              </a:tr>
            </a:tbl>
          </a:graphicData>
        </a:graphic>
      </p:graphicFrame>
    </p:spTree>
    <p:extLst>
      <p:ext uri="{BB962C8B-B14F-4D97-AF65-F5344CB8AC3E}">
        <p14:creationId xmlns:p14="http://schemas.microsoft.com/office/powerpoint/2010/main" val="3291655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2018-19 Budget Agreement (</a:t>
            </a:r>
            <a:r>
              <a:rPr lang="en-US" i="1" dirty="0"/>
              <a:t>continued</a:t>
            </a:r>
            <a:r>
              <a:rPr lang="en-US" dirty="0"/>
              <a:t>)</a:t>
            </a:r>
            <a:br>
              <a:rPr lang="en-US" dirty="0"/>
            </a:br>
            <a:r>
              <a:rPr lang="en-US" dirty="0"/>
              <a:t>(Dollars in Millions)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14354012"/>
              </p:ext>
            </p:extLst>
          </p:nvPr>
        </p:nvGraphicFramePr>
        <p:xfrm>
          <a:off x="628650" y="1825625"/>
          <a:ext cx="7886700" cy="4450080"/>
        </p:xfrm>
        <a:graphic>
          <a:graphicData uri="http://schemas.openxmlformats.org/drawingml/2006/table">
            <a:tbl>
              <a:tblPr firstRow="1" bandRow="1">
                <a:tableStyleId>{5C22544A-7EE6-4342-B048-85BDC9FD1C3A}</a:tableStyleId>
              </a:tblPr>
              <a:tblGrid>
                <a:gridCol w="6309360">
                  <a:extLst>
                    <a:ext uri="{9D8B030D-6E8A-4147-A177-3AD203B41FA5}">
                      <a16:colId xmlns:a16="http://schemas.microsoft.com/office/drawing/2014/main" val="3655950491"/>
                    </a:ext>
                  </a:extLst>
                </a:gridCol>
                <a:gridCol w="1577340">
                  <a:extLst>
                    <a:ext uri="{9D8B030D-6E8A-4147-A177-3AD203B41FA5}">
                      <a16:colId xmlns:a16="http://schemas.microsoft.com/office/drawing/2014/main" val="4062059961"/>
                    </a:ext>
                  </a:extLst>
                </a:gridCol>
              </a:tblGrid>
              <a:tr h="370840">
                <a:tc>
                  <a:txBody>
                    <a:bodyPr/>
                    <a:lstStyle/>
                    <a:p>
                      <a:pPr marL="0" marR="0" algn="l" defTabSz="914400" rtl="0" eaLnBrk="1" latinLnBrk="0" hangingPunct="1">
                        <a:spcBef>
                          <a:spcPts val="0"/>
                        </a:spcBef>
                        <a:spcAft>
                          <a:spcPts val="0"/>
                        </a:spcAft>
                      </a:pPr>
                      <a:r>
                        <a:rPr lang="en-US" sz="1800" b="1" kern="1200" dirty="0">
                          <a:solidFill>
                            <a:schemeClr val="lt1"/>
                          </a:solidFill>
                          <a:latin typeface="+mn-lt"/>
                          <a:ea typeface="+mn-ea"/>
                          <a:cs typeface="+mn-cs"/>
                        </a:rPr>
                        <a:t>One-Time Expenditures</a:t>
                      </a:r>
                    </a:p>
                  </a:txBody>
                  <a:tcPr marL="68580" marR="68580" marT="0" marB="0" anchor="b"/>
                </a:tc>
                <a:tc>
                  <a:txBody>
                    <a:bodyPr/>
                    <a:lstStyle/>
                    <a:p>
                      <a:pPr marL="0" marR="0" algn="r" defTabSz="914400" rtl="0" eaLnBrk="1" latinLnBrk="0" hangingPunct="1">
                        <a:spcBef>
                          <a:spcPts val="0"/>
                        </a:spcBef>
                        <a:spcAft>
                          <a:spcPts val="0"/>
                        </a:spcAft>
                      </a:pPr>
                      <a:r>
                        <a:rPr lang="en-US" sz="1800" b="1" kern="1200" dirty="0">
                          <a:solidFill>
                            <a:schemeClr val="lt1"/>
                          </a:solidFill>
                          <a:latin typeface="+mn-lt"/>
                          <a:ea typeface="+mn-ea"/>
                          <a:cs typeface="+mn-cs"/>
                        </a:rPr>
                        <a:t>2018-19</a:t>
                      </a:r>
                    </a:p>
                  </a:txBody>
                  <a:tcPr marL="68580" marR="68580" marT="0" marB="0" anchor="b"/>
                </a:tc>
                <a:extLst>
                  <a:ext uri="{0D108BD9-81ED-4DB2-BD59-A6C34878D82A}">
                    <a16:rowId xmlns:a16="http://schemas.microsoft.com/office/drawing/2014/main" val="1471400462"/>
                  </a:ext>
                </a:extLst>
              </a:tr>
              <a:tr h="370840">
                <a:tc>
                  <a:txBody>
                    <a:bodyPr/>
                    <a:lstStyle/>
                    <a:p>
                      <a:pPr marL="0" marR="0" algn="l" defTabSz="914400" rtl="0" eaLnBrk="1" latinLnBrk="0" hangingPunct="1">
                        <a:spcBef>
                          <a:spcPts val="0"/>
                        </a:spcBef>
                        <a:spcAft>
                          <a:spcPts val="0"/>
                        </a:spcAft>
                      </a:pPr>
                      <a:r>
                        <a:rPr lang="en-US" sz="1800" kern="1200" dirty="0">
                          <a:solidFill>
                            <a:schemeClr val="dk1"/>
                          </a:solidFill>
                          <a:latin typeface="+mn-lt"/>
                          <a:ea typeface="+mn-ea"/>
                          <a:cs typeface="+mn-cs"/>
                        </a:rPr>
                        <a:t>Veterans Resource Centers</a:t>
                      </a:r>
                    </a:p>
                  </a:txBody>
                  <a:tcPr marL="68580" marR="68580" marT="0" marB="0" anchor="b"/>
                </a:tc>
                <a:tc>
                  <a:txBody>
                    <a:bodyPr/>
                    <a:lstStyle/>
                    <a:p>
                      <a:pPr marL="0" marR="0" algn="r" defTabSz="914400" rtl="0" eaLnBrk="1" latinLnBrk="0" hangingPunct="1">
                        <a:spcBef>
                          <a:spcPts val="0"/>
                        </a:spcBef>
                        <a:spcAft>
                          <a:spcPts val="0"/>
                        </a:spcAft>
                      </a:pPr>
                      <a:r>
                        <a:rPr lang="en-US" sz="1800" kern="1200" dirty="0">
                          <a:solidFill>
                            <a:schemeClr val="dk1"/>
                          </a:solidFill>
                          <a:latin typeface="+mn-lt"/>
                          <a:ea typeface="+mn-ea"/>
                          <a:cs typeface="+mn-cs"/>
                        </a:rPr>
                        <a:t>$8.490</a:t>
                      </a:r>
                    </a:p>
                  </a:txBody>
                  <a:tcPr marL="68580" marR="68580" marT="0" marB="0" anchor="b"/>
                </a:tc>
                <a:extLst>
                  <a:ext uri="{0D108BD9-81ED-4DB2-BD59-A6C34878D82A}">
                    <a16:rowId xmlns:a16="http://schemas.microsoft.com/office/drawing/2014/main" val="1624142768"/>
                  </a:ext>
                </a:extLst>
              </a:tr>
              <a:tr h="370840">
                <a:tc>
                  <a:txBody>
                    <a:bodyPr/>
                    <a:lstStyle/>
                    <a:p>
                      <a:pPr marL="0" marR="0" algn="l" defTabSz="914400" rtl="0" eaLnBrk="1" latinLnBrk="0" hangingPunct="1">
                        <a:spcBef>
                          <a:spcPts val="0"/>
                        </a:spcBef>
                        <a:spcAft>
                          <a:spcPts val="0"/>
                        </a:spcAft>
                      </a:pPr>
                      <a:r>
                        <a:rPr lang="en-US" sz="1800" kern="1200" dirty="0">
                          <a:solidFill>
                            <a:schemeClr val="dk1"/>
                          </a:solidFill>
                          <a:latin typeface="+mn-lt"/>
                          <a:ea typeface="+mn-ea"/>
                          <a:cs typeface="+mn-cs"/>
                        </a:rPr>
                        <a:t>Projects in Connection with EWD Program</a:t>
                      </a:r>
                    </a:p>
                  </a:txBody>
                  <a:tcPr marL="68580" marR="68580" marT="0" marB="0" anchor="b"/>
                </a:tc>
                <a:tc>
                  <a:txBody>
                    <a:bodyPr/>
                    <a:lstStyle/>
                    <a:p>
                      <a:pPr marL="0" marR="0" algn="r" defTabSz="914400" rtl="0" eaLnBrk="1" latinLnBrk="0" hangingPunct="1">
                        <a:spcBef>
                          <a:spcPts val="0"/>
                        </a:spcBef>
                        <a:spcAft>
                          <a:spcPts val="0"/>
                        </a:spcAft>
                      </a:pPr>
                      <a:r>
                        <a:rPr lang="en-US" sz="1800" kern="1200">
                          <a:solidFill>
                            <a:schemeClr val="dk1"/>
                          </a:solidFill>
                          <a:latin typeface="+mn-lt"/>
                          <a:ea typeface="+mn-ea"/>
                          <a:cs typeface="+mn-cs"/>
                        </a:rPr>
                        <a:t>8.000</a:t>
                      </a:r>
                    </a:p>
                  </a:txBody>
                  <a:tcPr marL="68580" marR="68580" marT="0" marB="0" anchor="b"/>
                </a:tc>
                <a:extLst>
                  <a:ext uri="{0D108BD9-81ED-4DB2-BD59-A6C34878D82A}">
                    <a16:rowId xmlns:a16="http://schemas.microsoft.com/office/drawing/2014/main" val="1440582042"/>
                  </a:ext>
                </a:extLst>
              </a:tr>
              <a:tr h="370840">
                <a:tc>
                  <a:txBody>
                    <a:bodyPr/>
                    <a:lstStyle/>
                    <a:p>
                      <a:pPr marL="0" marR="0" algn="l" defTabSz="914400" rtl="0" eaLnBrk="1" latinLnBrk="0" hangingPunct="1">
                        <a:spcBef>
                          <a:spcPts val="0"/>
                        </a:spcBef>
                        <a:spcAft>
                          <a:spcPts val="0"/>
                        </a:spcAft>
                      </a:pPr>
                      <a:r>
                        <a:rPr lang="en-US" sz="1800" kern="1200">
                          <a:solidFill>
                            <a:schemeClr val="dk1"/>
                          </a:solidFill>
                          <a:latin typeface="+mn-lt"/>
                          <a:ea typeface="+mn-ea"/>
                          <a:cs typeface="+mn-cs"/>
                        </a:rPr>
                        <a:t>Open Educational Resources</a:t>
                      </a:r>
                    </a:p>
                  </a:txBody>
                  <a:tcPr marL="68580" marR="68580" marT="0" marB="0" anchor="b"/>
                </a:tc>
                <a:tc>
                  <a:txBody>
                    <a:bodyPr/>
                    <a:lstStyle/>
                    <a:p>
                      <a:pPr marL="0" marR="0" algn="r" defTabSz="914400" rtl="0" eaLnBrk="1" latinLnBrk="0" hangingPunct="1">
                        <a:spcBef>
                          <a:spcPts val="0"/>
                        </a:spcBef>
                        <a:spcAft>
                          <a:spcPts val="0"/>
                        </a:spcAft>
                      </a:pPr>
                      <a:r>
                        <a:rPr lang="en-US" sz="1800" kern="1200">
                          <a:solidFill>
                            <a:schemeClr val="dk1"/>
                          </a:solidFill>
                          <a:latin typeface="+mn-lt"/>
                          <a:ea typeface="+mn-ea"/>
                          <a:cs typeface="+mn-cs"/>
                        </a:rPr>
                        <a:t>6.000</a:t>
                      </a:r>
                    </a:p>
                  </a:txBody>
                  <a:tcPr marL="68580" marR="68580" marT="0" marB="0" anchor="b"/>
                </a:tc>
                <a:extLst>
                  <a:ext uri="{0D108BD9-81ED-4DB2-BD59-A6C34878D82A}">
                    <a16:rowId xmlns:a16="http://schemas.microsoft.com/office/drawing/2014/main" val="1424346791"/>
                  </a:ext>
                </a:extLst>
              </a:tr>
              <a:tr h="370840">
                <a:tc>
                  <a:txBody>
                    <a:bodyPr/>
                    <a:lstStyle/>
                    <a:p>
                      <a:pPr marL="0" marR="0" algn="l" defTabSz="914400" rtl="0" eaLnBrk="1" latinLnBrk="0" hangingPunct="1">
                        <a:spcBef>
                          <a:spcPts val="0"/>
                        </a:spcBef>
                        <a:spcAft>
                          <a:spcPts val="0"/>
                        </a:spcAft>
                      </a:pPr>
                      <a:r>
                        <a:rPr lang="en-US" sz="1800" kern="1200">
                          <a:solidFill>
                            <a:schemeClr val="dk1"/>
                          </a:solidFill>
                          <a:latin typeface="+mn-lt"/>
                          <a:ea typeface="+mn-ea"/>
                          <a:cs typeface="+mn-cs"/>
                        </a:rPr>
                        <a:t>Reentry Grant Program</a:t>
                      </a:r>
                    </a:p>
                  </a:txBody>
                  <a:tcPr marL="68580" marR="68580" marT="0" marB="0" anchor="b"/>
                </a:tc>
                <a:tc>
                  <a:txBody>
                    <a:bodyPr/>
                    <a:lstStyle/>
                    <a:p>
                      <a:pPr marL="0" marR="0" algn="r" defTabSz="914400" rtl="0" eaLnBrk="1" latinLnBrk="0" hangingPunct="1">
                        <a:spcBef>
                          <a:spcPts val="0"/>
                        </a:spcBef>
                        <a:spcAft>
                          <a:spcPts val="0"/>
                        </a:spcAft>
                      </a:pPr>
                      <a:r>
                        <a:rPr lang="en-US" sz="1800" kern="1200">
                          <a:solidFill>
                            <a:schemeClr val="dk1"/>
                          </a:solidFill>
                          <a:latin typeface="+mn-lt"/>
                          <a:ea typeface="+mn-ea"/>
                          <a:cs typeface="+mn-cs"/>
                        </a:rPr>
                        <a:t>5.000</a:t>
                      </a:r>
                    </a:p>
                  </a:txBody>
                  <a:tcPr marL="68580" marR="68580" marT="0" marB="0" anchor="b"/>
                </a:tc>
                <a:extLst>
                  <a:ext uri="{0D108BD9-81ED-4DB2-BD59-A6C34878D82A}">
                    <a16:rowId xmlns:a16="http://schemas.microsoft.com/office/drawing/2014/main" val="1006410891"/>
                  </a:ext>
                </a:extLst>
              </a:tr>
              <a:tr h="370840">
                <a:tc>
                  <a:txBody>
                    <a:bodyPr/>
                    <a:lstStyle/>
                    <a:p>
                      <a:pPr marL="0" marR="0" algn="l" defTabSz="914400" rtl="0" eaLnBrk="1" latinLnBrk="0" hangingPunct="1">
                        <a:spcBef>
                          <a:spcPts val="0"/>
                        </a:spcBef>
                        <a:spcAft>
                          <a:spcPts val="0"/>
                        </a:spcAft>
                      </a:pPr>
                      <a:r>
                        <a:rPr lang="en-US" sz="1800" kern="1200" dirty="0">
                          <a:solidFill>
                            <a:schemeClr val="dk1"/>
                          </a:solidFill>
                          <a:latin typeface="+mn-lt"/>
                          <a:ea typeface="+mn-ea"/>
                          <a:cs typeface="+mn-cs"/>
                        </a:rPr>
                        <a:t>Career Readiness Training Program for Refugees</a:t>
                      </a:r>
                    </a:p>
                  </a:txBody>
                  <a:tcPr marL="68580" marR="68580" marT="0" marB="0" anchor="b"/>
                </a:tc>
                <a:tc>
                  <a:txBody>
                    <a:bodyPr/>
                    <a:lstStyle/>
                    <a:p>
                      <a:pPr marL="0" marR="0" algn="r" defTabSz="914400" rtl="0" eaLnBrk="1" latinLnBrk="0" hangingPunct="1">
                        <a:spcBef>
                          <a:spcPts val="0"/>
                        </a:spcBef>
                        <a:spcAft>
                          <a:spcPts val="0"/>
                        </a:spcAft>
                      </a:pPr>
                      <a:r>
                        <a:rPr lang="en-US" sz="1800" kern="1200">
                          <a:solidFill>
                            <a:schemeClr val="dk1"/>
                          </a:solidFill>
                          <a:latin typeface="+mn-lt"/>
                          <a:ea typeface="+mn-ea"/>
                          <a:cs typeface="+mn-cs"/>
                        </a:rPr>
                        <a:t>5.000</a:t>
                      </a:r>
                    </a:p>
                  </a:txBody>
                  <a:tcPr marL="68580" marR="68580" marT="0" marB="0" anchor="b"/>
                </a:tc>
                <a:extLst>
                  <a:ext uri="{0D108BD9-81ED-4DB2-BD59-A6C34878D82A}">
                    <a16:rowId xmlns:a16="http://schemas.microsoft.com/office/drawing/2014/main" val="3266628852"/>
                  </a:ext>
                </a:extLst>
              </a:tr>
              <a:tr h="370840">
                <a:tc>
                  <a:txBody>
                    <a:bodyPr/>
                    <a:lstStyle/>
                    <a:p>
                      <a:pPr marL="0" marR="0" algn="l" defTabSz="914400" rtl="0" eaLnBrk="1" latinLnBrk="0" hangingPunct="1">
                        <a:spcBef>
                          <a:spcPts val="0"/>
                        </a:spcBef>
                        <a:spcAft>
                          <a:spcPts val="0"/>
                        </a:spcAft>
                      </a:pPr>
                      <a:r>
                        <a:rPr lang="en-US" sz="1800" kern="1200" dirty="0">
                          <a:solidFill>
                            <a:schemeClr val="dk1"/>
                          </a:solidFill>
                          <a:latin typeface="+mn-lt"/>
                          <a:ea typeface="+mn-ea"/>
                          <a:cs typeface="+mn-cs"/>
                        </a:rPr>
                        <a:t>Norco College Early Childhood Education Center</a:t>
                      </a:r>
                    </a:p>
                  </a:txBody>
                  <a:tcPr marL="68580" marR="68580" marT="0" marB="0" anchor="b"/>
                </a:tc>
                <a:tc>
                  <a:txBody>
                    <a:bodyPr/>
                    <a:lstStyle/>
                    <a:p>
                      <a:pPr marL="0" marR="0" algn="r" defTabSz="914400" rtl="0" eaLnBrk="1" latinLnBrk="0" hangingPunct="1">
                        <a:spcBef>
                          <a:spcPts val="0"/>
                        </a:spcBef>
                        <a:spcAft>
                          <a:spcPts val="0"/>
                        </a:spcAft>
                      </a:pPr>
                      <a:r>
                        <a:rPr lang="en-US" sz="1800" kern="1200" dirty="0">
                          <a:solidFill>
                            <a:schemeClr val="dk1"/>
                          </a:solidFill>
                          <a:latin typeface="+mn-lt"/>
                          <a:ea typeface="+mn-ea"/>
                          <a:cs typeface="+mn-cs"/>
                        </a:rPr>
                        <a:t>5.000</a:t>
                      </a:r>
                    </a:p>
                  </a:txBody>
                  <a:tcPr marL="68580" marR="68580" marT="0" marB="0" anchor="b"/>
                </a:tc>
                <a:extLst>
                  <a:ext uri="{0D108BD9-81ED-4DB2-BD59-A6C34878D82A}">
                    <a16:rowId xmlns:a16="http://schemas.microsoft.com/office/drawing/2014/main" val="1961101692"/>
                  </a:ext>
                </a:extLst>
              </a:tr>
              <a:tr h="370840">
                <a:tc>
                  <a:txBody>
                    <a:bodyPr/>
                    <a:lstStyle/>
                    <a:p>
                      <a:pPr marL="0" marR="0" algn="l" defTabSz="914400" rtl="0" eaLnBrk="1" latinLnBrk="0" hangingPunct="1">
                        <a:spcBef>
                          <a:spcPts val="0"/>
                        </a:spcBef>
                        <a:spcAft>
                          <a:spcPts val="0"/>
                        </a:spcAft>
                      </a:pPr>
                      <a:r>
                        <a:rPr lang="en-US" sz="1800" kern="1200" dirty="0">
                          <a:solidFill>
                            <a:schemeClr val="dk1"/>
                          </a:solidFill>
                          <a:latin typeface="+mn-lt"/>
                          <a:ea typeface="+mn-ea"/>
                          <a:cs typeface="+mn-cs"/>
                        </a:rPr>
                        <a:t>Certified Nurse Assistant Training Programs</a:t>
                      </a:r>
                    </a:p>
                  </a:txBody>
                  <a:tcPr marL="68580" marR="68580" marT="0" marB="0" anchor="b"/>
                </a:tc>
                <a:tc>
                  <a:txBody>
                    <a:bodyPr/>
                    <a:lstStyle/>
                    <a:p>
                      <a:pPr marL="0" marR="0" algn="r" defTabSz="914400" rtl="0" eaLnBrk="1" latinLnBrk="0" hangingPunct="1">
                        <a:spcBef>
                          <a:spcPts val="0"/>
                        </a:spcBef>
                        <a:spcAft>
                          <a:spcPts val="0"/>
                        </a:spcAft>
                      </a:pPr>
                      <a:r>
                        <a:rPr lang="en-US" sz="1800" kern="1200" dirty="0">
                          <a:solidFill>
                            <a:schemeClr val="dk1"/>
                          </a:solidFill>
                          <a:latin typeface="+mn-lt"/>
                          <a:ea typeface="+mn-ea"/>
                          <a:cs typeface="+mn-cs"/>
                        </a:rPr>
                        <a:t>2.000</a:t>
                      </a:r>
                    </a:p>
                  </a:txBody>
                  <a:tcPr marL="68580" marR="68580" marT="0" marB="0" anchor="b"/>
                </a:tc>
                <a:extLst>
                  <a:ext uri="{0D108BD9-81ED-4DB2-BD59-A6C34878D82A}">
                    <a16:rowId xmlns:a16="http://schemas.microsoft.com/office/drawing/2014/main" val="61512028"/>
                  </a:ext>
                </a:extLst>
              </a:tr>
              <a:tr h="370840">
                <a:tc>
                  <a:txBody>
                    <a:bodyPr/>
                    <a:lstStyle/>
                    <a:p>
                      <a:pPr marL="0" marR="0" algn="l" defTabSz="914400" rtl="0" eaLnBrk="1" latinLnBrk="0" hangingPunct="1">
                        <a:spcBef>
                          <a:spcPts val="0"/>
                        </a:spcBef>
                        <a:spcAft>
                          <a:spcPts val="0"/>
                        </a:spcAft>
                      </a:pPr>
                      <a:r>
                        <a:rPr lang="en-US" sz="1800" kern="1200" dirty="0">
                          <a:solidFill>
                            <a:schemeClr val="dk1"/>
                          </a:solidFill>
                          <a:latin typeface="+mn-lt"/>
                          <a:ea typeface="+mn-ea"/>
                          <a:cs typeface="+mn-cs"/>
                        </a:rPr>
                        <a:t>Backfill for Fire-Related Property Tax Declines</a:t>
                      </a:r>
                    </a:p>
                  </a:txBody>
                  <a:tcPr marL="68580" marR="68580" marT="0" marB="0" anchor="b"/>
                </a:tc>
                <a:tc>
                  <a:txBody>
                    <a:bodyPr/>
                    <a:lstStyle/>
                    <a:p>
                      <a:pPr marL="0" marR="0" algn="r" defTabSz="914400" rtl="0" eaLnBrk="1" latinLnBrk="0" hangingPunct="1">
                        <a:spcBef>
                          <a:spcPts val="0"/>
                        </a:spcBef>
                        <a:spcAft>
                          <a:spcPts val="0"/>
                        </a:spcAft>
                      </a:pPr>
                      <a:r>
                        <a:rPr lang="en-US" sz="1800" kern="1200" dirty="0">
                          <a:solidFill>
                            <a:schemeClr val="dk1"/>
                          </a:solidFill>
                          <a:latin typeface="+mn-lt"/>
                          <a:ea typeface="+mn-ea"/>
                          <a:cs typeface="+mn-cs"/>
                        </a:rPr>
                        <a:t>1.918</a:t>
                      </a:r>
                    </a:p>
                  </a:txBody>
                  <a:tcPr marL="68580" marR="68580" marT="0" marB="0" anchor="b"/>
                </a:tc>
                <a:extLst>
                  <a:ext uri="{0D108BD9-81ED-4DB2-BD59-A6C34878D82A}">
                    <a16:rowId xmlns:a16="http://schemas.microsoft.com/office/drawing/2014/main" val="507123083"/>
                  </a:ext>
                </a:extLst>
              </a:tr>
              <a:tr h="370840">
                <a:tc>
                  <a:txBody>
                    <a:bodyPr/>
                    <a:lstStyle/>
                    <a:p>
                      <a:pPr marL="0" marR="0" algn="l" defTabSz="914400" rtl="0" eaLnBrk="1" latinLnBrk="0" hangingPunct="1">
                        <a:spcBef>
                          <a:spcPts val="0"/>
                        </a:spcBef>
                        <a:spcAft>
                          <a:spcPts val="0"/>
                        </a:spcAft>
                      </a:pPr>
                      <a:r>
                        <a:rPr lang="en-US" sz="1800" kern="1200" dirty="0" err="1">
                          <a:solidFill>
                            <a:schemeClr val="dk1"/>
                          </a:solidFill>
                          <a:latin typeface="+mn-lt"/>
                          <a:ea typeface="+mn-ea"/>
                          <a:cs typeface="+mn-cs"/>
                        </a:rPr>
                        <a:t>Reappropriation</a:t>
                      </a:r>
                      <a:r>
                        <a:rPr lang="en-US" sz="1800" kern="1200" dirty="0">
                          <a:solidFill>
                            <a:schemeClr val="dk1"/>
                          </a:solidFill>
                          <a:latin typeface="+mn-lt"/>
                          <a:ea typeface="+mn-ea"/>
                          <a:cs typeface="+mn-cs"/>
                        </a:rPr>
                        <a:t> of IEPI Technical Assistance Grant </a:t>
                      </a:r>
                    </a:p>
                  </a:txBody>
                  <a:tcPr marL="68580" marR="68580" marT="0" marB="0" anchor="b"/>
                </a:tc>
                <a:tc>
                  <a:txBody>
                    <a:bodyPr/>
                    <a:lstStyle/>
                    <a:p>
                      <a:pPr marL="0" marR="0" algn="r" defTabSz="914400" rtl="0" eaLnBrk="1" latinLnBrk="0" hangingPunct="1">
                        <a:spcBef>
                          <a:spcPts val="0"/>
                        </a:spcBef>
                        <a:spcAft>
                          <a:spcPts val="0"/>
                        </a:spcAft>
                      </a:pPr>
                      <a:r>
                        <a:rPr lang="en-US" sz="1800" kern="1200" dirty="0">
                          <a:solidFill>
                            <a:schemeClr val="dk1"/>
                          </a:solidFill>
                          <a:latin typeface="+mn-lt"/>
                          <a:ea typeface="+mn-ea"/>
                          <a:cs typeface="+mn-cs"/>
                        </a:rPr>
                        <a:t>1.379</a:t>
                      </a:r>
                    </a:p>
                  </a:txBody>
                  <a:tcPr marL="68580" marR="68580" marT="0" marB="0" anchor="b"/>
                </a:tc>
                <a:extLst>
                  <a:ext uri="{0D108BD9-81ED-4DB2-BD59-A6C34878D82A}">
                    <a16:rowId xmlns:a16="http://schemas.microsoft.com/office/drawing/2014/main" val="1548446407"/>
                  </a:ext>
                </a:extLst>
              </a:tr>
              <a:tr h="370840">
                <a:tc>
                  <a:txBody>
                    <a:bodyPr/>
                    <a:lstStyle/>
                    <a:p>
                      <a:pPr marL="0" marR="0" algn="l" defTabSz="914400" rtl="0" eaLnBrk="1" latinLnBrk="0" hangingPunct="1">
                        <a:spcBef>
                          <a:spcPts val="0"/>
                        </a:spcBef>
                        <a:spcAft>
                          <a:spcPts val="0"/>
                        </a:spcAft>
                      </a:pPr>
                      <a:r>
                        <a:rPr lang="en-US" sz="1800" kern="1200" dirty="0">
                          <a:solidFill>
                            <a:schemeClr val="dk1"/>
                          </a:solidFill>
                          <a:latin typeface="+mn-lt"/>
                          <a:ea typeface="+mn-ea"/>
                          <a:cs typeface="+mn-cs"/>
                        </a:rPr>
                        <a:t>Los Angeles Valley College Family Resource Center</a:t>
                      </a:r>
                    </a:p>
                  </a:txBody>
                  <a:tcPr marL="68580" marR="68580" marT="0" marB="0" anchor="b"/>
                </a:tc>
                <a:tc>
                  <a:txBody>
                    <a:bodyPr/>
                    <a:lstStyle/>
                    <a:p>
                      <a:pPr marL="0" marR="0" algn="r" defTabSz="914400" rtl="0" eaLnBrk="1" latinLnBrk="0" hangingPunct="1">
                        <a:spcBef>
                          <a:spcPts val="0"/>
                        </a:spcBef>
                        <a:spcAft>
                          <a:spcPts val="0"/>
                        </a:spcAft>
                      </a:pPr>
                      <a:r>
                        <a:rPr lang="en-US" sz="1800" kern="1200" dirty="0">
                          <a:solidFill>
                            <a:schemeClr val="dk1"/>
                          </a:solidFill>
                          <a:latin typeface="+mn-lt"/>
                          <a:ea typeface="+mn-ea"/>
                          <a:cs typeface="+mn-cs"/>
                        </a:rPr>
                        <a:t>0.800</a:t>
                      </a:r>
                    </a:p>
                  </a:txBody>
                  <a:tcPr marL="68580" marR="68580" marT="0" marB="0" anchor="b"/>
                </a:tc>
                <a:extLst>
                  <a:ext uri="{0D108BD9-81ED-4DB2-BD59-A6C34878D82A}">
                    <a16:rowId xmlns:a16="http://schemas.microsoft.com/office/drawing/2014/main" val="1121870304"/>
                  </a:ext>
                </a:extLst>
              </a:tr>
              <a:tr h="370840">
                <a:tc>
                  <a:txBody>
                    <a:bodyPr/>
                    <a:lstStyle/>
                    <a:p>
                      <a:pPr marL="0" marR="0" algn="l" defTabSz="914400" rtl="0" eaLnBrk="1" latinLnBrk="0" hangingPunct="1">
                        <a:spcBef>
                          <a:spcPts val="0"/>
                        </a:spcBef>
                        <a:spcAft>
                          <a:spcPts val="0"/>
                        </a:spcAft>
                      </a:pPr>
                      <a:r>
                        <a:rPr lang="en-US" sz="1800" kern="1200" dirty="0" err="1">
                          <a:solidFill>
                            <a:schemeClr val="dk1"/>
                          </a:solidFill>
                          <a:latin typeface="+mn-lt"/>
                          <a:ea typeface="+mn-ea"/>
                          <a:cs typeface="+mn-cs"/>
                        </a:rPr>
                        <a:t>Reappropriation</a:t>
                      </a:r>
                      <a:r>
                        <a:rPr lang="en-US" sz="1800" kern="1200" dirty="0">
                          <a:solidFill>
                            <a:schemeClr val="dk1"/>
                          </a:solidFill>
                          <a:latin typeface="+mn-lt"/>
                          <a:ea typeface="+mn-ea"/>
                          <a:cs typeface="+mn-cs"/>
                        </a:rPr>
                        <a:t> of Puente Funds</a:t>
                      </a:r>
                    </a:p>
                  </a:txBody>
                  <a:tcPr marL="68580" marR="68580" marT="0" marB="0" anchor="b"/>
                </a:tc>
                <a:tc>
                  <a:txBody>
                    <a:bodyPr/>
                    <a:lstStyle/>
                    <a:p>
                      <a:pPr marL="0" marR="0" algn="r" defTabSz="914400" rtl="0" eaLnBrk="1" latinLnBrk="0" hangingPunct="1">
                        <a:spcBef>
                          <a:spcPts val="0"/>
                        </a:spcBef>
                        <a:spcAft>
                          <a:spcPts val="0"/>
                        </a:spcAft>
                      </a:pPr>
                      <a:r>
                        <a:rPr lang="en-US" sz="1800" kern="1200" dirty="0">
                          <a:solidFill>
                            <a:schemeClr val="dk1"/>
                          </a:solidFill>
                          <a:latin typeface="+mn-lt"/>
                          <a:ea typeface="+mn-ea"/>
                          <a:cs typeface="+mn-cs"/>
                        </a:rPr>
                        <a:t>0.738</a:t>
                      </a:r>
                    </a:p>
                  </a:txBody>
                  <a:tcPr marL="68580" marR="68580" marT="0" marB="0" anchor="b"/>
                </a:tc>
                <a:extLst>
                  <a:ext uri="{0D108BD9-81ED-4DB2-BD59-A6C34878D82A}">
                    <a16:rowId xmlns:a16="http://schemas.microsoft.com/office/drawing/2014/main" val="3940952131"/>
                  </a:ext>
                </a:extLst>
              </a:tr>
            </a:tbl>
          </a:graphicData>
        </a:graphic>
      </p:graphicFrame>
    </p:spTree>
    <p:extLst>
      <p:ext uri="{BB962C8B-B14F-4D97-AF65-F5344CB8AC3E}">
        <p14:creationId xmlns:p14="http://schemas.microsoft.com/office/powerpoint/2010/main" val="308029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Significant Changes in 2018-19 Budget Agreement—Funding Formula</a:t>
            </a:r>
          </a:p>
        </p:txBody>
      </p:sp>
      <p:sp>
        <p:nvSpPr>
          <p:cNvPr id="3" name="Content Placeholder 2"/>
          <p:cNvSpPr>
            <a:spLocks noGrp="1"/>
          </p:cNvSpPr>
          <p:nvPr>
            <p:ph idx="1"/>
          </p:nvPr>
        </p:nvSpPr>
        <p:spPr/>
        <p:txBody>
          <a:bodyPr>
            <a:normAutofit/>
          </a:bodyPr>
          <a:lstStyle/>
          <a:p>
            <a:r>
              <a:rPr lang="en-US" dirty="0"/>
              <a:t>The general apportionment is funded through a combination of state funds, local property taxes, and enrollment fees.</a:t>
            </a:r>
          </a:p>
          <a:p>
            <a:r>
              <a:rPr lang="en-US" dirty="0"/>
              <a:t>Currently, districts receive a total amount of funds based on:</a:t>
            </a:r>
          </a:p>
          <a:p>
            <a:pPr lvl="1"/>
            <a:r>
              <a:rPr lang="en-US" dirty="0"/>
              <a:t>Full-time equivalent students (FTES) enrolled, with rates for credit, noncredit, and career development and college preparation (CDCP) noncredit courses.</a:t>
            </a:r>
          </a:p>
          <a:p>
            <a:pPr lvl="1"/>
            <a:r>
              <a:rPr lang="en-US" dirty="0"/>
              <a:t>Number of colleges and approved centers.</a:t>
            </a:r>
          </a:p>
          <a:p>
            <a:pPr lvl="1"/>
            <a:r>
              <a:rPr lang="en-US" dirty="0"/>
              <a:t>Some other district characteristics (e.g., whether district is rural).</a:t>
            </a:r>
          </a:p>
          <a:p>
            <a:r>
              <a:rPr lang="en-US" dirty="0"/>
              <a:t>In addition, the state allocates General Fund through categorical programs.</a:t>
            </a:r>
          </a:p>
        </p:txBody>
      </p:sp>
      <p:sp>
        <p:nvSpPr>
          <p:cNvPr id="4" name="Slide Number Placeholder 3"/>
          <p:cNvSpPr>
            <a:spLocks noGrp="1"/>
          </p:cNvSpPr>
          <p:nvPr>
            <p:ph type="sldNum" sz="quarter" idx="12"/>
          </p:nvPr>
        </p:nvSpPr>
        <p:spPr/>
        <p:txBody>
          <a:bodyPr/>
          <a:lstStyle/>
          <a:p>
            <a:fld id="{C643D756-718A-164E-9CE8-738637616EB4}"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2585038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Significant Changes in 2018-19 Budget Agreement—Funding Formula</a:t>
            </a:r>
          </a:p>
        </p:txBody>
      </p:sp>
      <p:graphicFrame>
        <p:nvGraphicFramePr>
          <p:cNvPr id="7" name="Content Placeholder 6"/>
          <p:cNvGraphicFramePr>
            <a:graphicFrameLocks noGrp="1"/>
          </p:cNvGraphicFramePr>
          <p:nvPr>
            <p:ph idx="1"/>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5596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0B8C3-45B4-464B-9675-D78BB35F58E7}"/>
              </a:ext>
            </a:extLst>
          </p:cNvPr>
          <p:cNvSpPr>
            <a:spLocks noGrp="1"/>
          </p:cNvSpPr>
          <p:nvPr>
            <p:ph type="title"/>
          </p:nvPr>
        </p:nvSpPr>
        <p:spPr/>
        <p:txBody>
          <a:bodyPr/>
          <a:lstStyle/>
          <a:p>
            <a:r>
              <a:rPr lang="en-US" dirty="0"/>
              <a:t>Significant Changes in 2018-19 Budget Agreement—Funding Formula</a:t>
            </a:r>
          </a:p>
        </p:txBody>
      </p:sp>
      <p:sp>
        <p:nvSpPr>
          <p:cNvPr id="3" name="Content Placeholder 2">
            <a:extLst>
              <a:ext uri="{FF2B5EF4-FFF2-40B4-BE49-F238E27FC236}">
                <a16:creationId xmlns:a16="http://schemas.microsoft.com/office/drawing/2014/main" id="{80339629-037C-174B-8BD2-E1D398C6BFF4}"/>
              </a:ext>
            </a:extLst>
          </p:cNvPr>
          <p:cNvSpPr>
            <a:spLocks noGrp="1"/>
          </p:cNvSpPr>
          <p:nvPr>
            <p:ph idx="1"/>
          </p:nvPr>
        </p:nvSpPr>
        <p:spPr/>
        <p:txBody>
          <a:bodyPr/>
          <a:lstStyle/>
          <a:p>
            <a:r>
              <a:rPr lang="en-US" dirty="0"/>
              <a:t>While the system has made significant strides in improving student success, serious challenges remain.</a:t>
            </a:r>
          </a:p>
          <a:p>
            <a:pPr lvl="1"/>
            <a:r>
              <a:rPr lang="en-US" dirty="0"/>
              <a:t>Most students who enter a community college never complete a degree or certificate or transfer.</a:t>
            </a:r>
          </a:p>
          <a:p>
            <a:pPr lvl="1"/>
            <a:r>
              <a:rPr lang="en-US" dirty="0"/>
              <a:t>Students who do reach an educational goal take a long time to do so.</a:t>
            </a:r>
          </a:p>
          <a:p>
            <a:pPr lvl="1"/>
            <a:r>
              <a:rPr lang="en-US" dirty="0"/>
              <a:t>Achievement gaps persist (across student groups and across regions).</a:t>
            </a:r>
          </a:p>
          <a:p>
            <a:r>
              <a:rPr lang="en-US" dirty="0"/>
              <a:t>The current formula rewards a primary outcome—FTES—which can create perverse incentives, especially when economic and demographic trends make enrollment growth difficult to achieve.</a:t>
            </a:r>
          </a:p>
        </p:txBody>
      </p:sp>
    </p:spTree>
    <p:extLst>
      <p:ext uri="{BB962C8B-B14F-4D97-AF65-F5344CB8AC3E}">
        <p14:creationId xmlns:p14="http://schemas.microsoft.com/office/powerpoint/2010/main" val="66399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Significant Changes in 2018-19 Budget Agreement—Funding Formula</a:t>
            </a:r>
          </a:p>
        </p:txBody>
      </p:sp>
      <p:sp>
        <p:nvSpPr>
          <p:cNvPr id="3" name="Content Placeholder 2"/>
          <p:cNvSpPr>
            <a:spLocks noGrp="1"/>
          </p:cNvSpPr>
          <p:nvPr>
            <p:ph idx="1"/>
          </p:nvPr>
        </p:nvSpPr>
        <p:spPr/>
        <p:txBody>
          <a:bodyPr/>
          <a:lstStyle/>
          <a:p>
            <a:r>
              <a:rPr lang="en-US" dirty="0"/>
              <a:t>Funding formulas can encourage progress on state goals through several mechanisms.  They can:</a:t>
            </a:r>
          </a:p>
          <a:p>
            <a:pPr lvl="1"/>
            <a:r>
              <a:rPr lang="en-US" dirty="0"/>
              <a:t>Create financial incentives for institutions to make progress.</a:t>
            </a:r>
          </a:p>
          <a:p>
            <a:pPr lvl="1"/>
            <a:r>
              <a:rPr lang="en-US" dirty="0"/>
              <a:t>Make institutions more aware of state goals.</a:t>
            </a:r>
          </a:p>
          <a:p>
            <a:pPr lvl="1"/>
            <a:r>
              <a:rPr lang="en-US" dirty="0"/>
              <a:t>Make institutions more aware of their own performance.</a:t>
            </a:r>
          </a:p>
          <a:p>
            <a:pPr lvl="1"/>
            <a:r>
              <a:rPr lang="en-US" dirty="0"/>
              <a:t>Result in institutional capacity to make change.</a:t>
            </a:r>
          </a:p>
          <a:p>
            <a:pPr marL="342900" lvl="1" indent="0">
              <a:buNone/>
            </a:pPr>
            <a:endParaRPr lang="en-US" dirty="0"/>
          </a:p>
          <a:p>
            <a:pPr marL="342900" lvl="1" indent="0" algn="r">
              <a:buNone/>
            </a:pPr>
            <a:r>
              <a:rPr lang="en-US" dirty="0"/>
              <a:t>Dougherty, K. J., Jones, S. M., Lahr, H., </a:t>
            </a:r>
            <a:r>
              <a:rPr lang="en-US" dirty="0" err="1"/>
              <a:t>Pheatt</a:t>
            </a:r>
            <a:r>
              <a:rPr lang="en-US" dirty="0"/>
              <a:t>, L., </a:t>
            </a:r>
            <a:r>
              <a:rPr lang="en-US" dirty="0" err="1"/>
              <a:t>Natow</a:t>
            </a:r>
            <a:r>
              <a:rPr lang="en-US" dirty="0"/>
              <a:t>, R. S., &amp; Reddy, V. (2016). </a:t>
            </a:r>
            <a:r>
              <a:rPr lang="en-US" i="1" dirty="0"/>
              <a:t>Performance funding for higher education</a:t>
            </a:r>
            <a:r>
              <a:rPr lang="en-US" dirty="0"/>
              <a:t>. JHU Press.</a:t>
            </a:r>
          </a:p>
        </p:txBody>
      </p:sp>
    </p:spTree>
    <p:extLst>
      <p:ext uri="{BB962C8B-B14F-4D97-AF65-F5344CB8AC3E}">
        <p14:creationId xmlns:p14="http://schemas.microsoft.com/office/powerpoint/2010/main" val="3533032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Significant Changes in 2018-19 Budget Agreement—Funding Formula</a:t>
            </a:r>
          </a:p>
        </p:txBody>
      </p:sp>
      <p:sp>
        <p:nvSpPr>
          <p:cNvPr id="3" name="Content Placeholder 2"/>
          <p:cNvSpPr>
            <a:spLocks noGrp="1"/>
          </p:cNvSpPr>
          <p:nvPr>
            <p:ph idx="1"/>
          </p:nvPr>
        </p:nvSpPr>
        <p:spPr/>
        <p:txBody>
          <a:bodyPr>
            <a:normAutofit fontScale="92500"/>
          </a:bodyPr>
          <a:lstStyle/>
          <a:p>
            <a:r>
              <a:rPr lang="en-US" dirty="0"/>
              <a:t>The budget agreement would begin a transition to a new formula that calculates apportionments generally using three allocations:</a:t>
            </a:r>
          </a:p>
          <a:p>
            <a:pPr lvl="1"/>
            <a:r>
              <a:rPr lang="en-US" i="1" dirty="0"/>
              <a:t>Base Allocation—</a:t>
            </a:r>
            <a:r>
              <a:rPr lang="en-US" dirty="0"/>
              <a:t>Current factors (primarily credit FTES).</a:t>
            </a:r>
          </a:p>
          <a:p>
            <a:pPr lvl="1"/>
            <a:r>
              <a:rPr lang="en-US" i="1" dirty="0"/>
              <a:t>Supplemental Allocation—</a:t>
            </a:r>
            <a:r>
              <a:rPr lang="en-US" dirty="0"/>
              <a:t>(1) Students who receive a College Promise Grant, (2) students who receive a Pell grant, and (3) AB 540 students.</a:t>
            </a:r>
          </a:p>
          <a:p>
            <a:pPr lvl="1"/>
            <a:r>
              <a:rPr lang="en-US" i="1" dirty="0"/>
              <a:t>Student Success Allocation—</a:t>
            </a:r>
            <a:r>
              <a:rPr lang="en-US" dirty="0"/>
              <a:t>(1) Completion of ADTs, (2) completion of associate degrees and baccalaureate degrees, (3) completion of credit certificates, (4) completion of transfer-level mathematics and English within first academic year, (5) transfer to four-year university, (6) completion of nine or more CTE units, and (7) attainment of regional living wage—with “premiums” for outcomes of College Promise Grant recipients and Pell Grant recipients.</a:t>
            </a:r>
          </a:p>
          <a:p>
            <a:r>
              <a:rPr lang="en-US" dirty="0"/>
              <a:t>Noncredit FTES (and some other FTES) would be funded at current rates.</a:t>
            </a:r>
          </a:p>
          <a:p>
            <a:r>
              <a:rPr lang="en-US" dirty="0"/>
              <a:t>The rates are calculated to provide a three-year transition, such that funds would be allocated based on a 70-20-10 split in 2018-19, a 65-20-15 split in 2019-20, and a 60-20-20 split in 2020-21.</a:t>
            </a:r>
          </a:p>
        </p:txBody>
      </p:sp>
    </p:spTree>
    <p:extLst>
      <p:ext uri="{BB962C8B-B14F-4D97-AF65-F5344CB8AC3E}">
        <p14:creationId xmlns:p14="http://schemas.microsoft.com/office/powerpoint/2010/main" val="234061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Overview</a:t>
            </a:r>
          </a:p>
        </p:txBody>
      </p:sp>
      <p:sp>
        <p:nvSpPr>
          <p:cNvPr id="3" name="Content Placeholder 2"/>
          <p:cNvSpPr>
            <a:spLocks noGrp="1"/>
          </p:cNvSpPr>
          <p:nvPr>
            <p:ph idx="1"/>
          </p:nvPr>
        </p:nvSpPr>
        <p:spPr/>
        <p:txBody>
          <a:bodyPr>
            <a:noAutofit/>
          </a:bodyPr>
          <a:lstStyle/>
          <a:p>
            <a:pPr>
              <a:buClr>
                <a:srgbClr val="0070C0"/>
              </a:buClr>
            </a:pPr>
            <a:r>
              <a:rPr lang="en-US" dirty="0">
                <a:latin typeface="Times New Roman" panose="02020603050405020304" pitchFamily="18" charset="0"/>
                <a:cs typeface="Times New Roman" panose="02020603050405020304" pitchFamily="18" charset="0"/>
              </a:rPr>
              <a:t>Introductions  </a:t>
            </a:r>
          </a:p>
          <a:p>
            <a:pPr>
              <a:buClr>
                <a:srgbClr val="0070C0"/>
              </a:buClr>
            </a:pPr>
            <a:endParaRPr lang="en-US" dirty="0">
              <a:latin typeface="Times New Roman" panose="02020603050405020304" pitchFamily="18" charset="0"/>
              <a:cs typeface="Times New Roman" panose="02020603050405020304" pitchFamily="18" charset="0"/>
            </a:endParaRPr>
          </a:p>
          <a:p>
            <a:pPr>
              <a:buClr>
                <a:srgbClr val="0070C0"/>
              </a:buClr>
            </a:pPr>
            <a:r>
              <a:rPr lang="en-US" dirty="0">
                <a:latin typeface="Times New Roman" panose="02020603050405020304" pitchFamily="18" charset="0"/>
                <a:cs typeface="Times New Roman" panose="02020603050405020304" pitchFamily="18" charset="0"/>
              </a:rPr>
              <a:t>Community College Budget: State level</a:t>
            </a:r>
          </a:p>
          <a:p>
            <a:pPr>
              <a:buClr>
                <a:srgbClr val="0070C0"/>
              </a:buClr>
            </a:pPr>
            <a:endParaRPr lang="en-US" dirty="0">
              <a:latin typeface="Times New Roman" panose="02020603050405020304" pitchFamily="18" charset="0"/>
              <a:cs typeface="Times New Roman" panose="02020603050405020304" pitchFamily="18" charset="0"/>
            </a:endParaRPr>
          </a:p>
          <a:p>
            <a:pPr>
              <a:buClr>
                <a:srgbClr val="0070C0"/>
              </a:buClr>
            </a:pPr>
            <a:r>
              <a:rPr lang="en-US" dirty="0">
                <a:latin typeface="Times New Roman" panose="02020603050405020304" pitchFamily="18" charset="0"/>
                <a:cs typeface="Times New Roman" panose="02020603050405020304" pitchFamily="18" charset="0"/>
              </a:rPr>
              <a:t>Community College Budget: District level</a:t>
            </a:r>
          </a:p>
          <a:p>
            <a:pPr>
              <a:buClr>
                <a:srgbClr val="0070C0"/>
              </a:buClr>
            </a:pPr>
            <a:endParaRPr lang="en-US" dirty="0">
              <a:latin typeface="Times New Roman" panose="02020603050405020304" pitchFamily="18" charset="0"/>
              <a:cs typeface="Times New Roman" panose="02020603050405020304" pitchFamily="18" charset="0"/>
            </a:endParaRPr>
          </a:p>
          <a:p>
            <a:pPr>
              <a:buClr>
                <a:srgbClr val="0070C0"/>
              </a:buClr>
            </a:pPr>
            <a:r>
              <a:rPr lang="en-US" dirty="0">
                <a:latin typeface="Times New Roman" panose="02020603050405020304" pitchFamily="18" charset="0"/>
                <a:cs typeface="Times New Roman" panose="02020603050405020304" pitchFamily="18" charset="0"/>
              </a:rPr>
              <a:t>Questions and Comments</a:t>
            </a:r>
          </a:p>
        </p:txBody>
      </p:sp>
      <p:sp>
        <p:nvSpPr>
          <p:cNvPr id="7" name="Rectangle 2">
            <a:extLst>
              <a:ext uri="{FF2B5EF4-FFF2-40B4-BE49-F238E27FC236}">
                <a16:creationId xmlns:a16="http://schemas.microsoft.com/office/drawing/2014/main" id="{061F268F-555F-D848-897F-371E2D12E868}"/>
              </a:ext>
            </a:extLst>
          </p:cNvPr>
          <p:cNvSpPr>
            <a:spLocks noChangeArrowheads="1"/>
          </p:cNvSpPr>
          <p:nvPr/>
        </p:nvSpPr>
        <p:spPr bwMode="auto">
          <a:xfrm>
            <a:off x="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1" fontAlgn="auto" hangingPunct="1">
              <a:spcBef>
                <a:spcPts val="0"/>
              </a:spcBef>
              <a:spcAft>
                <a:spcPts val="0"/>
              </a:spcAft>
            </a:pPr>
            <a:endParaRPr lang="en-US" sz="1800">
              <a:solidFill>
                <a:prstClr val="black"/>
              </a:solidFill>
              <a:latin typeface="Georgia" panose="02040502050405020303"/>
            </a:endParaRPr>
          </a:p>
        </p:txBody>
      </p:sp>
      <p:pic>
        <p:nvPicPr>
          <p:cNvPr id="10" name="Picture 9">
            <a:extLst>
              <a:ext uri="{FF2B5EF4-FFF2-40B4-BE49-F238E27FC236}">
                <a16:creationId xmlns:a16="http://schemas.microsoft.com/office/drawing/2014/main" id="{90DEA277-BA0D-2842-8829-AD44A3D9867E}"/>
              </a:ext>
            </a:extLst>
          </p:cNvPr>
          <p:cNvPicPr>
            <a:picLocks noChangeAspect="1"/>
          </p:cNvPicPr>
          <p:nvPr/>
        </p:nvPicPr>
        <p:blipFill>
          <a:blip r:embed="rId3"/>
          <a:stretch>
            <a:fillRect/>
          </a:stretch>
        </p:blipFill>
        <p:spPr>
          <a:xfrm>
            <a:off x="6400800" y="1690689"/>
            <a:ext cx="1940914" cy="3048000"/>
          </a:xfrm>
          <a:prstGeom prst="rect">
            <a:avLst/>
          </a:prstGeom>
        </p:spPr>
      </p:pic>
    </p:spTree>
    <p:extLst>
      <p:ext uri="{BB962C8B-B14F-4D97-AF65-F5344CB8AC3E}">
        <p14:creationId xmlns:p14="http://schemas.microsoft.com/office/powerpoint/2010/main" val="3559714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Significant Changes in 2018-19 Budget Agreement—Funding Formula</a:t>
            </a:r>
          </a:p>
        </p:txBody>
      </p:sp>
      <p:sp>
        <p:nvSpPr>
          <p:cNvPr id="3" name="Content Placeholder 2"/>
          <p:cNvSpPr>
            <a:spLocks noGrp="1"/>
          </p:cNvSpPr>
          <p:nvPr>
            <p:ph idx="1"/>
          </p:nvPr>
        </p:nvSpPr>
        <p:spPr/>
        <p:txBody>
          <a:bodyPr>
            <a:normAutofit/>
          </a:bodyPr>
          <a:lstStyle/>
          <a:p>
            <a:r>
              <a:rPr lang="en-US" dirty="0"/>
              <a:t>In 2018-19, 2019-20, and 2020-21, a district would receive the greater of the formula total or the amount the district received in 2017-18, adjusted by the changes in the cost-of-living.</a:t>
            </a:r>
          </a:p>
          <a:p>
            <a:r>
              <a:rPr lang="en-US" dirty="0"/>
              <a:t>In all years, the formula includes a “stability” provision that delays any decreases in revenues by one year.</a:t>
            </a:r>
          </a:p>
          <a:p>
            <a:r>
              <a:rPr lang="en-US" dirty="0"/>
              <a:t>Further, the bill would require the following of districts:</a:t>
            </a:r>
          </a:p>
          <a:p>
            <a:pPr lvl="1"/>
            <a:r>
              <a:rPr lang="en-US" i="1" dirty="0"/>
              <a:t>Goals—</a:t>
            </a:r>
            <a:r>
              <a:rPr lang="en-US" dirty="0"/>
              <a:t>Adoption, by January 1, 2019, of goals that are aligned with the Vision for Success.</a:t>
            </a:r>
          </a:p>
          <a:p>
            <a:pPr lvl="1"/>
            <a:r>
              <a:rPr lang="en-US" i="1" dirty="0"/>
              <a:t>Comprehensive Plans—</a:t>
            </a:r>
            <a:r>
              <a:rPr lang="en-US" dirty="0"/>
              <a:t>Alignment of comprehensive plans with those goals and alignment of annual budgets with the comprehensive plans.</a:t>
            </a:r>
          </a:p>
          <a:p>
            <a:pPr lvl="1"/>
            <a:r>
              <a:rPr lang="en-US" dirty="0"/>
              <a:t>Capacity—If directed by the chancellor (with approval by the Board of Governors), use of funds (no greater than 1 percent of the apportionment) for technical assistance or professional development.</a:t>
            </a:r>
          </a:p>
        </p:txBody>
      </p:sp>
    </p:spTree>
    <p:extLst>
      <p:ext uri="{BB962C8B-B14F-4D97-AF65-F5344CB8AC3E}">
        <p14:creationId xmlns:p14="http://schemas.microsoft.com/office/powerpoint/2010/main" val="1898843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Significant Changes in 2018-19 Budget Agreement—Online College</a:t>
            </a:r>
          </a:p>
        </p:txBody>
      </p:sp>
      <p:sp>
        <p:nvSpPr>
          <p:cNvPr id="3" name="Content Placeholder 2"/>
          <p:cNvSpPr>
            <a:spLocks noGrp="1"/>
          </p:cNvSpPr>
          <p:nvPr>
            <p:ph idx="1"/>
          </p:nvPr>
        </p:nvSpPr>
        <p:spPr/>
        <p:txBody>
          <a:bodyPr>
            <a:normAutofit/>
          </a:bodyPr>
          <a:lstStyle/>
          <a:p>
            <a:r>
              <a:rPr lang="en-US" dirty="0"/>
              <a:t>The budget agreement appropriates $100 million one-time and $20 million ongoing, as proposed by the Governor, and enacts related trailer bill to establish a new online college targeted to adult students who may face barriers to access because of family, work, and other obligations.</a:t>
            </a:r>
          </a:p>
          <a:p>
            <a:r>
              <a:rPr lang="en-US" dirty="0"/>
              <a:t>Notably, the budget agreement:</a:t>
            </a:r>
          </a:p>
          <a:p>
            <a:pPr lvl="1"/>
            <a:r>
              <a:rPr lang="en-US" dirty="0"/>
              <a:t>Maintains the online college under the authority of the Board of Governors of the California Community Colleges.</a:t>
            </a:r>
          </a:p>
          <a:p>
            <a:pPr lvl="1"/>
            <a:r>
              <a:rPr lang="en-US" dirty="0"/>
              <a:t>Creates a process for collective bargaining, with the Board of Governors designating an existing community college district to establish a collective bargaining agreement for the college’s represented employees.</a:t>
            </a:r>
          </a:p>
          <a:p>
            <a:pPr lvl="1"/>
            <a:r>
              <a:rPr lang="en-US" dirty="0"/>
              <a:t>Links the amounts of any fees to the amounts specified in existing statutes.</a:t>
            </a:r>
          </a:p>
          <a:p>
            <a:pPr lvl="1"/>
            <a:r>
              <a:rPr lang="en-US" dirty="0"/>
              <a:t>Specifies expectations around program quality and accreditation.</a:t>
            </a:r>
          </a:p>
          <a:p>
            <a:pPr lvl="1"/>
            <a:r>
              <a:rPr lang="en-US" dirty="0"/>
              <a:t>Enacts provisions concerning pathways to programs at the existing colleges.</a:t>
            </a:r>
          </a:p>
        </p:txBody>
      </p:sp>
      <p:sp>
        <p:nvSpPr>
          <p:cNvPr id="4" name="Slide Number Placeholder 3"/>
          <p:cNvSpPr>
            <a:spLocks noGrp="1"/>
          </p:cNvSpPr>
          <p:nvPr>
            <p:ph type="sldNum" sz="quarter" idx="12"/>
          </p:nvPr>
        </p:nvSpPr>
        <p:spPr/>
        <p:txBody>
          <a:bodyPr/>
          <a:lstStyle/>
          <a:p>
            <a:fld id="{C643D756-718A-164E-9CE8-738637616EB4}"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val="1752431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2019-20 Budget and Legislative Request	</a:t>
            </a:r>
          </a:p>
        </p:txBody>
      </p:sp>
      <p:graphicFrame>
        <p:nvGraphicFramePr>
          <p:cNvPr id="4" name="Content Placeholder 3">
            <a:extLst>
              <a:ext uri="{FF2B5EF4-FFF2-40B4-BE49-F238E27FC236}">
                <a16:creationId xmlns:a16="http://schemas.microsoft.com/office/drawing/2014/main" id="{B5C0E45A-C76D-974A-A4CF-2DA9454592CB}"/>
              </a:ext>
            </a:extLst>
          </p:cNvPr>
          <p:cNvGraphicFramePr>
            <a:graphicFrameLocks noGrp="1"/>
          </p:cNvGraphicFramePr>
          <p:nvPr>
            <p:ph idx="1"/>
            <p:extLst/>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6696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762003"/>
            <a:ext cx="7772400" cy="2285999"/>
          </a:xfrm>
        </p:spPr>
        <p:txBody>
          <a:bodyPr>
            <a:normAutofit/>
          </a:bodyPr>
          <a:lstStyle/>
          <a:p>
            <a:pPr algn="ctr" eaLnBrk="1" fontAlgn="auto" hangingPunct="1">
              <a:spcAft>
                <a:spcPts val="0"/>
              </a:spcAft>
              <a:defRPr/>
            </a:pPr>
            <a:r>
              <a:rPr lang="en-US" sz="3200" dirty="0">
                <a:solidFill>
                  <a:schemeClr val="tx1"/>
                </a:solidFill>
              </a:rPr>
              <a:t>ASCCC Faculty Leadership Institute</a:t>
            </a:r>
          </a:p>
        </p:txBody>
      </p:sp>
      <p:sp>
        <p:nvSpPr>
          <p:cNvPr id="10243" name="Subtitle 6"/>
          <p:cNvSpPr>
            <a:spLocks noGrp="1"/>
          </p:cNvSpPr>
          <p:nvPr>
            <p:ph type="subTitle" idx="1"/>
          </p:nvPr>
        </p:nvSpPr>
        <p:spPr>
          <a:xfrm>
            <a:off x="685800" y="3505200"/>
            <a:ext cx="7772400" cy="1371600"/>
          </a:xfrm>
        </p:spPr>
        <p:txBody>
          <a:bodyPr/>
          <a:lstStyle/>
          <a:p>
            <a:pPr marR="0" eaLnBrk="1" hangingPunct="1">
              <a:lnSpc>
                <a:spcPct val="80000"/>
              </a:lnSpc>
            </a:pPr>
            <a:r>
              <a:rPr lang="en-US" altLang="en-US" sz="2500" b="1" dirty="0">
                <a:latin typeface="Arial Black" pitchFamily="34" charset="0"/>
              </a:rPr>
              <a:t>Dr. Bonnie Ann Dowd,</a:t>
            </a:r>
          </a:p>
          <a:p>
            <a:pPr marR="0" eaLnBrk="1" hangingPunct="1">
              <a:lnSpc>
                <a:spcPct val="80000"/>
              </a:lnSpc>
            </a:pPr>
            <a:r>
              <a:rPr lang="en-US" altLang="en-US" sz="2500" b="1" dirty="0">
                <a:latin typeface="Arial Black" pitchFamily="34" charset="0"/>
              </a:rPr>
              <a:t>Executive Vice Chancellor, </a:t>
            </a:r>
          </a:p>
          <a:p>
            <a:pPr marR="0" eaLnBrk="1" hangingPunct="1">
              <a:lnSpc>
                <a:spcPct val="80000"/>
              </a:lnSpc>
            </a:pPr>
            <a:r>
              <a:rPr lang="en-US" altLang="en-US" sz="2500" b="1" dirty="0">
                <a:latin typeface="Arial Black" pitchFamily="34" charset="0"/>
              </a:rPr>
              <a:t>Business and Technology Services (BATS)</a:t>
            </a:r>
          </a:p>
          <a:p>
            <a:pPr marR="0" eaLnBrk="1" hangingPunct="1">
              <a:lnSpc>
                <a:spcPct val="80000"/>
              </a:lnSpc>
            </a:pPr>
            <a:r>
              <a:rPr lang="en-US" altLang="en-US" sz="2500" b="1" dirty="0">
                <a:latin typeface="Arial Black" pitchFamily="34" charset="0"/>
              </a:rPr>
              <a:t>June 18, 2018</a:t>
            </a:r>
          </a:p>
          <a:p>
            <a:pPr marR="0" eaLnBrk="1" hangingPunct="1">
              <a:lnSpc>
                <a:spcPct val="80000"/>
              </a:lnSpc>
            </a:pPr>
            <a:endParaRPr lang="en-US" altLang="en-US" sz="2500" dirty="0"/>
          </a:p>
        </p:txBody>
      </p:sp>
      <p:pic>
        <p:nvPicPr>
          <p:cNvPr id="10245" name="Picture 7" descr="C:\Users\bdowd\Documents\SDCCD_horizontalwithcolleges_col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66800"/>
            <a:ext cx="6781014"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3926A49-D0A6-4474-AA55-5AB3EAEF31BA}" type="slidenum">
              <a:rPr lang="en-US" smtClean="0"/>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17" name="AutoShape 17"/>
          <p:cNvSpPr>
            <a:spLocks noChangeArrowheads="1"/>
          </p:cNvSpPr>
          <p:nvPr/>
        </p:nvSpPr>
        <p:spPr bwMode="auto">
          <a:xfrm rot="5400000">
            <a:off x="4444206" y="4928394"/>
            <a:ext cx="1627188" cy="1219200"/>
          </a:xfrm>
          <a:custGeom>
            <a:avLst/>
            <a:gdLst>
              <a:gd name="G0" fmla="+- 13655 0 0"/>
              <a:gd name="G1" fmla="+- 18430 0 0"/>
              <a:gd name="G2" fmla="+- 4673 0 0"/>
              <a:gd name="G3" fmla="*/ 13655 1 2"/>
              <a:gd name="G4" fmla="+- G3 10800 0"/>
              <a:gd name="G5" fmla="+- 21600 13655 18430"/>
              <a:gd name="G6" fmla="+- 18430 4673 0"/>
              <a:gd name="G7" fmla="*/ G6 1 2"/>
              <a:gd name="G8" fmla="*/ 18430 2 1"/>
              <a:gd name="G9" fmla="+- G8 0 21600"/>
              <a:gd name="G10" fmla="*/ 21600 G0 G1"/>
              <a:gd name="G11" fmla="*/ 21600 G4 G1"/>
              <a:gd name="G12" fmla="*/ 21600 G5 G1"/>
              <a:gd name="G13" fmla="*/ 21600 G7 G1"/>
              <a:gd name="G14" fmla="*/ 18430 1 2"/>
              <a:gd name="G15" fmla="+- G5 0 G4"/>
              <a:gd name="G16" fmla="+- G0 0 G4"/>
              <a:gd name="G17" fmla="*/ G2 G15 G16"/>
              <a:gd name="T0" fmla="*/ 17628 w 21600"/>
              <a:gd name="T1" fmla="*/ 0 h 21600"/>
              <a:gd name="T2" fmla="*/ 13655 w 21600"/>
              <a:gd name="T3" fmla="*/ 4673 h 21600"/>
              <a:gd name="T4" fmla="*/ 0 w 21600"/>
              <a:gd name="T5" fmla="*/ 20660 h 21600"/>
              <a:gd name="T6" fmla="*/ 9215 w 21600"/>
              <a:gd name="T7" fmla="*/ 21600 h 21600"/>
              <a:gd name="T8" fmla="*/ 18430 w 21600"/>
              <a:gd name="T9" fmla="*/ 13539 h 21600"/>
              <a:gd name="T10" fmla="*/ 21600 w 21600"/>
              <a:gd name="T11" fmla="*/ 4673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628" y="0"/>
                </a:moveTo>
                <a:lnTo>
                  <a:pt x="13655" y="4673"/>
                </a:lnTo>
                <a:lnTo>
                  <a:pt x="16825" y="4673"/>
                </a:lnTo>
                <a:lnTo>
                  <a:pt x="16825" y="19719"/>
                </a:lnTo>
                <a:lnTo>
                  <a:pt x="0" y="19719"/>
                </a:lnTo>
                <a:lnTo>
                  <a:pt x="0" y="21600"/>
                </a:lnTo>
                <a:lnTo>
                  <a:pt x="18430" y="21600"/>
                </a:lnTo>
                <a:lnTo>
                  <a:pt x="18430" y="4673"/>
                </a:lnTo>
                <a:lnTo>
                  <a:pt x="21600" y="4673"/>
                </a:lnTo>
                <a:close/>
              </a:path>
            </a:pathLst>
          </a:custGeom>
          <a:solidFill>
            <a:schemeClr val="accent1"/>
          </a:solidFill>
          <a:ln w="9525">
            <a:solidFill>
              <a:schemeClr val="tx1"/>
            </a:solidFill>
            <a:miter lim="800000"/>
            <a:headEnd/>
            <a:tailEnd/>
          </a:ln>
          <a:effectLst/>
        </p:spPr>
        <p:txBody>
          <a:bodyPr wrap="none" lIns="91424" tIns="45712" rIns="91424" bIns="45712" anchor="ctr"/>
          <a:lstStyle/>
          <a:p>
            <a:pPr>
              <a:defRPr/>
            </a:pPr>
            <a:endParaRPr lang="en-US" sz="1700" dirty="0">
              <a:solidFill>
                <a:prstClr val="black"/>
              </a:solidFill>
              <a:effectLst>
                <a:outerShdw blurRad="38100" dist="38100" dir="2700000" algn="tl">
                  <a:srgbClr val="000000">
                    <a:alpha val="43137"/>
                  </a:srgbClr>
                </a:outerShdw>
              </a:effectLst>
            </a:endParaRPr>
          </a:p>
        </p:txBody>
      </p:sp>
      <p:sp>
        <p:nvSpPr>
          <p:cNvPr id="30723" name="AutoShape 2"/>
          <p:cNvSpPr>
            <a:spLocks noChangeArrowheads="1"/>
          </p:cNvSpPr>
          <p:nvPr/>
        </p:nvSpPr>
        <p:spPr bwMode="auto">
          <a:xfrm rot="5400000">
            <a:off x="5867400" y="4953000"/>
            <a:ext cx="304800" cy="914400"/>
          </a:xfrm>
          <a:prstGeom prst="downArrow">
            <a:avLst>
              <a:gd name="adj1" fmla="val 36463"/>
              <a:gd name="adj2" fmla="val 102097"/>
            </a:avLst>
          </a:prstGeom>
          <a:solidFill>
            <a:schemeClr val="accent1"/>
          </a:solidFill>
          <a:ln w="9525">
            <a:solidFill>
              <a:schemeClr val="tx1"/>
            </a:solidFill>
            <a:miter lim="800000"/>
            <a:headEnd/>
            <a:tailEnd/>
          </a:ln>
        </p:spPr>
        <p:txBody>
          <a:bodyPr wrap="none" lIns="91424" tIns="45712" rIns="91424" bIns="45712" anchor="ctr"/>
          <a:lstStyle>
            <a:lvl1pPr>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a:spcBef>
                <a:spcPct val="0"/>
              </a:spcBef>
              <a:buClrTx/>
              <a:buSzTx/>
              <a:buFontTx/>
              <a:buNone/>
            </a:pPr>
            <a:r>
              <a:rPr lang="en-US" altLang="en-US" sz="1700" b="1" dirty="0">
                <a:solidFill>
                  <a:srgbClr val="000000"/>
                </a:solidFill>
                <a:latin typeface="Garamond" pitchFamily="18" charset="0"/>
              </a:rPr>
              <a:t>      </a:t>
            </a:r>
          </a:p>
        </p:txBody>
      </p:sp>
      <p:pic>
        <p:nvPicPr>
          <p:cNvPr id="30724" name="Picture 4"/>
          <p:cNvPicPr>
            <a:picLocks noChangeAspect="1" noChangeArrowheads="1"/>
          </p:cNvPicPr>
          <p:nvPr/>
        </p:nvPicPr>
        <p:blipFill>
          <a:blip r:embed="rId3" cstate="print">
            <a:lum bright="-28000"/>
            <a:extLst>
              <a:ext uri="{28A0092B-C50C-407E-A947-70E740481C1C}">
                <a14:useLocalDpi xmlns:a14="http://schemas.microsoft.com/office/drawing/2010/main" val="0"/>
              </a:ext>
            </a:extLst>
          </a:blip>
          <a:srcRect/>
          <a:stretch>
            <a:fillRect/>
          </a:stretch>
        </p:blipFill>
        <p:spPr bwMode="auto">
          <a:xfrm>
            <a:off x="136529" y="2133600"/>
            <a:ext cx="37496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5"/>
          <p:cNvSpPr>
            <a:spLocks noChangeArrowheads="1"/>
          </p:cNvSpPr>
          <p:nvPr/>
        </p:nvSpPr>
        <p:spPr bwMode="auto">
          <a:xfrm>
            <a:off x="1502072" y="4445008"/>
            <a:ext cx="1058271" cy="51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4" tIns="45712" rIns="91424" bIns="45712">
            <a:spAutoFit/>
          </a:bodyPr>
          <a:lstStyle>
            <a:lvl1pPr>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a:lnSpc>
                <a:spcPct val="80000"/>
              </a:lnSpc>
              <a:spcBef>
                <a:spcPct val="0"/>
              </a:spcBef>
              <a:buClrTx/>
              <a:buSzTx/>
              <a:buFontTx/>
              <a:buNone/>
            </a:pPr>
            <a:r>
              <a:rPr lang="en-US" altLang="en-US" sz="1700" b="1" dirty="0">
                <a:solidFill>
                  <a:srgbClr val="FFFFFF"/>
                </a:solidFill>
                <a:latin typeface="Arial" charset="0"/>
              </a:rPr>
              <a:t>72</a:t>
            </a:r>
          </a:p>
          <a:p>
            <a:pPr algn="ctr">
              <a:lnSpc>
                <a:spcPct val="80000"/>
              </a:lnSpc>
              <a:spcBef>
                <a:spcPct val="0"/>
              </a:spcBef>
              <a:buClrTx/>
              <a:buSzTx/>
              <a:buFontTx/>
              <a:buNone/>
            </a:pPr>
            <a:r>
              <a:rPr lang="en-US" altLang="en-US" sz="1700" b="1" dirty="0">
                <a:solidFill>
                  <a:srgbClr val="FFFFFF"/>
                </a:solidFill>
                <a:latin typeface="Arial" charset="0"/>
              </a:rPr>
              <a:t>Districts</a:t>
            </a:r>
          </a:p>
        </p:txBody>
      </p:sp>
      <p:sp>
        <p:nvSpPr>
          <p:cNvPr id="76806" name="AutoShape 6"/>
          <p:cNvSpPr>
            <a:spLocks noChangeArrowheads="1"/>
          </p:cNvSpPr>
          <p:nvPr/>
        </p:nvSpPr>
        <p:spPr bwMode="auto">
          <a:xfrm>
            <a:off x="3200400" y="1905000"/>
            <a:ext cx="304800" cy="457200"/>
          </a:xfrm>
          <a:prstGeom prst="downArrow">
            <a:avLst>
              <a:gd name="adj1" fmla="val 32500"/>
              <a:gd name="adj2" fmla="val 37500"/>
            </a:avLst>
          </a:prstGeom>
          <a:solidFill>
            <a:schemeClr val="accent1"/>
          </a:solidFill>
          <a:ln w="9525">
            <a:solidFill>
              <a:schemeClr val="tx1"/>
            </a:solidFill>
            <a:miter lim="800000"/>
            <a:headEnd/>
            <a:tailEnd/>
          </a:ln>
          <a:effectLst/>
        </p:spPr>
        <p:txBody>
          <a:bodyPr wrap="none" lIns="91424" tIns="45712" rIns="91424" bIns="45712" anchor="ctr"/>
          <a:lstStyle/>
          <a:p>
            <a:pPr>
              <a:defRPr/>
            </a:pPr>
            <a:endParaRPr lang="en-US" sz="1700" dirty="0">
              <a:solidFill>
                <a:prstClr val="black"/>
              </a:solidFill>
              <a:effectLst>
                <a:outerShdw blurRad="38100" dist="38100" dir="2700000" algn="tl">
                  <a:srgbClr val="000000">
                    <a:alpha val="43137"/>
                  </a:srgbClr>
                </a:outerShdw>
              </a:effectLst>
            </a:endParaRPr>
          </a:p>
        </p:txBody>
      </p:sp>
      <p:sp>
        <p:nvSpPr>
          <p:cNvPr id="76807" name="AutoShape 7"/>
          <p:cNvSpPr>
            <a:spLocks noChangeArrowheads="1"/>
          </p:cNvSpPr>
          <p:nvPr/>
        </p:nvSpPr>
        <p:spPr bwMode="auto">
          <a:xfrm>
            <a:off x="3505200" y="2819400"/>
            <a:ext cx="304800" cy="457200"/>
          </a:xfrm>
          <a:prstGeom prst="downArrow">
            <a:avLst>
              <a:gd name="adj1" fmla="val 32500"/>
              <a:gd name="adj2" fmla="val 37500"/>
            </a:avLst>
          </a:prstGeom>
          <a:solidFill>
            <a:schemeClr val="accent1"/>
          </a:solidFill>
          <a:ln w="9525">
            <a:solidFill>
              <a:schemeClr val="tx1"/>
            </a:solidFill>
            <a:miter lim="800000"/>
            <a:headEnd/>
            <a:tailEnd/>
          </a:ln>
          <a:effectLst/>
        </p:spPr>
        <p:txBody>
          <a:bodyPr wrap="none" lIns="91424" tIns="45712" rIns="91424" bIns="45712" anchor="ctr"/>
          <a:lstStyle/>
          <a:p>
            <a:pPr>
              <a:defRPr/>
            </a:pPr>
            <a:endParaRPr lang="en-US" sz="1700" dirty="0">
              <a:solidFill>
                <a:prstClr val="black"/>
              </a:solidFill>
              <a:effectLst>
                <a:outerShdw blurRad="38100" dist="38100" dir="2700000" algn="tl">
                  <a:srgbClr val="000000">
                    <a:alpha val="43137"/>
                  </a:srgbClr>
                </a:outerShdw>
              </a:effectLst>
            </a:endParaRPr>
          </a:p>
        </p:txBody>
      </p:sp>
      <p:sp>
        <p:nvSpPr>
          <p:cNvPr id="76808" name="AutoShape 8"/>
          <p:cNvSpPr>
            <a:spLocks noChangeArrowheads="1"/>
          </p:cNvSpPr>
          <p:nvPr/>
        </p:nvSpPr>
        <p:spPr bwMode="auto">
          <a:xfrm>
            <a:off x="4572000" y="3733800"/>
            <a:ext cx="304800" cy="457200"/>
          </a:xfrm>
          <a:prstGeom prst="downArrow">
            <a:avLst>
              <a:gd name="adj1" fmla="val 32500"/>
              <a:gd name="adj2" fmla="val 37500"/>
            </a:avLst>
          </a:prstGeom>
          <a:solidFill>
            <a:schemeClr val="accent1"/>
          </a:solidFill>
          <a:ln w="9525">
            <a:solidFill>
              <a:schemeClr val="tx1"/>
            </a:solidFill>
            <a:miter lim="800000"/>
            <a:headEnd/>
            <a:tailEnd/>
          </a:ln>
          <a:effectLst/>
        </p:spPr>
        <p:txBody>
          <a:bodyPr wrap="none" lIns="91424" tIns="45712" rIns="91424" bIns="45712" anchor="ctr"/>
          <a:lstStyle/>
          <a:p>
            <a:pPr>
              <a:defRPr/>
            </a:pPr>
            <a:endParaRPr lang="en-US" sz="1700" dirty="0">
              <a:solidFill>
                <a:prstClr val="black"/>
              </a:solidFill>
              <a:effectLst>
                <a:outerShdw blurRad="38100" dist="38100" dir="2700000" algn="tl">
                  <a:srgbClr val="000000">
                    <a:alpha val="43137"/>
                  </a:srgbClr>
                </a:outerShdw>
              </a:effectLst>
            </a:endParaRPr>
          </a:p>
        </p:txBody>
      </p:sp>
      <p:sp>
        <p:nvSpPr>
          <p:cNvPr id="17418" name="Rectangle 10"/>
          <p:cNvSpPr>
            <a:spLocks noGrp="1" noChangeArrowheads="1"/>
          </p:cNvSpPr>
          <p:nvPr>
            <p:ph type="title" idx="4294967295"/>
          </p:nvPr>
        </p:nvSpPr>
        <p:spPr>
          <a:xfrm>
            <a:off x="1371600" y="285750"/>
            <a:ext cx="7772400" cy="1009650"/>
          </a:xfrm>
        </p:spPr>
        <p:txBody>
          <a:bodyPr lIns="91424" tIns="45712" rIns="91424" bIns="45712" anchor="t"/>
          <a:lstStyle/>
          <a:p>
            <a:pPr algn="ctr" eaLnBrk="1" hangingPunct="1">
              <a:defRPr/>
            </a:pPr>
            <a:r>
              <a:rPr lang="en-US" altLang="en-US" sz="2800" dirty="0">
                <a:solidFill>
                  <a:schemeClr val="accent1">
                    <a:lumMod val="75000"/>
                  </a:schemeClr>
                </a:solidFill>
                <a:latin typeface="Arial" charset="0"/>
              </a:rPr>
              <a:t>California Community Colleges</a:t>
            </a:r>
            <a:br>
              <a:rPr lang="en-US" altLang="en-US" sz="2800" dirty="0">
                <a:solidFill>
                  <a:schemeClr val="accent1">
                    <a:lumMod val="75000"/>
                  </a:schemeClr>
                </a:solidFill>
                <a:latin typeface="Arial" charset="0"/>
              </a:rPr>
            </a:br>
            <a:r>
              <a:rPr lang="en-US" altLang="en-US" sz="2800" dirty="0">
                <a:solidFill>
                  <a:schemeClr val="accent1">
                    <a:lumMod val="75000"/>
                  </a:schemeClr>
                </a:solidFill>
                <a:latin typeface="Arial" charset="0"/>
              </a:rPr>
              <a:t>State Budget Process</a:t>
            </a:r>
          </a:p>
        </p:txBody>
      </p:sp>
      <p:sp>
        <p:nvSpPr>
          <p:cNvPr id="30731" name="Rectangle 11"/>
          <p:cNvSpPr>
            <a:spLocks noChangeArrowheads="1"/>
          </p:cNvSpPr>
          <p:nvPr/>
        </p:nvSpPr>
        <p:spPr bwMode="auto">
          <a:xfrm>
            <a:off x="1600200" y="1524000"/>
            <a:ext cx="3505200" cy="381000"/>
          </a:xfrm>
          <a:prstGeom prst="rect">
            <a:avLst/>
          </a:prstGeom>
          <a:solidFill>
            <a:schemeClr val="accent2"/>
          </a:solidFill>
          <a:ln w="9525">
            <a:miter lim="800000"/>
            <a:headEnd/>
            <a:tailEnd/>
          </a:ln>
          <a:scene3d>
            <a:camera prst="legacyPerspectiveBottomLeft"/>
            <a:lightRig rig="legacyFlat3" dir="t"/>
          </a:scene3d>
          <a:sp3d extrusionH="887400" prstMaterial="legacyMatte">
            <a:bevelT w="13500" h="13500" prst="angle"/>
            <a:bevelB w="13500" h="13500" prst="angle"/>
            <a:extrusionClr>
              <a:schemeClr val="accent2"/>
            </a:extrusionClr>
          </a:sp3d>
        </p:spPr>
        <p:txBody>
          <a:bodyPr wrap="none" lIns="91424" tIns="45712" rIns="91424" bIns="45712" anchor="ctr">
            <a:flatTx/>
          </a:bodyPr>
          <a:lstStyle>
            <a:lvl1pPr>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a:spcBef>
                <a:spcPct val="0"/>
              </a:spcBef>
              <a:buClrTx/>
              <a:buSzTx/>
              <a:buFontTx/>
              <a:buNone/>
            </a:pPr>
            <a:r>
              <a:rPr lang="en-US" altLang="en-US" sz="1700" dirty="0">
                <a:solidFill>
                  <a:srgbClr val="FFFF00"/>
                </a:solidFill>
                <a:latin typeface="Arial" charset="0"/>
                <a:cs typeface="Arial" charset="0"/>
              </a:rPr>
              <a:t>State Budget - Proposition 98</a:t>
            </a:r>
          </a:p>
        </p:txBody>
      </p:sp>
      <p:sp>
        <p:nvSpPr>
          <p:cNvPr id="30732" name="Rectangle 12"/>
          <p:cNvSpPr>
            <a:spLocks noChangeArrowheads="1"/>
          </p:cNvSpPr>
          <p:nvPr/>
        </p:nvSpPr>
        <p:spPr bwMode="auto">
          <a:xfrm>
            <a:off x="2514600" y="2438400"/>
            <a:ext cx="2590800" cy="381000"/>
          </a:xfrm>
          <a:prstGeom prst="rect">
            <a:avLst/>
          </a:prstGeom>
          <a:solidFill>
            <a:schemeClr val="accent2"/>
          </a:solidFill>
          <a:ln w="9525">
            <a:miter lim="800000"/>
            <a:headEnd/>
            <a:tailEnd/>
          </a:ln>
          <a:scene3d>
            <a:camera prst="legacyPerspectiveBottomLeft"/>
            <a:lightRig rig="legacyFlat3" dir="t"/>
          </a:scene3d>
          <a:sp3d extrusionH="887400" prstMaterial="legacyMatte">
            <a:bevelT w="13500" h="13500" prst="angle"/>
            <a:bevelB w="13500" h="13500" prst="angle"/>
            <a:extrusionClr>
              <a:schemeClr val="accent2"/>
            </a:extrusionClr>
          </a:sp3d>
        </p:spPr>
        <p:txBody>
          <a:bodyPr wrap="none" lIns="91424" tIns="45712" rIns="91424" bIns="45712" anchor="ctr">
            <a:flatTx/>
          </a:bodyPr>
          <a:lstStyle>
            <a:lvl1pPr>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a:spcBef>
                <a:spcPct val="0"/>
              </a:spcBef>
              <a:buClrTx/>
              <a:buSzTx/>
              <a:buFontTx/>
              <a:buNone/>
            </a:pPr>
            <a:r>
              <a:rPr lang="en-US" altLang="en-US" sz="1700" dirty="0">
                <a:solidFill>
                  <a:srgbClr val="FFFF00"/>
                </a:solidFill>
                <a:latin typeface="Arial" charset="0"/>
                <a:cs typeface="Arial" charset="0"/>
              </a:rPr>
              <a:t>Governor - Legislature</a:t>
            </a:r>
          </a:p>
        </p:txBody>
      </p:sp>
      <p:sp>
        <p:nvSpPr>
          <p:cNvPr id="30733" name="Rectangle 13"/>
          <p:cNvSpPr>
            <a:spLocks noChangeArrowheads="1"/>
          </p:cNvSpPr>
          <p:nvPr/>
        </p:nvSpPr>
        <p:spPr bwMode="auto">
          <a:xfrm>
            <a:off x="2514600" y="3352800"/>
            <a:ext cx="4114800" cy="381000"/>
          </a:xfrm>
          <a:prstGeom prst="rect">
            <a:avLst/>
          </a:prstGeom>
          <a:solidFill>
            <a:schemeClr val="accent2"/>
          </a:solidFill>
          <a:ln w="9525">
            <a:miter lim="800000"/>
            <a:headEnd/>
            <a:tailEnd/>
          </a:ln>
          <a:scene3d>
            <a:camera prst="legacyPerspectiveBottomLeft"/>
            <a:lightRig rig="legacyFlat3" dir="t"/>
          </a:scene3d>
          <a:sp3d extrusionH="887400" prstMaterial="legacyMatte">
            <a:bevelT w="13500" h="13500" prst="angle"/>
            <a:bevelB w="13500" h="13500" prst="angle"/>
            <a:extrusionClr>
              <a:schemeClr val="accent2"/>
            </a:extrusionClr>
          </a:sp3d>
        </p:spPr>
        <p:txBody>
          <a:bodyPr wrap="none" lIns="91424" tIns="45712" rIns="91424" bIns="45712" anchor="ctr">
            <a:flatTx/>
          </a:bodyPr>
          <a:lstStyle>
            <a:lvl1pPr>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a:spcBef>
                <a:spcPct val="0"/>
              </a:spcBef>
              <a:buClrTx/>
              <a:buSzTx/>
              <a:buFontTx/>
              <a:buNone/>
            </a:pPr>
            <a:r>
              <a:rPr lang="en-US" altLang="en-US" sz="1700" dirty="0">
                <a:solidFill>
                  <a:srgbClr val="FFFF00"/>
                </a:solidFill>
                <a:latin typeface="Arial" charset="0"/>
                <a:cs typeface="Arial" charset="0"/>
              </a:rPr>
              <a:t>State Board of Governors &amp; System</a:t>
            </a:r>
          </a:p>
        </p:txBody>
      </p:sp>
      <p:sp>
        <p:nvSpPr>
          <p:cNvPr id="30734" name="Rectangle 14"/>
          <p:cNvSpPr>
            <a:spLocks noChangeArrowheads="1"/>
          </p:cNvSpPr>
          <p:nvPr/>
        </p:nvSpPr>
        <p:spPr bwMode="auto">
          <a:xfrm>
            <a:off x="3581400" y="4267200"/>
            <a:ext cx="4114800" cy="381000"/>
          </a:xfrm>
          <a:prstGeom prst="rect">
            <a:avLst/>
          </a:prstGeom>
          <a:solidFill>
            <a:schemeClr val="accent2"/>
          </a:solidFill>
          <a:ln w="9525">
            <a:miter lim="800000"/>
            <a:headEnd/>
            <a:tailEnd/>
          </a:ln>
          <a:scene3d>
            <a:camera prst="legacyPerspectiveBottomLeft"/>
            <a:lightRig rig="legacyFlat3" dir="t"/>
          </a:scene3d>
          <a:sp3d extrusionH="887400" prstMaterial="legacyMatte">
            <a:bevelT w="13500" h="13500" prst="angle"/>
            <a:bevelB w="13500" h="13500" prst="angle"/>
            <a:extrusionClr>
              <a:schemeClr val="accent2"/>
            </a:extrusionClr>
          </a:sp3d>
        </p:spPr>
        <p:txBody>
          <a:bodyPr wrap="none" lIns="91424" tIns="45712" rIns="91424" bIns="45712" anchor="ctr">
            <a:flatTx/>
          </a:bodyPr>
          <a:lstStyle>
            <a:lvl1pPr>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a:spcBef>
                <a:spcPct val="0"/>
              </a:spcBef>
              <a:buClrTx/>
              <a:buSzTx/>
              <a:buFontTx/>
              <a:buNone/>
            </a:pPr>
            <a:r>
              <a:rPr lang="en-US" altLang="en-US" sz="1700" dirty="0">
                <a:solidFill>
                  <a:srgbClr val="FFFF00"/>
                </a:solidFill>
                <a:latin typeface="Arial" charset="0"/>
                <a:cs typeface="Arial" charset="0"/>
              </a:rPr>
              <a:t>Local Boards of Trustees &amp; Districts</a:t>
            </a:r>
          </a:p>
        </p:txBody>
      </p:sp>
      <p:sp>
        <p:nvSpPr>
          <p:cNvPr id="30735" name="Rectangle 15"/>
          <p:cNvSpPr>
            <a:spLocks noChangeArrowheads="1"/>
          </p:cNvSpPr>
          <p:nvPr/>
        </p:nvSpPr>
        <p:spPr bwMode="auto">
          <a:xfrm>
            <a:off x="6400800" y="5029200"/>
            <a:ext cx="1752600" cy="533400"/>
          </a:xfrm>
          <a:prstGeom prst="rect">
            <a:avLst/>
          </a:prstGeom>
          <a:solidFill>
            <a:srgbClr val="99CCFF"/>
          </a:soli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99CCFF"/>
            </a:extrusionClr>
          </a:sp3d>
        </p:spPr>
        <p:txBody>
          <a:bodyPr wrap="none" lIns="91424" tIns="45712" rIns="91424" bIns="45712" anchor="ctr">
            <a:flatTx/>
          </a:bodyPr>
          <a:lstStyle>
            <a:lvl1pPr>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a:spcBef>
                <a:spcPct val="0"/>
              </a:spcBef>
              <a:buClrTx/>
              <a:buSzTx/>
              <a:buFontTx/>
              <a:buNone/>
            </a:pPr>
            <a:r>
              <a:rPr lang="en-US" altLang="en-US" sz="2000" b="1" i="1" dirty="0">
                <a:solidFill>
                  <a:srgbClr val="FFFF00"/>
                </a:solidFill>
                <a:latin typeface="Arial" charset="0"/>
                <a:cs typeface="Arial" charset="0"/>
              </a:rPr>
              <a:t>Federal &amp;</a:t>
            </a:r>
          </a:p>
          <a:p>
            <a:pPr algn="ctr">
              <a:spcBef>
                <a:spcPct val="0"/>
              </a:spcBef>
              <a:buClrTx/>
              <a:buSzTx/>
              <a:buFontTx/>
              <a:buNone/>
            </a:pPr>
            <a:r>
              <a:rPr lang="en-US" altLang="en-US" sz="2000" b="1" i="1" dirty="0">
                <a:solidFill>
                  <a:srgbClr val="FFFF00"/>
                </a:solidFill>
                <a:latin typeface="Arial" charset="0"/>
                <a:cs typeface="Arial" charset="0"/>
              </a:rPr>
              <a:t>Special Funds</a:t>
            </a:r>
          </a:p>
        </p:txBody>
      </p:sp>
      <p:sp>
        <p:nvSpPr>
          <p:cNvPr id="30736" name="Rectangle 16"/>
          <p:cNvSpPr>
            <a:spLocks noChangeArrowheads="1"/>
          </p:cNvSpPr>
          <p:nvPr/>
        </p:nvSpPr>
        <p:spPr bwMode="auto">
          <a:xfrm>
            <a:off x="6096000" y="5943600"/>
            <a:ext cx="2362200" cy="381000"/>
          </a:xfrm>
          <a:prstGeom prst="rect">
            <a:avLst/>
          </a:prstGeom>
          <a:solidFill>
            <a:srgbClr val="843BD1"/>
          </a:soli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843BD1"/>
            </a:extrusionClr>
          </a:sp3d>
        </p:spPr>
        <p:txBody>
          <a:bodyPr wrap="none" lIns="91424" tIns="45712" rIns="91424" bIns="45712" anchor="ctr">
            <a:flatTx/>
          </a:bodyPr>
          <a:lstStyle>
            <a:lvl1pPr>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a:spcBef>
                <a:spcPct val="0"/>
              </a:spcBef>
              <a:buClrTx/>
              <a:buSzTx/>
              <a:buFontTx/>
              <a:buNone/>
            </a:pPr>
            <a:r>
              <a:rPr lang="en-US" altLang="en-US" sz="1700" dirty="0">
                <a:solidFill>
                  <a:srgbClr val="FFFF00"/>
                </a:solidFill>
                <a:latin typeface="Arial" charset="0"/>
                <a:cs typeface="Arial" charset="0"/>
              </a:rPr>
              <a:t>Allocations</a:t>
            </a:r>
          </a:p>
        </p:txBody>
      </p:sp>
      <p:sp>
        <p:nvSpPr>
          <p:cNvPr id="2" name="Slide Number Placeholder 1"/>
          <p:cNvSpPr>
            <a:spLocks noGrp="1"/>
          </p:cNvSpPr>
          <p:nvPr>
            <p:ph type="sldNum" sz="quarter" idx="12"/>
          </p:nvPr>
        </p:nvSpPr>
        <p:spPr/>
        <p:txBody>
          <a:bodyPr/>
          <a:lstStyle/>
          <a:p>
            <a:pPr>
              <a:defRPr/>
            </a:pPr>
            <a:fld id="{676D6D12-1DBD-4375-B8F4-D091B53F2D1D}"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1863179819"/>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0"/>
              </a:spcBef>
              <a:buFont typeface="Wingdings" pitchFamily="2" charset="2"/>
              <a:buChar char="Ø"/>
              <a:defRPr/>
            </a:pPr>
            <a:r>
              <a:rPr lang="en-US" sz="2000" dirty="0"/>
              <a:t>January 10th: Governor releases budget proposal</a:t>
            </a:r>
          </a:p>
          <a:p>
            <a:pPr>
              <a:spcBef>
                <a:spcPts val="0"/>
              </a:spcBef>
              <a:buFont typeface="Wingdings" pitchFamily="2" charset="2"/>
              <a:buChar char="Ø"/>
              <a:defRPr/>
            </a:pPr>
            <a:endParaRPr lang="en-US" sz="2000" dirty="0"/>
          </a:p>
          <a:p>
            <a:pPr>
              <a:spcBef>
                <a:spcPts val="0"/>
              </a:spcBef>
              <a:buFont typeface="Wingdings" pitchFamily="2" charset="2"/>
              <a:buChar char="Ø"/>
              <a:defRPr/>
            </a:pPr>
            <a:r>
              <a:rPr lang="en-US" sz="2000" dirty="0"/>
              <a:t>Jan-May: Legislative hearings are held</a:t>
            </a:r>
          </a:p>
          <a:p>
            <a:pPr>
              <a:spcBef>
                <a:spcPts val="0"/>
              </a:spcBef>
              <a:buFont typeface="Wingdings" pitchFamily="2" charset="2"/>
              <a:buChar char="Ø"/>
              <a:defRPr/>
            </a:pPr>
            <a:endParaRPr lang="en-US" sz="2000" dirty="0"/>
          </a:p>
          <a:p>
            <a:pPr>
              <a:spcBef>
                <a:spcPts val="0"/>
              </a:spcBef>
              <a:buFont typeface="Wingdings" pitchFamily="2" charset="2"/>
              <a:buChar char="Ø"/>
              <a:defRPr/>
            </a:pPr>
            <a:r>
              <a:rPr lang="en-US" sz="2000" dirty="0"/>
              <a:t>End of Jan: LAO releases their budget analysis</a:t>
            </a:r>
          </a:p>
          <a:p>
            <a:pPr>
              <a:spcBef>
                <a:spcPts val="0"/>
              </a:spcBef>
              <a:buFont typeface="Wingdings" pitchFamily="2" charset="2"/>
              <a:buChar char="Ø"/>
              <a:defRPr/>
            </a:pPr>
            <a:endParaRPr lang="en-US" sz="2000" dirty="0"/>
          </a:p>
          <a:p>
            <a:pPr>
              <a:spcBef>
                <a:spcPts val="0"/>
              </a:spcBef>
              <a:buFont typeface="Wingdings" pitchFamily="2" charset="2"/>
              <a:buChar char="Ø"/>
              <a:defRPr/>
            </a:pPr>
            <a:r>
              <a:rPr lang="en-US" sz="2000" dirty="0"/>
              <a:t>May 15: Governor is required to release the May Revise (January proposal revised) </a:t>
            </a:r>
          </a:p>
          <a:p>
            <a:pPr>
              <a:spcBef>
                <a:spcPts val="0"/>
              </a:spcBef>
              <a:buFont typeface="Wingdings" pitchFamily="2" charset="2"/>
              <a:buChar char="Ø"/>
              <a:defRPr/>
            </a:pPr>
            <a:endParaRPr lang="en-US" sz="2000" dirty="0"/>
          </a:p>
          <a:p>
            <a:pPr>
              <a:spcBef>
                <a:spcPts val="0"/>
              </a:spcBef>
              <a:buFont typeface="Wingdings" pitchFamily="2" charset="2"/>
              <a:buChar char="Ø"/>
              <a:defRPr/>
            </a:pPr>
            <a:r>
              <a:rPr lang="en-US" sz="2000" dirty="0"/>
              <a:t>June 15: Constitutional deadline for Legislature to send a state budget to the Governor</a:t>
            </a:r>
          </a:p>
          <a:p>
            <a:pPr>
              <a:spcBef>
                <a:spcPts val="0"/>
              </a:spcBef>
              <a:buFont typeface="Wingdings" pitchFamily="2" charset="2"/>
              <a:buChar char="Ø"/>
              <a:defRPr/>
            </a:pPr>
            <a:endParaRPr lang="en-US" sz="2000" dirty="0"/>
          </a:p>
          <a:p>
            <a:pPr>
              <a:spcBef>
                <a:spcPts val="0"/>
              </a:spcBef>
              <a:buFont typeface="Wingdings" pitchFamily="2" charset="2"/>
              <a:buChar char="Ø"/>
              <a:defRPr/>
            </a:pPr>
            <a:r>
              <a:rPr lang="en-US" sz="2000" dirty="0"/>
              <a:t>September 15: Adopted Budget sent to the Governor</a:t>
            </a:r>
          </a:p>
        </p:txBody>
      </p:sp>
      <p:sp>
        <p:nvSpPr>
          <p:cNvPr id="3" name="Title 2"/>
          <p:cNvSpPr>
            <a:spLocks noGrp="1"/>
          </p:cNvSpPr>
          <p:nvPr>
            <p:ph type="title"/>
          </p:nvPr>
        </p:nvSpPr>
        <p:spPr/>
        <p:txBody>
          <a:bodyPr/>
          <a:lstStyle/>
          <a:p>
            <a:r>
              <a:rPr lang="en-US" dirty="0">
                <a:solidFill>
                  <a:schemeClr val="accent1">
                    <a:lumMod val="75000"/>
                  </a:schemeClr>
                </a:solidFill>
              </a:rPr>
              <a:t>Annual State Budget Process</a:t>
            </a:r>
          </a:p>
        </p:txBody>
      </p:sp>
      <p:sp>
        <p:nvSpPr>
          <p:cNvPr id="4" name="Slide Number Placeholder 3"/>
          <p:cNvSpPr>
            <a:spLocks noGrp="1"/>
          </p:cNvSpPr>
          <p:nvPr>
            <p:ph type="sldNum" sz="quarter" idx="12"/>
          </p:nvPr>
        </p:nvSpPr>
        <p:spPr/>
        <p:txBody>
          <a:bodyPr/>
          <a:lstStyle/>
          <a:p>
            <a:pPr>
              <a:defRPr/>
            </a:pPr>
            <a:fld id="{C5160170-8B91-49AC-89E9-8ACE13C10E38}" type="slidenum">
              <a:rPr lang="en-US" smtClean="0"/>
              <a:pPr>
                <a:defRPr/>
              </a:pPr>
              <a:t>25</a:t>
            </a:fld>
            <a:endParaRPr lang="en-US" dirty="0"/>
          </a:p>
        </p:txBody>
      </p:sp>
    </p:spTree>
    <p:extLst>
      <p:ext uri="{BB962C8B-B14F-4D97-AF65-F5344CB8AC3E}">
        <p14:creationId xmlns:p14="http://schemas.microsoft.com/office/powerpoint/2010/main" val="2055742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Introduction to Fund Accounting</a:t>
            </a:r>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B3926A49-D0A6-4474-AA55-5AB3EAEF31BA}" type="slidenum">
              <a:rPr lang="en-US" smtClean="0"/>
              <a:pPr>
                <a:defRPr/>
              </a:pPr>
              <a:t>26</a:t>
            </a:fld>
            <a:endParaRPr lang="en-US" dirty="0"/>
          </a:p>
        </p:txBody>
      </p:sp>
    </p:spTree>
    <p:extLst>
      <p:ext uri="{BB962C8B-B14F-4D97-AF65-F5344CB8AC3E}">
        <p14:creationId xmlns:p14="http://schemas.microsoft.com/office/powerpoint/2010/main" val="1497266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3810000"/>
          </a:xfrm>
        </p:spPr>
        <p:txBody>
          <a:bodyPr/>
          <a:lstStyle/>
          <a:p>
            <a:pPr>
              <a:defRPr/>
            </a:pPr>
            <a:r>
              <a:rPr lang="en-US" sz="2000" dirty="0"/>
              <a:t>A fund is defined as a:</a:t>
            </a:r>
          </a:p>
          <a:p>
            <a:pPr marL="109537" indent="0">
              <a:buNone/>
              <a:defRPr/>
            </a:pPr>
            <a:endParaRPr lang="en-US" sz="2000" dirty="0"/>
          </a:p>
          <a:p>
            <a:pPr marL="109537" indent="0">
              <a:buNone/>
              <a:defRPr/>
            </a:pPr>
            <a:r>
              <a:rPr lang="en-US" sz="2000" dirty="0"/>
              <a:t>“…</a:t>
            </a:r>
            <a:r>
              <a:rPr lang="en-US" sz="2000" i="1" dirty="0"/>
              <a:t>fiscal and accounting entity with a self-balancing set of accounts recording cash and other financial resources, together with all related liabilities and residual equity or fund balances and changes therein, which are segregated for the purpose of carrying on specific activities or attaining certain objectives in accordance with special regulations, restrictions and/or limitations.”  </a:t>
            </a:r>
            <a:r>
              <a:rPr lang="en-US" sz="2000" dirty="0"/>
              <a:t> (GASB Codification Section 1300, NCGA-1)</a:t>
            </a:r>
            <a:endParaRPr lang="en-US" sz="2000" i="1" dirty="0"/>
          </a:p>
          <a:p>
            <a:pPr marL="0" indent="0">
              <a:buFont typeface="Wingdings" pitchFamily="2" charset="2"/>
              <a:buNone/>
              <a:defRPr/>
            </a:pPr>
            <a:endParaRPr lang="en-US" dirty="0"/>
          </a:p>
          <a:p>
            <a:pPr>
              <a:defRPr/>
            </a:pPr>
            <a:endParaRPr lang="en-US" dirty="0"/>
          </a:p>
        </p:txBody>
      </p:sp>
      <p:sp>
        <p:nvSpPr>
          <p:cNvPr id="5122" name="Title 1"/>
          <p:cNvSpPr>
            <a:spLocks noGrp="1"/>
          </p:cNvSpPr>
          <p:nvPr>
            <p:ph type="title"/>
          </p:nvPr>
        </p:nvSpPr>
        <p:spPr>
          <a:noFill/>
          <a:ln w="22225">
            <a:noFill/>
            <a:miter lim="800000"/>
            <a:headEnd/>
            <a:tailEnd/>
          </a:ln>
          <a:effectLst/>
        </p:spPr>
        <p:txBody>
          <a:bodyPr wrap="none" anchor="ctr">
            <a:normAutofit/>
          </a:bodyPr>
          <a:lstStyle/>
          <a:p>
            <a:pPr algn="ctr" eaLnBrk="1" hangingPunct="1">
              <a:defRPr/>
            </a:pPr>
            <a:r>
              <a:rPr lang="en-US" altLang="en-US" sz="4000" dirty="0">
                <a:solidFill>
                  <a:schemeClr val="accent1">
                    <a:lumMod val="75000"/>
                  </a:schemeClr>
                </a:solidFill>
                <a:latin typeface="Arial" charset="0"/>
                <a:ea typeface="+mn-ea"/>
                <a:cs typeface="+mn-cs"/>
              </a:rPr>
              <a:t>Fund Accounting Defined </a:t>
            </a:r>
          </a:p>
        </p:txBody>
      </p:sp>
      <p:sp>
        <p:nvSpPr>
          <p:cNvPr id="2" name="Slide Number Placeholder 1"/>
          <p:cNvSpPr>
            <a:spLocks noGrp="1"/>
          </p:cNvSpPr>
          <p:nvPr>
            <p:ph type="sldNum" sz="quarter" idx="12"/>
          </p:nvPr>
        </p:nvSpPr>
        <p:spPr/>
        <p:txBody>
          <a:bodyPr/>
          <a:lstStyle/>
          <a:p>
            <a:pPr>
              <a:defRPr/>
            </a:pPr>
            <a:fld id="{C5160170-8B91-49AC-89E9-8ACE13C10E38}" type="slidenum">
              <a:rPr lang="en-US" smtClean="0"/>
              <a:pPr>
                <a:defRPr/>
              </a:pPr>
              <a:t>27</a:t>
            </a:fld>
            <a:endParaRPr lang="en-US" dirty="0"/>
          </a:p>
        </p:txBody>
      </p:sp>
    </p:spTree>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4638"/>
            <a:ext cx="8229600" cy="944562"/>
          </a:xfrm>
          <a:noFill/>
          <a:ln w="22225">
            <a:noFill/>
            <a:miter lim="800000"/>
            <a:headEnd/>
            <a:tailEnd/>
          </a:ln>
          <a:effectLst/>
        </p:spPr>
        <p:txBody>
          <a:bodyPr vert="horz" wrap="none" rtlCol="0" anchor="ctr">
            <a:normAutofit/>
            <a:scene3d>
              <a:camera prst="orthographicFront"/>
              <a:lightRig rig="soft" dir="t"/>
            </a:scene3d>
            <a:sp3d prstMaterial="softEdge">
              <a:bevelT w="25400" h="25400"/>
            </a:sp3d>
          </a:bodyPr>
          <a:lstStyle/>
          <a:p>
            <a:pPr algn="ctr" eaLnBrk="1" hangingPunct="1">
              <a:defRPr/>
            </a:pPr>
            <a:r>
              <a:rPr lang="en-US" altLang="en-US" sz="4000" dirty="0">
                <a:solidFill>
                  <a:schemeClr val="accent1">
                    <a:lumMod val="75000"/>
                  </a:schemeClr>
                </a:solidFill>
                <a:latin typeface="Arial" charset="0"/>
                <a:ea typeface="+mn-ea"/>
                <a:cs typeface="+mn-cs"/>
              </a:rPr>
              <a:t>Why Fund Accounting? </a:t>
            </a:r>
          </a:p>
        </p:txBody>
      </p:sp>
      <p:sp>
        <p:nvSpPr>
          <p:cNvPr id="3" name="Content Placeholder 2"/>
          <p:cNvSpPr>
            <a:spLocks noGrp="1"/>
          </p:cNvSpPr>
          <p:nvPr>
            <p:ph idx="1"/>
          </p:nvPr>
        </p:nvSpPr>
        <p:spPr>
          <a:xfrm>
            <a:off x="457200" y="1295400"/>
            <a:ext cx="8382000" cy="4876800"/>
          </a:xfrm>
        </p:spPr>
        <p:txBody>
          <a:bodyPr/>
          <a:lstStyle/>
          <a:p>
            <a:pPr marL="347472" lvl="1" indent="-347472">
              <a:spcBef>
                <a:spcPts val="0"/>
              </a:spcBef>
              <a:buSzPct val="68000"/>
              <a:buFont typeface="Wingdings 3" pitchFamily="18" charset="2"/>
              <a:buChar char=""/>
              <a:defRPr/>
            </a:pPr>
            <a:r>
              <a:rPr lang="en-US" sz="2000" dirty="0"/>
              <a:t>Primary purpose of fund accounting is to segregate financial information. </a:t>
            </a:r>
            <a:r>
              <a:rPr lang="en-US" altLang="en-US" sz="2000" dirty="0"/>
              <a:t>Resources are allocated to and accounted for in individual funds based upon the purpose or use of funds as determined by the donors/source of the funds (i.e., resources).</a:t>
            </a:r>
          </a:p>
          <a:p>
            <a:pPr marL="347472" indent="-347472">
              <a:spcBef>
                <a:spcPts val="0"/>
              </a:spcBef>
              <a:defRPr/>
            </a:pPr>
            <a:endParaRPr lang="en-US" sz="2000" dirty="0"/>
          </a:p>
          <a:p>
            <a:pPr marL="347472" indent="-347472">
              <a:spcBef>
                <a:spcPts val="0"/>
              </a:spcBef>
              <a:defRPr/>
            </a:pPr>
            <a:r>
              <a:rPr lang="en-US" sz="2000" dirty="0"/>
              <a:t>Accounting for financial transactions related to specific activities or objectives are recorded within separate funds. </a:t>
            </a:r>
          </a:p>
          <a:p>
            <a:pPr marL="347472" lvl="1" indent="-347472">
              <a:spcBef>
                <a:spcPts val="0"/>
              </a:spcBef>
              <a:buClr>
                <a:schemeClr val="folHlink"/>
              </a:buClr>
              <a:buSzPct val="60000"/>
              <a:buFont typeface="Wingdings" pitchFamily="2" charset="2"/>
              <a:buChar char="Ø"/>
            </a:pPr>
            <a:endParaRPr lang="en-US" altLang="en-US" sz="2000" dirty="0"/>
          </a:p>
          <a:p>
            <a:pPr marL="347472" lvl="1" indent="-347472">
              <a:spcBef>
                <a:spcPts val="0"/>
              </a:spcBef>
              <a:buClr>
                <a:schemeClr val="folHlink"/>
              </a:buClr>
              <a:buSzPct val="60000"/>
              <a:buFont typeface="Wingdings" pitchFamily="2" charset="2"/>
              <a:buChar char="Ø"/>
            </a:pPr>
            <a:r>
              <a:rPr lang="en-US" altLang="en-US" sz="2000" dirty="0"/>
              <a:t>For external reporting purposes, there are three broad fund types: Governmental; Proprietary; Fiduciary  funds.</a:t>
            </a:r>
          </a:p>
          <a:p>
            <a:pPr marL="0" lvl="1" indent="-342900">
              <a:spcBef>
                <a:spcPts val="0"/>
              </a:spcBef>
              <a:buClr>
                <a:schemeClr val="folHlink"/>
              </a:buClr>
              <a:buSzPct val="60000"/>
              <a:buFont typeface="Wingdings" pitchFamily="2" charset="2"/>
              <a:buChar char="Ø"/>
            </a:pPr>
            <a:endParaRPr lang="en-US" altLang="en-US" sz="2000" dirty="0"/>
          </a:p>
          <a:p>
            <a:pPr marL="346075" lvl="1" indent="-342900">
              <a:spcBef>
                <a:spcPts val="0"/>
              </a:spcBef>
              <a:buClr>
                <a:schemeClr val="folHlink"/>
              </a:buClr>
              <a:buSzPct val="60000"/>
              <a:buFont typeface="Wingdings" pitchFamily="2" charset="2"/>
              <a:buChar char="Ø"/>
            </a:pPr>
            <a:r>
              <a:rPr lang="en-US" altLang="en-US" sz="2000" dirty="0"/>
              <a:t>Total revenue and total expenditure budget amounts in the same fund/project grant must be equal i.e., a budget must balance as compared to a “for-profit entity”, which ideally has revenue in excess of expenses i.e., “operating at a profit”. </a:t>
            </a:r>
            <a:endParaRPr lang="en-US" altLang="en-US" dirty="0"/>
          </a:p>
        </p:txBody>
      </p:sp>
      <p:sp>
        <p:nvSpPr>
          <p:cNvPr id="2" name="Slide Number Placeholder 1"/>
          <p:cNvSpPr>
            <a:spLocks noGrp="1"/>
          </p:cNvSpPr>
          <p:nvPr>
            <p:ph type="sldNum" sz="quarter" idx="12"/>
          </p:nvPr>
        </p:nvSpPr>
        <p:spPr/>
        <p:txBody>
          <a:bodyPr/>
          <a:lstStyle/>
          <a:p>
            <a:pPr>
              <a:defRPr/>
            </a:pPr>
            <a:fld id="{C5160170-8B91-49AC-89E9-8ACE13C10E38}" type="slidenum">
              <a:rPr lang="en-US" smtClean="0"/>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81000" y="457200"/>
            <a:ext cx="8686800" cy="990600"/>
          </a:xfrm>
          <a:noFill/>
          <a:ln w="22225">
            <a:noFill/>
            <a:miter lim="800000"/>
            <a:headEnd/>
            <a:tailEnd/>
          </a:ln>
          <a:effectLst/>
        </p:spPr>
        <p:txBody>
          <a:bodyPr vert="horz" wrap="none" rtlCol="0" anchor="ctr">
            <a:noAutofit/>
            <a:scene3d>
              <a:camera prst="orthographicFront"/>
              <a:lightRig rig="soft" dir="t"/>
            </a:scene3d>
            <a:sp3d prstMaterial="softEdge">
              <a:bevelT w="25400" h="25400"/>
            </a:sp3d>
          </a:bodyPr>
          <a:lstStyle/>
          <a:p>
            <a:pPr algn="ctr"/>
            <a:r>
              <a:rPr lang="en-US" altLang="en-US" sz="4000" dirty="0">
                <a:solidFill>
                  <a:schemeClr val="accent1">
                    <a:lumMod val="75000"/>
                  </a:schemeClr>
                </a:solidFill>
                <a:latin typeface="Arial" charset="0"/>
              </a:rPr>
              <a:t>Fund Accounting (budgets) vs </a:t>
            </a:r>
            <a:br>
              <a:rPr lang="en-US" altLang="en-US" sz="4000" dirty="0">
                <a:solidFill>
                  <a:schemeClr val="accent1">
                    <a:lumMod val="75000"/>
                  </a:schemeClr>
                </a:solidFill>
                <a:latin typeface="Arial" charset="0"/>
              </a:rPr>
            </a:br>
            <a:r>
              <a:rPr lang="en-US" altLang="en-US" sz="4000" dirty="0">
                <a:solidFill>
                  <a:schemeClr val="accent1">
                    <a:lumMod val="75000"/>
                  </a:schemeClr>
                </a:solidFill>
                <a:latin typeface="Arial" charset="0"/>
              </a:rPr>
              <a:t>Financial Accounting (actuals)</a:t>
            </a:r>
            <a:br>
              <a:rPr lang="en-US" altLang="en-US" sz="4000" dirty="0">
                <a:solidFill>
                  <a:schemeClr val="accent1">
                    <a:lumMod val="75000"/>
                  </a:schemeClr>
                </a:solidFill>
                <a:latin typeface="Arial" charset="0"/>
              </a:rPr>
            </a:br>
            <a:r>
              <a:rPr lang="en-US" altLang="en-US" sz="4000" dirty="0">
                <a:solidFill>
                  <a:schemeClr val="accent1">
                    <a:lumMod val="75000"/>
                  </a:schemeClr>
                </a:solidFill>
                <a:latin typeface="Arial" charset="0"/>
                <a:ea typeface="+mn-ea"/>
                <a:cs typeface="+mn-cs"/>
              </a:rPr>
              <a:t> </a:t>
            </a:r>
          </a:p>
        </p:txBody>
      </p:sp>
      <p:sp>
        <p:nvSpPr>
          <p:cNvPr id="18435" name="Text Placeholder 3"/>
          <p:cNvSpPr>
            <a:spLocks noGrp="1"/>
          </p:cNvSpPr>
          <p:nvPr>
            <p:ph type="body" idx="1"/>
          </p:nvPr>
        </p:nvSpPr>
        <p:spPr>
          <a:ln>
            <a:headEnd/>
            <a:tailEnd/>
          </a:ln>
        </p:spPr>
        <p:txBody>
          <a:bodyPr/>
          <a:lstStyle/>
          <a:p>
            <a:pPr algn="ctr"/>
            <a:r>
              <a:rPr lang="en-US" altLang="en-US" dirty="0"/>
              <a:t>Budgets</a:t>
            </a:r>
          </a:p>
        </p:txBody>
      </p:sp>
      <p:sp>
        <p:nvSpPr>
          <p:cNvPr id="5" name="Content Placeholder 4"/>
          <p:cNvSpPr>
            <a:spLocks noGrp="1"/>
          </p:cNvSpPr>
          <p:nvPr>
            <p:ph sz="half" idx="2"/>
          </p:nvPr>
        </p:nvSpPr>
        <p:spPr>
          <a:xfrm>
            <a:off x="457200" y="1524001"/>
            <a:ext cx="4040188" cy="4038600"/>
          </a:xfrm>
        </p:spPr>
        <p:txBody>
          <a:bodyPr/>
          <a:lstStyle/>
          <a:p>
            <a:pPr>
              <a:buFont typeface="Wingdings" pitchFamily="2" charset="2"/>
              <a:buChar char="Ø"/>
              <a:defRPr/>
            </a:pPr>
            <a:r>
              <a:rPr lang="en-US" sz="2000" dirty="0"/>
              <a:t>A forecast of what is expected to occur with regard to revenue and expenses. </a:t>
            </a:r>
          </a:p>
          <a:p>
            <a:pPr marL="342900" lvl="1" indent="-342900">
              <a:buClr>
                <a:schemeClr val="folHlink"/>
              </a:buClr>
              <a:buSzPct val="60000"/>
              <a:buFont typeface="Wingdings" pitchFamily="2" charset="2"/>
              <a:buChar char="Ø"/>
              <a:defRPr/>
            </a:pPr>
            <a:r>
              <a:rPr lang="en-US" dirty="0"/>
              <a:t>Must have an approved budget before any money can be spent.</a:t>
            </a:r>
          </a:p>
          <a:p>
            <a:pPr marL="342900" lvl="1" indent="-342900">
              <a:buClr>
                <a:schemeClr val="folHlink"/>
              </a:buClr>
              <a:buSzPct val="60000"/>
              <a:buFont typeface="Wingdings" pitchFamily="2" charset="2"/>
              <a:buChar char="Ø"/>
              <a:defRPr/>
            </a:pPr>
            <a:r>
              <a:rPr lang="en-US" dirty="0"/>
              <a:t>Represents a spending plan (the authority to spend)</a:t>
            </a:r>
          </a:p>
          <a:p>
            <a:pPr lvl="2" eaLnBrk="1" hangingPunct="1">
              <a:lnSpc>
                <a:spcPct val="90000"/>
              </a:lnSpc>
              <a:defRPr/>
            </a:pPr>
            <a:r>
              <a:rPr lang="en-US" dirty="0"/>
              <a:t>Unrestricted funds</a:t>
            </a:r>
          </a:p>
          <a:p>
            <a:pPr lvl="2" eaLnBrk="1" hangingPunct="1">
              <a:lnSpc>
                <a:spcPct val="90000"/>
              </a:lnSpc>
              <a:defRPr/>
            </a:pPr>
            <a:r>
              <a:rPr lang="en-US" dirty="0"/>
              <a:t>Restricted funds</a:t>
            </a:r>
          </a:p>
          <a:p>
            <a:pPr lvl="2" eaLnBrk="1" hangingPunct="1">
              <a:lnSpc>
                <a:spcPct val="90000"/>
              </a:lnSpc>
              <a:defRPr/>
            </a:pPr>
            <a:r>
              <a:rPr lang="en-US" dirty="0"/>
              <a:t>Designated funds</a:t>
            </a:r>
          </a:p>
          <a:p>
            <a:pPr marL="0" indent="0">
              <a:buFont typeface="Wingdings" pitchFamily="2" charset="2"/>
              <a:buNone/>
              <a:defRPr/>
            </a:pPr>
            <a:endParaRPr lang="en-US" dirty="0"/>
          </a:p>
        </p:txBody>
      </p:sp>
      <p:sp>
        <p:nvSpPr>
          <p:cNvPr id="18437" name="Text Placeholder 5"/>
          <p:cNvSpPr>
            <a:spLocks noGrp="1"/>
          </p:cNvSpPr>
          <p:nvPr>
            <p:ph type="body" sz="quarter" idx="3"/>
          </p:nvPr>
        </p:nvSpPr>
        <p:spPr>
          <a:xfrm>
            <a:off x="4645029" y="5410200"/>
            <a:ext cx="4041775" cy="762000"/>
          </a:xfrm>
          <a:ln>
            <a:headEnd/>
            <a:tailEnd/>
          </a:ln>
        </p:spPr>
        <p:txBody>
          <a:bodyPr/>
          <a:lstStyle/>
          <a:p>
            <a:pPr algn="ctr"/>
            <a:r>
              <a:rPr lang="en-US" altLang="en-US" dirty="0"/>
              <a:t>Financials </a:t>
            </a:r>
          </a:p>
        </p:txBody>
      </p:sp>
      <p:sp>
        <p:nvSpPr>
          <p:cNvPr id="7" name="Content Placeholder 6"/>
          <p:cNvSpPr>
            <a:spLocks noGrp="1"/>
          </p:cNvSpPr>
          <p:nvPr>
            <p:ph sz="quarter" idx="4"/>
          </p:nvPr>
        </p:nvSpPr>
        <p:spPr>
          <a:xfrm>
            <a:off x="4645029" y="1447800"/>
            <a:ext cx="4041775" cy="4114801"/>
          </a:xfrm>
        </p:spPr>
        <p:txBody>
          <a:bodyPr/>
          <a:lstStyle/>
          <a:p>
            <a:pPr>
              <a:buFont typeface="Wingdings" pitchFamily="2" charset="2"/>
              <a:buChar char="Ø"/>
              <a:defRPr/>
            </a:pPr>
            <a:r>
              <a:rPr lang="en-US" sz="2000" dirty="0"/>
              <a:t>A reporting of the revenues actually received and expenditures incurred.</a:t>
            </a:r>
          </a:p>
          <a:p>
            <a:pPr>
              <a:buFont typeface="Wingdings" pitchFamily="2" charset="2"/>
              <a:buChar char="Ø"/>
              <a:defRPr/>
            </a:pPr>
            <a:endParaRPr lang="en-US" sz="2000" dirty="0"/>
          </a:p>
          <a:p>
            <a:pPr>
              <a:buFont typeface="Wingdings" pitchFamily="2" charset="2"/>
              <a:buChar char="Ø"/>
              <a:defRPr/>
            </a:pPr>
            <a:r>
              <a:rPr lang="en-US" sz="2000" dirty="0"/>
              <a:t>Actual spending as the transactions are processed. </a:t>
            </a:r>
          </a:p>
          <a:p>
            <a:pPr>
              <a:buFont typeface="Wingdings" pitchFamily="2" charset="2"/>
              <a:buChar char="Ø"/>
              <a:defRPr/>
            </a:pPr>
            <a:endParaRPr lang="en-US" sz="2000" dirty="0"/>
          </a:p>
          <a:p>
            <a:pPr>
              <a:buFont typeface="Wingdings" pitchFamily="2" charset="2"/>
              <a:buChar char="Ø"/>
              <a:defRPr/>
            </a:pPr>
            <a:r>
              <a:rPr lang="en-US" sz="2000" dirty="0"/>
              <a:t>Examples of records to support spending: </a:t>
            </a:r>
            <a:endParaRPr lang="en-US" dirty="0"/>
          </a:p>
          <a:p>
            <a:pPr lvl="2" eaLnBrk="1" hangingPunct="1">
              <a:lnSpc>
                <a:spcPct val="90000"/>
              </a:lnSpc>
              <a:defRPr/>
            </a:pPr>
            <a:r>
              <a:rPr lang="en-US" dirty="0"/>
              <a:t>Purchase orders</a:t>
            </a:r>
          </a:p>
          <a:p>
            <a:pPr lvl="2" eaLnBrk="1" hangingPunct="1">
              <a:lnSpc>
                <a:spcPct val="90000"/>
              </a:lnSpc>
              <a:defRPr/>
            </a:pPr>
            <a:r>
              <a:rPr lang="en-US" dirty="0"/>
              <a:t>Expenditure transfers</a:t>
            </a:r>
          </a:p>
          <a:p>
            <a:pPr lvl="2" eaLnBrk="1" hangingPunct="1">
              <a:lnSpc>
                <a:spcPct val="90000"/>
              </a:lnSpc>
              <a:defRPr/>
            </a:pPr>
            <a:r>
              <a:rPr lang="en-US" dirty="0"/>
              <a:t>Requisitions</a:t>
            </a:r>
          </a:p>
          <a:p>
            <a:pPr lvl="2" eaLnBrk="1" hangingPunct="1">
              <a:lnSpc>
                <a:spcPct val="90000"/>
              </a:lnSpc>
              <a:defRPr/>
            </a:pPr>
            <a:r>
              <a:rPr lang="en-US" dirty="0"/>
              <a:t>Time sheets</a:t>
            </a:r>
          </a:p>
          <a:p>
            <a:pPr lvl="1">
              <a:buFont typeface="Wingdings" pitchFamily="2" charset="2"/>
              <a:buChar char="§"/>
              <a:defRPr/>
            </a:pPr>
            <a:endParaRPr lang="en-US" sz="1600" dirty="0"/>
          </a:p>
          <a:p>
            <a:pPr marL="0" indent="0">
              <a:buFont typeface="Wingdings" pitchFamily="2" charset="2"/>
              <a:buNone/>
              <a:defRPr/>
            </a:pPr>
            <a:endParaRPr lang="en-US" dirty="0"/>
          </a:p>
        </p:txBody>
      </p:sp>
      <p:sp>
        <p:nvSpPr>
          <p:cNvPr id="2" name="Slide Number Placeholder 1"/>
          <p:cNvSpPr>
            <a:spLocks noGrp="1"/>
          </p:cNvSpPr>
          <p:nvPr>
            <p:ph type="sldNum" sz="quarter" idx="12"/>
          </p:nvPr>
        </p:nvSpPr>
        <p:spPr/>
        <p:txBody>
          <a:bodyPr/>
          <a:lstStyle/>
          <a:p>
            <a:pPr>
              <a:defRPr/>
            </a:pPr>
            <a:fld id="{4A7E2931-32A1-45E9-BA9A-591B889CBE95}"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State-Level Budget Issues</a:t>
            </a:r>
          </a:p>
        </p:txBody>
      </p:sp>
      <p:sp>
        <p:nvSpPr>
          <p:cNvPr id="3" name="Content Placeholder 2"/>
          <p:cNvSpPr>
            <a:spLocks noGrp="1"/>
          </p:cNvSpPr>
          <p:nvPr>
            <p:ph idx="1"/>
          </p:nvPr>
        </p:nvSpPr>
        <p:spPr/>
        <p:txBody>
          <a:bodyPr/>
          <a:lstStyle/>
          <a:p>
            <a:r>
              <a:rPr lang="en-US" dirty="0"/>
              <a:t>Overview of the California State Budget</a:t>
            </a:r>
          </a:p>
          <a:p>
            <a:r>
              <a:rPr lang="en-US" dirty="0"/>
              <a:t>Summary of Items Included in 2018-19 Budget</a:t>
            </a:r>
          </a:p>
          <a:p>
            <a:pPr lvl="1"/>
            <a:r>
              <a:rPr lang="en-US" dirty="0"/>
              <a:t>Item Listing</a:t>
            </a:r>
          </a:p>
          <a:p>
            <a:pPr lvl="1"/>
            <a:r>
              <a:rPr lang="en-US" dirty="0"/>
              <a:t>Significant Issues</a:t>
            </a:r>
          </a:p>
          <a:p>
            <a:pPr lvl="2"/>
            <a:r>
              <a:rPr lang="en-US" dirty="0"/>
              <a:t>Funding Formula</a:t>
            </a:r>
          </a:p>
          <a:p>
            <a:pPr lvl="2"/>
            <a:r>
              <a:rPr lang="en-US" dirty="0"/>
              <a:t>Online College</a:t>
            </a:r>
          </a:p>
          <a:p>
            <a:r>
              <a:rPr lang="en-US" dirty="0"/>
              <a:t>Process for Development of Board of Governors Budget and Legislative Request for 2019-20</a:t>
            </a:r>
          </a:p>
        </p:txBody>
      </p:sp>
      <p:sp>
        <p:nvSpPr>
          <p:cNvPr id="4" name="Slide Number Placeholder 3"/>
          <p:cNvSpPr>
            <a:spLocks noGrp="1"/>
          </p:cNvSpPr>
          <p:nvPr>
            <p:ph type="sldNum" sz="quarter" idx="12"/>
          </p:nvPr>
        </p:nvSpPr>
        <p:spPr/>
        <p:txBody>
          <a:bodyPr/>
          <a:lstStyle/>
          <a:p>
            <a:fld id="{C643D756-718A-164E-9CE8-738637616EB4}"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3234116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noFill/>
          <a:ln w="22225">
            <a:noFill/>
            <a:miter lim="800000"/>
            <a:headEnd/>
            <a:tailEnd/>
          </a:ln>
          <a:effectLst/>
        </p:spPr>
        <p:txBody>
          <a:bodyPr vert="horz" wrap="none" rtlCol="0" anchor="ctr">
            <a:noAutofit/>
            <a:scene3d>
              <a:camera prst="orthographicFront"/>
              <a:lightRig rig="soft" dir="t"/>
            </a:scene3d>
            <a:sp3d prstMaterial="softEdge">
              <a:bevelT w="25400" h="25400"/>
            </a:sp3d>
          </a:bodyPr>
          <a:lstStyle/>
          <a:p>
            <a:pPr algn="ctr" eaLnBrk="1" hangingPunct="1">
              <a:defRPr/>
            </a:pPr>
            <a:r>
              <a:rPr lang="en-US" altLang="en-US" sz="3600" dirty="0">
                <a:solidFill>
                  <a:schemeClr val="accent1">
                    <a:lumMod val="75000"/>
                  </a:schemeClr>
                </a:solidFill>
                <a:latin typeface="Arial" charset="0"/>
                <a:ea typeface="+mn-ea"/>
                <a:cs typeface="+mn-cs"/>
              </a:rPr>
              <a:t>Budget and Accounting Manual</a:t>
            </a:r>
            <a:br>
              <a:rPr lang="en-US" altLang="en-US" sz="3600" dirty="0">
                <a:solidFill>
                  <a:schemeClr val="accent1">
                    <a:lumMod val="75000"/>
                  </a:schemeClr>
                </a:solidFill>
                <a:latin typeface="Arial" charset="0"/>
                <a:ea typeface="+mn-ea"/>
                <a:cs typeface="+mn-cs"/>
              </a:rPr>
            </a:br>
            <a:r>
              <a:rPr lang="en-US" altLang="en-US" sz="3600" dirty="0">
                <a:solidFill>
                  <a:schemeClr val="accent1">
                    <a:lumMod val="75000"/>
                  </a:schemeClr>
                </a:solidFill>
                <a:latin typeface="Arial" charset="0"/>
                <a:ea typeface="+mn-ea"/>
                <a:cs typeface="+mn-cs"/>
              </a:rPr>
              <a:t> (The “BAM”)</a:t>
            </a:r>
          </a:p>
        </p:txBody>
      </p:sp>
      <p:sp>
        <p:nvSpPr>
          <p:cNvPr id="12291" name="Content Placeholder 2"/>
          <p:cNvSpPr>
            <a:spLocks noGrp="1"/>
          </p:cNvSpPr>
          <p:nvPr>
            <p:ph idx="1"/>
          </p:nvPr>
        </p:nvSpPr>
        <p:spPr/>
        <p:txBody>
          <a:bodyPr/>
          <a:lstStyle/>
          <a:p>
            <a:pPr marL="342900" lvl="1" indent="-342900">
              <a:spcBef>
                <a:spcPts val="0"/>
              </a:spcBef>
              <a:buClr>
                <a:schemeClr val="folHlink"/>
              </a:buClr>
              <a:buSzPct val="60000"/>
              <a:buFont typeface="Wingdings" pitchFamily="2" charset="2"/>
              <a:buChar char="Ø"/>
            </a:pPr>
            <a:r>
              <a:rPr lang="en-US" altLang="en-US" sz="2000" dirty="0"/>
              <a:t>The BAM, which has the authority of regulation in accordance with Title 5 Section 59011 of the </a:t>
            </a:r>
            <a:r>
              <a:rPr lang="en-US" altLang="en-US" sz="2000" i="1" dirty="0"/>
              <a:t>California Code of Regulations</a:t>
            </a:r>
            <a:r>
              <a:rPr lang="en-US" altLang="en-US" sz="2000" dirty="0"/>
              <a:t>, is distributed as part of the Board of Governors’ responsibility to define, establish, and maintain the budgeting and accounting structure and procedures for the California Community Colleges. </a:t>
            </a:r>
          </a:p>
          <a:p>
            <a:pPr marL="342900" lvl="1" indent="-342900">
              <a:buClr>
                <a:schemeClr val="folHlink"/>
              </a:buClr>
              <a:buSzPct val="60000"/>
              <a:buFont typeface="Wingdings" pitchFamily="2" charset="2"/>
              <a:buChar char="Ø"/>
            </a:pPr>
            <a:endParaRPr lang="en-US" altLang="en-US" sz="2000" dirty="0"/>
          </a:p>
          <a:p>
            <a:pPr marL="342900" lvl="1" indent="-342900">
              <a:spcBef>
                <a:spcPts val="0"/>
              </a:spcBef>
              <a:buClr>
                <a:schemeClr val="folHlink"/>
              </a:buClr>
              <a:buSzPct val="60000"/>
              <a:buFont typeface="Wingdings" pitchFamily="2" charset="2"/>
              <a:buChar char="Ø"/>
            </a:pPr>
            <a:r>
              <a:rPr lang="en-US" altLang="en-US" sz="2000" dirty="0"/>
              <a:t>This responsibility is defined in </a:t>
            </a:r>
            <a:r>
              <a:rPr lang="en-US" altLang="en-US" sz="2000" i="1" dirty="0"/>
              <a:t>California Education Code </a:t>
            </a:r>
            <a:r>
              <a:rPr lang="en-US" altLang="en-US" sz="2000" dirty="0"/>
              <a:t>(EC) Section 70901.  </a:t>
            </a:r>
          </a:p>
          <a:p>
            <a:pPr marL="342900" lvl="1" indent="-342900">
              <a:buClr>
                <a:schemeClr val="folHlink"/>
              </a:buClr>
              <a:buSzPct val="60000"/>
              <a:buFont typeface="Wingdings" pitchFamily="2" charset="2"/>
              <a:buChar char="Ø"/>
            </a:pPr>
            <a:endParaRPr lang="en-US" altLang="en-US" sz="2000" dirty="0"/>
          </a:p>
          <a:p>
            <a:pPr marL="342900" lvl="1" indent="-342900">
              <a:spcBef>
                <a:spcPts val="0"/>
              </a:spcBef>
              <a:buClr>
                <a:schemeClr val="folHlink"/>
              </a:buClr>
              <a:buSzPct val="60000"/>
              <a:buFont typeface="Wingdings" pitchFamily="2" charset="2"/>
              <a:buChar char="Ø"/>
            </a:pPr>
            <a:r>
              <a:rPr lang="en-US" altLang="en-US" sz="2000" dirty="0"/>
              <a:t>Each community college district is required to follow this manual [BAM] in accordance with </a:t>
            </a:r>
            <a:r>
              <a:rPr lang="en-US" altLang="en-US" sz="2000" i="1" dirty="0"/>
              <a:t>Education Code </a:t>
            </a:r>
            <a:r>
              <a:rPr lang="en-US" altLang="en-US" sz="2000" dirty="0"/>
              <a:t>Section 84030.</a:t>
            </a:r>
          </a:p>
          <a:p>
            <a:endParaRPr lang="en-US" altLang="en-US" sz="2000" dirty="0"/>
          </a:p>
          <a:p>
            <a:endParaRPr lang="en-US" altLang="en-US" dirty="0"/>
          </a:p>
        </p:txBody>
      </p:sp>
      <p:sp>
        <p:nvSpPr>
          <p:cNvPr id="2" name="Slide Number Placeholder 1"/>
          <p:cNvSpPr>
            <a:spLocks noGrp="1"/>
          </p:cNvSpPr>
          <p:nvPr>
            <p:ph type="sldNum" sz="quarter" idx="12"/>
          </p:nvPr>
        </p:nvSpPr>
        <p:spPr/>
        <p:txBody>
          <a:bodyPr/>
          <a:lstStyle/>
          <a:p>
            <a:pPr>
              <a:defRPr/>
            </a:pPr>
            <a:fld id="{C5160170-8B91-49AC-89E9-8ACE13C10E38}" type="slidenum">
              <a:rPr lang="en-US" smtClean="0"/>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dirty="0"/>
              <a:t>District Budget Development Requirements</a:t>
            </a:r>
          </a:p>
        </p:txBody>
      </p:sp>
      <p:sp>
        <p:nvSpPr>
          <p:cNvPr id="6" name="Subtitle 5"/>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C5160170-8B91-49AC-89E9-8ACE13C10E38}" type="slidenum">
              <a:rPr lang="en-US" smtClean="0"/>
              <a:pPr>
                <a:defRPr/>
              </a:pPr>
              <a:t>31</a:t>
            </a:fld>
            <a:endParaRPr lang="en-US" dirty="0"/>
          </a:p>
        </p:txBody>
      </p:sp>
    </p:spTree>
    <p:extLst>
      <p:ext uri="{BB962C8B-B14F-4D97-AF65-F5344CB8AC3E}">
        <p14:creationId xmlns:p14="http://schemas.microsoft.com/office/powerpoint/2010/main" val="8839978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42047"/>
            <a:ext cx="8229600" cy="1143000"/>
          </a:xfrm>
          <a:noFill/>
          <a:ln w="22225">
            <a:noFill/>
            <a:miter lim="800000"/>
            <a:headEnd/>
            <a:tailEnd/>
          </a:ln>
          <a:effectLst/>
        </p:spPr>
        <p:txBody>
          <a:bodyPr vert="horz" wrap="none" rtlCol="0" anchor="ctr">
            <a:normAutofit/>
            <a:scene3d>
              <a:camera prst="orthographicFront"/>
              <a:lightRig rig="soft" dir="t"/>
            </a:scene3d>
            <a:sp3d prstMaterial="softEdge">
              <a:bevelT w="25400" h="25400"/>
            </a:sp3d>
          </a:bodyPr>
          <a:lstStyle/>
          <a:p>
            <a:pPr algn="ctr" eaLnBrk="1" hangingPunct="1">
              <a:defRPr/>
            </a:pPr>
            <a:r>
              <a:rPr lang="en-US" altLang="en-US" sz="3200" dirty="0">
                <a:solidFill>
                  <a:schemeClr val="accent1">
                    <a:lumMod val="75000"/>
                  </a:schemeClr>
                </a:solidFill>
                <a:latin typeface="Arial" charset="0"/>
                <a:ea typeface="+mn-ea"/>
                <a:cs typeface="+mn-cs"/>
              </a:rPr>
              <a:t>Revenue and Expenditure Classification </a:t>
            </a:r>
            <a:br>
              <a:rPr lang="en-US" altLang="en-US" sz="3200" dirty="0">
                <a:solidFill>
                  <a:schemeClr val="accent1">
                    <a:lumMod val="75000"/>
                  </a:schemeClr>
                </a:solidFill>
                <a:latin typeface="Arial" charset="0"/>
                <a:ea typeface="+mn-ea"/>
                <a:cs typeface="+mn-cs"/>
              </a:rPr>
            </a:br>
            <a:r>
              <a:rPr lang="en-US" altLang="en-US" sz="3200" dirty="0">
                <a:solidFill>
                  <a:schemeClr val="accent1">
                    <a:lumMod val="75000"/>
                  </a:schemeClr>
                </a:solidFill>
                <a:latin typeface="Arial" charset="0"/>
                <a:ea typeface="+mn-ea"/>
                <a:cs typeface="+mn-cs"/>
              </a:rPr>
              <a:t>as Defined in the BAM</a:t>
            </a:r>
          </a:p>
        </p:txBody>
      </p:sp>
      <p:sp>
        <p:nvSpPr>
          <p:cNvPr id="3" name="Content Placeholder 2"/>
          <p:cNvSpPr>
            <a:spLocks noGrp="1"/>
          </p:cNvSpPr>
          <p:nvPr>
            <p:ph idx="1"/>
          </p:nvPr>
        </p:nvSpPr>
        <p:spPr>
          <a:xfrm>
            <a:off x="381000" y="1371600"/>
            <a:ext cx="8382000" cy="4419600"/>
          </a:xfrm>
        </p:spPr>
        <p:txBody>
          <a:bodyPr/>
          <a:lstStyle/>
          <a:p>
            <a:pPr marL="347472" indent="-347472">
              <a:spcBef>
                <a:spcPts val="0"/>
              </a:spcBef>
            </a:pPr>
            <a:r>
              <a:rPr lang="en-US" altLang="en-US" sz="2000" dirty="0"/>
              <a:t>Systematic classification to describe transactions.</a:t>
            </a:r>
          </a:p>
          <a:p>
            <a:pPr marL="347472" indent="-347472">
              <a:spcBef>
                <a:spcPts val="0"/>
              </a:spcBef>
            </a:pPr>
            <a:endParaRPr lang="en-US" altLang="en-US" sz="2000" dirty="0"/>
          </a:p>
          <a:p>
            <a:pPr marL="347472" indent="-347472">
              <a:spcBef>
                <a:spcPts val="0"/>
              </a:spcBef>
            </a:pPr>
            <a:r>
              <a:rPr lang="en-US" altLang="en-US" sz="2000" dirty="0"/>
              <a:t>There can be no consistency and comparability in the recording of transactions without precise descriptions for each transaction.</a:t>
            </a:r>
          </a:p>
          <a:p>
            <a:pPr marL="347472" indent="-347472">
              <a:spcBef>
                <a:spcPts val="0"/>
              </a:spcBef>
            </a:pPr>
            <a:endParaRPr lang="en-US" altLang="en-US" sz="2000" dirty="0"/>
          </a:p>
          <a:p>
            <a:pPr marL="347472" indent="-347472">
              <a:spcBef>
                <a:spcPts val="0"/>
              </a:spcBef>
            </a:pPr>
            <a:r>
              <a:rPr lang="en-US" altLang="en-US" sz="2000" dirty="0"/>
              <a:t>Revenue classification is primarily by </a:t>
            </a:r>
            <a:r>
              <a:rPr lang="en-US" altLang="en-US" sz="2000" i="1" dirty="0"/>
              <a:t>source</a:t>
            </a:r>
            <a:r>
              <a:rPr lang="en-US" altLang="en-US" sz="2000" dirty="0"/>
              <a:t> and </a:t>
            </a:r>
            <a:r>
              <a:rPr lang="en-US" altLang="en-US" sz="2000" i="1" dirty="0"/>
              <a:t>purpose.</a:t>
            </a:r>
            <a:r>
              <a:rPr lang="en-US" altLang="en-US" sz="2000" dirty="0"/>
              <a:t> e.g., 8612 State General Apportionment.</a:t>
            </a:r>
          </a:p>
          <a:p>
            <a:pPr marL="347472" indent="-347472">
              <a:spcBef>
                <a:spcPts val="0"/>
              </a:spcBef>
            </a:pPr>
            <a:endParaRPr lang="en-US" altLang="en-US" sz="2000" dirty="0"/>
          </a:p>
          <a:p>
            <a:pPr marL="347472" indent="-347472">
              <a:spcBef>
                <a:spcPts val="0"/>
              </a:spcBef>
            </a:pPr>
            <a:r>
              <a:rPr lang="en-US" altLang="en-US" sz="2000" dirty="0"/>
              <a:t>Expenditure classification is by </a:t>
            </a:r>
            <a:r>
              <a:rPr lang="en-US" altLang="en-US" sz="2000" i="1" dirty="0"/>
              <a:t>account, </a:t>
            </a:r>
            <a:r>
              <a:rPr lang="en-US" altLang="en-US" sz="2000" dirty="0"/>
              <a:t>which is the type of expense (e.g., 1100 Instructional Salaries) and </a:t>
            </a:r>
            <a:r>
              <a:rPr lang="en-US" altLang="en-US" sz="2000" i="1" dirty="0"/>
              <a:t>product</a:t>
            </a:r>
            <a:r>
              <a:rPr lang="en-US" altLang="en-US" sz="2000" dirty="0"/>
              <a:t>, which is the type of program (e.g., 190500, chemistry program of instruction) and </a:t>
            </a:r>
            <a:r>
              <a:rPr lang="en-US" altLang="en-US" sz="2000" i="1" dirty="0"/>
              <a:t>department</a:t>
            </a:r>
            <a:r>
              <a:rPr lang="en-US" altLang="en-US" sz="2000" dirty="0"/>
              <a:t>, (e.g., 14672 Chemistry Department at City College.</a:t>
            </a:r>
          </a:p>
        </p:txBody>
      </p:sp>
      <p:sp>
        <p:nvSpPr>
          <p:cNvPr id="2" name="Slide Number Placeholder 1"/>
          <p:cNvSpPr>
            <a:spLocks noGrp="1"/>
          </p:cNvSpPr>
          <p:nvPr>
            <p:ph type="sldNum" sz="quarter" idx="12"/>
          </p:nvPr>
        </p:nvSpPr>
        <p:spPr/>
        <p:txBody>
          <a:bodyPr/>
          <a:lstStyle/>
          <a:p>
            <a:pPr>
              <a:defRPr/>
            </a:pPr>
            <a:fld id="{C5160170-8B91-49AC-89E9-8ACE13C10E38}" type="slidenum">
              <a:rPr lang="en-US" smtClean="0"/>
              <a:pPr>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noFill/>
          <a:ln w="22225">
            <a:noFill/>
            <a:miter lim="800000"/>
            <a:headEnd/>
            <a:tailEnd/>
          </a:ln>
          <a:effectLst/>
        </p:spPr>
        <p:txBody>
          <a:bodyPr vert="horz" wrap="none" rtlCol="0" anchor="ctr">
            <a:normAutofit/>
            <a:scene3d>
              <a:camera prst="orthographicFront"/>
              <a:lightRig rig="soft" dir="t"/>
            </a:scene3d>
            <a:sp3d prstMaterial="softEdge">
              <a:bevelT w="25400" h="25400"/>
            </a:sp3d>
          </a:bodyPr>
          <a:lstStyle/>
          <a:p>
            <a:pPr algn="ctr" eaLnBrk="1" hangingPunct="1">
              <a:defRPr/>
            </a:pPr>
            <a:r>
              <a:rPr lang="en-US" altLang="en-US" sz="3200" dirty="0">
                <a:solidFill>
                  <a:schemeClr val="accent1">
                    <a:lumMod val="75000"/>
                  </a:schemeClr>
                </a:solidFill>
                <a:latin typeface="Arial" charset="0"/>
                <a:ea typeface="+mn-ea"/>
                <a:cs typeface="+mn-cs"/>
              </a:rPr>
              <a:t>Types of Funds as Defined in the BAM  </a:t>
            </a:r>
          </a:p>
        </p:txBody>
      </p:sp>
      <p:sp>
        <p:nvSpPr>
          <p:cNvPr id="132099" name="Rectangle 3"/>
          <p:cNvSpPr>
            <a:spLocks noGrp="1" noChangeArrowheads="1"/>
          </p:cNvSpPr>
          <p:nvPr>
            <p:ph type="body" idx="1"/>
          </p:nvPr>
        </p:nvSpPr>
        <p:spPr>
          <a:xfrm>
            <a:off x="457200" y="1481138"/>
            <a:ext cx="8229600" cy="4157662"/>
          </a:xfrm>
        </p:spPr>
        <p:txBody>
          <a:bodyPr/>
          <a:lstStyle/>
          <a:p>
            <a:pPr eaLnBrk="1" hangingPunct="1">
              <a:lnSpc>
                <a:spcPct val="150000"/>
              </a:lnSpc>
              <a:spcBef>
                <a:spcPts val="0"/>
              </a:spcBef>
            </a:pPr>
            <a:r>
              <a:rPr lang="en-US" altLang="en-US" sz="2000" dirty="0"/>
              <a:t>General Funds (10) Restricted and Unrestricted</a:t>
            </a:r>
          </a:p>
          <a:p>
            <a:pPr eaLnBrk="1" hangingPunct="1">
              <a:lnSpc>
                <a:spcPct val="150000"/>
              </a:lnSpc>
              <a:spcBef>
                <a:spcPts val="0"/>
              </a:spcBef>
            </a:pPr>
            <a:r>
              <a:rPr lang="en-US" altLang="en-US" sz="2000" dirty="0"/>
              <a:t>Debt Service Funds (20)</a:t>
            </a:r>
          </a:p>
          <a:p>
            <a:pPr eaLnBrk="1" hangingPunct="1">
              <a:lnSpc>
                <a:spcPct val="150000"/>
              </a:lnSpc>
              <a:spcBef>
                <a:spcPts val="0"/>
              </a:spcBef>
            </a:pPr>
            <a:r>
              <a:rPr lang="en-US" altLang="en-US" sz="2000" dirty="0"/>
              <a:t>Special Revenue Funds (30) e.g., Child Development Fund </a:t>
            </a:r>
          </a:p>
          <a:p>
            <a:pPr eaLnBrk="1" hangingPunct="1">
              <a:lnSpc>
                <a:spcPct val="150000"/>
              </a:lnSpc>
              <a:spcBef>
                <a:spcPts val="0"/>
              </a:spcBef>
            </a:pPr>
            <a:r>
              <a:rPr lang="en-US" altLang="en-US" sz="2000" dirty="0"/>
              <a:t>Capital Projects Funds (40) e.g., Proposition S &amp; N</a:t>
            </a:r>
          </a:p>
          <a:p>
            <a:pPr eaLnBrk="1" hangingPunct="1">
              <a:lnSpc>
                <a:spcPct val="150000"/>
              </a:lnSpc>
              <a:spcBef>
                <a:spcPts val="0"/>
              </a:spcBef>
            </a:pPr>
            <a:r>
              <a:rPr lang="en-US" altLang="en-US" sz="2000" dirty="0"/>
              <a:t>Enterprise Funds (50) e.g., Bookstore</a:t>
            </a:r>
          </a:p>
          <a:p>
            <a:pPr marL="347472" indent="-347472" eaLnBrk="1" hangingPunct="1">
              <a:spcBef>
                <a:spcPts val="0"/>
              </a:spcBef>
            </a:pPr>
            <a:r>
              <a:rPr lang="en-US" altLang="en-US" sz="2000" dirty="0"/>
              <a:t>Internal Service Funds (60) e.g., Liability and Property Insurance</a:t>
            </a:r>
          </a:p>
          <a:p>
            <a:pPr eaLnBrk="1" hangingPunct="1">
              <a:lnSpc>
                <a:spcPct val="150000"/>
              </a:lnSpc>
              <a:spcBef>
                <a:spcPts val="0"/>
              </a:spcBef>
            </a:pPr>
            <a:r>
              <a:rPr lang="en-US" altLang="en-US" sz="2000" dirty="0"/>
              <a:t>Trust Funds (70) e.g., Financial Aid</a:t>
            </a:r>
          </a:p>
          <a:p>
            <a:pPr eaLnBrk="1" hangingPunct="1">
              <a:lnSpc>
                <a:spcPct val="90000"/>
              </a:lnSpc>
            </a:pPr>
            <a:endParaRPr lang="en-US" altLang="en-US" dirty="0"/>
          </a:p>
          <a:p>
            <a:pPr eaLnBrk="1" hangingPunct="1">
              <a:lnSpc>
                <a:spcPct val="90000"/>
              </a:lnSpc>
            </a:pPr>
            <a:endParaRPr lang="en-US" altLang="en-US" dirty="0"/>
          </a:p>
        </p:txBody>
      </p:sp>
      <p:sp>
        <p:nvSpPr>
          <p:cNvPr id="2" name="Slide Number Placeholder 1"/>
          <p:cNvSpPr>
            <a:spLocks noGrp="1"/>
          </p:cNvSpPr>
          <p:nvPr>
            <p:ph type="sldNum" sz="quarter" idx="12"/>
          </p:nvPr>
        </p:nvSpPr>
        <p:spPr/>
        <p:txBody>
          <a:bodyPr/>
          <a:lstStyle/>
          <a:p>
            <a:pPr>
              <a:defRPr/>
            </a:pPr>
            <a:fld id="{C5160170-8B91-49AC-89E9-8ACE13C10E38}" type="slidenum">
              <a:rPr lang="en-US" smtClean="0"/>
              <a:pPr>
                <a:defRPr/>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228600" y="1524008"/>
            <a:ext cx="8229600" cy="2163763"/>
          </a:xfrm>
        </p:spPr>
        <p:txBody>
          <a:bodyPr/>
          <a:lstStyle/>
          <a:p>
            <a:pPr eaLnBrk="1" hangingPunct="1">
              <a:buFontTx/>
              <a:buNone/>
            </a:pPr>
            <a:r>
              <a:rPr lang="en-US" altLang="en-US" sz="2000" u="sng" dirty="0"/>
              <a:t>Budget Structure (18 digit budget String)</a:t>
            </a:r>
          </a:p>
          <a:p>
            <a:pPr algn="ctr" eaLnBrk="1" hangingPunct="1">
              <a:buFontTx/>
              <a:buNone/>
            </a:pPr>
            <a:r>
              <a:rPr lang="en-US" altLang="en-US" sz="2000" dirty="0"/>
              <a:t>     1110   -   31010     -       659030  -   6406</a:t>
            </a:r>
          </a:p>
          <a:p>
            <a:pPr eaLnBrk="1" hangingPunct="1">
              <a:spcBef>
                <a:spcPct val="0"/>
              </a:spcBef>
              <a:buFontTx/>
              <a:buNone/>
            </a:pPr>
            <a:r>
              <a:rPr lang="en-US" altLang="en-US" sz="2000" dirty="0"/>
              <a:t>                  Fund -   Department  -     Product    -  Account</a:t>
            </a:r>
          </a:p>
          <a:p>
            <a:pPr algn="ctr" eaLnBrk="1" hangingPunct="1">
              <a:spcBef>
                <a:spcPct val="0"/>
              </a:spcBef>
              <a:buFontTx/>
              <a:buNone/>
            </a:pPr>
            <a:r>
              <a:rPr lang="en-US" altLang="en-US" sz="1400" dirty="0"/>
              <a:t>                                            (Top Code)</a:t>
            </a:r>
          </a:p>
          <a:p>
            <a:pPr eaLnBrk="1" hangingPunct="1">
              <a:lnSpc>
                <a:spcPct val="150000"/>
              </a:lnSpc>
              <a:spcBef>
                <a:spcPct val="0"/>
              </a:spcBef>
              <a:buFontTx/>
              <a:buNone/>
            </a:pPr>
            <a:r>
              <a:rPr lang="en-US" altLang="en-US" sz="1800" dirty="0"/>
              <a:t>Budget String represents:</a:t>
            </a:r>
          </a:p>
          <a:p>
            <a:pPr eaLnBrk="1" hangingPunct="1">
              <a:spcBef>
                <a:spcPct val="0"/>
              </a:spcBef>
              <a:buFontTx/>
              <a:buNone/>
            </a:pPr>
            <a:r>
              <a:rPr lang="en-US" altLang="en-US" sz="1400" dirty="0"/>
              <a:t>                           GFU     -   Miramar College’s -  Equipment Repair  -   Equipment</a:t>
            </a:r>
          </a:p>
          <a:p>
            <a:pPr eaLnBrk="1" hangingPunct="1">
              <a:spcBef>
                <a:spcPct val="0"/>
              </a:spcBef>
              <a:buFontTx/>
              <a:buNone/>
            </a:pPr>
            <a:r>
              <a:rPr lang="en-US" altLang="en-US" sz="1400" dirty="0"/>
              <a:t>			             President’s Office                                     Replacement  </a:t>
            </a:r>
          </a:p>
        </p:txBody>
      </p:sp>
      <p:sp>
        <p:nvSpPr>
          <p:cNvPr id="36867" name="Text Box 8"/>
          <p:cNvSpPr txBox="1">
            <a:spLocks noChangeArrowheads="1"/>
          </p:cNvSpPr>
          <p:nvPr/>
        </p:nvSpPr>
        <p:spPr bwMode="auto">
          <a:xfrm>
            <a:off x="152400" y="4060833"/>
            <a:ext cx="2971800"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400" b="1" u="sng" dirty="0">
                <a:latin typeface="Tahoma" pitchFamily="34" charset="0"/>
              </a:rPr>
              <a:t>Fund:</a:t>
            </a:r>
          </a:p>
          <a:p>
            <a:pPr eaLnBrk="1" hangingPunct="1">
              <a:spcBef>
                <a:spcPct val="0"/>
              </a:spcBef>
              <a:buClrTx/>
              <a:buSzTx/>
              <a:buFontTx/>
              <a:buNone/>
            </a:pPr>
            <a:r>
              <a:rPr lang="en-US" altLang="en-US" sz="1300" dirty="0">
                <a:latin typeface="Tahoma" pitchFamily="34" charset="0"/>
              </a:rPr>
              <a:t>11 – GFU (General Fund Unrestricted)</a:t>
            </a:r>
          </a:p>
          <a:p>
            <a:pPr eaLnBrk="1" hangingPunct="1">
              <a:spcBef>
                <a:spcPct val="0"/>
              </a:spcBef>
              <a:buClrTx/>
              <a:buSzTx/>
              <a:buFontTx/>
              <a:buNone/>
            </a:pPr>
            <a:r>
              <a:rPr lang="en-US" altLang="en-US" sz="1300" dirty="0">
                <a:latin typeface="Tahoma" pitchFamily="34" charset="0"/>
              </a:rPr>
              <a:t>12 – GFR (General Fund Restricted)</a:t>
            </a:r>
          </a:p>
          <a:p>
            <a:pPr eaLnBrk="1" hangingPunct="1">
              <a:spcBef>
                <a:spcPct val="0"/>
              </a:spcBef>
              <a:buClrTx/>
              <a:buSzTx/>
              <a:buFontTx/>
              <a:buNone/>
            </a:pPr>
            <a:r>
              <a:rPr lang="en-US" altLang="en-US" sz="1300" dirty="0">
                <a:latin typeface="Tahoma" pitchFamily="34" charset="0"/>
              </a:rPr>
              <a:t>33 - Child Development</a:t>
            </a:r>
          </a:p>
          <a:p>
            <a:pPr eaLnBrk="1" hangingPunct="1">
              <a:spcBef>
                <a:spcPct val="0"/>
              </a:spcBef>
              <a:buClrTx/>
              <a:buSzTx/>
              <a:buFontTx/>
              <a:buNone/>
            </a:pPr>
            <a:r>
              <a:rPr lang="en-US" altLang="en-US" sz="1300" dirty="0">
                <a:latin typeface="Tahoma" pitchFamily="34" charset="0"/>
              </a:rPr>
              <a:t>42/44 – Propositions S &amp; N</a:t>
            </a:r>
          </a:p>
          <a:p>
            <a:pPr eaLnBrk="1" hangingPunct="1">
              <a:spcBef>
                <a:spcPct val="50000"/>
              </a:spcBef>
              <a:buClrTx/>
              <a:buSzTx/>
              <a:buFontTx/>
              <a:buNone/>
            </a:pPr>
            <a:endParaRPr lang="en-US" altLang="en-US" sz="1300" dirty="0">
              <a:latin typeface="Tahoma" pitchFamily="34" charset="0"/>
            </a:endParaRPr>
          </a:p>
        </p:txBody>
      </p:sp>
      <p:sp>
        <p:nvSpPr>
          <p:cNvPr id="36868" name="Line 11"/>
          <p:cNvSpPr>
            <a:spLocks noChangeShapeType="1"/>
          </p:cNvSpPr>
          <p:nvPr/>
        </p:nvSpPr>
        <p:spPr bwMode="auto">
          <a:xfrm>
            <a:off x="3200400" y="39624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6869" name="Text Box 12"/>
          <p:cNvSpPr txBox="1">
            <a:spLocks noChangeArrowheads="1"/>
          </p:cNvSpPr>
          <p:nvPr/>
        </p:nvSpPr>
        <p:spPr bwMode="auto">
          <a:xfrm>
            <a:off x="3200400" y="3962404"/>
            <a:ext cx="1371600" cy="240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400" b="1" u="sng" dirty="0">
                <a:latin typeface="Tahoma" pitchFamily="34" charset="0"/>
              </a:rPr>
              <a:t>Department:</a:t>
            </a:r>
          </a:p>
          <a:p>
            <a:pPr eaLnBrk="1" hangingPunct="1">
              <a:spcBef>
                <a:spcPct val="0"/>
              </a:spcBef>
              <a:buClrTx/>
              <a:buSzTx/>
              <a:buFontTx/>
              <a:buNone/>
            </a:pPr>
            <a:r>
              <a:rPr lang="en-US" altLang="en-US" sz="1300" dirty="0">
                <a:latin typeface="Tahoma" pitchFamily="34" charset="0"/>
              </a:rPr>
              <a:t>1 - City College</a:t>
            </a:r>
          </a:p>
          <a:p>
            <a:pPr eaLnBrk="1" hangingPunct="1">
              <a:spcBef>
                <a:spcPct val="0"/>
              </a:spcBef>
              <a:buClrTx/>
              <a:buSzTx/>
              <a:buFontTx/>
              <a:buNone/>
            </a:pPr>
            <a:r>
              <a:rPr lang="en-US" altLang="en-US" sz="1300" dirty="0">
                <a:latin typeface="Tahoma" pitchFamily="34" charset="0"/>
              </a:rPr>
              <a:t>2 - Mesa College</a:t>
            </a:r>
          </a:p>
          <a:p>
            <a:pPr eaLnBrk="1" hangingPunct="1">
              <a:spcBef>
                <a:spcPct val="0"/>
              </a:spcBef>
              <a:buClrTx/>
              <a:buSzTx/>
              <a:buFontTx/>
              <a:buNone/>
            </a:pPr>
            <a:r>
              <a:rPr lang="en-US" altLang="en-US" sz="1300" dirty="0">
                <a:latin typeface="Tahoma" pitchFamily="34" charset="0"/>
              </a:rPr>
              <a:t>3 - Miramar College</a:t>
            </a:r>
          </a:p>
          <a:p>
            <a:pPr eaLnBrk="1" hangingPunct="1">
              <a:spcBef>
                <a:spcPct val="0"/>
              </a:spcBef>
              <a:buClrTx/>
              <a:buSzTx/>
              <a:buFontTx/>
              <a:buNone/>
            </a:pPr>
            <a:r>
              <a:rPr lang="en-US" altLang="en-US" sz="1300" dirty="0">
                <a:latin typeface="Tahoma" pitchFamily="34" charset="0"/>
              </a:rPr>
              <a:t>4 - Continuing Ed.</a:t>
            </a:r>
          </a:p>
          <a:p>
            <a:pPr eaLnBrk="1" hangingPunct="1">
              <a:spcBef>
                <a:spcPct val="0"/>
              </a:spcBef>
              <a:buClrTx/>
              <a:buSzTx/>
              <a:buFontTx/>
              <a:buNone/>
            </a:pPr>
            <a:r>
              <a:rPr lang="en-US" altLang="en-US" sz="1300" dirty="0">
                <a:latin typeface="Tahoma" pitchFamily="34" charset="0"/>
              </a:rPr>
              <a:t>7 - District wide</a:t>
            </a:r>
          </a:p>
          <a:p>
            <a:pPr eaLnBrk="1" hangingPunct="1">
              <a:spcBef>
                <a:spcPct val="0"/>
              </a:spcBef>
              <a:buClrTx/>
              <a:buSzTx/>
              <a:buFontTx/>
              <a:buNone/>
            </a:pPr>
            <a:endParaRPr lang="en-US" altLang="en-US" sz="1300" dirty="0">
              <a:latin typeface="Tahoma" pitchFamily="34" charset="0"/>
            </a:endParaRPr>
          </a:p>
          <a:p>
            <a:pPr eaLnBrk="1" hangingPunct="1">
              <a:spcBef>
                <a:spcPct val="50000"/>
              </a:spcBef>
              <a:buClrTx/>
              <a:buSzTx/>
              <a:buFontTx/>
              <a:buNone/>
            </a:pPr>
            <a:endParaRPr lang="en-US" altLang="en-US" sz="1300" dirty="0">
              <a:latin typeface="Tahoma" pitchFamily="34" charset="0"/>
            </a:endParaRPr>
          </a:p>
        </p:txBody>
      </p:sp>
      <p:sp>
        <p:nvSpPr>
          <p:cNvPr id="36870" name="Text Box 13"/>
          <p:cNvSpPr txBox="1">
            <a:spLocks noChangeArrowheads="1"/>
          </p:cNvSpPr>
          <p:nvPr/>
        </p:nvSpPr>
        <p:spPr bwMode="auto">
          <a:xfrm>
            <a:off x="4800600" y="3962400"/>
            <a:ext cx="19050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400" b="1" u="sng" dirty="0">
                <a:latin typeface="Tahoma" pitchFamily="34" charset="0"/>
              </a:rPr>
              <a:t>Product:</a:t>
            </a:r>
          </a:p>
          <a:p>
            <a:pPr eaLnBrk="1" hangingPunct="1">
              <a:spcBef>
                <a:spcPct val="0"/>
              </a:spcBef>
              <a:buClrTx/>
              <a:buSzTx/>
              <a:buFontTx/>
              <a:buNone/>
            </a:pPr>
            <a:r>
              <a:rPr lang="en-US" altLang="en-US" sz="1300" dirty="0">
                <a:latin typeface="Tahoma" pitchFamily="34" charset="0"/>
              </a:rPr>
              <a:t>Numbers align with State Top Codes</a:t>
            </a:r>
          </a:p>
          <a:p>
            <a:pPr eaLnBrk="1" hangingPunct="1">
              <a:spcBef>
                <a:spcPct val="0"/>
              </a:spcBef>
              <a:buClrTx/>
              <a:buSzTx/>
              <a:buFontTx/>
              <a:buNone/>
            </a:pPr>
            <a:endParaRPr lang="en-US" altLang="en-US" sz="1300" dirty="0">
              <a:latin typeface="Tahoma" pitchFamily="34" charset="0"/>
            </a:endParaRPr>
          </a:p>
          <a:p>
            <a:pPr eaLnBrk="1" hangingPunct="1">
              <a:spcBef>
                <a:spcPct val="0"/>
              </a:spcBef>
              <a:buClrTx/>
              <a:buSzTx/>
              <a:buFontTx/>
              <a:buNone/>
            </a:pPr>
            <a:r>
              <a:rPr lang="en-US" altLang="en-US" sz="1400" b="1" u="sng" dirty="0">
                <a:latin typeface="Tahoma" pitchFamily="34" charset="0"/>
              </a:rPr>
              <a:t>Starts with:</a:t>
            </a:r>
          </a:p>
          <a:p>
            <a:pPr eaLnBrk="1" hangingPunct="1">
              <a:spcBef>
                <a:spcPct val="0"/>
              </a:spcBef>
              <a:buClrTx/>
              <a:buSzTx/>
              <a:buFontTx/>
              <a:buNone/>
            </a:pPr>
            <a:r>
              <a:rPr lang="en-US" altLang="en-US" sz="1300" dirty="0">
                <a:latin typeface="Tahoma" pitchFamily="34" charset="0"/>
              </a:rPr>
              <a:t>0 to 5  - Instructional</a:t>
            </a:r>
          </a:p>
          <a:p>
            <a:pPr eaLnBrk="1" hangingPunct="1">
              <a:spcBef>
                <a:spcPct val="0"/>
              </a:spcBef>
              <a:buClrTx/>
              <a:buSzTx/>
              <a:buFontTx/>
              <a:buNone/>
            </a:pPr>
            <a:r>
              <a:rPr lang="en-US" altLang="en-US" sz="1300" dirty="0">
                <a:latin typeface="Tahoma" pitchFamily="34" charset="0"/>
              </a:rPr>
              <a:t>6 - Non Instructional</a:t>
            </a:r>
          </a:p>
          <a:p>
            <a:pPr eaLnBrk="1" hangingPunct="1">
              <a:spcBef>
                <a:spcPct val="0"/>
              </a:spcBef>
              <a:buClrTx/>
              <a:buSzTx/>
              <a:buFontTx/>
              <a:buNone/>
            </a:pPr>
            <a:r>
              <a:rPr lang="en-US" altLang="en-US" sz="1300" dirty="0">
                <a:latin typeface="Tahoma" pitchFamily="34" charset="0"/>
              </a:rPr>
              <a:t>7 – Military &amp; Const.</a:t>
            </a:r>
          </a:p>
          <a:p>
            <a:pPr eaLnBrk="1" hangingPunct="1">
              <a:spcBef>
                <a:spcPct val="50000"/>
              </a:spcBef>
              <a:buClrTx/>
              <a:buSzTx/>
              <a:buFontTx/>
              <a:buNone/>
            </a:pPr>
            <a:endParaRPr lang="en-US" altLang="en-US" sz="1300" dirty="0">
              <a:latin typeface="Tahoma" pitchFamily="34" charset="0"/>
            </a:endParaRPr>
          </a:p>
        </p:txBody>
      </p:sp>
      <p:sp>
        <p:nvSpPr>
          <p:cNvPr id="36871" name="Line 14"/>
          <p:cNvSpPr>
            <a:spLocks noChangeShapeType="1"/>
          </p:cNvSpPr>
          <p:nvPr/>
        </p:nvSpPr>
        <p:spPr bwMode="auto">
          <a:xfrm>
            <a:off x="4800600" y="39624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6872" name="Text Box 15"/>
          <p:cNvSpPr txBox="1">
            <a:spLocks noChangeArrowheads="1"/>
          </p:cNvSpPr>
          <p:nvPr/>
        </p:nvSpPr>
        <p:spPr bwMode="auto">
          <a:xfrm>
            <a:off x="6705600" y="3962404"/>
            <a:ext cx="2286000" cy="2208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400" b="1" u="sng" dirty="0">
                <a:latin typeface="Tahoma" pitchFamily="34" charset="0"/>
              </a:rPr>
              <a:t>Account:</a:t>
            </a:r>
          </a:p>
          <a:p>
            <a:pPr eaLnBrk="1" hangingPunct="1">
              <a:spcBef>
                <a:spcPct val="0"/>
              </a:spcBef>
              <a:buClrTx/>
              <a:buSzTx/>
              <a:buFontTx/>
              <a:buNone/>
            </a:pPr>
            <a:r>
              <a:rPr lang="en-US" altLang="en-US" sz="1300" dirty="0">
                <a:latin typeface="Tahoma" pitchFamily="34" charset="0"/>
              </a:rPr>
              <a:t>1000 – Instructional Salaries</a:t>
            </a:r>
          </a:p>
          <a:p>
            <a:pPr eaLnBrk="1" hangingPunct="1">
              <a:spcBef>
                <a:spcPct val="0"/>
              </a:spcBef>
              <a:buClrTx/>
              <a:buSzTx/>
              <a:buFontTx/>
              <a:buNone/>
            </a:pPr>
            <a:r>
              <a:rPr lang="en-US" altLang="en-US" sz="1300" dirty="0">
                <a:latin typeface="Tahoma" pitchFamily="34" charset="0"/>
              </a:rPr>
              <a:t>2000 -  Non-Instructional   Salaries</a:t>
            </a:r>
          </a:p>
          <a:p>
            <a:pPr eaLnBrk="1" hangingPunct="1">
              <a:spcBef>
                <a:spcPct val="0"/>
              </a:spcBef>
              <a:buClrTx/>
              <a:buSzTx/>
              <a:buFontTx/>
              <a:buNone/>
            </a:pPr>
            <a:r>
              <a:rPr lang="en-US" altLang="en-US" sz="1300" dirty="0">
                <a:latin typeface="Tahoma" pitchFamily="34" charset="0"/>
              </a:rPr>
              <a:t>3000 – Benefits</a:t>
            </a:r>
          </a:p>
          <a:p>
            <a:pPr eaLnBrk="1" hangingPunct="1">
              <a:spcBef>
                <a:spcPct val="0"/>
              </a:spcBef>
              <a:buClrTx/>
              <a:buSzTx/>
              <a:buFontTx/>
              <a:buNone/>
            </a:pPr>
            <a:r>
              <a:rPr lang="en-US" altLang="en-US" sz="1300" dirty="0">
                <a:latin typeface="Tahoma" pitchFamily="34" charset="0"/>
              </a:rPr>
              <a:t>4000 – Supplies &amp; Materials</a:t>
            </a:r>
          </a:p>
          <a:p>
            <a:pPr eaLnBrk="1" hangingPunct="1">
              <a:spcBef>
                <a:spcPct val="0"/>
              </a:spcBef>
              <a:buClrTx/>
              <a:buSzTx/>
              <a:buFontTx/>
              <a:buNone/>
            </a:pPr>
            <a:r>
              <a:rPr lang="en-US" altLang="en-US" sz="1300" dirty="0">
                <a:latin typeface="Tahoma" pitchFamily="34" charset="0"/>
              </a:rPr>
              <a:t>5000 – Other Operating Expenses &amp; Services </a:t>
            </a:r>
          </a:p>
          <a:p>
            <a:pPr eaLnBrk="1" hangingPunct="1">
              <a:spcBef>
                <a:spcPct val="0"/>
              </a:spcBef>
              <a:buClrTx/>
              <a:buSzTx/>
              <a:buFontTx/>
              <a:buNone/>
            </a:pPr>
            <a:r>
              <a:rPr lang="en-US" altLang="en-US" sz="1300" dirty="0">
                <a:latin typeface="Tahoma" pitchFamily="34" charset="0"/>
              </a:rPr>
              <a:t>6000 – Capital Outlay</a:t>
            </a:r>
          </a:p>
          <a:p>
            <a:pPr eaLnBrk="1" hangingPunct="1">
              <a:spcBef>
                <a:spcPct val="50000"/>
              </a:spcBef>
              <a:buClrTx/>
              <a:buSzTx/>
              <a:buFontTx/>
              <a:buNone/>
            </a:pPr>
            <a:endParaRPr lang="en-US" altLang="en-US" sz="1300" dirty="0">
              <a:latin typeface="Tahoma" pitchFamily="34" charset="0"/>
            </a:endParaRPr>
          </a:p>
        </p:txBody>
      </p:sp>
      <p:sp>
        <p:nvSpPr>
          <p:cNvPr id="36873" name="Line 16"/>
          <p:cNvSpPr>
            <a:spLocks noChangeShapeType="1"/>
          </p:cNvSpPr>
          <p:nvPr/>
        </p:nvSpPr>
        <p:spPr bwMode="auto">
          <a:xfrm>
            <a:off x="6781800" y="39624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6874" name="Rectangle 17"/>
          <p:cNvSpPr>
            <a:spLocks noChangeArrowheads="1"/>
          </p:cNvSpPr>
          <p:nvPr/>
        </p:nvSpPr>
        <p:spPr bwMode="auto">
          <a:xfrm>
            <a:off x="0" y="0"/>
            <a:ext cx="9144000" cy="1295400"/>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US" altLang="en-US" sz="2400" dirty="0">
              <a:latin typeface="Tahoma" pitchFamily="34" charset="0"/>
            </a:endParaRPr>
          </a:p>
        </p:txBody>
      </p:sp>
      <p:sp>
        <p:nvSpPr>
          <p:cNvPr id="9229" name="Rectangle 18"/>
          <p:cNvSpPr>
            <a:spLocks noChangeArrowheads="1"/>
          </p:cNvSpPr>
          <p:nvPr/>
        </p:nvSpPr>
        <p:spPr bwMode="auto">
          <a:xfrm>
            <a:off x="533400" y="182571"/>
            <a:ext cx="8229600" cy="884237"/>
          </a:xfrm>
          <a:prstGeom prst="rect">
            <a:avLst/>
          </a:prstGeom>
          <a:noFill/>
          <a:ln w="9525">
            <a:noFill/>
            <a:miter lim="800000"/>
            <a:headEnd/>
            <a:tailEnd/>
          </a:ln>
        </p:spPr>
        <p:txBody>
          <a:bodyPr anchor="ctr"/>
          <a:lstStyle/>
          <a:p>
            <a:pPr algn="ctr">
              <a:defRPr/>
            </a:pPr>
            <a:r>
              <a:rPr lang="en-US" sz="3600" b="1" dirty="0">
                <a:solidFill>
                  <a:schemeClr val="tx2"/>
                </a:solidFill>
                <a:latin typeface="+mj-lt"/>
              </a:rPr>
              <a:t>SDCCD Sample Budget String</a:t>
            </a:r>
            <a:r>
              <a:rPr lang="en-US" sz="3600" dirty="0">
                <a:solidFill>
                  <a:schemeClr val="tx2"/>
                </a:solidFill>
                <a:latin typeface="+mj-lt"/>
              </a:rPr>
              <a:t> </a:t>
            </a:r>
          </a:p>
        </p:txBody>
      </p:sp>
      <p:sp>
        <p:nvSpPr>
          <p:cNvPr id="2" name="Slide Number Placeholder 1"/>
          <p:cNvSpPr>
            <a:spLocks noGrp="1"/>
          </p:cNvSpPr>
          <p:nvPr>
            <p:ph type="sldNum" sz="quarter" idx="12"/>
          </p:nvPr>
        </p:nvSpPr>
        <p:spPr/>
        <p:txBody>
          <a:bodyPr/>
          <a:lstStyle/>
          <a:p>
            <a:pPr>
              <a:defRPr/>
            </a:pPr>
            <a:fld id="{C5160170-8B91-49AC-89E9-8ACE13C10E38}" type="slidenum">
              <a:rPr lang="en-US" smtClean="0"/>
              <a:pPr>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idx="1"/>
          </p:nvPr>
        </p:nvSpPr>
        <p:spPr>
          <a:xfrm>
            <a:off x="685800" y="1219200"/>
            <a:ext cx="3886200" cy="4876800"/>
          </a:xfrm>
        </p:spPr>
        <p:txBody>
          <a:bodyPr/>
          <a:lstStyle/>
          <a:p>
            <a:pPr eaLnBrk="1" hangingPunct="1">
              <a:buFontTx/>
              <a:buNone/>
            </a:pPr>
            <a:endParaRPr lang="en-US" altLang="en-US" sz="1500" u="sng" dirty="0"/>
          </a:p>
          <a:p>
            <a:pPr eaLnBrk="1" hangingPunct="1">
              <a:buFontTx/>
              <a:buNone/>
            </a:pPr>
            <a:endParaRPr lang="en-US" altLang="en-US" sz="1500" u="sng" dirty="0"/>
          </a:p>
          <a:p>
            <a:pPr eaLnBrk="1" hangingPunct="1">
              <a:buFontTx/>
              <a:buNone/>
            </a:pPr>
            <a:r>
              <a:rPr lang="en-US" altLang="en-US" sz="1500" u="sng" dirty="0"/>
              <a:t>1000 Instructional Salaries</a:t>
            </a:r>
          </a:p>
          <a:p>
            <a:pPr eaLnBrk="1" hangingPunct="1">
              <a:buFontTx/>
              <a:buNone/>
            </a:pPr>
            <a:r>
              <a:rPr lang="en-US" altLang="en-US" sz="1300" dirty="0"/>
              <a:t>1101 – Academic Contract Classroom</a:t>
            </a:r>
          </a:p>
          <a:p>
            <a:pPr eaLnBrk="1" hangingPunct="1">
              <a:buFontTx/>
              <a:buNone/>
            </a:pPr>
            <a:r>
              <a:rPr lang="en-US" altLang="en-US" sz="1300" dirty="0"/>
              <a:t>1201 – Academic Contract Administrator</a:t>
            </a:r>
          </a:p>
          <a:p>
            <a:pPr eaLnBrk="1" hangingPunct="1">
              <a:buFontTx/>
              <a:buNone/>
            </a:pPr>
            <a:r>
              <a:rPr lang="en-US" altLang="en-US" sz="1300" dirty="0"/>
              <a:t>1301 – Academic Adjunct Classroom</a:t>
            </a:r>
          </a:p>
          <a:p>
            <a:pPr eaLnBrk="1" hangingPunct="1">
              <a:lnSpc>
                <a:spcPct val="80000"/>
              </a:lnSpc>
              <a:buFontTx/>
              <a:buNone/>
            </a:pPr>
            <a:r>
              <a:rPr lang="en-US" altLang="en-US" sz="1300" dirty="0"/>
              <a:t>1401- Academic Adjunct Non-Classroom</a:t>
            </a:r>
          </a:p>
          <a:p>
            <a:pPr eaLnBrk="1" hangingPunct="1">
              <a:lnSpc>
                <a:spcPct val="80000"/>
              </a:lnSpc>
              <a:buFontTx/>
              <a:buNone/>
            </a:pPr>
            <a:endParaRPr lang="en-US" altLang="en-US" sz="1500" dirty="0"/>
          </a:p>
          <a:p>
            <a:pPr eaLnBrk="1" hangingPunct="1">
              <a:lnSpc>
                <a:spcPct val="80000"/>
              </a:lnSpc>
              <a:buFontTx/>
              <a:buNone/>
            </a:pPr>
            <a:r>
              <a:rPr lang="en-US" altLang="en-US" sz="1500" u="sng" dirty="0"/>
              <a:t>2000 Non Instructional Salaries</a:t>
            </a:r>
          </a:p>
          <a:p>
            <a:pPr eaLnBrk="1" hangingPunct="1">
              <a:buFontTx/>
              <a:buNone/>
            </a:pPr>
            <a:r>
              <a:rPr lang="en-US" altLang="en-US" sz="1300" dirty="0"/>
              <a:t>2101 – Classified Contract Non-Classroom</a:t>
            </a:r>
          </a:p>
          <a:p>
            <a:pPr eaLnBrk="1" hangingPunct="1">
              <a:buFontTx/>
              <a:buNone/>
            </a:pPr>
            <a:r>
              <a:rPr lang="en-US" altLang="en-US" sz="1300" dirty="0"/>
              <a:t>2201 – Classified Contract Classroom</a:t>
            </a:r>
          </a:p>
          <a:p>
            <a:pPr eaLnBrk="1" hangingPunct="1">
              <a:buFontTx/>
              <a:buNone/>
            </a:pPr>
            <a:r>
              <a:rPr lang="en-US" altLang="en-US" sz="1300" dirty="0"/>
              <a:t>2301 – Classified Hourly Non-Classroom</a:t>
            </a:r>
          </a:p>
          <a:p>
            <a:pPr eaLnBrk="1" hangingPunct="1">
              <a:lnSpc>
                <a:spcPct val="80000"/>
              </a:lnSpc>
              <a:buFontTx/>
              <a:buNone/>
            </a:pPr>
            <a:r>
              <a:rPr lang="en-US" altLang="en-US" sz="1300" dirty="0"/>
              <a:t>2401 – Classified Hourly Classroom</a:t>
            </a:r>
          </a:p>
          <a:p>
            <a:pPr eaLnBrk="1" hangingPunct="1">
              <a:lnSpc>
                <a:spcPct val="80000"/>
              </a:lnSpc>
              <a:buFontTx/>
              <a:buNone/>
            </a:pPr>
            <a:endParaRPr lang="en-US" altLang="en-US" sz="1300" dirty="0"/>
          </a:p>
          <a:p>
            <a:pPr eaLnBrk="1" hangingPunct="1">
              <a:lnSpc>
                <a:spcPct val="80000"/>
              </a:lnSpc>
              <a:buFontTx/>
              <a:buNone/>
            </a:pPr>
            <a:r>
              <a:rPr lang="en-US" altLang="en-US" sz="1500" u="sng" dirty="0"/>
              <a:t>3000 Employee Benefits</a:t>
            </a:r>
          </a:p>
          <a:p>
            <a:pPr eaLnBrk="1" hangingPunct="1">
              <a:buFontTx/>
              <a:buNone/>
            </a:pPr>
            <a:r>
              <a:rPr lang="en-US" altLang="en-US" sz="1300" dirty="0"/>
              <a:t>3050 – Mandated Benefits Instruction</a:t>
            </a:r>
          </a:p>
          <a:p>
            <a:pPr eaLnBrk="1" hangingPunct="1">
              <a:buFontTx/>
              <a:buNone/>
            </a:pPr>
            <a:r>
              <a:rPr lang="en-US" altLang="en-US" sz="1300" dirty="0"/>
              <a:t>3060 – H &amp; W Benefits Instruction</a:t>
            </a:r>
          </a:p>
          <a:p>
            <a:pPr eaLnBrk="1" hangingPunct="1">
              <a:buFontTx/>
              <a:buNone/>
            </a:pPr>
            <a:r>
              <a:rPr lang="en-US" altLang="en-US" sz="1300" dirty="0"/>
              <a:t>3080 – Mandated Benefits Non-Instruction</a:t>
            </a:r>
          </a:p>
          <a:p>
            <a:pPr eaLnBrk="1" hangingPunct="1">
              <a:buFontTx/>
              <a:buNone/>
            </a:pPr>
            <a:r>
              <a:rPr lang="en-US" altLang="en-US" sz="1300" dirty="0"/>
              <a:t>3090 - H &amp; W Benefits Non-Instruction</a:t>
            </a:r>
          </a:p>
          <a:p>
            <a:pPr eaLnBrk="1" hangingPunct="1">
              <a:buFontTx/>
              <a:buNone/>
            </a:pPr>
            <a:endParaRPr lang="en-US" altLang="en-US" sz="1300" dirty="0"/>
          </a:p>
          <a:p>
            <a:pPr eaLnBrk="1" hangingPunct="1">
              <a:buFontTx/>
              <a:buNone/>
            </a:pPr>
            <a:endParaRPr lang="en-US" altLang="en-US" sz="1600" u="sng" dirty="0"/>
          </a:p>
        </p:txBody>
      </p:sp>
      <p:sp>
        <p:nvSpPr>
          <p:cNvPr id="37891" name="Rectangle 4"/>
          <p:cNvSpPr>
            <a:spLocks noChangeArrowheads="1"/>
          </p:cNvSpPr>
          <p:nvPr/>
        </p:nvSpPr>
        <p:spPr bwMode="auto">
          <a:xfrm>
            <a:off x="4876800" y="1219200"/>
            <a:ext cx="3886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20000"/>
              </a:spcBef>
              <a:buClrTx/>
              <a:buSzTx/>
              <a:buFontTx/>
              <a:buNone/>
            </a:pPr>
            <a:endParaRPr lang="en-US" altLang="en-US" sz="1500" u="sng" dirty="0">
              <a:latin typeface="Tahoma" pitchFamily="34" charset="0"/>
            </a:endParaRPr>
          </a:p>
          <a:p>
            <a:pPr eaLnBrk="1" hangingPunct="1">
              <a:spcBef>
                <a:spcPct val="20000"/>
              </a:spcBef>
              <a:buClrTx/>
              <a:buSzTx/>
              <a:buFontTx/>
              <a:buNone/>
            </a:pPr>
            <a:endParaRPr lang="en-US" altLang="en-US" sz="1500" u="sng" dirty="0">
              <a:latin typeface="Tahoma" pitchFamily="34" charset="0"/>
            </a:endParaRPr>
          </a:p>
          <a:p>
            <a:pPr eaLnBrk="1" hangingPunct="1">
              <a:spcBef>
                <a:spcPct val="20000"/>
              </a:spcBef>
              <a:buClrTx/>
              <a:buSzTx/>
              <a:buFontTx/>
              <a:buNone/>
            </a:pPr>
            <a:r>
              <a:rPr lang="en-US" altLang="en-US" sz="1500" u="sng" dirty="0">
                <a:latin typeface="Tahoma" pitchFamily="34" charset="0"/>
              </a:rPr>
              <a:t>4000 Supplies and Materials</a:t>
            </a:r>
          </a:p>
          <a:p>
            <a:pPr eaLnBrk="1" hangingPunct="1">
              <a:spcBef>
                <a:spcPct val="20000"/>
              </a:spcBef>
              <a:buClrTx/>
              <a:buSzTx/>
              <a:buFontTx/>
              <a:buNone/>
            </a:pPr>
            <a:r>
              <a:rPr lang="en-US" altLang="en-US" sz="1300" dirty="0">
                <a:latin typeface="Tahoma" pitchFamily="34" charset="0"/>
              </a:rPr>
              <a:t>4001 – Supply Prior Year Encumbrances</a:t>
            </a:r>
          </a:p>
          <a:p>
            <a:pPr eaLnBrk="1" hangingPunct="1">
              <a:spcBef>
                <a:spcPct val="20000"/>
              </a:spcBef>
              <a:buClrTx/>
              <a:buSzTx/>
              <a:buFontTx/>
              <a:buNone/>
            </a:pPr>
            <a:r>
              <a:rPr lang="en-US" altLang="en-US" sz="1300" dirty="0">
                <a:latin typeface="Tahoma" pitchFamily="34" charset="0"/>
              </a:rPr>
              <a:t>4002 – Supplies Operating</a:t>
            </a:r>
          </a:p>
          <a:p>
            <a:pPr eaLnBrk="1" hangingPunct="1">
              <a:spcBef>
                <a:spcPct val="20000"/>
              </a:spcBef>
              <a:buClrTx/>
              <a:buSzTx/>
              <a:buFontTx/>
              <a:buNone/>
            </a:pPr>
            <a:r>
              <a:rPr lang="en-US" altLang="en-US" sz="1300" dirty="0">
                <a:latin typeface="Tahoma" pitchFamily="34" charset="0"/>
              </a:rPr>
              <a:t>4003 – Supplies Instructional</a:t>
            </a:r>
          </a:p>
          <a:p>
            <a:pPr eaLnBrk="1" hangingPunct="1">
              <a:lnSpc>
                <a:spcPct val="80000"/>
              </a:lnSpc>
              <a:spcBef>
                <a:spcPct val="20000"/>
              </a:spcBef>
              <a:buClrTx/>
              <a:buSzTx/>
              <a:buFontTx/>
              <a:buNone/>
            </a:pPr>
            <a:r>
              <a:rPr lang="en-US" altLang="en-US" sz="1300" dirty="0">
                <a:latin typeface="Tahoma" pitchFamily="34" charset="0"/>
              </a:rPr>
              <a:t>4009 – Supplies - Printing by Vendor</a:t>
            </a:r>
          </a:p>
          <a:p>
            <a:pPr eaLnBrk="1" hangingPunct="1">
              <a:lnSpc>
                <a:spcPct val="80000"/>
              </a:lnSpc>
              <a:spcBef>
                <a:spcPct val="20000"/>
              </a:spcBef>
              <a:buClrTx/>
              <a:buSzTx/>
              <a:buFontTx/>
              <a:buNone/>
            </a:pPr>
            <a:endParaRPr lang="en-US" altLang="en-US" sz="1500" dirty="0">
              <a:latin typeface="Tahoma" pitchFamily="34" charset="0"/>
            </a:endParaRPr>
          </a:p>
          <a:p>
            <a:pPr eaLnBrk="1" hangingPunct="1">
              <a:lnSpc>
                <a:spcPct val="80000"/>
              </a:lnSpc>
              <a:spcBef>
                <a:spcPct val="20000"/>
              </a:spcBef>
              <a:buClrTx/>
              <a:buSzTx/>
              <a:buFontTx/>
              <a:buNone/>
            </a:pPr>
            <a:r>
              <a:rPr lang="en-US" altLang="en-US" sz="1500" u="sng" dirty="0">
                <a:latin typeface="Tahoma" pitchFamily="34" charset="0"/>
              </a:rPr>
              <a:t>5000 Other Operating Expenses &amp; Services</a:t>
            </a:r>
          </a:p>
          <a:p>
            <a:pPr eaLnBrk="1" hangingPunct="1">
              <a:spcBef>
                <a:spcPct val="20000"/>
              </a:spcBef>
              <a:buClrTx/>
              <a:buSzTx/>
              <a:buFontTx/>
              <a:buNone/>
            </a:pPr>
            <a:r>
              <a:rPr lang="en-US" altLang="en-US" sz="1300" dirty="0">
                <a:latin typeface="Tahoma" pitchFamily="34" charset="0"/>
              </a:rPr>
              <a:t>5006 – Employee Tuition Reimbursement</a:t>
            </a:r>
          </a:p>
          <a:p>
            <a:pPr eaLnBrk="1" hangingPunct="1">
              <a:spcBef>
                <a:spcPct val="20000"/>
              </a:spcBef>
              <a:buClrTx/>
              <a:buSzTx/>
              <a:buFontTx/>
              <a:buNone/>
            </a:pPr>
            <a:r>
              <a:rPr lang="en-US" altLang="en-US" sz="1300" dirty="0">
                <a:latin typeface="Tahoma" pitchFamily="34" charset="0"/>
              </a:rPr>
              <a:t>5155 – Contracts for Services</a:t>
            </a:r>
          </a:p>
          <a:p>
            <a:pPr eaLnBrk="1" hangingPunct="1">
              <a:spcBef>
                <a:spcPct val="20000"/>
              </a:spcBef>
              <a:buClrTx/>
              <a:buSzTx/>
              <a:buFontTx/>
              <a:buNone/>
            </a:pPr>
            <a:r>
              <a:rPr lang="en-US" altLang="en-US" sz="1300" dirty="0">
                <a:latin typeface="Tahoma" pitchFamily="34" charset="0"/>
              </a:rPr>
              <a:t>5352 – Employee Travel and Conference</a:t>
            </a:r>
          </a:p>
          <a:p>
            <a:pPr eaLnBrk="1" hangingPunct="1">
              <a:spcBef>
                <a:spcPct val="20000"/>
              </a:spcBef>
              <a:buClrTx/>
              <a:buSzTx/>
              <a:buFontTx/>
              <a:buNone/>
            </a:pPr>
            <a:r>
              <a:rPr lang="en-US" altLang="en-US" sz="1300" dirty="0">
                <a:latin typeface="Tahoma" pitchFamily="34" charset="0"/>
              </a:rPr>
              <a:t>5402 – Advertising Expense</a:t>
            </a:r>
          </a:p>
          <a:p>
            <a:pPr eaLnBrk="1" hangingPunct="1">
              <a:lnSpc>
                <a:spcPct val="80000"/>
              </a:lnSpc>
              <a:spcBef>
                <a:spcPct val="20000"/>
              </a:spcBef>
              <a:buClrTx/>
              <a:buSzTx/>
              <a:buFontTx/>
              <a:buNone/>
            </a:pPr>
            <a:r>
              <a:rPr lang="en-US" altLang="en-US" sz="1300" dirty="0">
                <a:latin typeface="Tahoma" pitchFamily="34" charset="0"/>
              </a:rPr>
              <a:t>5810 – Electricity</a:t>
            </a:r>
          </a:p>
          <a:p>
            <a:pPr eaLnBrk="1" hangingPunct="1">
              <a:lnSpc>
                <a:spcPct val="80000"/>
              </a:lnSpc>
              <a:spcBef>
                <a:spcPct val="20000"/>
              </a:spcBef>
              <a:buClrTx/>
              <a:buSzTx/>
              <a:buFontTx/>
              <a:buNone/>
            </a:pPr>
            <a:endParaRPr lang="en-US" altLang="en-US" sz="1300" dirty="0">
              <a:latin typeface="Tahoma" pitchFamily="34" charset="0"/>
            </a:endParaRPr>
          </a:p>
          <a:p>
            <a:pPr eaLnBrk="1" hangingPunct="1">
              <a:lnSpc>
                <a:spcPct val="80000"/>
              </a:lnSpc>
              <a:spcBef>
                <a:spcPct val="20000"/>
              </a:spcBef>
              <a:buClrTx/>
              <a:buSzTx/>
              <a:buFontTx/>
              <a:buNone/>
            </a:pPr>
            <a:r>
              <a:rPr lang="en-US" altLang="en-US" sz="1500" u="sng" dirty="0">
                <a:latin typeface="Tahoma" pitchFamily="34" charset="0"/>
              </a:rPr>
              <a:t>6000 Capital Outlay</a:t>
            </a:r>
          </a:p>
          <a:p>
            <a:pPr eaLnBrk="1" hangingPunct="1">
              <a:spcBef>
                <a:spcPct val="20000"/>
              </a:spcBef>
              <a:buClrTx/>
              <a:buSzTx/>
              <a:buFontTx/>
              <a:buNone/>
            </a:pPr>
            <a:r>
              <a:rPr lang="en-US" altLang="en-US" sz="1300" dirty="0">
                <a:latin typeface="Tahoma" pitchFamily="34" charset="0"/>
              </a:rPr>
              <a:t>6203 – Building Minor Improvement/Alterations</a:t>
            </a:r>
          </a:p>
          <a:p>
            <a:pPr eaLnBrk="1" hangingPunct="1">
              <a:spcBef>
                <a:spcPct val="20000"/>
              </a:spcBef>
              <a:buClrTx/>
              <a:buSzTx/>
              <a:buFontTx/>
              <a:buNone/>
            </a:pPr>
            <a:r>
              <a:rPr lang="en-US" altLang="en-US" sz="1300" dirty="0">
                <a:latin typeface="Tahoma" pitchFamily="34" charset="0"/>
              </a:rPr>
              <a:t>6301 – Library Books</a:t>
            </a:r>
          </a:p>
          <a:p>
            <a:pPr eaLnBrk="1" hangingPunct="1">
              <a:spcBef>
                <a:spcPct val="20000"/>
              </a:spcBef>
              <a:buClrTx/>
              <a:buSzTx/>
              <a:buFontTx/>
              <a:buNone/>
            </a:pPr>
            <a:r>
              <a:rPr lang="en-US" altLang="en-US" sz="1300" dirty="0">
                <a:latin typeface="Tahoma" pitchFamily="34" charset="0"/>
              </a:rPr>
              <a:t>6402 – Equipment -  New</a:t>
            </a:r>
          </a:p>
          <a:p>
            <a:pPr eaLnBrk="1" hangingPunct="1">
              <a:spcBef>
                <a:spcPct val="20000"/>
              </a:spcBef>
              <a:buClrTx/>
              <a:buSzTx/>
              <a:buFontTx/>
              <a:buNone/>
            </a:pPr>
            <a:r>
              <a:rPr lang="en-US" altLang="en-US" sz="1300" dirty="0">
                <a:latin typeface="Tahoma" pitchFamily="34" charset="0"/>
              </a:rPr>
              <a:t>6410 – Equipment Computer Hardware</a:t>
            </a:r>
          </a:p>
          <a:p>
            <a:pPr eaLnBrk="1" hangingPunct="1">
              <a:spcBef>
                <a:spcPct val="20000"/>
              </a:spcBef>
              <a:buClrTx/>
              <a:buSzTx/>
              <a:buFontTx/>
              <a:buNone/>
            </a:pPr>
            <a:endParaRPr lang="en-US" altLang="en-US" sz="1300" dirty="0">
              <a:latin typeface="Tahoma" pitchFamily="34" charset="0"/>
            </a:endParaRPr>
          </a:p>
          <a:p>
            <a:pPr eaLnBrk="1" hangingPunct="1">
              <a:spcBef>
                <a:spcPct val="20000"/>
              </a:spcBef>
              <a:buClrTx/>
              <a:buSzTx/>
              <a:buFontTx/>
              <a:buNone/>
            </a:pPr>
            <a:endParaRPr lang="en-US" altLang="en-US" sz="2400" u="sng" dirty="0">
              <a:latin typeface="Tahoma" pitchFamily="34" charset="0"/>
            </a:endParaRPr>
          </a:p>
        </p:txBody>
      </p:sp>
      <p:sp>
        <p:nvSpPr>
          <p:cNvPr id="37892" name="Line 5"/>
          <p:cNvSpPr>
            <a:spLocks noChangeShapeType="1"/>
          </p:cNvSpPr>
          <p:nvPr/>
        </p:nvSpPr>
        <p:spPr bwMode="auto">
          <a:xfrm>
            <a:off x="4495800" y="1295400"/>
            <a:ext cx="0" cy="403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893" name="Rectangle 11"/>
          <p:cNvSpPr>
            <a:spLocks noChangeArrowheads="1"/>
          </p:cNvSpPr>
          <p:nvPr/>
        </p:nvSpPr>
        <p:spPr bwMode="auto">
          <a:xfrm>
            <a:off x="0" y="0"/>
            <a:ext cx="9144000" cy="1143000"/>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US" altLang="en-US" sz="2400" dirty="0">
              <a:latin typeface="Tahoma" pitchFamily="34" charset="0"/>
            </a:endParaRPr>
          </a:p>
        </p:txBody>
      </p:sp>
      <p:sp>
        <p:nvSpPr>
          <p:cNvPr id="10246" name="Rectangle 13"/>
          <p:cNvSpPr>
            <a:spLocks noChangeArrowheads="1"/>
          </p:cNvSpPr>
          <p:nvPr/>
        </p:nvSpPr>
        <p:spPr bwMode="auto">
          <a:xfrm>
            <a:off x="457200" y="76200"/>
            <a:ext cx="8229600" cy="1143000"/>
          </a:xfrm>
          <a:prstGeom prst="rect">
            <a:avLst/>
          </a:prstGeom>
          <a:noFill/>
          <a:ln w="9525">
            <a:noFill/>
            <a:miter lim="800000"/>
            <a:headEnd/>
            <a:tailEnd/>
          </a:ln>
        </p:spPr>
        <p:txBody>
          <a:bodyPr anchor="ctr"/>
          <a:lstStyle/>
          <a:p>
            <a:pPr algn="ctr">
              <a:defRPr/>
            </a:pPr>
            <a:r>
              <a:rPr lang="en-US" sz="3600" b="1" dirty="0">
                <a:solidFill>
                  <a:schemeClr val="tx2"/>
                </a:solidFill>
                <a:latin typeface="+mj-lt"/>
              </a:rPr>
              <a:t>SDCCD Account Codes (examples)</a:t>
            </a:r>
          </a:p>
        </p:txBody>
      </p:sp>
      <p:sp>
        <p:nvSpPr>
          <p:cNvPr id="37895" name="Rectangle 17"/>
          <p:cNvSpPr>
            <a:spLocks noChangeArrowheads="1"/>
          </p:cNvSpPr>
          <p:nvPr/>
        </p:nvSpPr>
        <p:spPr bwMode="auto">
          <a:xfrm>
            <a:off x="0" y="0"/>
            <a:ext cx="9144000" cy="1295400"/>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US" altLang="en-US" sz="2400" dirty="0">
              <a:latin typeface="Tahoma" pitchFamily="34" charset="0"/>
            </a:endParaRPr>
          </a:p>
        </p:txBody>
      </p:sp>
      <p:sp>
        <p:nvSpPr>
          <p:cNvPr id="2" name="Slide Number Placeholder 1"/>
          <p:cNvSpPr>
            <a:spLocks noGrp="1"/>
          </p:cNvSpPr>
          <p:nvPr>
            <p:ph type="sldNum" sz="quarter" idx="12"/>
          </p:nvPr>
        </p:nvSpPr>
        <p:spPr/>
        <p:txBody>
          <a:bodyPr/>
          <a:lstStyle/>
          <a:p>
            <a:pPr>
              <a:defRPr/>
            </a:pPr>
            <a:fld id="{C5160170-8B91-49AC-89E9-8ACE13C10E38}" type="slidenum">
              <a:rPr lang="en-US" smtClean="0"/>
              <a:pPr>
                <a:defRPr/>
              </a:pPr>
              <a:t>35</a:t>
            </a:fld>
            <a:endParaRPr lang="en-US"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635500"/>
          </a:xfrm>
        </p:spPr>
        <p:txBody>
          <a:bodyPr/>
          <a:lstStyle/>
          <a:p>
            <a:pPr>
              <a:spcBef>
                <a:spcPts val="0"/>
              </a:spcBef>
              <a:buFont typeface="Wingdings" panose="05000000000000000000" pitchFamily="2" charset="2"/>
              <a:buChar char="Ø"/>
            </a:pPr>
            <a:r>
              <a:rPr lang="en-US" sz="1800" dirty="0"/>
              <a:t>Apportionment-Based Funding consisting of: Basic Allocation (size of district/college and number of education centers); FTES funding (credit, CDCP and non-credit); Growth funding; and, COLA</a:t>
            </a:r>
          </a:p>
          <a:p>
            <a:pPr>
              <a:spcBef>
                <a:spcPts val="0"/>
              </a:spcBef>
            </a:pPr>
            <a:endParaRPr lang="en-US" altLang="en-US" sz="1800" dirty="0"/>
          </a:p>
          <a:p>
            <a:pPr>
              <a:spcBef>
                <a:spcPts val="0"/>
              </a:spcBef>
              <a:buFont typeface="Wingdings" panose="05000000000000000000" pitchFamily="2" charset="2"/>
              <a:buChar char="Ø"/>
            </a:pPr>
            <a:r>
              <a:rPr lang="en-US" altLang="en-US" sz="1800" dirty="0"/>
              <a:t>Apportionment Revenue Reporting:</a:t>
            </a:r>
          </a:p>
          <a:p>
            <a:pPr lvl="1">
              <a:spcBef>
                <a:spcPts val="0"/>
              </a:spcBef>
              <a:buFont typeface="Wingdings" panose="05000000000000000000" pitchFamily="2" charset="2"/>
              <a:buChar char="v"/>
            </a:pPr>
            <a:r>
              <a:rPr lang="en-US" altLang="en-US" sz="1800" dirty="0"/>
              <a:t>P1 – First Principal Apportionment (Feb.)</a:t>
            </a:r>
          </a:p>
          <a:p>
            <a:pPr lvl="1">
              <a:spcBef>
                <a:spcPts val="0"/>
              </a:spcBef>
              <a:buFont typeface="Wingdings" panose="05000000000000000000" pitchFamily="2" charset="2"/>
              <a:buChar char="v"/>
            </a:pPr>
            <a:r>
              <a:rPr lang="en-US" altLang="en-US" sz="1800" dirty="0"/>
              <a:t>P2 – Second Principal Apportionment (June/July)</a:t>
            </a:r>
          </a:p>
          <a:p>
            <a:pPr lvl="1">
              <a:spcBef>
                <a:spcPts val="0"/>
              </a:spcBef>
              <a:buFont typeface="Wingdings" panose="05000000000000000000" pitchFamily="2" charset="2"/>
              <a:buChar char="v"/>
            </a:pPr>
            <a:r>
              <a:rPr lang="en-US" altLang="en-US" sz="1800" dirty="0"/>
              <a:t>Recal – Recalculation Principal Apportionment (Feb.)</a:t>
            </a:r>
          </a:p>
          <a:p>
            <a:pPr marL="392113" lvl="1" indent="0">
              <a:spcBef>
                <a:spcPts val="0"/>
              </a:spcBef>
              <a:buNone/>
            </a:pPr>
            <a:endParaRPr lang="en-US" altLang="en-US" sz="1800" dirty="0"/>
          </a:p>
          <a:p>
            <a:pPr>
              <a:spcBef>
                <a:spcPts val="0"/>
              </a:spcBef>
              <a:buFont typeface="Wingdings" pitchFamily="2" charset="2"/>
              <a:buChar char="Ø"/>
              <a:defRPr/>
            </a:pPr>
            <a:r>
              <a:rPr lang="en-US" sz="1800" dirty="0">
                <a:cs typeface="Arial" panose="020B0604020202020204" pitchFamily="34" charset="0"/>
              </a:rPr>
              <a:t>State funding per FTES effective 2017-18 (rates are adjusted if there is an annual COLA adjustment in the State Budget):</a:t>
            </a:r>
          </a:p>
          <a:p>
            <a:pPr lvl="1">
              <a:spcBef>
                <a:spcPts val="0"/>
              </a:spcBef>
              <a:buFont typeface="Arial" panose="020B0604020202020204" pitchFamily="34" charset="0"/>
              <a:buChar char="•"/>
              <a:defRPr/>
            </a:pPr>
            <a:r>
              <a:rPr lang="en-US" sz="1800" dirty="0">
                <a:cs typeface="Arial" panose="020B0604020202020204" pitchFamily="34" charset="0"/>
              </a:rPr>
              <a:t>Credit		$ 5,151</a:t>
            </a:r>
          </a:p>
          <a:p>
            <a:pPr lvl="1">
              <a:spcBef>
                <a:spcPts val="0"/>
              </a:spcBef>
              <a:buFont typeface="Arial" panose="020B0604020202020204" pitchFamily="34" charset="0"/>
              <a:buChar char="•"/>
              <a:defRPr/>
            </a:pPr>
            <a:r>
              <a:rPr lang="en-US" sz="1800" dirty="0">
                <a:cs typeface="Arial" panose="020B0604020202020204" pitchFamily="34" charset="0"/>
              </a:rPr>
              <a:t>CDCP Non-Credit	$ 5,151</a:t>
            </a:r>
          </a:p>
          <a:p>
            <a:pPr lvl="1">
              <a:spcBef>
                <a:spcPts val="0"/>
              </a:spcBef>
              <a:buFont typeface="Arial" panose="020B0604020202020204" pitchFamily="34" charset="0"/>
              <a:buChar char="•"/>
              <a:defRPr/>
            </a:pPr>
            <a:r>
              <a:rPr lang="en-US" sz="1800" dirty="0">
                <a:cs typeface="Arial" panose="020B0604020202020204" pitchFamily="34" charset="0"/>
              </a:rPr>
              <a:t>Non-Credit	$ 3,097</a:t>
            </a:r>
          </a:p>
          <a:p>
            <a:pPr marL="342900" lvl="1" indent="-342900">
              <a:spcBef>
                <a:spcPts val="0"/>
              </a:spcBef>
              <a:buFont typeface="Wingdings" panose="05000000000000000000" pitchFamily="2" charset="2"/>
              <a:buChar char="Ø"/>
            </a:pPr>
            <a:endParaRPr lang="en-US" altLang="en-US" sz="1800" dirty="0"/>
          </a:p>
          <a:p>
            <a:pPr marL="342900" lvl="1" indent="-342900">
              <a:spcBef>
                <a:spcPts val="0"/>
              </a:spcBef>
              <a:buFont typeface="Wingdings" panose="05000000000000000000" pitchFamily="2" charset="2"/>
              <a:buChar char="Ø"/>
            </a:pPr>
            <a:r>
              <a:rPr lang="en-US" altLang="en-US" sz="1800" dirty="0"/>
              <a:t>Fiscal year is July 1 through June 30</a:t>
            </a:r>
            <a:r>
              <a:rPr lang="en-US" altLang="en-US" sz="1800" baseline="30000" dirty="0"/>
              <a:t>th</a:t>
            </a:r>
            <a:r>
              <a:rPr lang="en-US" altLang="en-US" sz="1800" dirty="0"/>
              <a:t>.</a:t>
            </a:r>
          </a:p>
          <a:p>
            <a:pPr marL="342900" lvl="1" indent="-342900">
              <a:spcBef>
                <a:spcPts val="0"/>
              </a:spcBef>
              <a:buFont typeface="Wingdings" panose="05000000000000000000" pitchFamily="2" charset="2"/>
              <a:buChar char="Ø"/>
            </a:pPr>
            <a:endParaRPr lang="en-US" altLang="en-US" sz="2000" dirty="0"/>
          </a:p>
          <a:p>
            <a:pPr marL="342900" lvl="1" indent="-342900">
              <a:spcBef>
                <a:spcPts val="0"/>
              </a:spcBef>
              <a:buFont typeface="Wingdings" panose="05000000000000000000" pitchFamily="2" charset="2"/>
              <a:buChar char="Ø"/>
            </a:pPr>
            <a:endParaRPr lang="en-US" altLang="en-US" sz="2000" dirty="0"/>
          </a:p>
          <a:p>
            <a:pPr marL="342900" lvl="1" indent="-342900">
              <a:spcBef>
                <a:spcPts val="0"/>
              </a:spcBef>
              <a:buFont typeface="Wingdings" panose="05000000000000000000" pitchFamily="2" charset="2"/>
              <a:buChar char="Ø"/>
            </a:pPr>
            <a:endParaRPr lang="en-US" altLang="en-US" sz="2000" dirty="0"/>
          </a:p>
          <a:p>
            <a:pPr lvl="1">
              <a:spcBef>
                <a:spcPts val="0"/>
              </a:spcBef>
            </a:pPr>
            <a:endParaRPr lang="en-US" altLang="en-US" sz="2000" dirty="0"/>
          </a:p>
          <a:p>
            <a:pPr lvl="1" indent="0">
              <a:spcBef>
                <a:spcPts val="0"/>
              </a:spcBef>
              <a:buNone/>
            </a:pPr>
            <a:endParaRPr lang="en-US" altLang="en-US" sz="2000" dirty="0"/>
          </a:p>
          <a:p>
            <a:pPr marL="392113" lvl="1" indent="0">
              <a:spcBef>
                <a:spcPts val="0"/>
              </a:spcBef>
              <a:buNone/>
            </a:pPr>
            <a:endParaRPr lang="en-US" altLang="en-US" sz="2000" dirty="0"/>
          </a:p>
          <a:p>
            <a:endParaRPr lang="en-US" dirty="0"/>
          </a:p>
        </p:txBody>
      </p:sp>
      <p:sp>
        <p:nvSpPr>
          <p:cNvPr id="3" name="Title 2"/>
          <p:cNvSpPr>
            <a:spLocks noGrp="1"/>
          </p:cNvSpPr>
          <p:nvPr>
            <p:ph type="title"/>
          </p:nvPr>
        </p:nvSpPr>
        <p:spPr>
          <a:xfrm>
            <a:off x="304800" y="306762"/>
            <a:ext cx="8229600" cy="912438"/>
          </a:xfrm>
          <a:noFill/>
          <a:ln w="22225">
            <a:noFill/>
            <a:miter lim="800000"/>
            <a:headEnd/>
            <a:tailEnd/>
          </a:ln>
          <a:effectLst/>
        </p:spPr>
        <p:txBody>
          <a:bodyPr vert="horz" wrap="none" rtlCol="0" anchor="ctr">
            <a:normAutofit/>
            <a:scene3d>
              <a:camera prst="orthographicFront"/>
              <a:lightRig rig="soft" dir="t"/>
            </a:scene3d>
            <a:sp3d prstMaterial="softEdge">
              <a:bevelT w="25400" h="25400"/>
            </a:sp3d>
          </a:bodyPr>
          <a:lstStyle/>
          <a:p>
            <a:pPr algn="ctr" eaLnBrk="1" hangingPunct="1">
              <a:defRPr/>
            </a:pPr>
            <a:r>
              <a:rPr lang="en-US" sz="3200" dirty="0">
                <a:solidFill>
                  <a:schemeClr val="accent1">
                    <a:lumMod val="75000"/>
                  </a:schemeClr>
                </a:solidFill>
                <a:latin typeface="Arial" charset="0"/>
                <a:ea typeface="+mn-ea"/>
                <a:cs typeface="+mn-cs"/>
              </a:rPr>
              <a:t>2017-18 Funding Model</a:t>
            </a:r>
          </a:p>
        </p:txBody>
      </p:sp>
      <p:sp>
        <p:nvSpPr>
          <p:cNvPr id="5" name="Slide Number Placeholder 4"/>
          <p:cNvSpPr>
            <a:spLocks noGrp="1"/>
          </p:cNvSpPr>
          <p:nvPr>
            <p:ph type="sldNum" sz="quarter" idx="12"/>
          </p:nvPr>
        </p:nvSpPr>
        <p:spPr/>
        <p:txBody>
          <a:bodyPr/>
          <a:lstStyle/>
          <a:p>
            <a:pPr>
              <a:defRPr/>
            </a:pPr>
            <a:fld id="{C5160170-8B91-49AC-89E9-8ACE13C10E38}" type="slidenum">
              <a:rPr lang="en-US" smtClean="0"/>
              <a:pPr>
                <a:defRPr/>
              </a:pPr>
              <a:t>36</a:t>
            </a:fld>
            <a:endParaRPr lang="en-US" dirty="0"/>
          </a:p>
        </p:txBody>
      </p:sp>
    </p:spTree>
    <p:extLst>
      <p:ext uri="{BB962C8B-B14F-4D97-AF65-F5344CB8AC3E}">
        <p14:creationId xmlns:p14="http://schemas.microsoft.com/office/powerpoint/2010/main" val="23327569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noFill/>
          <a:ln w="22225">
            <a:noFill/>
            <a:miter lim="800000"/>
            <a:headEnd/>
            <a:tailEnd/>
          </a:ln>
          <a:effectLst/>
        </p:spPr>
        <p:txBody>
          <a:bodyPr vert="horz" wrap="none" rtlCol="0" anchor="ctr">
            <a:normAutofit/>
            <a:scene3d>
              <a:camera prst="orthographicFront"/>
              <a:lightRig rig="soft" dir="t"/>
            </a:scene3d>
            <a:sp3d prstMaterial="softEdge">
              <a:bevelT w="25400" h="25400"/>
            </a:sp3d>
          </a:bodyPr>
          <a:lstStyle/>
          <a:p>
            <a:pPr algn="ctr" eaLnBrk="1" hangingPunct="1">
              <a:defRPr/>
            </a:pPr>
            <a:r>
              <a:rPr lang="en-US" altLang="en-US" sz="4000" dirty="0">
                <a:solidFill>
                  <a:schemeClr val="accent1">
                    <a:lumMod val="75000"/>
                  </a:schemeClr>
                </a:solidFill>
                <a:latin typeface="Arial" charset="0"/>
                <a:ea typeface="+mn-ea"/>
                <a:cs typeface="+mn-cs"/>
              </a:rPr>
              <a:t>District Reporting Requirements</a:t>
            </a:r>
          </a:p>
        </p:txBody>
      </p:sp>
      <p:sp>
        <p:nvSpPr>
          <p:cNvPr id="139267" name="Rectangle 3"/>
          <p:cNvSpPr>
            <a:spLocks noGrp="1" noChangeArrowheads="1"/>
          </p:cNvSpPr>
          <p:nvPr>
            <p:ph type="body" idx="1"/>
          </p:nvPr>
        </p:nvSpPr>
        <p:spPr>
          <a:xfrm>
            <a:off x="457200" y="1752600"/>
            <a:ext cx="7924800" cy="3810000"/>
          </a:xfrm>
        </p:spPr>
        <p:txBody>
          <a:bodyPr/>
          <a:lstStyle/>
          <a:p>
            <a:pPr marL="347472" indent="-347472" eaLnBrk="1" hangingPunct="1">
              <a:spcBef>
                <a:spcPts val="0"/>
              </a:spcBef>
            </a:pPr>
            <a:r>
              <a:rPr lang="en-US" altLang="en-US" sz="2000" dirty="0"/>
              <a:t>Tentative Budget – June 15</a:t>
            </a:r>
            <a:r>
              <a:rPr lang="en-US" altLang="en-US" sz="2000" baseline="30000" dirty="0"/>
              <a:t>th</a:t>
            </a:r>
            <a:endParaRPr lang="en-US" altLang="en-US" sz="2000" dirty="0"/>
          </a:p>
          <a:p>
            <a:pPr marL="347472" indent="-347472" eaLnBrk="1" hangingPunct="1">
              <a:spcBef>
                <a:spcPts val="0"/>
              </a:spcBef>
            </a:pPr>
            <a:endParaRPr lang="en-US" altLang="en-US" sz="2000" dirty="0"/>
          </a:p>
          <a:p>
            <a:pPr marL="347472" indent="-347472" eaLnBrk="1" hangingPunct="1">
              <a:spcBef>
                <a:spcPts val="0"/>
              </a:spcBef>
            </a:pPr>
            <a:r>
              <a:rPr lang="en-US" altLang="en-US" sz="2000" dirty="0"/>
              <a:t>Adopted Budget – September 15th</a:t>
            </a:r>
          </a:p>
          <a:p>
            <a:pPr marL="347472" indent="-347472" eaLnBrk="1" hangingPunct="1">
              <a:spcBef>
                <a:spcPts val="0"/>
              </a:spcBef>
            </a:pPr>
            <a:endParaRPr lang="en-US" altLang="en-US" sz="2000" dirty="0"/>
          </a:p>
          <a:p>
            <a:pPr marL="347472" indent="-347472" eaLnBrk="1" hangingPunct="1">
              <a:spcBef>
                <a:spcPts val="0"/>
              </a:spcBef>
            </a:pPr>
            <a:r>
              <a:rPr lang="en-US" altLang="en-US" sz="2000" dirty="0"/>
              <a:t>320 Apportionment Attendance Report (P1, P2 and Recal)</a:t>
            </a:r>
          </a:p>
          <a:p>
            <a:pPr marL="347472" indent="-347472" eaLnBrk="1" hangingPunct="1">
              <a:spcBef>
                <a:spcPts val="0"/>
              </a:spcBef>
            </a:pPr>
            <a:endParaRPr lang="en-US" altLang="en-US" sz="2000" dirty="0"/>
          </a:p>
          <a:p>
            <a:pPr marL="347472" indent="-347472" eaLnBrk="1" hangingPunct="1">
              <a:spcBef>
                <a:spcPts val="0"/>
              </a:spcBef>
            </a:pPr>
            <a:r>
              <a:rPr lang="en-US" altLang="en-US" sz="2000" dirty="0"/>
              <a:t>311Quarterly and 311 Annual Reports</a:t>
            </a:r>
          </a:p>
          <a:p>
            <a:pPr marL="347472" indent="-347472" eaLnBrk="1" hangingPunct="1">
              <a:spcBef>
                <a:spcPts val="0"/>
              </a:spcBef>
            </a:pPr>
            <a:endParaRPr lang="en-US" altLang="en-US" sz="2000" dirty="0"/>
          </a:p>
          <a:p>
            <a:pPr marL="347472" indent="-347472" eaLnBrk="1" hangingPunct="1">
              <a:spcBef>
                <a:spcPts val="0"/>
              </a:spcBef>
            </a:pPr>
            <a:r>
              <a:rPr lang="en-US" altLang="en-US" sz="2000" dirty="0"/>
              <a:t>Independent Annual Audits (State Chancellor’s Office by December 31</a:t>
            </a:r>
            <a:r>
              <a:rPr lang="en-US" altLang="en-US" sz="2000" baseline="30000" dirty="0"/>
              <a:t>st</a:t>
            </a:r>
            <a:r>
              <a:rPr lang="en-US" altLang="en-US" sz="2000" dirty="0"/>
              <a:t>)</a:t>
            </a:r>
          </a:p>
        </p:txBody>
      </p:sp>
      <p:sp>
        <p:nvSpPr>
          <p:cNvPr id="2" name="Slide Number Placeholder 1"/>
          <p:cNvSpPr>
            <a:spLocks noGrp="1"/>
          </p:cNvSpPr>
          <p:nvPr>
            <p:ph type="sldNum" sz="quarter" idx="12"/>
          </p:nvPr>
        </p:nvSpPr>
        <p:spPr/>
        <p:txBody>
          <a:bodyPr/>
          <a:lstStyle/>
          <a:p>
            <a:pPr>
              <a:defRPr/>
            </a:pPr>
            <a:fld id="{C5160170-8B91-49AC-89E9-8ACE13C10E38}" type="slidenum">
              <a:rPr lang="en-US" smtClean="0"/>
              <a:pPr>
                <a:defRPr/>
              </a:pPr>
              <a:t>37</a:t>
            </a:fld>
            <a:endParaRPr lang="en-US" dirty="0"/>
          </a:p>
        </p:txBody>
      </p:sp>
    </p:spTree>
    <p:extLst>
      <p:ext uri="{BB962C8B-B14F-4D97-AF65-F5344CB8AC3E}">
        <p14:creationId xmlns:p14="http://schemas.microsoft.com/office/powerpoint/2010/main" val="21029873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noFill/>
          <a:ln w="22225">
            <a:noFill/>
            <a:miter lim="800000"/>
            <a:headEnd/>
            <a:tailEnd/>
          </a:ln>
          <a:effectLst/>
        </p:spPr>
        <p:txBody>
          <a:bodyPr vert="horz" wrap="none" rtlCol="0" anchor="ctr">
            <a:normAutofit/>
            <a:scene3d>
              <a:camera prst="orthographicFront"/>
              <a:lightRig rig="soft" dir="t"/>
            </a:scene3d>
            <a:sp3d prstMaterial="softEdge">
              <a:bevelT w="25400" h="25400"/>
            </a:sp3d>
          </a:bodyPr>
          <a:lstStyle/>
          <a:p>
            <a:pPr algn="ctr" eaLnBrk="1" hangingPunct="1">
              <a:defRPr/>
            </a:pPr>
            <a:r>
              <a:rPr lang="en-US" altLang="en-US" sz="3200" dirty="0">
                <a:solidFill>
                  <a:schemeClr val="accent1">
                    <a:lumMod val="75000"/>
                  </a:schemeClr>
                </a:solidFill>
                <a:latin typeface="Arial" charset="0"/>
                <a:ea typeface="+mn-ea"/>
                <a:cs typeface="+mn-cs"/>
              </a:rPr>
              <a:t>FTES &amp; Apportionment Revenue</a:t>
            </a:r>
          </a:p>
        </p:txBody>
      </p:sp>
      <p:sp>
        <p:nvSpPr>
          <p:cNvPr id="15363" name="Content Placeholder 2"/>
          <p:cNvSpPr>
            <a:spLocks noGrp="1"/>
          </p:cNvSpPr>
          <p:nvPr>
            <p:ph idx="1"/>
          </p:nvPr>
        </p:nvSpPr>
        <p:spPr/>
        <p:txBody>
          <a:bodyPr/>
          <a:lstStyle/>
          <a:p>
            <a:pPr marL="347472" indent="-347472">
              <a:spcBef>
                <a:spcPts val="0"/>
              </a:spcBef>
            </a:pPr>
            <a:r>
              <a:rPr lang="en-US" altLang="en-US" sz="2000" dirty="0"/>
              <a:t>Consider class size and efficiency when analyzing enrollment/FTES.</a:t>
            </a:r>
          </a:p>
          <a:p>
            <a:pPr marL="347472" indent="-347472">
              <a:spcBef>
                <a:spcPts val="0"/>
              </a:spcBef>
            </a:pPr>
            <a:endParaRPr lang="en-US" altLang="en-US" sz="2000" dirty="0"/>
          </a:p>
          <a:p>
            <a:pPr marL="347472" indent="-347472">
              <a:spcBef>
                <a:spcPts val="0"/>
              </a:spcBef>
            </a:pPr>
            <a:r>
              <a:rPr lang="en-US" altLang="en-US" sz="2000" dirty="0"/>
              <a:t>15 units equates to 1 FTES, which can be a result of 1 student taking five 3 unit classes or 5 students each taking one 3 unit class.</a:t>
            </a:r>
          </a:p>
          <a:p>
            <a:pPr marL="347472" indent="-347472">
              <a:spcBef>
                <a:spcPts val="0"/>
              </a:spcBef>
            </a:pPr>
            <a:endParaRPr lang="en-US" altLang="en-US" sz="2000" dirty="0"/>
          </a:p>
          <a:p>
            <a:pPr marL="347472" indent="-347472">
              <a:spcBef>
                <a:spcPts val="0"/>
              </a:spcBef>
            </a:pPr>
            <a:r>
              <a:rPr lang="en-US" altLang="en-US" sz="2000" dirty="0"/>
              <a:t>State Chancellor’s office funding formula is based upon an efficiency/productivity ratio of 525 based upon two 17.5 weeks of a semester with 15 units full-time each semester.</a:t>
            </a:r>
          </a:p>
          <a:p>
            <a:pPr marL="585597" lvl="2" indent="-347472">
              <a:spcBef>
                <a:spcPts val="0"/>
              </a:spcBef>
            </a:pPr>
            <a:r>
              <a:rPr lang="en-US" altLang="en-US" sz="1800" dirty="0"/>
              <a:t>Efficiency = WSCH/FTEF</a:t>
            </a:r>
          </a:p>
          <a:p>
            <a:pPr marL="585597" lvl="2" indent="-347472">
              <a:spcBef>
                <a:spcPts val="0"/>
              </a:spcBef>
            </a:pPr>
            <a:r>
              <a:rPr lang="en-US" altLang="en-US" sz="1800" dirty="0"/>
              <a:t>Larger class size produce more FTES per faculty member </a:t>
            </a:r>
          </a:p>
          <a:p>
            <a:pPr marL="585597" lvl="2" indent="-347472">
              <a:spcBef>
                <a:spcPts val="0"/>
              </a:spcBef>
            </a:pPr>
            <a:r>
              <a:rPr lang="en-US" altLang="en-US" sz="1800" dirty="0"/>
              <a:t>Lower class size yield lower productivity ratios</a:t>
            </a:r>
          </a:p>
        </p:txBody>
      </p:sp>
      <p:sp>
        <p:nvSpPr>
          <p:cNvPr id="2" name="Slide Number Placeholder 1"/>
          <p:cNvSpPr>
            <a:spLocks noGrp="1"/>
          </p:cNvSpPr>
          <p:nvPr>
            <p:ph type="sldNum" sz="quarter" idx="12"/>
          </p:nvPr>
        </p:nvSpPr>
        <p:spPr/>
        <p:txBody>
          <a:bodyPr/>
          <a:lstStyle/>
          <a:p>
            <a:pPr>
              <a:defRPr/>
            </a:pPr>
            <a:fld id="{C5160170-8B91-49AC-89E9-8ACE13C10E38}" type="slidenum">
              <a:rPr lang="en-US" smtClean="0"/>
              <a:pPr>
                <a:defRPr/>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600200"/>
            <a:ext cx="8229600" cy="4267200"/>
          </a:xfrm>
        </p:spPr>
        <p:txBody>
          <a:bodyPr/>
          <a:lstStyle/>
          <a:p>
            <a:pPr marL="347472" indent="-347472">
              <a:spcBef>
                <a:spcPts val="0"/>
              </a:spcBef>
            </a:pPr>
            <a:r>
              <a:rPr lang="en-US" sz="2000" dirty="0"/>
              <a:t>Budget deficits do not necessarily result in financial (actuals) deficits</a:t>
            </a:r>
          </a:p>
          <a:p>
            <a:pPr marL="347472" indent="-347472">
              <a:spcBef>
                <a:spcPts val="0"/>
              </a:spcBef>
            </a:pPr>
            <a:endParaRPr lang="en-US" sz="2000" dirty="0"/>
          </a:p>
          <a:p>
            <a:pPr marL="347472" indent="-347472">
              <a:spcBef>
                <a:spcPts val="0"/>
              </a:spcBef>
            </a:pPr>
            <a:r>
              <a:rPr lang="en-US" sz="2000" dirty="0"/>
              <a:t>Consistent year after year financial (actuals) deficits must be avoided</a:t>
            </a:r>
          </a:p>
          <a:p>
            <a:pPr marL="347472" indent="-347472">
              <a:spcBef>
                <a:spcPts val="0"/>
              </a:spcBef>
            </a:pPr>
            <a:endParaRPr lang="en-US" sz="2000" dirty="0"/>
          </a:p>
          <a:p>
            <a:pPr marL="347472" indent="-347472">
              <a:spcBef>
                <a:spcPts val="0"/>
              </a:spcBef>
            </a:pPr>
            <a:r>
              <a:rPr lang="en-US" sz="2000" dirty="0"/>
              <a:t>Cash is “king” and critical to the overall fiscal health of a district</a:t>
            </a:r>
          </a:p>
          <a:p>
            <a:pPr marL="347472" indent="-347472">
              <a:spcBef>
                <a:spcPts val="0"/>
              </a:spcBef>
            </a:pPr>
            <a:endParaRPr lang="en-US" sz="2000" dirty="0"/>
          </a:p>
          <a:p>
            <a:pPr marL="347472" indent="-347472">
              <a:spcBef>
                <a:spcPts val="0"/>
              </a:spcBef>
            </a:pPr>
            <a:r>
              <a:rPr lang="en-US" sz="2000" dirty="0"/>
              <a:t>Long-term obligations e.g., Unfunded Other Post-Employment Health Benefits (OPEB) and CalSTRS/CalPERS employer contribution costs must be addressed</a:t>
            </a:r>
          </a:p>
          <a:p>
            <a:pPr marL="347472" indent="-347472">
              <a:spcBef>
                <a:spcPts val="0"/>
              </a:spcBef>
            </a:pPr>
            <a:endParaRPr lang="en-US" sz="2000" dirty="0"/>
          </a:p>
          <a:p>
            <a:pPr marL="347472" indent="-347472">
              <a:spcBef>
                <a:spcPts val="0"/>
              </a:spcBef>
            </a:pPr>
            <a:r>
              <a:rPr lang="en-US" sz="2000" dirty="0"/>
              <a:t>Productivity ratios and enrollment issues </a:t>
            </a:r>
          </a:p>
          <a:p>
            <a:pPr marL="347472" indent="-347472">
              <a:spcBef>
                <a:spcPts val="0"/>
              </a:spcBef>
              <a:buNone/>
            </a:pPr>
            <a:endParaRPr lang="en-US" sz="2000" dirty="0"/>
          </a:p>
        </p:txBody>
      </p:sp>
      <p:sp>
        <p:nvSpPr>
          <p:cNvPr id="8" name="Title 7"/>
          <p:cNvSpPr>
            <a:spLocks noGrp="1"/>
          </p:cNvSpPr>
          <p:nvPr>
            <p:ph type="title"/>
          </p:nvPr>
        </p:nvSpPr>
        <p:spPr/>
        <p:txBody>
          <a:bodyPr>
            <a:normAutofit fontScale="90000"/>
          </a:bodyPr>
          <a:lstStyle/>
          <a:p>
            <a:pPr algn="ctr"/>
            <a:r>
              <a:rPr lang="en-US" dirty="0">
                <a:solidFill>
                  <a:schemeClr val="accent1">
                    <a:lumMod val="75000"/>
                  </a:schemeClr>
                </a:solidFill>
              </a:rPr>
              <a:t>Critical Fiscal Related Issues to Avoid/Minimize</a:t>
            </a:r>
            <a:endParaRPr lang="en-US" dirty="0"/>
          </a:p>
        </p:txBody>
      </p:sp>
      <p:sp>
        <p:nvSpPr>
          <p:cNvPr id="7" name="Slide Number Placeholder 6"/>
          <p:cNvSpPr>
            <a:spLocks noGrp="1"/>
          </p:cNvSpPr>
          <p:nvPr>
            <p:ph type="sldNum" sz="quarter" idx="12"/>
          </p:nvPr>
        </p:nvSpPr>
        <p:spPr/>
        <p:txBody>
          <a:bodyPr/>
          <a:lstStyle/>
          <a:p>
            <a:pPr>
              <a:defRPr/>
            </a:pPr>
            <a:fld id="{4A7E2931-32A1-45E9-BA9A-591B889CBE95}" type="slidenum">
              <a:rPr lang="en-US" smtClean="0"/>
              <a:pPr>
                <a:defRPr/>
              </a:pPr>
              <a:t>39</a:t>
            </a:fld>
            <a:endParaRPr lang="en-US" dirty="0"/>
          </a:p>
        </p:txBody>
      </p:sp>
    </p:spTree>
    <p:extLst>
      <p:ext uri="{BB962C8B-B14F-4D97-AF65-F5344CB8AC3E}">
        <p14:creationId xmlns:p14="http://schemas.microsoft.com/office/powerpoint/2010/main" val="192665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a:t>
            </a:r>
          </a:p>
        </p:txBody>
      </p:sp>
      <p:sp>
        <p:nvSpPr>
          <p:cNvPr id="3" name="Content Placeholder 2"/>
          <p:cNvSpPr>
            <a:spLocks noGrp="1"/>
          </p:cNvSpPr>
          <p:nvPr>
            <p:ph idx="1"/>
          </p:nvPr>
        </p:nvSpPr>
        <p:spPr/>
        <p:txBody>
          <a:bodyPr>
            <a:normAutofit/>
          </a:bodyPr>
          <a:lstStyle/>
          <a:p>
            <a:r>
              <a:rPr lang="en-US" dirty="0"/>
              <a:t>The California Constitution specifies that money may be drawn from the Treasury only through an </a:t>
            </a:r>
            <a:r>
              <a:rPr lang="en-US" b="1" dirty="0"/>
              <a:t>appropriation</a:t>
            </a:r>
            <a:r>
              <a:rPr lang="en-US" dirty="0"/>
              <a:t> made by law.</a:t>
            </a:r>
          </a:p>
          <a:p>
            <a:pPr lvl="1"/>
            <a:r>
              <a:rPr lang="en-US" dirty="0"/>
              <a:t>The annual </a:t>
            </a:r>
            <a:r>
              <a:rPr lang="en-US" b="1" dirty="0"/>
              <a:t>budget act </a:t>
            </a:r>
            <a:r>
              <a:rPr lang="en-US" dirty="0"/>
              <a:t>is a bill that serves as the primary authority for expenditures (accounting for about two-thirds of appropriations).</a:t>
            </a:r>
          </a:p>
          <a:p>
            <a:pPr lvl="1"/>
            <a:r>
              <a:rPr lang="en-US" dirty="0"/>
              <a:t>Appropriations may also be made by the Constitution or other laws.</a:t>
            </a:r>
          </a:p>
          <a:p>
            <a:r>
              <a:rPr lang="en-US" dirty="0"/>
              <a:t>Appropriations are identified by the </a:t>
            </a:r>
            <a:r>
              <a:rPr lang="en-US" b="1" dirty="0"/>
              <a:t>character</a:t>
            </a:r>
            <a:r>
              <a:rPr lang="en-US" dirty="0"/>
              <a:t> of the expenditure.</a:t>
            </a:r>
          </a:p>
          <a:p>
            <a:pPr lvl="1"/>
            <a:r>
              <a:rPr lang="en-US" b="1" dirty="0"/>
              <a:t>State operations</a:t>
            </a:r>
            <a:r>
              <a:rPr lang="en-US" dirty="0"/>
              <a:t>, which are expenditures for support of state government.</a:t>
            </a:r>
          </a:p>
          <a:p>
            <a:pPr lvl="1"/>
            <a:r>
              <a:rPr lang="en-US" b="1" dirty="0"/>
              <a:t>Local assistance</a:t>
            </a:r>
            <a:r>
              <a:rPr lang="en-US" dirty="0"/>
              <a:t>, which are expenditures for support of local activities.</a:t>
            </a:r>
          </a:p>
          <a:p>
            <a:pPr lvl="1"/>
            <a:r>
              <a:rPr lang="en-US" b="1" dirty="0"/>
              <a:t>Capital outlay</a:t>
            </a:r>
            <a:r>
              <a:rPr lang="en-US" dirty="0"/>
              <a:t>, which are expenditures for buildings and related costs.</a:t>
            </a:r>
          </a:p>
          <a:p>
            <a:r>
              <a:rPr lang="en-US" dirty="0"/>
              <a:t>A </a:t>
            </a:r>
            <a:r>
              <a:rPr lang="en-US" b="1" dirty="0"/>
              <a:t>fund</a:t>
            </a:r>
            <a:r>
              <a:rPr lang="en-US" dirty="0"/>
              <a:t> is a legal entity that provides for the segregation of moneys in the State Treasury. The </a:t>
            </a:r>
            <a:r>
              <a:rPr lang="en-US" b="1" dirty="0"/>
              <a:t>General Fund </a:t>
            </a:r>
            <a:r>
              <a:rPr lang="en-US" dirty="0"/>
              <a:t>is the primary fund for financing state government programs—accounting for revenues not specifically designated for any other fund.</a:t>
            </a:r>
          </a:p>
        </p:txBody>
      </p:sp>
      <p:sp>
        <p:nvSpPr>
          <p:cNvPr id="4" name="Slide Number Placeholder 3"/>
          <p:cNvSpPr>
            <a:spLocks noGrp="1"/>
          </p:cNvSpPr>
          <p:nvPr>
            <p:ph type="sldNum" sz="quarter" idx="12"/>
          </p:nvPr>
        </p:nvSpPr>
        <p:spPr/>
        <p:txBody>
          <a:bodyPr/>
          <a:lstStyle/>
          <a:p>
            <a:fld id="{C643D756-718A-164E-9CE8-738637616EB4}"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21896928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CCCCO Advisory Workgroup on Fiscal Affairs</a:t>
            </a:r>
          </a:p>
        </p:txBody>
      </p:sp>
      <p:sp>
        <p:nvSpPr>
          <p:cNvPr id="3" name="Subtitle 2"/>
          <p:cNvSpPr>
            <a:spLocks noGrp="1"/>
          </p:cNvSpPr>
          <p:nvPr>
            <p:ph type="subTitle" idx="1"/>
          </p:nvPr>
        </p:nvSpPr>
        <p:spPr/>
        <p:txBody>
          <a:bodyPr/>
          <a:lstStyle/>
          <a:p>
            <a:r>
              <a:rPr lang="en-US" dirty="0"/>
              <a:t>and</a:t>
            </a:r>
          </a:p>
          <a:p>
            <a:r>
              <a:rPr lang="en-US" dirty="0"/>
              <a:t>2018-19 New Funding Model</a:t>
            </a:r>
          </a:p>
        </p:txBody>
      </p:sp>
      <p:sp>
        <p:nvSpPr>
          <p:cNvPr id="4" name="Slide Number Placeholder 3"/>
          <p:cNvSpPr>
            <a:spLocks noGrp="1"/>
          </p:cNvSpPr>
          <p:nvPr>
            <p:ph type="sldNum" sz="quarter" idx="12"/>
          </p:nvPr>
        </p:nvSpPr>
        <p:spPr/>
        <p:txBody>
          <a:bodyPr/>
          <a:lstStyle/>
          <a:p>
            <a:pPr>
              <a:defRPr/>
            </a:pPr>
            <a:fld id="{B3926A49-D0A6-4474-AA55-5AB3EAEF31BA}" type="slidenum">
              <a:rPr lang="en-US" smtClean="0"/>
              <a:pPr>
                <a:defRPr/>
              </a:pPr>
              <a:t>40</a:t>
            </a:fld>
            <a:endParaRPr lang="en-US" dirty="0"/>
          </a:p>
        </p:txBody>
      </p:sp>
    </p:spTree>
    <p:extLst>
      <p:ext uri="{BB962C8B-B14F-4D97-AF65-F5344CB8AC3E}">
        <p14:creationId xmlns:p14="http://schemas.microsoft.com/office/powerpoint/2010/main" val="7499656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7472" indent="-347472">
              <a:spcBef>
                <a:spcPts val="0"/>
              </a:spcBef>
            </a:pPr>
            <a:r>
              <a:rPr lang="en-US" sz="2000" dirty="0"/>
              <a:t>Comprised of 12 CBOs representing various types, sizes and geographic locations</a:t>
            </a:r>
          </a:p>
          <a:p>
            <a:pPr marL="347472" indent="-347472">
              <a:spcBef>
                <a:spcPts val="0"/>
              </a:spcBef>
            </a:pPr>
            <a:endParaRPr lang="en-US" sz="2000" dirty="0"/>
          </a:p>
          <a:p>
            <a:pPr marL="347472" indent="-347472">
              <a:spcBef>
                <a:spcPts val="0"/>
              </a:spcBef>
            </a:pPr>
            <a:r>
              <a:rPr lang="en-US" sz="2000" dirty="0"/>
              <a:t>Summer 2017 began discussing need for new funding formula</a:t>
            </a:r>
          </a:p>
          <a:p>
            <a:pPr marL="347472" indent="-347472">
              <a:spcBef>
                <a:spcPts val="0"/>
              </a:spcBef>
            </a:pPr>
            <a:endParaRPr lang="en-US" sz="2000" dirty="0"/>
          </a:p>
          <a:p>
            <a:pPr marL="347472" indent="-347472">
              <a:spcBef>
                <a:spcPts val="0"/>
              </a:spcBef>
            </a:pPr>
            <a:r>
              <a:rPr lang="en-US" sz="2000" dirty="0"/>
              <a:t>Received input regarding national context of funding model reforms</a:t>
            </a:r>
          </a:p>
          <a:p>
            <a:pPr marL="347472" indent="-347472">
              <a:spcBef>
                <a:spcPts val="0"/>
              </a:spcBef>
            </a:pPr>
            <a:endParaRPr lang="en-US" sz="2000" dirty="0"/>
          </a:p>
          <a:p>
            <a:pPr marL="347472" indent="-347472">
              <a:spcBef>
                <a:spcPts val="0"/>
              </a:spcBef>
            </a:pPr>
            <a:r>
              <a:rPr lang="en-US" sz="2000" dirty="0"/>
              <a:t>Analyzed funding models from various states including: Florida, Ohio, Tennessee, and Washington</a:t>
            </a:r>
          </a:p>
          <a:p>
            <a:pPr marL="347472" indent="-347472">
              <a:spcBef>
                <a:spcPts val="0"/>
              </a:spcBef>
            </a:pPr>
            <a:endParaRPr lang="en-US" sz="2000" dirty="0"/>
          </a:p>
          <a:p>
            <a:pPr marL="347472" indent="-347472">
              <a:spcBef>
                <a:spcPts val="0"/>
              </a:spcBef>
            </a:pPr>
            <a:r>
              <a:rPr lang="en-US" sz="2000" dirty="0"/>
              <a:t>Submitted “</a:t>
            </a:r>
            <a:r>
              <a:rPr lang="en-US" sz="2000" i="1" dirty="0"/>
              <a:t>Funding Model Proposal</a:t>
            </a:r>
            <a:r>
              <a:rPr lang="en-US" sz="2000" dirty="0"/>
              <a:t>” to Chancellor Oakley in December 2017</a:t>
            </a:r>
          </a:p>
          <a:p>
            <a:endParaRPr lang="en-US" dirty="0"/>
          </a:p>
        </p:txBody>
      </p:sp>
      <p:sp>
        <p:nvSpPr>
          <p:cNvPr id="3" name="Title 2"/>
          <p:cNvSpPr>
            <a:spLocks noGrp="1"/>
          </p:cNvSpPr>
          <p:nvPr>
            <p:ph type="title"/>
          </p:nvPr>
        </p:nvSpPr>
        <p:spPr/>
        <p:txBody>
          <a:bodyPr>
            <a:noAutofit/>
          </a:bodyPr>
          <a:lstStyle/>
          <a:p>
            <a:pPr algn="ctr"/>
            <a:r>
              <a:rPr lang="en-US" sz="3200" dirty="0">
                <a:solidFill>
                  <a:schemeClr val="accent1">
                    <a:lumMod val="75000"/>
                  </a:schemeClr>
                </a:solidFill>
              </a:rPr>
              <a:t>Advisory Workgroup on Fiscal Affairs</a:t>
            </a:r>
          </a:p>
        </p:txBody>
      </p:sp>
      <p:sp>
        <p:nvSpPr>
          <p:cNvPr id="4" name="Slide Number Placeholder 3"/>
          <p:cNvSpPr>
            <a:spLocks noGrp="1"/>
          </p:cNvSpPr>
          <p:nvPr>
            <p:ph type="sldNum" sz="quarter" idx="12"/>
          </p:nvPr>
        </p:nvSpPr>
        <p:spPr/>
        <p:txBody>
          <a:bodyPr/>
          <a:lstStyle/>
          <a:p>
            <a:pPr>
              <a:defRPr/>
            </a:pPr>
            <a:fld id="{C5160170-8B91-49AC-89E9-8ACE13C10E38}" type="slidenum">
              <a:rPr lang="en-US" smtClean="0"/>
              <a:pPr>
                <a:defRPr/>
              </a:pPr>
              <a:t>41</a:t>
            </a:fld>
            <a:endParaRPr lang="en-US" dirty="0"/>
          </a:p>
        </p:txBody>
      </p:sp>
    </p:spTree>
    <p:extLst>
      <p:ext uri="{BB962C8B-B14F-4D97-AF65-F5344CB8AC3E}">
        <p14:creationId xmlns:p14="http://schemas.microsoft.com/office/powerpoint/2010/main" val="26154407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3962400"/>
          </a:xfrm>
        </p:spPr>
        <p:txBody>
          <a:bodyPr/>
          <a:lstStyle/>
          <a:p>
            <a:pPr marL="347472" indent="-347472">
              <a:spcBef>
                <a:spcPts val="0"/>
              </a:spcBef>
            </a:pPr>
            <a:r>
              <a:rPr lang="en-US" sz="2500" dirty="0"/>
              <a:t>Vision Statement</a:t>
            </a:r>
          </a:p>
          <a:p>
            <a:pPr marL="585597" lvl="2" indent="-347472">
              <a:spcBef>
                <a:spcPts val="0"/>
              </a:spcBef>
              <a:buClr>
                <a:schemeClr val="accent1">
                  <a:lumMod val="75000"/>
                </a:schemeClr>
              </a:buClr>
              <a:buFont typeface="Courier New" panose="02070309020205020404" pitchFamily="49" charset="0"/>
              <a:buChar char="o"/>
            </a:pPr>
            <a:r>
              <a:rPr lang="en-US" sz="1900" dirty="0"/>
              <a:t>Stable and Sustainable</a:t>
            </a:r>
          </a:p>
          <a:p>
            <a:pPr marL="585597" lvl="2" indent="-347472">
              <a:spcBef>
                <a:spcPts val="0"/>
              </a:spcBef>
              <a:buClr>
                <a:schemeClr val="accent1">
                  <a:lumMod val="75000"/>
                </a:schemeClr>
              </a:buClr>
              <a:buFont typeface="Courier New" panose="02070309020205020404" pitchFamily="49" charset="0"/>
              <a:buChar char="o"/>
            </a:pPr>
            <a:r>
              <a:rPr lang="en-US" sz="1900" dirty="0"/>
              <a:t>Provides incentive funding for serving disproportionately impacted populations</a:t>
            </a:r>
          </a:p>
          <a:p>
            <a:pPr marL="585597" lvl="2" indent="-347472">
              <a:spcBef>
                <a:spcPts val="0"/>
              </a:spcBef>
              <a:buClr>
                <a:schemeClr val="accent1">
                  <a:lumMod val="75000"/>
                </a:schemeClr>
              </a:buClr>
              <a:buFont typeface="Courier New" panose="02070309020205020404" pitchFamily="49" charset="0"/>
              <a:buChar char="o"/>
            </a:pPr>
            <a:r>
              <a:rPr lang="en-US" sz="1900" dirty="0"/>
              <a:t>Responsive to local and regional communities served</a:t>
            </a:r>
          </a:p>
          <a:p>
            <a:endParaRPr lang="en-US" sz="2500" dirty="0"/>
          </a:p>
          <a:p>
            <a:pPr marL="347472" indent="-347472">
              <a:spcBef>
                <a:spcPts val="0"/>
              </a:spcBef>
            </a:pPr>
            <a:r>
              <a:rPr lang="en-US" sz="2500" dirty="0"/>
              <a:t>Model Elements</a:t>
            </a:r>
          </a:p>
          <a:p>
            <a:pPr marL="585597" lvl="2" indent="-347472">
              <a:spcBef>
                <a:spcPts val="0"/>
              </a:spcBef>
              <a:buClr>
                <a:schemeClr val="accent1">
                  <a:lumMod val="75000"/>
                </a:schemeClr>
              </a:buClr>
              <a:buFont typeface="Courier New" panose="02070309020205020404" pitchFamily="49" charset="0"/>
              <a:buChar char="o"/>
            </a:pPr>
            <a:r>
              <a:rPr lang="en-US" sz="1900" dirty="0"/>
              <a:t>Performance Outcomes tied to Strategic Vision</a:t>
            </a:r>
          </a:p>
          <a:p>
            <a:pPr marL="585597" lvl="2" indent="-347472">
              <a:spcBef>
                <a:spcPts val="0"/>
              </a:spcBef>
              <a:buClr>
                <a:schemeClr val="accent1">
                  <a:lumMod val="75000"/>
                </a:schemeClr>
              </a:buClr>
              <a:buFont typeface="Courier New" panose="02070309020205020404" pitchFamily="49" charset="0"/>
              <a:buChar char="o"/>
            </a:pPr>
            <a:r>
              <a:rPr lang="en-US" sz="1900" dirty="0"/>
              <a:t>Base Funding</a:t>
            </a:r>
          </a:p>
          <a:p>
            <a:pPr marL="585597" lvl="2" indent="-347472">
              <a:spcBef>
                <a:spcPts val="0"/>
              </a:spcBef>
              <a:buClr>
                <a:schemeClr val="accent1">
                  <a:lumMod val="75000"/>
                </a:schemeClr>
              </a:buClr>
              <a:buFont typeface="Courier New" panose="02070309020205020404" pitchFamily="49" charset="0"/>
              <a:buChar char="o"/>
            </a:pPr>
            <a:r>
              <a:rPr lang="en-US" sz="1900" dirty="0"/>
              <a:t>Enrollment</a:t>
            </a:r>
          </a:p>
        </p:txBody>
      </p:sp>
      <p:sp>
        <p:nvSpPr>
          <p:cNvPr id="3" name="Title 2"/>
          <p:cNvSpPr>
            <a:spLocks noGrp="1"/>
          </p:cNvSpPr>
          <p:nvPr>
            <p:ph type="title"/>
          </p:nvPr>
        </p:nvSpPr>
        <p:spPr/>
        <p:txBody>
          <a:bodyPr>
            <a:noAutofit/>
          </a:bodyPr>
          <a:lstStyle/>
          <a:p>
            <a:pPr algn="ctr"/>
            <a:r>
              <a:rPr lang="en-US" sz="3200" dirty="0">
                <a:solidFill>
                  <a:schemeClr val="accent1">
                    <a:lumMod val="75000"/>
                  </a:schemeClr>
                </a:solidFill>
              </a:rPr>
              <a:t>Advisory Workgroup on Fiscal Affairs- Funding Model Proposal</a:t>
            </a:r>
          </a:p>
        </p:txBody>
      </p:sp>
      <p:sp>
        <p:nvSpPr>
          <p:cNvPr id="4" name="Slide Number Placeholder 3"/>
          <p:cNvSpPr>
            <a:spLocks noGrp="1"/>
          </p:cNvSpPr>
          <p:nvPr>
            <p:ph type="sldNum" sz="quarter" idx="12"/>
          </p:nvPr>
        </p:nvSpPr>
        <p:spPr/>
        <p:txBody>
          <a:bodyPr/>
          <a:lstStyle/>
          <a:p>
            <a:pPr>
              <a:defRPr/>
            </a:pPr>
            <a:fld id="{C5160170-8B91-49AC-89E9-8ACE13C10E38}" type="slidenum">
              <a:rPr lang="en-US" smtClean="0"/>
              <a:pPr>
                <a:defRPr/>
              </a:pPr>
              <a:t>42</a:t>
            </a:fld>
            <a:endParaRPr lang="en-US" dirty="0"/>
          </a:p>
        </p:txBody>
      </p:sp>
    </p:spTree>
    <p:extLst>
      <p:ext uri="{BB962C8B-B14F-4D97-AF65-F5344CB8AC3E}">
        <p14:creationId xmlns:p14="http://schemas.microsoft.com/office/powerpoint/2010/main" val="15715862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7472" indent="-347472">
              <a:spcBef>
                <a:spcPts val="0"/>
              </a:spcBef>
            </a:pPr>
            <a:r>
              <a:rPr lang="en-US" sz="2500" dirty="0"/>
              <a:t>Performance Outcomes</a:t>
            </a:r>
          </a:p>
          <a:p>
            <a:pPr marL="585597" lvl="2" indent="-347472">
              <a:spcBef>
                <a:spcPts val="0"/>
              </a:spcBef>
              <a:buClr>
                <a:schemeClr val="accent1">
                  <a:lumMod val="75000"/>
                </a:schemeClr>
              </a:buClr>
              <a:buFont typeface="Courier New" panose="02070309020205020404" pitchFamily="49" charset="0"/>
              <a:buChar char="o"/>
            </a:pPr>
            <a:r>
              <a:rPr lang="en-US" sz="1800" dirty="0"/>
              <a:t>Transfer</a:t>
            </a:r>
          </a:p>
          <a:p>
            <a:pPr marL="585597" lvl="2" indent="-347472">
              <a:spcBef>
                <a:spcPts val="0"/>
              </a:spcBef>
              <a:buClr>
                <a:schemeClr val="accent1">
                  <a:lumMod val="75000"/>
                </a:schemeClr>
              </a:buClr>
              <a:buFont typeface="Courier New" panose="02070309020205020404" pitchFamily="49" charset="0"/>
              <a:buChar char="o"/>
            </a:pPr>
            <a:r>
              <a:rPr lang="en-US" sz="1800" dirty="0"/>
              <a:t>Completion of Degree/Certificate</a:t>
            </a:r>
          </a:p>
          <a:p>
            <a:pPr marL="585597" lvl="2" indent="-347472">
              <a:spcBef>
                <a:spcPts val="0"/>
              </a:spcBef>
              <a:buClr>
                <a:schemeClr val="accent1">
                  <a:lumMod val="75000"/>
                </a:schemeClr>
              </a:buClr>
              <a:buFont typeface="Courier New" panose="02070309020205020404" pitchFamily="49" charset="0"/>
              <a:buChar char="o"/>
            </a:pPr>
            <a:r>
              <a:rPr lang="en-US" sz="1800" dirty="0"/>
              <a:t>CTE Employment and Wage Gains</a:t>
            </a:r>
          </a:p>
          <a:p>
            <a:pPr marL="585597" lvl="2" indent="-347472">
              <a:spcBef>
                <a:spcPts val="0"/>
              </a:spcBef>
              <a:buClr>
                <a:schemeClr val="accent1">
                  <a:lumMod val="75000"/>
                </a:schemeClr>
              </a:buClr>
              <a:buFont typeface="Courier New" panose="02070309020205020404" pitchFamily="49" charset="0"/>
              <a:buChar char="o"/>
            </a:pPr>
            <a:r>
              <a:rPr lang="en-US" sz="1800" dirty="0"/>
              <a:t>Equity Gap Incentives</a:t>
            </a:r>
          </a:p>
          <a:p>
            <a:pPr marL="585597" lvl="2" indent="-347472">
              <a:spcBef>
                <a:spcPts val="0"/>
              </a:spcBef>
              <a:buClr>
                <a:schemeClr val="accent1">
                  <a:lumMod val="75000"/>
                </a:schemeClr>
              </a:buClr>
              <a:buFont typeface="Courier New" panose="02070309020205020404" pitchFamily="49" charset="0"/>
              <a:buChar char="o"/>
            </a:pPr>
            <a:r>
              <a:rPr lang="en-US" sz="1800" dirty="0"/>
              <a:t>Number and Size of Colleges/Districts and/or Centers and Location</a:t>
            </a:r>
          </a:p>
          <a:p>
            <a:pPr marL="585597" lvl="2" indent="-347472">
              <a:spcBef>
                <a:spcPts val="0"/>
              </a:spcBef>
              <a:buClr>
                <a:schemeClr val="accent1">
                  <a:lumMod val="75000"/>
                </a:schemeClr>
              </a:buClr>
              <a:buFont typeface="Courier New" panose="02070309020205020404" pitchFamily="49" charset="0"/>
              <a:buChar char="o"/>
            </a:pPr>
            <a:r>
              <a:rPr lang="en-US" sz="1800" dirty="0"/>
              <a:t>Facilities Factor</a:t>
            </a:r>
          </a:p>
          <a:p>
            <a:pPr marL="347472" indent="-347472">
              <a:spcBef>
                <a:spcPts val="0"/>
              </a:spcBef>
            </a:pPr>
            <a:endParaRPr lang="en-US" sz="2500" dirty="0"/>
          </a:p>
          <a:p>
            <a:pPr marL="347472" indent="-347472">
              <a:spcBef>
                <a:spcPts val="0"/>
              </a:spcBef>
            </a:pPr>
            <a:r>
              <a:rPr lang="en-US" sz="2500" dirty="0"/>
              <a:t>Enrollment</a:t>
            </a:r>
          </a:p>
          <a:p>
            <a:pPr marL="585597" lvl="2" indent="-347472">
              <a:spcBef>
                <a:spcPts val="0"/>
              </a:spcBef>
              <a:buClr>
                <a:schemeClr val="accent1">
                  <a:lumMod val="75000"/>
                </a:schemeClr>
              </a:buClr>
              <a:buFont typeface="Courier New" panose="02070309020205020404" pitchFamily="49" charset="0"/>
              <a:buChar char="o"/>
            </a:pPr>
            <a:r>
              <a:rPr lang="en-US" sz="1800" dirty="0"/>
              <a:t>FTES and Headcount</a:t>
            </a:r>
          </a:p>
        </p:txBody>
      </p:sp>
      <p:sp>
        <p:nvSpPr>
          <p:cNvPr id="3" name="Title 2"/>
          <p:cNvSpPr>
            <a:spLocks noGrp="1"/>
          </p:cNvSpPr>
          <p:nvPr>
            <p:ph type="title"/>
          </p:nvPr>
        </p:nvSpPr>
        <p:spPr/>
        <p:txBody>
          <a:bodyPr>
            <a:normAutofit/>
          </a:bodyPr>
          <a:lstStyle/>
          <a:p>
            <a:pPr algn="ctr"/>
            <a:r>
              <a:rPr lang="en-US" sz="3200" dirty="0">
                <a:solidFill>
                  <a:schemeClr val="accent1">
                    <a:lumMod val="75000"/>
                  </a:schemeClr>
                </a:solidFill>
              </a:rPr>
              <a:t>Advisory Workgroup on Fiscal Affairs- Funding Model Proposal</a:t>
            </a:r>
          </a:p>
        </p:txBody>
      </p:sp>
      <p:sp>
        <p:nvSpPr>
          <p:cNvPr id="4" name="Slide Number Placeholder 3"/>
          <p:cNvSpPr>
            <a:spLocks noGrp="1"/>
          </p:cNvSpPr>
          <p:nvPr>
            <p:ph type="sldNum" sz="quarter" idx="12"/>
          </p:nvPr>
        </p:nvSpPr>
        <p:spPr/>
        <p:txBody>
          <a:bodyPr/>
          <a:lstStyle/>
          <a:p>
            <a:pPr>
              <a:defRPr/>
            </a:pPr>
            <a:fld id="{C5160170-8B91-49AC-89E9-8ACE13C10E38}" type="slidenum">
              <a:rPr lang="en-US" smtClean="0"/>
              <a:pPr>
                <a:defRPr/>
              </a:pPr>
              <a:t>43</a:t>
            </a:fld>
            <a:endParaRPr lang="en-US" dirty="0"/>
          </a:p>
        </p:txBody>
      </p:sp>
    </p:spTree>
    <p:extLst>
      <p:ext uri="{BB962C8B-B14F-4D97-AF65-F5344CB8AC3E}">
        <p14:creationId xmlns:p14="http://schemas.microsoft.com/office/powerpoint/2010/main" val="29521003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3810000"/>
          </a:xfrm>
        </p:spPr>
        <p:txBody>
          <a:bodyPr/>
          <a:lstStyle/>
          <a:p>
            <a:pPr marL="347472" indent="-347472">
              <a:spcBef>
                <a:spcPts val="0"/>
              </a:spcBef>
            </a:pPr>
            <a:r>
              <a:rPr lang="en-US" sz="2300" dirty="0"/>
              <a:t>Implementation Elements – the funding model should:</a:t>
            </a:r>
          </a:p>
          <a:p>
            <a:pPr marL="585597" lvl="2" indent="-347472">
              <a:spcBef>
                <a:spcPts val="0"/>
              </a:spcBef>
              <a:buClr>
                <a:schemeClr val="accent1">
                  <a:lumMod val="75000"/>
                </a:schemeClr>
              </a:buClr>
              <a:buFont typeface="Courier New" panose="02070309020205020404" pitchFamily="49" charset="0"/>
              <a:buChar char="o"/>
            </a:pPr>
            <a:r>
              <a:rPr lang="en-US" sz="1600" dirty="0"/>
              <a:t>Reflect a variation in costs (i.e. size, centers) for Base Funding</a:t>
            </a:r>
          </a:p>
          <a:p>
            <a:pPr marL="585597" lvl="2" indent="-347472">
              <a:spcBef>
                <a:spcPts val="0"/>
              </a:spcBef>
              <a:buClr>
                <a:schemeClr val="accent1">
                  <a:lumMod val="75000"/>
                </a:schemeClr>
              </a:buClr>
              <a:buFont typeface="Courier New" panose="02070309020205020404" pitchFamily="49" charset="0"/>
              <a:buChar char="o"/>
            </a:pPr>
            <a:r>
              <a:rPr lang="en-US" sz="1600" dirty="0"/>
              <a:t>Recognize higher costs of CTE courses</a:t>
            </a:r>
          </a:p>
          <a:p>
            <a:pPr marL="585597" lvl="2" indent="-347472">
              <a:spcBef>
                <a:spcPts val="0"/>
              </a:spcBef>
              <a:buClr>
                <a:schemeClr val="accent1">
                  <a:lumMod val="75000"/>
                </a:schemeClr>
              </a:buClr>
              <a:buFont typeface="Courier New" panose="02070309020205020404" pitchFamily="49" charset="0"/>
              <a:buChar char="o"/>
            </a:pPr>
            <a:r>
              <a:rPr lang="en-US" sz="1600" dirty="0"/>
              <a:t>Recognize increases in operating costs related to technology and security</a:t>
            </a:r>
          </a:p>
          <a:p>
            <a:pPr marL="585597" lvl="2" indent="-347472">
              <a:spcBef>
                <a:spcPts val="0"/>
              </a:spcBef>
              <a:buClr>
                <a:schemeClr val="accent1">
                  <a:lumMod val="75000"/>
                </a:schemeClr>
              </a:buClr>
              <a:buFont typeface="Courier New" panose="02070309020205020404" pitchFamily="49" charset="0"/>
              <a:buChar char="o"/>
            </a:pPr>
            <a:r>
              <a:rPr lang="en-US" sz="1600" dirty="0"/>
              <a:t>Be based upon a 3-year rolling average</a:t>
            </a:r>
          </a:p>
          <a:p>
            <a:pPr marL="585597" lvl="2" indent="-347472">
              <a:spcBef>
                <a:spcPts val="0"/>
              </a:spcBef>
              <a:buClr>
                <a:schemeClr val="accent1">
                  <a:lumMod val="75000"/>
                </a:schemeClr>
              </a:buClr>
              <a:buFont typeface="Courier New" panose="02070309020205020404" pitchFamily="49" charset="0"/>
              <a:buChar char="o"/>
            </a:pPr>
            <a:r>
              <a:rPr lang="en-US" sz="1600" dirty="0"/>
              <a:t>Incorporate some categorical programs</a:t>
            </a:r>
          </a:p>
          <a:p>
            <a:pPr marL="585597" lvl="2" indent="-347472">
              <a:spcBef>
                <a:spcPts val="0"/>
              </a:spcBef>
              <a:buClr>
                <a:schemeClr val="accent1">
                  <a:lumMod val="75000"/>
                </a:schemeClr>
              </a:buClr>
              <a:buFont typeface="Courier New" panose="02070309020205020404" pitchFamily="49" charset="0"/>
              <a:buChar char="o"/>
            </a:pPr>
            <a:r>
              <a:rPr lang="en-US" sz="1600" dirty="0"/>
              <a:t>Provide stability based upon a multi-year step down model</a:t>
            </a:r>
          </a:p>
          <a:p>
            <a:pPr marL="585597" lvl="2" indent="-347472">
              <a:spcBef>
                <a:spcPts val="0"/>
              </a:spcBef>
              <a:buClr>
                <a:schemeClr val="accent1">
                  <a:lumMod val="75000"/>
                </a:schemeClr>
              </a:buClr>
              <a:buFont typeface="Courier New" panose="02070309020205020404" pitchFamily="49" charset="0"/>
              <a:buChar char="o"/>
            </a:pPr>
            <a:r>
              <a:rPr lang="en-US" sz="1600" dirty="0"/>
              <a:t>Be evaluated periodically and modified as needed</a:t>
            </a:r>
          </a:p>
          <a:p>
            <a:pPr marL="585597" lvl="2" indent="-347472">
              <a:spcBef>
                <a:spcPts val="0"/>
              </a:spcBef>
              <a:buClr>
                <a:schemeClr val="accent1">
                  <a:lumMod val="75000"/>
                </a:schemeClr>
              </a:buClr>
              <a:buFont typeface="Courier New" panose="02070309020205020404" pitchFamily="49" charset="0"/>
              <a:buChar char="o"/>
            </a:pPr>
            <a:r>
              <a:rPr lang="en-US" sz="1600" dirty="0"/>
              <a:t>Initial hold harmless</a:t>
            </a:r>
          </a:p>
          <a:p>
            <a:pPr marL="585597" lvl="2" indent="-347472">
              <a:spcBef>
                <a:spcPts val="0"/>
              </a:spcBef>
              <a:buClr>
                <a:schemeClr val="accent1">
                  <a:lumMod val="75000"/>
                </a:schemeClr>
              </a:buClr>
              <a:buFont typeface="Courier New" panose="02070309020205020404" pitchFamily="49" charset="0"/>
              <a:buChar char="o"/>
            </a:pPr>
            <a:r>
              <a:rPr lang="en-US" sz="1600" dirty="0"/>
              <a:t>Measure improvement over time against itself</a:t>
            </a:r>
          </a:p>
          <a:p>
            <a:endParaRPr lang="en-US" dirty="0"/>
          </a:p>
        </p:txBody>
      </p:sp>
      <p:sp>
        <p:nvSpPr>
          <p:cNvPr id="3" name="Title 2"/>
          <p:cNvSpPr>
            <a:spLocks noGrp="1"/>
          </p:cNvSpPr>
          <p:nvPr>
            <p:ph type="title"/>
          </p:nvPr>
        </p:nvSpPr>
        <p:spPr/>
        <p:txBody>
          <a:bodyPr>
            <a:normAutofit fontScale="90000"/>
          </a:bodyPr>
          <a:lstStyle/>
          <a:p>
            <a:pPr algn="ctr"/>
            <a:r>
              <a:rPr lang="en-US" sz="3600" dirty="0">
                <a:solidFill>
                  <a:schemeClr val="accent1">
                    <a:lumMod val="75000"/>
                  </a:schemeClr>
                </a:solidFill>
              </a:rPr>
              <a:t>Advisory Workgroup on Fiscal Affairs – Funding Model Propo</a:t>
            </a:r>
            <a:r>
              <a:rPr lang="en-US" dirty="0">
                <a:solidFill>
                  <a:schemeClr val="accent1">
                    <a:lumMod val="75000"/>
                  </a:schemeClr>
                </a:solidFill>
              </a:rPr>
              <a:t>sal</a:t>
            </a:r>
          </a:p>
        </p:txBody>
      </p:sp>
      <p:sp>
        <p:nvSpPr>
          <p:cNvPr id="4" name="Slide Number Placeholder 3"/>
          <p:cNvSpPr>
            <a:spLocks noGrp="1"/>
          </p:cNvSpPr>
          <p:nvPr>
            <p:ph type="sldNum" sz="quarter" idx="12"/>
          </p:nvPr>
        </p:nvSpPr>
        <p:spPr/>
        <p:txBody>
          <a:bodyPr/>
          <a:lstStyle/>
          <a:p>
            <a:pPr>
              <a:defRPr/>
            </a:pPr>
            <a:fld id="{C5160170-8B91-49AC-89E9-8ACE13C10E38}" type="slidenum">
              <a:rPr lang="en-US" smtClean="0"/>
              <a:pPr>
                <a:defRPr/>
              </a:pPr>
              <a:t>44</a:t>
            </a:fld>
            <a:endParaRPr lang="en-US" dirty="0"/>
          </a:p>
        </p:txBody>
      </p:sp>
    </p:spTree>
    <p:extLst>
      <p:ext uri="{BB962C8B-B14F-4D97-AF65-F5344CB8AC3E}">
        <p14:creationId xmlns:p14="http://schemas.microsoft.com/office/powerpoint/2010/main" val="12041650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610600" cy="4711700"/>
          </a:xfrm>
        </p:spPr>
        <p:txBody>
          <a:bodyPr/>
          <a:lstStyle/>
          <a:p>
            <a:pPr marL="347472" indent="-347472">
              <a:spcBef>
                <a:spcPts val="0"/>
              </a:spcBef>
            </a:pPr>
            <a:r>
              <a:rPr lang="en-US" sz="1800" dirty="0"/>
              <a:t>COLA on Hold Harmless amounts</a:t>
            </a:r>
          </a:p>
          <a:p>
            <a:pPr marL="347472" indent="-347472">
              <a:spcBef>
                <a:spcPts val="0"/>
              </a:spcBef>
            </a:pPr>
            <a:endParaRPr lang="en-US" sz="1800" dirty="0"/>
          </a:p>
          <a:p>
            <a:pPr marL="347472" indent="-347472">
              <a:spcBef>
                <a:spcPts val="0"/>
              </a:spcBef>
            </a:pPr>
            <a:r>
              <a:rPr lang="en-US" sz="1800" dirty="0"/>
              <a:t>Carve out CDCP and Non-Credit FTES</a:t>
            </a:r>
          </a:p>
          <a:p>
            <a:pPr marL="347472" indent="-347472">
              <a:spcBef>
                <a:spcPts val="0"/>
              </a:spcBef>
            </a:pPr>
            <a:endParaRPr lang="en-US" sz="1800" dirty="0"/>
          </a:p>
          <a:p>
            <a:pPr marL="347472" indent="-347472">
              <a:spcBef>
                <a:spcPts val="0"/>
              </a:spcBef>
            </a:pPr>
            <a:r>
              <a:rPr lang="en-US" sz="1800" dirty="0"/>
              <a:t>Use 2-yr average of FTES in 1</a:t>
            </a:r>
            <a:r>
              <a:rPr lang="en-US" sz="1800" baseline="30000" dirty="0"/>
              <a:t>st</a:t>
            </a:r>
            <a:r>
              <a:rPr lang="en-US" sz="1800" dirty="0"/>
              <a:t> year and 3-yr average thereafter</a:t>
            </a:r>
          </a:p>
          <a:p>
            <a:pPr marL="347472" indent="-347472">
              <a:spcBef>
                <a:spcPts val="0"/>
              </a:spcBef>
            </a:pPr>
            <a:endParaRPr lang="en-US" sz="1800" dirty="0"/>
          </a:p>
          <a:p>
            <a:pPr marL="347472" indent="-347472">
              <a:spcBef>
                <a:spcPts val="0"/>
              </a:spcBef>
            </a:pPr>
            <a:r>
              <a:rPr lang="en-US" sz="1800" dirty="0"/>
              <a:t>Carve out Instructional Service Agreement (ISA) FTES</a:t>
            </a:r>
          </a:p>
          <a:p>
            <a:pPr marL="347472" indent="-347472">
              <a:spcBef>
                <a:spcPts val="0"/>
              </a:spcBef>
            </a:pPr>
            <a:endParaRPr lang="en-US" sz="1800" dirty="0"/>
          </a:p>
          <a:p>
            <a:pPr marL="347472" indent="-347472">
              <a:spcBef>
                <a:spcPts val="0"/>
              </a:spcBef>
            </a:pPr>
            <a:r>
              <a:rPr lang="en-US" sz="1800" dirty="0"/>
              <a:t>Add in Transfer Prepared</a:t>
            </a:r>
          </a:p>
          <a:p>
            <a:pPr marL="347472" indent="-347472">
              <a:spcBef>
                <a:spcPts val="0"/>
              </a:spcBef>
            </a:pPr>
            <a:endParaRPr lang="en-US" sz="1800" dirty="0"/>
          </a:p>
          <a:p>
            <a:pPr marL="347472" indent="-347472">
              <a:spcBef>
                <a:spcPts val="0"/>
              </a:spcBef>
            </a:pPr>
            <a:r>
              <a:rPr lang="en-US" sz="1800" dirty="0"/>
              <a:t>Add in CTE credits</a:t>
            </a:r>
          </a:p>
          <a:p>
            <a:pPr marL="347472" indent="-347472">
              <a:spcBef>
                <a:spcPts val="0"/>
              </a:spcBef>
            </a:pPr>
            <a:endParaRPr lang="en-US" sz="1800" dirty="0"/>
          </a:p>
          <a:p>
            <a:pPr marL="347472" indent="-347472">
              <a:spcBef>
                <a:spcPts val="0"/>
              </a:spcBef>
            </a:pPr>
            <a:r>
              <a:rPr lang="en-US" sz="1800" dirty="0"/>
              <a:t>Limit the revenue growth in the 1</a:t>
            </a:r>
            <a:r>
              <a:rPr lang="en-US" sz="1800" baseline="30000" dirty="0"/>
              <a:t>st</a:t>
            </a:r>
            <a:r>
              <a:rPr lang="en-US" sz="1800" dirty="0"/>
              <a:t> year and allocate those savings across all districts so that every district gets a minimum of COLA in 2018-19</a:t>
            </a:r>
          </a:p>
          <a:p>
            <a:pPr marL="347472" indent="-347472">
              <a:spcBef>
                <a:spcPts val="0"/>
              </a:spcBef>
            </a:pPr>
            <a:endParaRPr lang="en-US" sz="1800" dirty="0"/>
          </a:p>
          <a:p>
            <a:pPr marL="347472" indent="-347472">
              <a:spcBef>
                <a:spcPts val="0"/>
              </a:spcBef>
            </a:pPr>
            <a:r>
              <a:rPr lang="en-US" sz="1800" dirty="0"/>
              <a:t>Don’t use wage gains as a factor</a:t>
            </a:r>
          </a:p>
          <a:p>
            <a:endParaRPr lang="en-US" dirty="0"/>
          </a:p>
        </p:txBody>
      </p:sp>
      <p:sp>
        <p:nvSpPr>
          <p:cNvPr id="3" name="Title 2"/>
          <p:cNvSpPr>
            <a:spLocks noGrp="1"/>
          </p:cNvSpPr>
          <p:nvPr>
            <p:ph type="title"/>
          </p:nvPr>
        </p:nvSpPr>
        <p:spPr>
          <a:xfrm>
            <a:off x="457200" y="152400"/>
            <a:ext cx="8229600" cy="1066800"/>
          </a:xfrm>
        </p:spPr>
        <p:txBody>
          <a:bodyPr>
            <a:normAutofit/>
          </a:bodyPr>
          <a:lstStyle/>
          <a:p>
            <a:pPr algn="ctr"/>
            <a:r>
              <a:rPr lang="en-US" sz="2800" dirty="0">
                <a:solidFill>
                  <a:schemeClr val="accent1">
                    <a:lumMod val="75000"/>
                  </a:schemeClr>
                </a:solidFill>
              </a:rPr>
              <a:t>Workgroup on Fiscal Affairs Recommendations to January Proposal</a:t>
            </a:r>
          </a:p>
        </p:txBody>
      </p:sp>
      <p:sp>
        <p:nvSpPr>
          <p:cNvPr id="4" name="Slide Number Placeholder 3"/>
          <p:cNvSpPr>
            <a:spLocks noGrp="1"/>
          </p:cNvSpPr>
          <p:nvPr>
            <p:ph type="sldNum" sz="quarter" idx="12"/>
          </p:nvPr>
        </p:nvSpPr>
        <p:spPr/>
        <p:txBody>
          <a:bodyPr/>
          <a:lstStyle/>
          <a:p>
            <a:pPr>
              <a:defRPr/>
            </a:pPr>
            <a:fld id="{C5160170-8B91-49AC-89E9-8ACE13C10E38}" type="slidenum">
              <a:rPr lang="en-US" smtClean="0"/>
              <a:pPr>
                <a:defRPr/>
              </a:pPr>
              <a:t>45</a:t>
            </a:fld>
            <a:endParaRPr lang="en-US" dirty="0"/>
          </a:p>
        </p:txBody>
      </p:sp>
    </p:spTree>
    <p:extLst>
      <p:ext uri="{BB962C8B-B14F-4D97-AF65-F5344CB8AC3E}">
        <p14:creationId xmlns:p14="http://schemas.microsoft.com/office/powerpoint/2010/main" val="1564845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72000"/>
          </a:xfrm>
        </p:spPr>
        <p:txBody>
          <a:bodyPr/>
          <a:lstStyle/>
          <a:p>
            <a:pPr marL="347472" indent="-347472">
              <a:spcBef>
                <a:spcPts val="0"/>
              </a:spcBef>
            </a:pPr>
            <a:r>
              <a:rPr lang="en-US" sz="2000" dirty="0"/>
              <a:t>January 50/25/25% split based upon</a:t>
            </a:r>
          </a:p>
          <a:p>
            <a:pPr marL="585597" lvl="2" indent="-347472">
              <a:spcBef>
                <a:spcPts val="0"/>
              </a:spcBef>
              <a:buClr>
                <a:schemeClr val="accent1">
                  <a:lumMod val="75000"/>
                </a:schemeClr>
              </a:buClr>
              <a:buFont typeface="Courier New" panose="02070309020205020404" pitchFamily="49" charset="0"/>
              <a:buChar char="o"/>
            </a:pPr>
            <a:r>
              <a:rPr lang="en-US" sz="1800" dirty="0"/>
              <a:t>Base Grant – 50%</a:t>
            </a:r>
          </a:p>
          <a:p>
            <a:pPr marL="585597" lvl="2" indent="-347472">
              <a:spcBef>
                <a:spcPts val="0"/>
              </a:spcBef>
              <a:buClr>
                <a:schemeClr val="accent1">
                  <a:lumMod val="75000"/>
                </a:schemeClr>
              </a:buClr>
              <a:buFont typeface="Courier New" panose="02070309020205020404" pitchFamily="49" charset="0"/>
              <a:buChar char="o"/>
            </a:pPr>
            <a:r>
              <a:rPr lang="en-US" sz="1800" dirty="0"/>
              <a:t>Supplemental Grant – 25%</a:t>
            </a:r>
          </a:p>
          <a:p>
            <a:pPr marL="585597" lvl="2" indent="-347472">
              <a:spcBef>
                <a:spcPts val="0"/>
              </a:spcBef>
              <a:buClr>
                <a:schemeClr val="accent1">
                  <a:lumMod val="75000"/>
                </a:schemeClr>
              </a:buClr>
              <a:buFont typeface="Courier New" panose="02070309020205020404" pitchFamily="49" charset="0"/>
              <a:buChar char="o"/>
            </a:pPr>
            <a:r>
              <a:rPr lang="en-US" sz="1800" dirty="0"/>
              <a:t>Student Success Incentive Grant – 25%</a:t>
            </a:r>
          </a:p>
          <a:p>
            <a:pPr marL="347472" indent="-347472">
              <a:spcBef>
                <a:spcPts val="0"/>
              </a:spcBef>
            </a:pPr>
            <a:endParaRPr lang="en-US" dirty="0"/>
          </a:p>
          <a:p>
            <a:pPr marL="347472" indent="-347472">
              <a:spcBef>
                <a:spcPts val="0"/>
              </a:spcBef>
            </a:pPr>
            <a:r>
              <a:rPr lang="en-US" sz="2000" dirty="0"/>
              <a:t>May Revise 60/20/20% split based upon same factors as above</a:t>
            </a:r>
          </a:p>
          <a:p>
            <a:pPr marL="347472" indent="-347472">
              <a:spcBef>
                <a:spcPts val="0"/>
              </a:spcBef>
            </a:pPr>
            <a:endParaRPr lang="en-US" dirty="0"/>
          </a:p>
          <a:p>
            <a:pPr marL="347472" indent="-347472">
              <a:spcBef>
                <a:spcPts val="0"/>
              </a:spcBef>
            </a:pPr>
            <a:r>
              <a:rPr lang="en-US" sz="2000" dirty="0"/>
              <a:t>Conference Committee 70/20/10% split phasing-in over three-year period to shift to a 60/20/20% split in 2020-21:</a:t>
            </a:r>
          </a:p>
          <a:p>
            <a:pPr marL="585597" lvl="2" indent="-347472">
              <a:spcBef>
                <a:spcPts val="0"/>
              </a:spcBef>
              <a:buClr>
                <a:schemeClr val="accent1">
                  <a:lumMod val="75000"/>
                </a:schemeClr>
              </a:buClr>
              <a:buFont typeface="Courier New" panose="02070309020205020404" pitchFamily="49" charset="0"/>
              <a:buChar char="o"/>
            </a:pPr>
            <a:r>
              <a:rPr lang="en-US" sz="1800" dirty="0"/>
              <a:t>Enrollment-based funding – 70%</a:t>
            </a:r>
          </a:p>
          <a:p>
            <a:pPr marL="585597" lvl="2" indent="-347472">
              <a:spcBef>
                <a:spcPts val="0"/>
              </a:spcBef>
              <a:buClr>
                <a:schemeClr val="accent1">
                  <a:lumMod val="75000"/>
                </a:schemeClr>
              </a:buClr>
              <a:buFont typeface="Courier New" panose="02070309020205020404" pitchFamily="49" charset="0"/>
              <a:buChar char="o"/>
            </a:pPr>
            <a:r>
              <a:rPr lang="en-US" sz="1800" dirty="0"/>
              <a:t>Funding based on enrollment of low-income students – 20%</a:t>
            </a:r>
          </a:p>
          <a:p>
            <a:pPr marL="585597" lvl="2" indent="-347472">
              <a:spcBef>
                <a:spcPts val="0"/>
              </a:spcBef>
              <a:buClr>
                <a:schemeClr val="accent1">
                  <a:lumMod val="75000"/>
                </a:schemeClr>
              </a:buClr>
              <a:buFont typeface="Courier New" panose="02070309020205020404" pitchFamily="49" charset="0"/>
              <a:buChar char="o"/>
            </a:pPr>
            <a:r>
              <a:rPr lang="en-US" sz="1800" dirty="0"/>
              <a:t>Funding based on performance outcomes – 10%</a:t>
            </a:r>
          </a:p>
          <a:p>
            <a:pPr marL="769938" lvl="1" indent="-285750">
              <a:spcBef>
                <a:spcPts val="0"/>
              </a:spcBef>
              <a:buClr>
                <a:schemeClr val="accent1">
                  <a:lumMod val="75000"/>
                </a:schemeClr>
              </a:buClr>
              <a:buFont typeface="Courier New" panose="02070309020205020404" pitchFamily="49" charset="0"/>
              <a:buChar char="o"/>
            </a:pPr>
            <a:endParaRPr lang="en-US" sz="1400" dirty="0"/>
          </a:p>
          <a:p>
            <a:pPr lvl="1"/>
            <a:endParaRPr lang="en-US" sz="2000" dirty="0"/>
          </a:p>
          <a:p>
            <a:pPr marL="201168" lvl="2" indent="0">
              <a:spcBef>
                <a:spcPts val="0"/>
              </a:spcBef>
              <a:buNone/>
            </a:pPr>
            <a:endParaRPr lang="en-US" dirty="0"/>
          </a:p>
        </p:txBody>
      </p:sp>
      <p:sp>
        <p:nvSpPr>
          <p:cNvPr id="3" name="Title 2"/>
          <p:cNvSpPr>
            <a:spLocks noGrp="1"/>
          </p:cNvSpPr>
          <p:nvPr>
            <p:ph type="title"/>
          </p:nvPr>
        </p:nvSpPr>
        <p:spPr>
          <a:xfrm>
            <a:off x="457200" y="152400"/>
            <a:ext cx="8229600" cy="990600"/>
          </a:xfrm>
        </p:spPr>
        <p:txBody>
          <a:bodyPr>
            <a:noAutofit/>
          </a:bodyPr>
          <a:lstStyle/>
          <a:p>
            <a:pPr algn="ctr"/>
            <a:r>
              <a:rPr lang="en-US" sz="3200" dirty="0">
                <a:solidFill>
                  <a:schemeClr val="accent1">
                    <a:lumMod val="75000"/>
                  </a:schemeClr>
                </a:solidFill>
              </a:rPr>
              <a:t>2018-19 State Funding Model </a:t>
            </a:r>
            <a:br>
              <a:rPr lang="en-US" sz="3200" dirty="0">
                <a:solidFill>
                  <a:schemeClr val="accent1">
                    <a:lumMod val="75000"/>
                  </a:schemeClr>
                </a:solidFill>
              </a:rPr>
            </a:br>
            <a:r>
              <a:rPr lang="en-US" sz="3200" dirty="0">
                <a:solidFill>
                  <a:schemeClr val="accent1">
                    <a:lumMod val="75000"/>
                  </a:schemeClr>
                </a:solidFill>
              </a:rPr>
              <a:t>January – June </a:t>
            </a:r>
          </a:p>
        </p:txBody>
      </p:sp>
      <p:sp>
        <p:nvSpPr>
          <p:cNvPr id="4" name="Slide Number Placeholder 3"/>
          <p:cNvSpPr>
            <a:spLocks noGrp="1"/>
          </p:cNvSpPr>
          <p:nvPr>
            <p:ph type="sldNum" sz="quarter" idx="12"/>
          </p:nvPr>
        </p:nvSpPr>
        <p:spPr/>
        <p:txBody>
          <a:bodyPr/>
          <a:lstStyle/>
          <a:p>
            <a:pPr>
              <a:defRPr/>
            </a:pPr>
            <a:fld id="{C5160170-8B91-49AC-89E9-8ACE13C10E38}" type="slidenum">
              <a:rPr lang="en-US" smtClean="0"/>
              <a:pPr>
                <a:defRPr/>
              </a:pPr>
              <a:t>46</a:t>
            </a:fld>
            <a:endParaRPr lang="en-US" dirty="0"/>
          </a:p>
        </p:txBody>
      </p:sp>
    </p:spTree>
    <p:extLst>
      <p:ext uri="{BB962C8B-B14F-4D97-AF65-F5344CB8AC3E}">
        <p14:creationId xmlns:p14="http://schemas.microsoft.com/office/powerpoint/2010/main" val="32700336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81138"/>
            <a:ext cx="8382000" cy="4525962"/>
          </a:xfrm>
        </p:spPr>
        <p:txBody>
          <a:bodyPr/>
          <a:lstStyle/>
          <a:p>
            <a:pPr marL="347472" indent="-347472">
              <a:spcBef>
                <a:spcPts val="0"/>
              </a:spcBef>
            </a:pPr>
            <a:r>
              <a:rPr lang="en-US" sz="2000" dirty="0"/>
              <a:t>COLA 2.71%</a:t>
            </a:r>
          </a:p>
          <a:p>
            <a:pPr marL="347472" indent="-347472">
              <a:spcBef>
                <a:spcPts val="0"/>
              </a:spcBef>
            </a:pPr>
            <a:endParaRPr lang="en-US" sz="2000" dirty="0"/>
          </a:p>
          <a:p>
            <a:pPr marL="347472" indent="-347472">
              <a:spcBef>
                <a:spcPts val="0"/>
              </a:spcBef>
            </a:pPr>
            <a:r>
              <a:rPr lang="en-US" sz="2000" dirty="0"/>
              <a:t>Full-time faculty $50M ongoing</a:t>
            </a:r>
          </a:p>
          <a:p>
            <a:pPr marL="347472" indent="-347472">
              <a:spcBef>
                <a:spcPts val="0"/>
              </a:spcBef>
            </a:pPr>
            <a:endParaRPr lang="en-US" sz="2000" dirty="0"/>
          </a:p>
          <a:p>
            <a:pPr marL="347472" indent="-347472">
              <a:spcBef>
                <a:spcPts val="0"/>
              </a:spcBef>
            </a:pPr>
            <a:r>
              <a:rPr lang="en-US" sz="2000" dirty="0"/>
              <a:t>Part-time faculty office hours $50M one-time</a:t>
            </a:r>
          </a:p>
          <a:p>
            <a:pPr marL="347472" indent="-347472">
              <a:spcBef>
                <a:spcPts val="0"/>
              </a:spcBef>
            </a:pPr>
            <a:endParaRPr lang="en-US" sz="2000" dirty="0"/>
          </a:p>
          <a:p>
            <a:pPr marL="347472" indent="-347472">
              <a:spcBef>
                <a:spcPts val="0"/>
              </a:spcBef>
            </a:pPr>
            <a:r>
              <a:rPr lang="en-US" sz="2000" dirty="0"/>
              <a:t>Deferred Maintenance/Instructional Equipment $23M one-time</a:t>
            </a:r>
          </a:p>
          <a:p>
            <a:pPr marL="347472" indent="-347472">
              <a:spcBef>
                <a:spcPts val="0"/>
              </a:spcBef>
            </a:pPr>
            <a:endParaRPr lang="en-US" sz="2000" dirty="0"/>
          </a:p>
          <a:p>
            <a:pPr marL="347472" indent="-347472">
              <a:spcBef>
                <a:spcPts val="0"/>
              </a:spcBef>
            </a:pPr>
            <a:r>
              <a:rPr lang="en-US" sz="2000" dirty="0"/>
              <a:t>Non-credit (CDCP and regular) funded under existing apportionment revenue model</a:t>
            </a:r>
          </a:p>
          <a:p>
            <a:pPr marL="347472" indent="-347472">
              <a:spcBef>
                <a:spcPts val="0"/>
              </a:spcBef>
            </a:pPr>
            <a:endParaRPr lang="en-US" sz="2000" dirty="0"/>
          </a:p>
          <a:p>
            <a:pPr marL="347472" indent="-347472">
              <a:spcBef>
                <a:spcPts val="0"/>
              </a:spcBef>
            </a:pPr>
            <a:r>
              <a:rPr lang="en-US" sz="2000" dirty="0"/>
              <a:t>Hold Harmless</a:t>
            </a:r>
          </a:p>
          <a:p>
            <a:pPr marL="347472" indent="-347472">
              <a:spcBef>
                <a:spcPts val="0"/>
              </a:spcBef>
            </a:pPr>
            <a:endParaRPr lang="en-US" sz="2000" dirty="0"/>
          </a:p>
          <a:p>
            <a:pPr marL="347472" indent="-347472">
              <a:spcBef>
                <a:spcPts val="0"/>
              </a:spcBef>
            </a:pPr>
            <a:r>
              <a:rPr lang="en-US" sz="2000" dirty="0"/>
              <a:t>On-line college impact </a:t>
            </a:r>
          </a:p>
          <a:p>
            <a:pPr marL="109537" indent="0">
              <a:buNone/>
            </a:pPr>
            <a:endParaRPr lang="en-US" dirty="0"/>
          </a:p>
        </p:txBody>
      </p:sp>
      <p:sp>
        <p:nvSpPr>
          <p:cNvPr id="3" name="Title 2"/>
          <p:cNvSpPr>
            <a:spLocks noGrp="1"/>
          </p:cNvSpPr>
          <p:nvPr>
            <p:ph type="title"/>
          </p:nvPr>
        </p:nvSpPr>
        <p:spPr/>
        <p:txBody>
          <a:bodyPr>
            <a:normAutofit fontScale="90000"/>
          </a:bodyPr>
          <a:lstStyle/>
          <a:p>
            <a:r>
              <a:rPr lang="en-US" sz="3200" dirty="0">
                <a:solidFill>
                  <a:schemeClr val="accent1">
                    <a:lumMod val="75000"/>
                  </a:schemeClr>
                </a:solidFill>
              </a:rPr>
              <a:t>What else might Districts/Colleges expect to receive funding for in 2018-19?</a:t>
            </a:r>
          </a:p>
        </p:txBody>
      </p:sp>
      <p:sp>
        <p:nvSpPr>
          <p:cNvPr id="4" name="Slide Number Placeholder 3"/>
          <p:cNvSpPr>
            <a:spLocks noGrp="1"/>
          </p:cNvSpPr>
          <p:nvPr>
            <p:ph type="sldNum" sz="quarter" idx="12"/>
          </p:nvPr>
        </p:nvSpPr>
        <p:spPr/>
        <p:txBody>
          <a:bodyPr/>
          <a:lstStyle/>
          <a:p>
            <a:pPr>
              <a:defRPr/>
            </a:pPr>
            <a:fld id="{C5160170-8B91-49AC-89E9-8ACE13C10E38}" type="slidenum">
              <a:rPr lang="en-US" smtClean="0"/>
              <a:pPr>
                <a:defRPr/>
              </a:pPr>
              <a:t>47</a:t>
            </a:fld>
            <a:endParaRPr lang="en-US" dirty="0"/>
          </a:p>
        </p:txBody>
      </p:sp>
    </p:spTree>
    <p:extLst>
      <p:ext uri="{BB962C8B-B14F-4D97-AF65-F5344CB8AC3E}">
        <p14:creationId xmlns:p14="http://schemas.microsoft.com/office/powerpoint/2010/main" val="1715132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Questions and Comments</a:t>
            </a:r>
          </a:p>
        </p:txBody>
      </p:sp>
      <p:pic>
        <p:nvPicPr>
          <p:cNvPr id="4" name="Content Placeholder 3">
            <a:extLst>
              <a:ext uri="{FF2B5EF4-FFF2-40B4-BE49-F238E27FC236}">
                <a16:creationId xmlns:a16="http://schemas.microsoft.com/office/drawing/2014/main" id="{2C60BA8F-A886-B944-9DF7-FD2397E25724}"/>
              </a:ext>
            </a:extLst>
          </p:cNvPr>
          <p:cNvPicPr>
            <a:picLocks noGrp="1" noChangeAspect="1"/>
          </p:cNvPicPr>
          <p:nvPr>
            <p:ph idx="1"/>
          </p:nvPr>
        </p:nvPicPr>
        <p:blipFill>
          <a:blip r:embed="rId3"/>
          <a:stretch>
            <a:fillRect/>
          </a:stretch>
        </p:blipFill>
        <p:spPr>
          <a:xfrm>
            <a:off x="3001976" y="1935799"/>
            <a:ext cx="3140049" cy="2301316"/>
          </a:xfrm>
        </p:spPr>
      </p:pic>
      <p:pic>
        <p:nvPicPr>
          <p:cNvPr id="5" name="Picture 4">
            <a:extLst>
              <a:ext uri="{FF2B5EF4-FFF2-40B4-BE49-F238E27FC236}">
                <a16:creationId xmlns:a16="http://schemas.microsoft.com/office/drawing/2014/main" id="{A2CBB135-610C-9742-88C1-DC148BF4E370}"/>
              </a:ext>
            </a:extLst>
          </p:cNvPr>
          <p:cNvPicPr>
            <a:picLocks noChangeAspect="1"/>
          </p:cNvPicPr>
          <p:nvPr/>
        </p:nvPicPr>
        <p:blipFill>
          <a:blip r:embed="rId4"/>
          <a:stretch>
            <a:fillRect/>
          </a:stretch>
        </p:blipFill>
        <p:spPr>
          <a:xfrm>
            <a:off x="2317464" y="4721901"/>
            <a:ext cx="4425722" cy="1694056"/>
          </a:xfrm>
          <a:prstGeom prst="rect">
            <a:avLst/>
          </a:prstGeom>
        </p:spPr>
      </p:pic>
    </p:spTree>
    <p:extLst>
      <p:ext uri="{BB962C8B-B14F-4D97-AF65-F5344CB8AC3E}">
        <p14:creationId xmlns:p14="http://schemas.microsoft.com/office/powerpoint/2010/main" val="1690415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a:t>
            </a:r>
          </a:p>
        </p:txBody>
      </p:sp>
      <p:sp>
        <p:nvSpPr>
          <p:cNvPr id="3" name="Content Placeholder 2"/>
          <p:cNvSpPr>
            <a:spLocks noGrp="1"/>
          </p:cNvSpPr>
          <p:nvPr>
            <p:ph idx="1"/>
          </p:nvPr>
        </p:nvSpPr>
        <p:spPr/>
        <p:txBody>
          <a:bodyPr/>
          <a:lstStyle/>
          <a:p>
            <a:r>
              <a:rPr lang="en-US" dirty="0"/>
              <a:t>During the annual budget process, the state considers a three-year window. Generally, it:</a:t>
            </a:r>
          </a:p>
          <a:p>
            <a:pPr lvl="1"/>
            <a:r>
              <a:rPr lang="en-US" dirty="0"/>
              <a:t>Reflects actual expenditures for the </a:t>
            </a:r>
            <a:r>
              <a:rPr lang="en-US" b="1" dirty="0"/>
              <a:t>past year</a:t>
            </a:r>
            <a:r>
              <a:rPr lang="en-US" dirty="0"/>
              <a:t>.</a:t>
            </a:r>
          </a:p>
          <a:p>
            <a:pPr lvl="1"/>
            <a:r>
              <a:rPr lang="en-US" dirty="0"/>
              <a:t>Revises estimates of expenditures for the </a:t>
            </a:r>
            <a:r>
              <a:rPr lang="en-US" b="1" dirty="0"/>
              <a:t>current year</a:t>
            </a:r>
            <a:r>
              <a:rPr lang="en-US" dirty="0"/>
              <a:t>.</a:t>
            </a:r>
          </a:p>
          <a:p>
            <a:pPr lvl="1"/>
            <a:r>
              <a:rPr lang="en-US" dirty="0"/>
              <a:t>Projects expenditures for the upcoming </a:t>
            </a:r>
            <a:r>
              <a:rPr lang="en-US" b="1" dirty="0"/>
              <a:t>budget year</a:t>
            </a:r>
            <a:r>
              <a:rPr lang="en-US" dirty="0"/>
              <a:t>.</a:t>
            </a:r>
          </a:p>
          <a:p>
            <a:r>
              <a:rPr lang="en-US" dirty="0"/>
              <a:t>The state develops budgets incrementally. That is:</a:t>
            </a:r>
          </a:p>
          <a:p>
            <a:pPr lvl="1"/>
            <a:r>
              <a:rPr lang="en-US" dirty="0"/>
              <a:t>It first estimates the costs of a </a:t>
            </a:r>
            <a:r>
              <a:rPr lang="en-US" b="1" dirty="0"/>
              <a:t>workload budget </a:t>
            </a:r>
            <a:r>
              <a:rPr lang="en-US" dirty="0"/>
              <a:t>(also called a baseline budget), which reflects the costs of the continuation of current laws and policies.</a:t>
            </a:r>
          </a:p>
          <a:p>
            <a:pPr lvl="1"/>
            <a:r>
              <a:rPr lang="en-US" dirty="0"/>
              <a:t>It then adjusts expenditures to reflect any policy changes (generally with a goal of aligning expenditures with revenues and desired reserves).</a:t>
            </a:r>
          </a:p>
          <a:p>
            <a:r>
              <a:rPr lang="en-US" dirty="0"/>
              <a:t>To the extent changes in current laws are necessary to implement the budget, these changes are often made in </a:t>
            </a:r>
            <a:r>
              <a:rPr lang="en-US" b="1" dirty="0"/>
              <a:t>trailer bills</a:t>
            </a:r>
            <a:r>
              <a:rPr lang="en-US" dirty="0"/>
              <a:t>.</a:t>
            </a:r>
          </a:p>
        </p:txBody>
      </p:sp>
      <p:sp>
        <p:nvSpPr>
          <p:cNvPr id="4" name="Slide Number Placeholder 3"/>
          <p:cNvSpPr>
            <a:spLocks noGrp="1"/>
          </p:cNvSpPr>
          <p:nvPr>
            <p:ph type="sldNum" sz="quarter" idx="12"/>
          </p:nvPr>
        </p:nvSpPr>
        <p:spPr/>
        <p:txBody>
          <a:bodyPr/>
          <a:lstStyle/>
          <a:p>
            <a:fld id="{C643D756-718A-164E-9CE8-738637616EB4}"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3597499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Proposition 98</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Constitution and related statutes (Proposition 98) specify a minimum guarantee of appropriations to school districts, community college districts, and some other agencies.</a:t>
            </a:r>
          </a:p>
          <a:p>
            <a:r>
              <a:rPr lang="en-US" dirty="0"/>
              <a:t>Existing statutes specify that the California Community Colleges should receive the same share of Proposition 98 funds as the share received in the 1989-90 fiscal year.</a:t>
            </a:r>
          </a:p>
          <a:p>
            <a:r>
              <a:rPr lang="en-US" dirty="0"/>
              <a:t>The minimum guarantee is generally calculated based on three “tests” (with other rules):</a:t>
            </a:r>
          </a:p>
          <a:p>
            <a:pPr lvl="1"/>
            <a:r>
              <a:rPr lang="en-US" i="1" dirty="0"/>
              <a:t>Test 1—</a:t>
            </a:r>
            <a:r>
              <a:rPr lang="en-US" dirty="0"/>
              <a:t>Share of General Fund revenues based on share in 1986-87.</a:t>
            </a:r>
          </a:p>
          <a:p>
            <a:pPr lvl="1"/>
            <a:r>
              <a:rPr lang="en-US" i="1" dirty="0"/>
              <a:t>Test 2—</a:t>
            </a:r>
            <a:r>
              <a:rPr lang="en-US" dirty="0"/>
              <a:t>Prior-year funding adjusted by changes in K-12 attendance and per capital personal income.</a:t>
            </a:r>
          </a:p>
          <a:p>
            <a:pPr lvl="1"/>
            <a:r>
              <a:rPr lang="en-US" i="1" dirty="0"/>
              <a:t>Test 3—</a:t>
            </a:r>
            <a:r>
              <a:rPr lang="en-US" dirty="0"/>
              <a:t>Prior-year funding adjusted by changes in K-12 attendance and General Fund revenue.</a:t>
            </a:r>
          </a:p>
          <a:p>
            <a:r>
              <a:rPr lang="en-US" dirty="0"/>
              <a:t>Considerations around funding for community colleges typically are distributional in nature. To the extent the legislature sought to increase appropriations to community college districts, the legislature could:</a:t>
            </a:r>
          </a:p>
          <a:p>
            <a:pPr lvl="1"/>
            <a:r>
              <a:rPr lang="en-US" dirty="0"/>
              <a:t>Choose to appropriate additional funds to community college districts.</a:t>
            </a:r>
          </a:p>
          <a:p>
            <a:pPr lvl="1"/>
            <a:r>
              <a:rPr lang="en-US" dirty="0"/>
              <a:t>Take actions that would increase the guarantee (such as by increasing General Fund revenues), which, by practice, would increase appropriations to community college districts.</a:t>
            </a:r>
          </a:p>
        </p:txBody>
      </p:sp>
      <p:sp>
        <p:nvSpPr>
          <p:cNvPr id="4" name="Slide Number Placeholder 3"/>
          <p:cNvSpPr>
            <a:spLocks noGrp="1"/>
          </p:cNvSpPr>
          <p:nvPr>
            <p:ph type="sldNum" sz="quarter" idx="12"/>
          </p:nvPr>
        </p:nvSpPr>
        <p:spPr/>
        <p:txBody>
          <a:bodyPr/>
          <a:lstStyle/>
          <a:p>
            <a:fld id="{C643D756-718A-164E-9CE8-738637616EB4}" type="slidenum">
              <a:rPr lang="en-US" smtClean="0"/>
              <a:pPr/>
              <a:t>6</a:t>
            </a:fld>
            <a:endParaRPr lang="en-US"/>
          </a:p>
        </p:txBody>
      </p:sp>
    </p:spTree>
    <p:extLst>
      <p:ext uri="{BB962C8B-B14F-4D97-AF65-F5344CB8AC3E}">
        <p14:creationId xmlns:p14="http://schemas.microsoft.com/office/powerpoint/2010/main" val="475469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Expenditures by Agency (2018-19)</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90414902"/>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734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Expenditures by Agency (2018-19)</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62770392"/>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28660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Revenue Sources (2018-19)</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72319876"/>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07252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6257</TotalTime>
  <Words>3522</Words>
  <Application>Microsoft Macintosh PowerPoint</Application>
  <PresentationFormat>On-screen Show (4:3)</PresentationFormat>
  <Paragraphs>530</Paragraphs>
  <Slides>48</Slides>
  <Notes>6</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48</vt:i4>
      </vt:variant>
    </vt:vector>
  </HeadingPairs>
  <TitlesOfParts>
    <vt:vector size="67" baseType="lpstr">
      <vt:lpstr>Arial</vt:lpstr>
      <vt:lpstr>Arial Black</vt:lpstr>
      <vt:lpstr>Calibri</vt:lpstr>
      <vt:lpstr>Calibri Light</vt:lpstr>
      <vt:lpstr>Courier New</vt:lpstr>
      <vt:lpstr>Garamond</vt:lpstr>
      <vt:lpstr>Georgia</vt:lpstr>
      <vt:lpstr>Lucida Sans Unicode</vt:lpstr>
      <vt:lpstr>Tahoma</vt:lpstr>
      <vt:lpstr>Times New Roman</vt:lpstr>
      <vt:lpstr>Verdana</vt:lpstr>
      <vt:lpstr>Wingdings</vt:lpstr>
      <vt:lpstr>Wingdings 2</vt:lpstr>
      <vt:lpstr>Wingdings 3</vt:lpstr>
      <vt:lpstr>Zapfino</vt:lpstr>
      <vt:lpstr>Concourse</vt:lpstr>
      <vt:lpstr>Office Theme</vt:lpstr>
      <vt:lpstr>2_Office Theme</vt:lpstr>
      <vt:lpstr>1_Office Theme</vt:lpstr>
      <vt:lpstr>The Community College Budget</vt:lpstr>
      <vt:lpstr>Overview</vt:lpstr>
      <vt:lpstr>State-Level Budget Issues</vt:lpstr>
      <vt:lpstr>Terminology</vt:lpstr>
      <vt:lpstr>Terminology</vt:lpstr>
      <vt:lpstr>Proposition 98</vt:lpstr>
      <vt:lpstr>Expenditures by Agency (2018-19)</vt:lpstr>
      <vt:lpstr>Expenditures by Agency (2018-19)</vt:lpstr>
      <vt:lpstr>Revenue Sources (2018-19)</vt:lpstr>
      <vt:lpstr>Revenue Sources (2018-19)</vt:lpstr>
      <vt:lpstr>California Budget Process</vt:lpstr>
      <vt:lpstr>2018-19 Budget Agreement (Dollars in Millions)</vt:lpstr>
      <vt:lpstr>2018-19 Budget Agreement (continued) (Dollars in Millions)</vt:lpstr>
      <vt:lpstr>2018-19 Budget Agreement (continued) (Dollars in Millions)</vt:lpstr>
      <vt:lpstr>Significant Changes in 2018-19 Budget Agreement—Funding Formula</vt:lpstr>
      <vt:lpstr>Significant Changes in 2018-19 Budget Agreement—Funding Formula</vt:lpstr>
      <vt:lpstr>Significant Changes in 2018-19 Budget Agreement—Funding Formula</vt:lpstr>
      <vt:lpstr>Significant Changes in 2018-19 Budget Agreement—Funding Formula</vt:lpstr>
      <vt:lpstr>Significant Changes in 2018-19 Budget Agreement—Funding Formula</vt:lpstr>
      <vt:lpstr>Significant Changes in 2018-19 Budget Agreement—Funding Formula</vt:lpstr>
      <vt:lpstr>Significant Changes in 2018-19 Budget Agreement—Online College</vt:lpstr>
      <vt:lpstr>2019-20 Budget and Legislative Request </vt:lpstr>
      <vt:lpstr>ASCCC Faculty Leadership Institute</vt:lpstr>
      <vt:lpstr>California Community Colleges State Budget Process</vt:lpstr>
      <vt:lpstr>Annual State Budget Process</vt:lpstr>
      <vt:lpstr>Introduction to Fund Accounting</vt:lpstr>
      <vt:lpstr>Fund Accounting Defined </vt:lpstr>
      <vt:lpstr>Why Fund Accounting? </vt:lpstr>
      <vt:lpstr>Fund Accounting (budgets) vs  Financial Accounting (actuals)  </vt:lpstr>
      <vt:lpstr>Budget and Accounting Manual  (The “BAM”)</vt:lpstr>
      <vt:lpstr>District Budget Development Requirements</vt:lpstr>
      <vt:lpstr>Revenue and Expenditure Classification  as Defined in the BAM</vt:lpstr>
      <vt:lpstr>Types of Funds as Defined in the BAM  </vt:lpstr>
      <vt:lpstr>PowerPoint Presentation</vt:lpstr>
      <vt:lpstr>PowerPoint Presentation</vt:lpstr>
      <vt:lpstr>2017-18 Funding Model</vt:lpstr>
      <vt:lpstr>District Reporting Requirements</vt:lpstr>
      <vt:lpstr>FTES &amp; Apportionment Revenue</vt:lpstr>
      <vt:lpstr>Critical Fiscal Related Issues to Avoid/Minimize</vt:lpstr>
      <vt:lpstr>CCCCO Advisory Workgroup on Fiscal Affairs</vt:lpstr>
      <vt:lpstr>Advisory Workgroup on Fiscal Affairs</vt:lpstr>
      <vt:lpstr>Advisory Workgroup on Fiscal Affairs- Funding Model Proposal</vt:lpstr>
      <vt:lpstr>Advisory Workgroup on Fiscal Affairs- Funding Model Proposal</vt:lpstr>
      <vt:lpstr>Advisory Workgroup on Fiscal Affairs – Funding Model Proposal</vt:lpstr>
      <vt:lpstr>Workgroup on Fiscal Affairs Recommendations to January Proposal</vt:lpstr>
      <vt:lpstr>2018-19 State Funding Model  January – June </vt:lpstr>
      <vt:lpstr>What else might Districts/Colleges expect to receive funding for in 2018-19?</vt:lpstr>
      <vt:lpstr>Questions and Comments</vt:lpstr>
    </vt:vector>
  </TitlesOfParts>
  <Company>SDCCD</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Managers &amp; Supervisors</dc:title>
  <dc:creator>SDCCD</dc:creator>
  <cp:lastModifiedBy>Virginia May</cp:lastModifiedBy>
  <cp:revision>290</cp:revision>
  <cp:lastPrinted>2018-06-12T21:12:30Z</cp:lastPrinted>
  <dcterms:created xsi:type="dcterms:W3CDTF">2009-05-14T16:38:26Z</dcterms:created>
  <dcterms:modified xsi:type="dcterms:W3CDTF">2018-06-19T13:50:10Z</dcterms:modified>
</cp:coreProperties>
</file>