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78" r:id="rId9"/>
    <p:sldId id="265" r:id="rId10"/>
    <p:sldId id="280" r:id="rId11"/>
    <p:sldId id="281" r:id="rId12"/>
    <p:sldId id="267" r:id="rId13"/>
    <p:sldId id="268" r:id="rId14"/>
    <p:sldId id="269" r:id="rId15"/>
    <p:sldId id="275" r:id="rId16"/>
    <p:sldId id="284" r:id="rId17"/>
    <p:sldId id="270" r:id="rId18"/>
    <p:sldId id="274" r:id="rId19"/>
    <p:sldId id="264" r:id="rId20"/>
    <p:sldId id="271" r:id="rId21"/>
    <p:sldId id="283" r:id="rId22"/>
    <p:sldId id="279" r:id="rId23"/>
    <p:sldId id="282" r:id="rId24"/>
    <p:sldId id="277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SAM stand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SAM stand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SAM stand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0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D61-EEF5-2348-83D8-FD04C3E15CEC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820B-186E-2947-BB12-3EC4A5DE4DE0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F10D-FAD2-844B-B5DC-69912D5C3A11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3EB8-BA5D-8242-B3E4-7D5DE5AEAA1A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327-9D85-1647-A682-BA316D483935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F31A-1829-024C-A3D7-62AA97CD9086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408-94E1-DE46-A54B-93A38F0830E0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8B85-11A9-BA4A-8FCB-2174F8DE5769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613C-1104-AD4D-A075-FA92784E9231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7E43-37BF-7B46-A4FA-D118562AF4DA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FE51-5740-DA43-B8FA-B6D33B557C9D}" type="datetime2">
              <a:rPr lang="en-US" smtClean="0"/>
              <a:t>Friday, July 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B7A719-DBB8-2B47-9A59-0DB77E3FF046}" type="datetime2">
              <a:rPr lang="en-US" smtClean="0"/>
              <a:t>Friday, July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orecard.cccco.edu/scorecard.aspx" TargetMode="External"/><Relationship Id="rId4" Type="http://schemas.openxmlformats.org/officeDocument/2006/relationships/hyperlink" Target="http://doingwhatmatters.cccco.edu/LaunchBoard.aspx" TargetMode="External"/><Relationship Id="rId5" Type="http://schemas.openxmlformats.org/officeDocument/2006/relationships/hyperlink" Target="http://datamart.cccco.edu/Outcomes/Program_Award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larysurfer.cccco.edu/Salarie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196"/>
            <a:ext cx="7848600" cy="717343"/>
          </a:xfrm>
        </p:spPr>
        <p:txBody>
          <a:bodyPr/>
          <a:lstStyle/>
          <a:p>
            <a:pPr algn="ctr"/>
            <a:r>
              <a:rPr lang="en-US" sz="4400" b="1" cap="none" dirty="0" smtClean="0">
                <a:latin typeface="Times New Roman"/>
                <a:cs typeface="Times New Roman"/>
              </a:rPr>
              <a:t>Breaking the Code</a:t>
            </a:r>
            <a:endParaRPr lang="en-US" sz="4400" b="1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8366"/>
            <a:ext cx="7848600" cy="227625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400" dirty="0" smtClean="0">
                <a:latin typeface="Times New Roman"/>
                <a:cs typeface="Times New Roman"/>
              </a:rPr>
              <a:t>Jackie </a:t>
            </a:r>
            <a:r>
              <a:rPr lang="en-US" sz="3400" dirty="0" err="1" smtClean="0">
                <a:latin typeface="Times New Roman"/>
                <a:cs typeface="Times New Roman"/>
              </a:rPr>
              <a:t>Escajeda</a:t>
            </a:r>
            <a:r>
              <a:rPr lang="en-US" sz="3400" dirty="0" smtClean="0">
                <a:latin typeface="Times New Roman"/>
                <a:cs typeface="Times New Roman"/>
              </a:rPr>
              <a:t>, CCC Chancellor’s Office</a:t>
            </a:r>
          </a:p>
          <a:p>
            <a:pPr>
              <a:spcAft>
                <a:spcPts val="600"/>
              </a:spcAft>
            </a:pPr>
            <a:r>
              <a:rPr lang="en-US" sz="3400" dirty="0" err="1" smtClean="0">
                <a:latin typeface="Times New Roman"/>
                <a:cs typeface="Times New Roman"/>
              </a:rPr>
              <a:t>Ginni</a:t>
            </a:r>
            <a:r>
              <a:rPr lang="en-US" sz="3400" dirty="0" smtClean="0">
                <a:latin typeface="Times New Roman"/>
                <a:cs typeface="Times New Roman"/>
              </a:rPr>
              <a:t> May, ASCCC Executive Committee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Curriculum Institute 2016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Double Tree Hilton Anaheim, July 7-9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492" y="2120436"/>
            <a:ext cx="3273049" cy="21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SAM Code (CB09)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b="1" dirty="0">
                <a:latin typeface="Times New Roman"/>
                <a:cs typeface="Times New Roman"/>
              </a:rPr>
              <a:t>*(A)  Apprenticeship </a:t>
            </a:r>
            <a:r>
              <a:rPr lang="en-US" sz="4900" dirty="0">
                <a:latin typeface="Times New Roman"/>
                <a:cs typeface="Times New Roman"/>
              </a:rPr>
              <a:t>(offered to apprentices only)</a:t>
            </a:r>
          </a:p>
          <a:p>
            <a:pPr marL="0" indent="0"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6200" b="1" dirty="0">
                <a:latin typeface="Times New Roman"/>
                <a:cs typeface="Times New Roman"/>
              </a:rPr>
              <a:t>*(B)  Advanced Occupational </a:t>
            </a:r>
            <a:endParaRPr lang="en-US" sz="6200" dirty="0">
              <a:latin typeface="Times New Roman"/>
              <a:cs typeface="Times New Roman"/>
            </a:endParaRPr>
          </a:p>
          <a:p>
            <a:pPr marL="571500" lvl="1" indent="0">
              <a:buNone/>
            </a:pPr>
            <a:r>
              <a:rPr lang="en-US" sz="4900" dirty="0">
                <a:latin typeface="Times New Roman"/>
                <a:cs typeface="Times New Roman"/>
              </a:rPr>
              <a:t>A “B” course is offered in one specific occupational area only and clearly labels its taker as a major in this area. The course may be a “capstone course” that is taken as the last requirement for a career technical education program. </a:t>
            </a:r>
          </a:p>
          <a:p>
            <a:pPr marL="0" indent="0"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6200" b="1" dirty="0">
                <a:latin typeface="Times New Roman"/>
                <a:cs typeface="Times New Roman"/>
              </a:rPr>
              <a:t>*(C)  Clearly Occupationa</a:t>
            </a:r>
            <a:r>
              <a:rPr lang="en-US" sz="5000" b="1" dirty="0">
                <a:latin typeface="Times New Roman"/>
                <a:cs typeface="Times New Roman"/>
              </a:rPr>
              <a:t>l </a:t>
            </a:r>
            <a:r>
              <a:rPr lang="en-US" sz="4900" dirty="0">
                <a:latin typeface="Times New Roman"/>
                <a:cs typeface="Times New Roman"/>
              </a:rPr>
              <a:t>(but not advanced)</a:t>
            </a:r>
          </a:p>
          <a:p>
            <a:pPr marL="571500" lvl="1" indent="0">
              <a:buNone/>
            </a:pPr>
            <a:r>
              <a:rPr lang="en-US" sz="4900" dirty="0">
                <a:latin typeface="Times New Roman"/>
                <a:cs typeface="Times New Roman"/>
              </a:rPr>
              <a:t>Courses will generally be taken by students in the middle stages of their programs and should be of difficulty level sufficient to detract “drop-ins.”</a:t>
            </a:r>
          </a:p>
          <a:p>
            <a:pPr marL="0" indent="0"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6200" b="1" dirty="0">
                <a:latin typeface="Times New Roman"/>
                <a:cs typeface="Times New Roman"/>
              </a:rPr>
              <a:t>*(D)  Possibly Occupational</a:t>
            </a:r>
          </a:p>
          <a:p>
            <a:pPr marL="571500" lvl="1" indent="0">
              <a:buNone/>
            </a:pPr>
            <a:r>
              <a:rPr lang="en-US" sz="4900" dirty="0">
                <a:latin typeface="Times New Roman"/>
                <a:cs typeface="Times New Roman"/>
              </a:rPr>
              <a:t>“D” courses are those taken by students in the beginning stages of their occupational programs. The “D” priority can also be used for service (or survey) courses for other occupational Programs. </a:t>
            </a:r>
          </a:p>
          <a:p>
            <a:pPr marL="0" indent="0"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6200" b="1" dirty="0">
                <a:latin typeface="Times New Roman"/>
                <a:cs typeface="Times New Roman"/>
              </a:rPr>
              <a:t>  (E)  Non-Occupational</a:t>
            </a:r>
          </a:p>
          <a:p>
            <a:pPr marL="571500" lvl="1" indent="0">
              <a:buNone/>
            </a:pPr>
            <a:r>
              <a:rPr lang="en-US" sz="4900" dirty="0">
                <a:latin typeface="Times New Roman"/>
                <a:cs typeface="Times New Roman"/>
              </a:rPr>
              <a:t>These courses are non-occupational.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1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SAM Code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54" y="1523999"/>
            <a:ext cx="8229600" cy="5247503"/>
          </a:xfrm>
        </p:spPr>
        <p:txBody>
          <a:bodyPr>
            <a:normAutofit fontScale="77500" lnSpcReduction="20000"/>
          </a:bodyPr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reports</a:t>
            </a: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DataMart reports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Scorecard</a:t>
            </a: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Plan Goals – Progress on Measurable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Gainful Employment Program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Perkins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Indicator Reports  (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VTEA)</a:t>
            </a: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President's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Study reports - used for Hiring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eligibility for access to CTE grant funding</a:t>
            </a:r>
          </a:p>
          <a:p>
            <a:pPr lv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Audit program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067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CIP Codes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The </a:t>
            </a:r>
            <a:r>
              <a:rPr lang="en-US" sz="3200" b="1" dirty="0">
                <a:latin typeface="Times New Roman"/>
                <a:cs typeface="Times New Roman"/>
              </a:rPr>
              <a:t>Classification of Instructional Program (CIP) </a:t>
            </a:r>
            <a:r>
              <a:rPr lang="en-US" sz="3200" dirty="0">
                <a:latin typeface="Times New Roman"/>
                <a:cs typeface="Times New Roman"/>
              </a:rPr>
              <a:t>Code is the federal standard for instructional program classification.</a:t>
            </a:r>
          </a:p>
          <a:p>
            <a:pPr marL="0" indent="0">
              <a:buNone/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58" y="3670597"/>
            <a:ext cx="6674551" cy="24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2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CIP Code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Federal Reporting (IPEDS)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Gainful Employment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Financial Aid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Baccalaureate Degrees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Veterans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Accreditation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Curriculum </a:t>
            </a:r>
            <a:r>
              <a:rPr lang="en-US" dirty="0" smtClean="0">
                <a:latin typeface="Times New Roman"/>
                <a:cs typeface="Times New Roman"/>
              </a:rPr>
              <a:t>Inventory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02" y="250526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SOC Codes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/>
                <a:cs typeface="Times New Roman"/>
              </a:rPr>
              <a:t>Standard Occupational Classifications (SOC) </a:t>
            </a:r>
            <a:r>
              <a:rPr lang="en-US" sz="3200" dirty="0" smtClean="0">
                <a:latin typeface="Times New Roman"/>
                <a:cs typeface="Times New Roman"/>
              </a:rPr>
              <a:t>Codes are used by the federal government to collect occupational data, enabling </a:t>
            </a:r>
            <a:r>
              <a:rPr lang="en-US" sz="3200" dirty="0" err="1" smtClean="0">
                <a:latin typeface="Times New Roman"/>
                <a:cs typeface="Times New Roman"/>
              </a:rPr>
              <a:t>comparsion</a:t>
            </a:r>
            <a:r>
              <a:rPr lang="en-US" sz="3200" dirty="0" smtClean="0">
                <a:latin typeface="Times New Roman"/>
                <a:cs typeface="Times New Roman"/>
              </a:rPr>
              <a:t> of occupations across data sets.</a:t>
            </a:r>
          </a:p>
          <a:p>
            <a:pPr marL="0" indent="0">
              <a:buNone/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0005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5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SOC Codes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Gainful </a:t>
            </a:r>
            <a:r>
              <a:rPr lang="en-US" dirty="0">
                <a:latin typeface="Times New Roman"/>
                <a:cs typeface="Times New Roman"/>
              </a:rPr>
              <a:t>Employment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Financial Aid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Baccalaureate Degrees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Veterans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WIOA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Salary Surfer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57" y="2080317"/>
            <a:ext cx="4302803" cy="34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MIS Codes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Management Information System (MIS) </a:t>
            </a:r>
            <a:r>
              <a:rPr lang="en-US" sz="2800" dirty="0" smtClean="0">
                <a:latin typeface="Times New Roman"/>
                <a:cs typeface="Times New Roman"/>
              </a:rPr>
              <a:t>coding encompasses all of the coding that has been discussed.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057" y="2791795"/>
            <a:ext cx="3685205" cy="36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MIS Codes for Curriculum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MIS Course Codes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CB03 Course-Top-Code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CB04 Course-Credit-Status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CB05 Course-Transfer-Status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CB08 Course-Basic-Skills-Status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CB09 Course-SAM-Priority-Code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CB10 Course-Coop-Work-Exp-Ed-Status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CB11 Course-Classification-Code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CB21 Course-Prior-to-College-Level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CB22 Course-Noncredit-Category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CB24 Course-Program-Status </a:t>
            </a:r>
            <a:endParaRPr lang="en-US" sz="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137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MIS Codes for Curriculum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/>
                <a:cs typeface="Times New Roman"/>
              </a:rPr>
              <a:t>MIS Program Codes</a:t>
            </a:r>
          </a:p>
          <a:p>
            <a:r>
              <a:rPr lang="en-US" dirty="0">
                <a:latin typeface="Times New Roman"/>
                <a:cs typeface="Times New Roman"/>
              </a:rPr>
              <a:t>SP01 Student-Program-Identifier </a:t>
            </a:r>
          </a:p>
          <a:p>
            <a:r>
              <a:rPr lang="en-US" dirty="0">
                <a:latin typeface="Times New Roman"/>
                <a:cs typeface="Times New Roman"/>
              </a:rPr>
              <a:t>SP02 Student-Program-Award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92" y="3683489"/>
            <a:ext cx="5077623" cy="25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Use of TOP and MIS Coding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>
                <a:latin typeface="Times New Roman"/>
                <a:cs typeface="Times New Roman"/>
              </a:rPr>
              <a:t>Apportionment and grant funding (Perkins)</a:t>
            </a:r>
          </a:p>
          <a:p>
            <a:pPr lvl="1"/>
            <a:r>
              <a:rPr lang="en-US" sz="3200" dirty="0">
                <a:latin typeface="Times New Roman"/>
                <a:cs typeface="Times New Roman"/>
                <a:hlinkClick r:id="rId2"/>
              </a:rPr>
              <a:t>SalarySurfer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>
                <a:latin typeface="Times New Roman"/>
                <a:cs typeface="Times New Roman"/>
                <a:hlinkClick r:id="rId3"/>
              </a:rPr>
              <a:t>Student Success Scorecard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>
                <a:latin typeface="Times New Roman"/>
                <a:cs typeface="Times New Roman"/>
                <a:hlinkClick r:id="rId4"/>
              </a:rPr>
              <a:t>LaunchBoard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>
                <a:latin typeface="Times New Roman"/>
                <a:cs typeface="Times New Roman"/>
                <a:hlinkClick r:id="rId5"/>
              </a:rPr>
              <a:t>Data Mart (Program Awards)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>
                <a:latin typeface="Times New Roman"/>
                <a:cs typeface="Times New Roman"/>
              </a:rPr>
              <a:t>Report to IPEDS/ Gainful Employment</a:t>
            </a:r>
          </a:p>
          <a:p>
            <a:pPr lvl="1"/>
            <a:r>
              <a:rPr lang="en-US" sz="3200" dirty="0">
                <a:latin typeface="Times New Roman"/>
                <a:cs typeface="Times New Roman"/>
              </a:rPr>
              <a:t>Report to the state legislature (ARCC 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31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Outcomes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7019" cy="5023980"/>
          </a:xfrm>
        </p:spPr>
        <p:txBody>
          <a:bodyPr>
            <a:normAutofit/>
          </a:bodyPr>
          <a:lstStyle/>
          <a:p>
            <a:pPr marL="0" indent="0">
              <a:spcBef>
                <a:spcPts val="2472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Attendees will:</a:t>
            </a:r>
          </a:p>
          <a:p>
            <a:pPr>
              <a:spcBef>
                <a:spcPts val="2472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Learn about course and program data codes including </a:t>
            </a:r>
            <a:r>
              <a:rPr lang="en-US" sz="2800" dirty="0">
                <a:latin typeface="Times New Roman"/>
                <a:cs typeface="Times New Roman"/>
              </a:rPr>
              <a:t>TOP codes, CIP codes, SAM codes, and CB </a:t>
            </a:r>
            <a:r>
              <a:rPr lang="en-US" sz="2800" dirty="0" smtClean="0">
                <a:latin typeface="Times New Roman"/>
                <a:cs typeface="Times New Roman"/>
              </a:rPr>
              <a:t>codes;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spcBef>
                <a:spcPts val="2472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Engage in dialog to better understand these codes.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19" y="2605796"/>
            <a:ext cx="4155994" cy="27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TOP          CIP          SOC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72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Why is it important for these systems to align?</a:t>
            </a:r>
          </a:p>
          <a:p>
            <a:pPr>
              <a:spcBef>
                <a:spcPts val="1272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What are the challenges with TOP Codes?</a:t>
            </a:r>
          </a:p>
          <a:p>
            <a:pPr>
              <a:spcBef>
                <a:spcPts val="1272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What are the challenges aligning TOP to CIP?</a:t>
            </a:r>
          </a:p>
          <a:p>
            <a:pPr>
              <a:spcBef>
                <a:spcPts val="1272"/>
              </a:spcBef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76831" y="8505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89088" y="8505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74" y="3425161"/>
            <a:ext cx="3675830" cy="27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Curriculum Issues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3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CTE </a:t>
            </a:r>
            <a:r>
              <a:rPr lang="en-US" sz="2800" b="1" dirty="0">
                <a:latin typeface="Times New Roman"/>
                <a:cs typeface="Times New Roman"/>
              </a:rPr>
              <a:t>and </a:t>
            </a:r>
            <a:r>
              <a:rPr lang="en-US" sz="2800" b="1" dirty="0" smtClean="0">
                <a:latin typeface="Times New Roman"/>
                <a:cs typeface="Times New Roman"/>
              </a:rPr>
              <a:t>Non CTE Programs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Biology/*Biotechnology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Geography/*</a:t>
            </a:r>
            <a:r>
              <a:rPr lang="en-US" sz="2800" dirty="0">
                <a:latin typeface="Times New Roman"/>
                <a:cs typeface="Times New Roman"/>
              </a:rPr>
              <a:t>GIS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Dramatic Arts/*</a:t>
            </a:r>
            <a:r>
              <a:rPr lang="en-US" sz="2800" dirty="0">
                <a:latin typeface="Times New Roman"/>
                <a:cs typeface="Times New Roman"/>
              </a:rPr>
              <a:t>Technical </a:t>
            </a:r>
            <a:r>
              <a:rPr lang="en-US" sz="2800" dirty="0" smtClean="0">
                <a:latin typeface="Times New Roman"/>
                <a:cs typeface="Times New Roman"/>
              </a:rPr>
              <a:t>Theatre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*0115 	Natural Resources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  0301	Environmental </a:t>
            </a:r>
            <a:r>
              <a:rPr lang="en-US" sz="2800" dirty="0">
                <a:latin typeface="Times New Roman"/>
                <a:cs typeface="Times New Roman"/>
              </a:rPr>
              <a:t>Sciences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 smtClean="0">
              <a:latin typeface="Times New Roman"/>
              <a:cs typeface="Times New Roman"/>
            </a:endParaRPr>
          </a:p>
        </p:txBody>
      </p:sp>
      <p:pic>
        <p:nvPicPr>
          <p:cNvPr id="4099" name="Picture 3" descr="C:\Users\HayesGuest\AppData\Local\Microsoft\Windows\Temporary Internet Files\Content.IE5\T3E8F2Q6\MC90029322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389">
            <a:off x="6526213" y="2816226"/>
            <a:ext cx="1789112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Dueling TOP Codes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*0514		Office Technology 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*0702.10 	Software Application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latin typeface="Times New Roman"/>
                <a:cs typeface="Times New Roman"/>
              </a:rPr>
              <a:t>*0614		Digital Media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*07XX 	Computer Technology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  0801 </a:t>
            </a:r>
            <a:r>
              <a:rPr lang="en-US" dirty="0">
                <a:latin typeface="Times New Roman"/>
                <a:cs typeface="Times New Roman"/>
              </a:rPr>
              <a:t>		Education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*1305.50 	The School Age Child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4901.20</a:t>
            </a:r>
            <a:r>
              <a:rPr lang="en-US" dirty="0">
                <a:latin typeface="Times New Roman"/>
                <a:cs typeface="Times New Roman"/>
              </a:rPr>
              <a:t>	Liberal Studies (</a:t>
            </a:r>
            <a:r>
              <a:rPr lang="en-US" i="1" dirty="0">
                <a:latin typeface="Times New Roman"/>
                <a:cs typeface="Times New Roman"/>
              </a:rPr>
              <a:t>Elementary Teacher ADT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4930.60</a:t>
            </a:r>
            <a:r>
              <a:rPr lang="en-US" dirty="0">
                <a:latin typeface="Times New Roman"/>
                <a:cs typeface="Times New Roman"/>
              </a:rPr>
              <a:t>/.62 Elementary and Secondary Education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80" y="2150828"/>
            <a:ext cx="2857500" cy="18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it live?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199"/>
            <a:ext cx="4705500" cy="525780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0835		Physical Education </a:t>
            </a:r>
          </a:p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0835.50 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Intercollegiate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Athletics</a:t>
            </a:r>
          </a:p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1270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Kinesiology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*1306 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Nutrition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Foods, and Culinary</a:t>
            </a:r>
          </a:p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*1307 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Hospitality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309688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*1307.10	Restaurant and Food Services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61" y="3656807"/>
            <a:ext cx="3780339" cy="32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9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TOP Code Alignment Project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Improve the TOP/CIP Crosswalk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Project members include: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ASCCC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RP Group</a:t>
            </a:r>
          </a:p>
          <a:p>
            <a:pPr lvl="1"/>
            <a:r>
              <a:rPr lang="en-US" sz="2400" dirty="0" err="1" smtClean="0">
                <a:latin typeface="Times New Roman"/>
                <a:cs typeface="Times New Roman"/>
              </a:rPr>
              <a:t>WestEd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Chancellor’s Office</a:t>
            </a:r>
          </a:p>
          <a:p>
            <a:pPr lvl="2"/>
            <a:r>
              <a:rPr lang="en-US" sz="2400" dirty="0" smtClean="0">
                <a:latin typeface="Times New Roman"/>
                <a:cs typeface="Times New Roman"/>
              </a:rPr>
              <a:t>Academic Affairs Division</a:t>
            </a:r>
          </a:p>
          <a:p>
            <a:pPr lvl="2"/>
            <a:r>
              <a:rPr lang="en-US" sz="2400" dirty="0" smtClean="0">
                <a:latin typeface="Times New Roman"/>
                <a:cs typeface="Times New Roman"/>
              </a:rPr>
              <a:t>Workforce Economic Development Division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13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341" y="642551"/>
            <a:ext cx="8229600" cy="57088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Curriculum Chairs (current or former) who are interested in participating on this project pleas contact Julie Adams at: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julie@asccc.org</a:t>
            </a:r>
            <a:endParaRPr lang="en-US" sz="3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3" y="4213654"/>
            <a:ext cx="4364895" cy="180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Thank You!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1264508"/>
            <a:ext cx="78768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1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Who are you?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618"/>
            <a:ext cx="5464302" cy="4280381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Faculty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Curriculum Chairs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Curriculum Deans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CIOs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Curriculum Specialists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Chancellor’s Office representatives</a:t>
            </a:r>
          </a:p>
          <a:p>
            <a:pPr>
              <a:spcBef>
                <a:spcPts val="1776"/>
              </a:spcBef>
            </a:pPr>
            <a:r>
              <a:rPr lang="en-US" dirty="0" smtClean="0">
                <a:latin typeface="Times New Roman"/>
                <a:cs typeface="Times New Roman"/>
              </a:rPr>
              <a:t>Others?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18" y="1820562"/>
            <a:ext cx="4878482" cy="27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 Purpose and History of TOP Codes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491049"/>
            <a:ext cx="8229600" cy="4876800"/>
          </a:xfrm>
        </p:spPr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Taxonomy of Program (TOP) </a:t>
            </a:r>
            <a:r>
              <a:rPr lang="en-US" dirty="0" smtClean="0">
                <a:latin typeface="Times New Roman"/>
                <a:cs typeface="Times New Roman"/>
              </a:rPr>
              <a:t>codes categorize programs and courses.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Taxonomy of Programs was first published in 1979 by the Chancellor’s Office</a:t>
            </a:r>
            <a:r>
              <a:rPr lang="en-US" dirty="0" smtClean="0">
                <a:latin typeface="Times New Roman"/>
                <a:cs typeface="Times New Roman"/>
              </a:rPr>
              <a:t>. 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system of numerical codes used at the state level to collect and report information on programs and courses, in different colleges throughout the state, that have similar outcomes</a:t>
            </a:r>
            <a:r>
              <a:rPr lang="en-US" dirty="0"/>
              <a:t>.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1983 </a:t>
            </a:r>
            <a:r>
              <a:rPr lang="en-US" dirty="0">
                <a:latin typeface="Times New Roman"/>
                <a:cs typeface="Times New Roman"/>
              </a:rPr>
              <a:t>* added to identify vocational (CTE) </a:t>
            </a:r>
            <a:r>
              <a:rPr lang="en-US" dirty="0" smtClean="0">
                <a:latin typeface="Times New Roman"/>
                <a:cs typeface="Times New Roman"/>
              </a:rPr>
              <a:t>programs.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77" y="4844475"/>
            <a:ext cx="4384717" cy="20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TOP Code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Course </a:t>
            </a:r>
            <a:r>
              <a:rPr lang="en-US" dirty="0">
                <a:latin typeface="Times New Roman"/>
                <a:cs typeface="Times New Roman"/>
              </a:rPr>
              <a:t>Identification</a:t>
            </a:r>
          </a:p>
          <a:p>
            <a:r>
              <a:rPr lang="en-US" dirty="0">
                <a:latin typeface="Times New Roman"/>
                <a:cs typeface="Times New Roman"/>
              </a:rPr>
              <a:t>Program Identification</a:t>
            </a:r>
          </a:p>
          <a:p>
            <a:r>
              <a:rPr lang="en-US" dirty="0">
                <a:latin typeface="Times New Roman"/>
                <a:cs typeface="Times New Roman"/>
              </a:rPr>
              <a:t>Facilities, Budgets, Faculty, Outcome Reports</a:t>
            </a:r>
          </a:p>
          <a:p>
            <a:r>
              <a:rPr lang="en-US" dirty="0">
                <a:latin typeface="Times New Roman"/>
                <a:cs typeface="Times New Roman"/>
              </a:rPr>
              <a:t>Funding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Apportionment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Financial </a:t>
            </a:r>
            <a:r>
              <a:rPr lang="en-US" sz="2400" dirty="0" smtClean="0">
                <a:latin typeface="Times New Roman"/>
                <a:cs typeface="Times New Roman"/>
              </a:rPr>
              <a:t>Aid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Veterans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Grants (Perkins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034" y="366534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7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TOP Code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was designed to aggregate information about programs. However, a TOP code must also be assigned to every course in 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>
              <a:spcBef>
                <a:spcPts val="1176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does not contain as many specific choices as would a system designed for courses, each course should be given the TOP code that comes closest to describing the course content. </a:t>
            </a:r>
          </a:p>
        </p:txBody>
      </p:sp>
    </p:spTree>
    <p:extLst>
      <p:ext uri="{BB962C8B-B14F-4D97-AF65-F5344CB8AC3E}">
        <p14:creationId xmlns:p14="http://schemas.microsoft.com/office/powerpoint/2010/main" val="195228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TOP Code Structure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Two, Four, and Six </a:t>
            </a:r>
          </a:p>
          <a:p>
            <a:pPr marL="0" indent="0">
              <a:buNone/>
            </a:pPr>
            <a:endParaRPr lang="en-US" sz="2000" b="1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*01		Agriculture</a:t>
            </a:r>
          </a:p>
          <a:p>
            <a:r>
              <a:rPr lang="en-US" dirty="0">
                <a:latin typeface="Times New Roman"/>
                <a:cs typeface="Times New Roman"/>
              </a:rPr>
              <a:t>*0109 	</a:t>
            </a:r>
            <a:r>
              <a:rPr lang="en-US" dirty="0" smtClean="0">
                <a:latin typeface="Times New Roman"/>
                <a:cs typeface="Times New Roman"/>
              </a:rPr>
              <a:t>Horticulture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*0109.10 	Landscape</a:t>
            </a:r>
          </a:p>
          <a:p>
            <a:r>
              <a:rPr lang="en-US" dirty="0">
                <a:latin typeface="Times New Roman"/>
                <a:cs typeface="Times New Roman"/>
              </a:rPr>
              <a:t>*0109.20 	Floriculture</a:t>
            </a:r>
          </a:p>
          <a:p>
            <a:r>
              <a:rPr lang="en-US" dirty="0">
                <a:latin typeface="Times New Roman"/>
                <a:cs typeface="Times New Roman"/>
              </a:rPr>
              <a:t>*0109.30	Nursery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86" y="24420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TOP Code Structure &amp; Usage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 for which only the first two digits of the Taxonomy, the most general level of classification, are used. For example: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on staffing, the teaching assignment of each classroom faculty member is characterized by the two-digit TOP discipline of most of the courses he or she teaches.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reports, spending on instructional programs is broken down by two-digit TOP discipline.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facilities planning, assignable square feet for laboratories varies according to the TOP discipline.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4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SAM Code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Accountability Model (SAM)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indicate the degree to which a course is occupational (CTE), and to assist in identifying course sequence in CTE programs. 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149" y="3127253"/>
            <a:ext cx="4414904" cy="35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858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771</TotalTime>
  <Words>989</Words>
  <Application>Microsoft Macintosh PowerPoint</Application>
  <PresentationFormat>On-screen Show (4:3)</PresentationFormat>
  <Paragraphs>170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Breaking the Code</vt:lpstr>
      <vt:lpstr>Outcomes</vt:lpstr>
      <vt:lpstr>Who are you?</vt:lpstr>
      <vt:lpstr> Purpose and History of TOP Codes</vt:lpstr>
      <vt:lpstr>TOP Code Usage</vt:lpstr>
      <vt:lpstr>TOP Code Usage</vt:lpstr>
      <vt:lpstr>TOP Code Structure</vt:lpstr>
      <vt:lpstr>TOP Code Structure &amp; Usage</vt:lpstr>
      <vt:lpstr>SAM Code</vt:lpstr>
      <vt:lpstr>SAM Code (CB09)</vt:lpstr>
      <vt:lpstr>SAM Code Usage</vt:lpstr>
      <vt:lpstr>CIP Codes</vt:lpstr>
      <vt:lpstr>CIP Code Usage</vt:lpstr>
      <vt:lpstr>SOC Codes</vt:lpstr>
      <vt:lpstr>SOC Codes Usage</vt:lpstr>
      <vt:lpstr>MIS Codes</vt:lpstr>
      <vt:lpstr>MIS Codes for Curriculum</vt:lpstr>
      <vt:lpstr>MIS Codes for Curriculum</vt:lpstr>
      <vt:lpstr>Use of TOP and MIS Coding</vt:lpstr>
      <vt:lpstr>TOP          CIP          SOC</vt:lpstr>
      <vt:lpstr>Common Curriculum Issues</vt:lpstr>
      <vt:lpstr>Dueling TOP Codes</vt:lpstr>
      <vt:lpstr>Where does it live?</vt:lpstr>
      <vt:lpstr>TOP Code Alignment Project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63</cp:revision>
  <dcterms:created xsi:type="dcterms:W3CDTF">2015-10-21T19:14:41Z</dcterms:created>
  <dcterms:modified xsi:type="dcterms:W3CDTF">2016-07-08T20:58:02Z</dcterms:modified>
</cp:coreProperties>
</file>