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7"/>
  </p:notesMasterIdLst>
  <p:handoutMasterIdLst>
    <p:handoutMasterId r:id="rId28"/>
  </p:handoutMasterIdLst>
  <p:sldIdLst>
    <p:sldId id="256" r:id="rId2"/>
    <p:sldId id="257" r:id="rId3"/>
    <p:sldId id="258" r:id="rId4"/>
    <p:sldId id="260" r:id="rId5"/>
    <p:sldId id="266" r:id="rId6"/>
    <p:sldId id="283" r:id="rId7"/>
    <p:sldId id="265" r:id="rId8"/>
    <p:sldId id="264" r:id="rId9"/>
    <p:sldId id="275" r:id="rId10"/>
    <p:sldId id="267" r:id="rId11"/>
    <p:sldId id="259" r:id="rId12"/>
    <p:sldId id="261" r:id="rId13"/>
    <p:sldId id="268" r:id="rId14"/>
    <p:sldId id="269" r:id="rId15"/>
    <p:sldId id="270" r:id="rId16"/>
    <p:sldId id="271" r:id="rId17"/>
    <p:sldId id="272" r:id="rId18"/>
    <p:sldId id="262" r:id="rId19"/>
    <p:sldId id="273" r:id="rId20"/>
    <p:sldId id="280" r:id="rId21"/>
    <p:sldId id="281" r:id="rId22"/>
    <p:sldId id="282" r:id="rId23"/>
    <p:sldId id="274" r:id="rId24"/>
    <p:sldId id="276"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4" d="100"/>
          <a:sy n="74" d="100"/>
        </p:scale>
        <p:origin x="-65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69C9EC-5296-D44A-A7E3-9D50F2CBDD28}" type="datetimeFigureOut">
              <a:rPr lang="en-US" smtClean="0"/>
              <a:t>7/5/16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E1346-2993-0F4D-AEB3-7C0F53CDDF6D}" type="slidenum">
              <a:rPr lang="en-US" smtClean="0"/>
              <a:t>‹#›</a:t>
            </a:fld>
            <a:endParaRPr lang="en-US"/>
          </a:p>
        </p:txBody>
      </p:sp>
    </p:spTree>
    <p:extLst>
      <p:ext uri="{BB962C8B-B14F-4D97-AF65-F5344CB8AC3E}">
        <p14:creationId xmlns:p14="http://schemas.microsoft.com/office/powerpoint/2010/main" val="10939764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C79D6-1503-7C47-8D3D-9B8B046E9A19}" type="datetimeFigureOut">
              <a:rPr lang="en-US" smtClean="0"/>
              <a:t>7/5/16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8C551-7708-9B49-90E3-D153F408E572}" type="slidenum">
              <a:rPr lang="en-US" smtClean="0"/>
              <a:t>‹#›</a:t>
            </a:fld>
            <a:endParaRPr lang="en-US"/>
          </a:p>
        </p:txBody>
      </p:sp>
    </p:spTree>
    <p:extLst>
      <p:ext uri="{BB962C8B-B14F-4D97-AF65-F5344CB8AC3E}">
        <p14:creationId xmlns:p14="http://schemas.microsoft.com/office/powerpoint/2010/main" val="5880962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Ginni</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a:t>
            </a:fld>
            <a:endParaRPr lang="en-US"/>
          </a:p>
        </p:txBody>
      </p:sp>
    </p:spTree>
    <p:extLst>
      <p:ext uri="{BB962C8B-B14F-4D97-AF65-F5344CB8AC3E}">
        <p14:creationId xmlns:p14="http://schemas.microsoft.com/office/powerpoint/2010/main" val="577175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Ginni</a:t>
            </a:r>
            <a:endParaRPr lang="en-US" dirty="0" smtClean="0"/>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10</a:t>
            </a:fld>
            <a:endParaRPr lang="en-US"/>
          </a:p>
        </p:txBody>
      </p:sp>
    </p:spTree>
    <p:extLst>
      <p:ext uri="{BB962C8B-B14F-4D97-AF65-F5344CB8AC3E}">
        <p14:creationId xmlns:p14="http://schemas.microsoft.com/office/powerpoint/2010/main" val="1450410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Ginni</a:t>
            </a:r>
            <a:endParaRPr lang="en-US" dirty="0" smtClean="0"/>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11</a:t>
            </a:fld>
            <a:endParaRPr lang="en-US"/>
          </a:p>
        </p:txBody>
      </p:sp>
    </p:spTree>
    <p:extLst>
      <p:ext uri="{BB962C8B-B14F-4D97-AF65-F5344CB8AC3E}">
        <p14:creationId xmlns:p14="http://schemas.microsoft.com/office/powerpoint/2010/main" val="2790233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Ginni</a:t>
            </a:r>
            <a:endParaRPr lang="en-US" dirty="0" smtClean="0"/>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12</a:t>
            </a:fld>
            <a:endParaRPr lang="en-US"/>
          </a:p>
        </p:txBody>
      </p:sp>
    </p:spTree>
    <p:extLst>
      <p:ext uri="{BB962C8B-B14F-4D97-AF65-F5344CB8AC3E}">
        <p14:creationId xmlns:p14="http://schemas.microsoft.com/office/powerpoint/2010/main" val="1361362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Ginni</a:t>
            </a:r>
            <a:endParaRPr lang="en-US" dirty="0" smtClean="0"/>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13</a:t>
            </a:fld>
            <a:endParaRPr lang="en-US"/>
          </a:p>
        </p:txBody>
      </p:sp>
    </p:spTree>
    <p:extLst>
      <p:ext uri="{BB962C8B-B14F-4D97-AF65-F5344CB8AC3E}">
        <p14:creationId xmlns:p14="http://schemas.microsoft.com/office/powerpoint/2010/main" val="3928311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Ginni</a:t>
            </a:r>
            <a:endParaRPr lang="en-US" dirty="0" smtClean="0"/>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14</a:t>
            </a:fld>
            <a:endParaRPr lang="en-US"/>
          </a:p>
        </p:txBody>
      </p:sp>
    </p:spTree>
    <p:extLst>
      <p:ext uri="{BB962C8B-B14F-4D97-AF65-F5344CB8AC3E}">
        <p14:creationId xmlns:p14="http://schemas.microsoft.com/office/powerpoint/2010/main" val="4201122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Ginni</a:t>
            </a:r>
            <a:endParaRPr lang="en-US" dirty="0" smtClean="0"/>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15</a:t>
            </a:fld>
            <a:endParaRPr lang="en-US"/>
          </a:p>
        </p:txBody>
      </p:sp>
    </p:spTree>
    <p:extLst>
      <p:ext uri="{BB962C8B-B14F-4D97-AF65-F5344CB8AC3E}">
        <p14:creationId xmlns:p14="http://schemas.microsoft.com/office/powerpoint/2010/main" val="3529515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Michelle</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16</a:t>
            </a:fld>
            <a:endParaRPr lang="en-US"/>
          </a:p>
        </p:txBody>
      </p:sp>
    </p:spTree>
    <p:extLst>
      <p:ext uri="{BB962C8B-B14F-4D97-AF65-F5344CB8AC3E}">
        <p14:creationId xmlns:p14="http://schemas.microsoft.com/office/powerpoint/2010/main" val="962262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Michelle</a:t>
            </a:r>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17</a:t>
            </a:fld>
            <a:endParaRPr lang="en-US"/>
          </a:p>
        </p:txBody>
      </p:sp>
    </p:spTree>
    <p:extLst>
      <p:ext uri="{BB962C8B-B14F-4D97-AF65-F5344CB8AC3E}">
        <p14:creationId xmlns:p14="http://schemas.microsoft.com/office/powerpoint/2010/main" val="1748961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Michelle</a:t>
            </a:r>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18</a:t>
            </a:fld>
            <a:endParaRPr lang="en-US"/>
          </a:p>
        </p:txBody>
      </p:sp>
    </p:spTree>
    <p:extLst>
      <p:ext uri="{BB962C8B-B14F-4D97-AF65-F5344CB8AC3E}">
        <p14:creationId xmlns:p14="http://schemas.microsoft.com/office/powerpoint/2010/main" val="2683448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Michelle</a:t>
            </a:r>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19</a:t>
            </a:fld>
            <a:endParaRPr lang="en-US"/>
          </a:p>
        </p:txBody>
      </p:sp>
    </p:spTree>
    <p:extLst>
      <p:ext uri="{BB962C8B-B14F-4D97-AF65-F5344CB8AC3E}">
        <p14:creationId xmlns:p14="http://schemas.microsoft.com/office/powerpoint/2010/main" val="2103863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Ginni</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a:t>
            </a:fld>
            <a:endParaRPr lang="en-US"/>
          </a:p>
        </p:txBody>
      </p:sp>
    </p:spTree>
    <p:extLst>
      <p:ext uri="{BB962C8B-B14F-4D97-AF65-F5344CB8AC3E}">
        <p14:creationId xmlns:p14="http://schemas.microsoft.com/office/powerpoint/2010/main" val="391395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Michelle</a:t>
            </a:r>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20</a:t>
            </a:fld>
            <a:endParaRPr lang="en-US"/>
          </a:p>
        </p:txBody>
      </p:sp>
    </p:spTree>
    <p:extLst>
      <p:ext uri="{BB962C8B-B14F-4D97-AF65-F5344CB8AC3E}">
        <p14:creationId xmlns:p14="http://schemas.microsoft.com/office/powerpoint/2010/main" val="3122516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Ginni</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21</a:t>
            </a:fld>
            <a:endParaRPr lang="en-US"/>
          </a:p>
        </p:txBody>
      </p:sp>
    </p:spTree>
    <p:extLst>
      <p:ext uri="{BB962C8B-B14F-4D97-AF65-F5344CB8AC3E}">
        <p14:creationId xmlns:p14="http://schemas.microsoft.com/office/powerpoint/2010/main" val="2514648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Ginni</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22</a:t>
            </a:fld>
            <a:endParaRPr lang="en-US"/>
          </a:p>
        </p:txBody>
      </p:sp>
    </p:spTree>
    <p:extLst>
      <p:ext uri="{BB962C8B-B14F-4D97-AF65-F5344CB8AC3E}">
        <p14:creationId xmlns:p14="http://schemas.microsoft.com/office/powerpoint/2010/main" val="1027530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23</a:t>
            </a:fld>
            <a:endParaRPr lang="en-US"/>
          </a:p>
        </p:txBody>
      </p:sp>
    </p:spTree>
    <p:extLst>
      <p:ext uri="{BB962C8B-B14F-4D97-AF65-F5344CB8AC3E}">
        <p14:creationId xmlns:p14="http://schemas.microsoft.com/office/powerpoint/2010/main" val="90157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24</a:t>
            </a:fld>
            <a:endParaRPr lang="en-US"/>
          </a:p>
        </p:txBody>
      </p:sp>
    </p:spTree>
    <p:extLst>
      <p:ext uri="{BB962C8B-B14F-4D97-AF65-F5344CB8AC3E}">
        <p14:creationId xmlns:p14="http://schemas.microsoft.com/office/powerpoint/2010/main" val="3580107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25</a:t>
            </a:fld>
            <a:endParaRPr lang="en-US"/>
          </a:p>
        </p:txBody>
      </p:sp>
    </p:spTree>
    <p:extLst>
      <p:ext uri="{BB962C8B-B14F-4D97-AF65-F5344CB8AC3E}">
        <p14:creationId xmlns:p14="http://schemas.microsoft.com/office/powerpoint/2010/main" val="3562874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Michelle</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3</a:t>
            </a:fld>
            <a:endParaRPr lang="en-US"/>
          </a:p>
        </p:txBody>
      </p:sp>
    </p:spTree>
    <p:extLst>
      <p:ext uri="{BB962C8B-B14F-4D97-AF65-F5344CB8AC3E}">
        <p14:creationId xmlns:p14="http://schemas.microsoft.com/office/powerpoint/2010/main" val="251675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Michelle</a:t>
            </a:r>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4</a:t>
            </a:fld>
            <a:endParaRPr lang="en-US"/>
          </a:p>
        </p:txBody>
      </p:sp>
    </p:spTree>
    <p:extLst>
      <p:ext uri="{BB962C8B-B14F-4D97-AF65-F5344CB8AC3E}">
        <p14:creationId xmlns:p14="http://schemas.microsoft.com/office/powerpoint/2010/main" val="238402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Michelle</a:t>
            </a:r>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5</a:t>
            </a:fld>
            <a:endParaRPr lang="en-US"/>
          </a:p>
        </p:txBody>
      </p:sp>
    </p:spTree>
    <p:extLst>
      <p:ext uri="{BB962C8B-B14F-4D97-AF65-F5344CB8AC3E}">
        <p14:creationId xmlns:p14="http://schemas.microsoft.com/office/powerpoint/2010/main" val="3244388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Michelle</a:t>
            </a:r>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6</a:t>
            </a:fld>
            <a:endParaRPr lang="en-US"/>
          </a:p>
        </p:txBody>
      </p:sp>
    </p:spTree>
    <p:extLst>
      <p:ext uri="{BB962C8B-B14F-4D97-AF65-F5344CB8AC3E}">
        <p14:creationId xmlns:p14="http://schemas.microsoft.com/office/powerpoint/2010/main" val="4160614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Michelle</a:t>
            </a:r>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7</a:t>
            </a:fld>
            <a:endParaRPr lang="en-US"/>
          </a:p>
        </p:txBody>
      </p:sp>
    </p:spTree>
    <p:extLst>
      <p:ext uri="{BB962C8B-B14F-4D97-AF65-F5344CB8AC3E}">
        <p14:creationId xmlns:p14="http://schemas.microsoft.com/office/powerpoint/2010/main" val="95234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Michelle</a:t>
            </a:r>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8</a:t>
            </a:fld>
            <a:endParaRPr lang="en-US"/>
          </a:p>
        </p:txBody>
      </p:sp>
    </p:spTree>
    <p:extLst>
      <p:ext uri="{BB962C8B-B14F-4D97-AF65-F5344CB8AC3E}">
        <p14:creationId xmlns:p14="http://schemas.microsoft.com/office/powerpoint/2010/main" val="1612896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Ginni</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9</a:t>
            </a:fld>
            <a:endParaRPr lang="en-US"/>
          </a:p>
        </p:txBody>
      </p:sp>
    </p:spTree>
    <p:extLst>
      <p:ext uri="{BB962C8B-B14F-4D97-AF65-F5344CB8AC3E}">
        <p14:creationId xmlns:p14="http://schemas.microsoft.com/office/powerpoint/2010/main" val="728217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9ADD61-EEF5-2348-83D8-FD04C3E15CEC}" type="datetime2">
              <a:rPr lang="en-US" smtClean="0"/>
              <a:t>Tuesday, July 5,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BB820B-186E-2947-BB12-3EC4A5DE4DE0}" type="datetime2">
              <a:rPr lang="en-US" smtClean="0"/>
              <a:t>Tuesday, July 5,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55F10D-FAD2-844B-B5DC-69912D5C3A11}" type="datetime2">
              <a:rPr lang="en-US" smtClean="0"/>
              <a:t>Tuesday, July 5,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123EB8-BA5D-8242-B3E4-7D5DE5AEAA1A}" type="datetime2">
              <a:rPr lang="en-US" smtClean="0"/>
              <a:t>Tuesday, July 5,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29D327-9D85-1647-A682-BA316D483935}" type="datetime2">
              <a:rPr lang="en-US" smtClean="0"/>
              <a:t>Tuesday, July 5,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3EF31A-1829-024C-A3D7-62AA97CD9086}" type="datetime2">
              <a:rPr lang="en-US" smtClean="0"/>
              <a:t>Tuesday, July 5, 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79D408-94E1-DE46-A54B-93A38F0830E0}" type="datetime2">
              <a:rPr lang="en-US" smtClean="0"/>
              <a:t>Tuesday, July 5, 16</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318B85-11A9-BA4A-8FCB-2174F8DE5769}" type="datetime2">
              <a:rPr lang="en-US" smtClean="0"/>
              <a:t>Tuesday, July 5, 16</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8613C-1104-AD4D-A075-FA92784E9231}" type="datetime2">
              <a:rPr lang="en-US" smtClean="0"/>
              <a:t>Tuesday, July 5, 16</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B7E43-37BF-7B46-A4FA-D118562AF4DA}" type="datetime2">
              <a:rPr lang="en-US" smtClean="0"/>
              <a:t>Tuesday, July 5, 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F9FE51-5740-DA43-B8FA-B6D33B557C9D}" type="datetime2">
              <a:rPr lang="en-US" smtClean="0"/>
              <a:t>Tuesday, July 5, 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DB7A719-DBB8-2B47-9A59-0DB77E3FF046}" type="datetime2">
              <a:rPr lang="en-US" smtClean="0"/>
              <a:t>Tuesday, July 5, 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asccc.org/disciplines-list" TargetMode="External"/><Relationship Id="rId4" Type="http://schemas.openxmlformats.org/officeDocument/2006/relationships/hyperlink" Target="http://www.asccc.org/sites/default/files/2014MinuimumQualifications.pdf" TargetMode="External"/><Relationship Id="rId5" Type="http://schemas.openxmlformats.org/officeDocument/2006/relationships/hyperlink" Target="http://californiacommunitycolleges.cccco.edu/Portals/0/FlipBooks/2014_MQHandbook/" TargetMode="External"/><Relationship Id="rId6"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683920"/>
          </a:xfrm>
        </p:spPr>
        <p:txBody>
          <a:bodyPr/>
          <a:lstStyle/>
          <a:p>
            <a:pPr algn="ctr"/>
            <a:r>
              <a:rPr lang="en-US" sz="4400" b="1" cap="none" dirty="0" smtClean="0">
                <a:latin typeface="Times New Roman"/>
                <a:cs typeface="Times New Roman"/>
              </a:rPr>
              <a:t>Placing Courses in Disciplines</a:t>
            </a:r>
            <a:endParaRPr lang="en-US" sz="4400" b="1" cap="none" dirty="0">
              <a:latin typeface="Times New Roman"/>
              <a:cs typeface="Times New Roman"/>
            </a:endParaRPr>
          </a:p>
        </p:txBody>
      </p:sp>
      <p:sp>
        <p:nvSpPr>
          <p:cNvPr id="3" name="Subtitle 2"/>
          <p:cNvSpPr>
            <a:spLocks noGrp="1"/>
          </p:cNvSpPr>
          <p:nvPr>
            <p:ph type="subTitle" idx="1"/>
          </p:nvPr>
        </p:nvSpPr>
        <p:spPr>
          <a:xfrm>
            <a:off x="685800" y="3854888"/>
            <a:ext cx="4243355" cy="2256059"/>
          </a:xfrm>
        </p:spPr>
        <p:txBody>
          <a:bodyPr>
            <a:normAutofit/>
          </a:bodyPr>
          <a:lstStyle/>
          <a:p>
            <a:pPr>
              <a:spcAft>
                <a:spcPts val="600"/>
              </a:spcAft>
            </a:pPr>
            <a:r>
              <a:rPr lang="en-US" sz="2800" i="1" dirty="0" smtClean="0">
                <a:latin typeface="Times New Roman"/>
                <a:cs typeface="Times New Roman"/>
              </a:rPr>
              <a:t>Michelle Grimes Hillman, Long Beach City College</a:t>
            </a:r>
          </a:p>
          <a:p>
            <a:pPr>
              <a:spcAft>
                <a:spcPts val="600"/>
              </a:spcAft>
            </a:pPr>
            <a:r>
              <a:rPr lang="en-US" sz="2800" i="1" dirty="0" err="1" smtClean="0">
                <a:latin typeface="Times New Roman"/>
                <a:cs typeface="Times New Roman"/>
              </a:rPr>
              <a:t>Ginni</a:t>
            </a:r>
            <a:r>
              <a:rPr lang="en-US" sz="2800" i="1" dirty="0" smtClean="0">
                <a:latin typeface="Times New Roman"/>
                <a:cs typeface="Times New Roman"/>
              </a:rPr>
              <a:t> May, ASCCC Executive Committee</a:t>
            </a:r>
          </a:p>
          <a:p>
            <a:endParaRPr lang="en-US" dirty="0" smtClean="0">
              <a:latin typeface="Times New Roman"/>
              <a:cs typeface="Times New Roman"/>
            </a:endParaRPr>
          </a:p>
          <a:p>
            <a:endParaRPr lang="en-US" dirty="0">
              <a:latin typeface="Times New Roman"/>
              <a:cs typeface="Times New Roman"/>
            </a:endParaRPr>
          </a:p>
        </p:txBody>
      </p:sp>
      <p:pic>
        <p:nvPicPr>
          <p:cNvPr id="5" name="Picture 4" descr="ASCCC_Logo"/>
          <p:cNvPicPr/>
          <p:nvPr/>
        </p:nvPicPr>
        <p:blipFill>
          <a:blip r:embed="rId3"/>
          <a:srcRect/>
          <a:stretch>
            <a:fillRect/>
          </a:stretch>
        </p:blipFill>
        <p:spPr bwMode="auto">
          <a:xfrm>
            <a:off x="2249507" y="400050"/>
            <a:ext cx="4231670" cy="786470"/>
          </a:xfrm>
          <a:prstGeom prst="rect">
            <a:avLst/>
          </a:prstGeom>
          <a:noFill/>
          <a:ln w="9525">
            <a:noFill/>
            <a:miter lim="800000"/>
            <a:headEnd/>
            <a:tailEnd/>
          </a:ln>
        </p:spPr>
      </p:pic>
      <p:pic>
        <p:nvPicPr>
          <p:cNvPr id="7" name="Picture 6"/>
          <p:cNvPicPr>
            <a:picLocks noChangeAspect="1"/>
          </p:cNvPicPr>
          <p:nvPr/>
        </p:nvPicPr>
        <p:blipFill>
          <a:blip r:embed="rId4"/>
          <a:stretch>
            <a:fillRect/>
          </a:stretch>
        </p:blipFill>
        <p:spPr>
          <a:xfrm>
            <a:off x="4724400" y="3854888"/>
            <a:ext cx="3810000" cy="2133600"/>
          </a:xfrm>
          <a:prstGeom prst="rect">
            <a:avLst/>
          </a:prstGeom>
        </p:spPr>
      </p:pic>
      <p:sp>
        <p:nvSpPr>
          <p:cNvPr id="9" name="Rectangle 8"/>
          <p:cNvSpPr/>
          <p:nvPr/>
        </p:nvSpPr>
        <p:spPr>
          <a:xfrm>
            <a:off x="1392904" y="2285287"/>
            <a:ext cx="6662992" cy="923330"/>
          </a:xfrm>
          <a:prstGeom prst="rect">
            <a:avLst/>
          </a:prstGeom>
        </p:spPr>
        <p:txBody>
          <a:bodyPr wrap="square">
            <a:spAutoFit/>
          </a:bodyPr>
          <a:lstStyle/>
          <a:p>
            <a:pPr algn="ctr"/>
            <a:r>
              <a:rPr lang="en-US" dirty="0">
                <a:solidFill>
                  <a:srgbClr val="FF0000"/>
                </a:solidFill>
                <a:latin typeface="Times New Roman"/>
                <a:cs typeface="Times New Roman"/>
              </a:rPr>
              <a:t>Curriculum Institute 2016</a:t>
            </a:r>
          </a:p>
          <a:p>
            <a:pPr algn="ctr"/>
            <a:r>
              <a:rPr lang="en-US" dirty="0">
                <a:solidFill>
                  <a:srgbClr val="FF0000"/>
                </a:solidFill>
                <a:latin typeface="Times New Roman"/>
                <a:cs typeface="Times New Roman"/>
              </a:rPr>
              <a:t>Double Tree Hilton Anaheim, July 7-9</a:t>
            </a:r>
          </a:p>
          <a:p>
            <a:endParaRPr lang="en-US" dirty="0"/>
          </a:p>
        </p:txBody>
      </p:sp>
    </p:spTree>
    <p:extLst>
      <p:ext uri="{BB962C8B-B14F-4D97-AF65-F5344CB8AC3E}">
        <p14:creationId xmlns:p14="http://schemas.microsoft.com/office/powerpoint/2010/main" val="2571385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Local Minimum Qualifications</a:t>
            </a:r>
            <a:endParaRPr lang="en-US" dirty="0">
              <a:latin typeface="Times New Roman"/>
              <a:cs typeface="Times New Roman"/>
            </a:endParaRPr>
          </a:p>
        </p:txBody>
      </p:sp>
      <p:sp>
        <p:nvSpPr>
          <p:cNvPr id="3" name="Content Placeholder 2"/>
          <p:cNvSpPr>
            <a:spLocks noGrp="1"/>
          </p:cNvSpPr>
          <p:nvPr>
            <p:ph idx="1"/>
          </p:nvPr>
        </p:nvSpPr>
        <p:spPr/>
        <p:txBody>
          <a:bodyPr/>
          <a:lstStyle/>
          <a:p>
            <a:r>
              <a:rPr lang="en-US" dirty="0">
                <a:latin typeface="Times New Roman"/>
                <a:cs typeface="Times New Roman"/>
              </a:rPr>
              <a:t>A district may establish additional qualifications which are more rigorous than the state-established MQs. </a:t>
            </a:r>
          </a:p>
          <a:p>
            <a:r>
              <a:rPr lang="en-US" dirty="0">
                <a:latin typeface="Times New Roman"/>
                <a:cs typeface="Times New Roman"/>
              </a:rPr>
              <a:t>However, local MQs </a:t>
            </a:r>
            <a:r>
              <a:rPr lang="en-US" b="1" dirty="0">
                <a:latin typeface="Times New Roman"/>
                <a:cs typeface="Times New Roman"/>
              </a:rPr>
              <a:t>cannot</a:t>
            </a:r>
            <a:r>
              <a:rPr lang="en-US" dirty="0">
                <a:latin typeface="Times New Roman"/>
                <a:cs typeface="Times New Roman"/>
              </a:rPr>
              <a:t> be less rigorous than the state-established MQs. </a:t>
            </a:r>
          </a:p>
          <a:p>
            <a:pPr marL="0" indent="0">
              <a:buNone/>
            </a:pPr>
            <a:r>
              <a:rPr lang="en-US" dirty="0" smtClean="0">
                <a:latin typeface="Times New Roman"/>
                <a:cs typeface="Times New Roman"/>
              </a:rPr>
              <a:t>		    </a:t>
            </a:r>
          </a:p>
          <a:p>
            <a:pPr marL="0" indent="0">
              <a:buNone/>
            </a:pPr>
            <a:endParaRPr lang="en-US" dirty="0">
              <a:latin typeface="Times New Roman"/>
              <a:cs typeface="Times New Roman"/>
            </a:endParaRPr>
          </a:p>
          <a:p>
            <a:pPr marL="0" indent="0">
              <a:buNone/>
            </a:pPr>
            <a:endParaRPr lang="en-US" dirty="0" smtClean="0">
              <a:latin typeface="Times New Roman"/>
              <a:cs typeface="Times New Roman"/>
            </a:endParaRPr>
          </a:p>
          <a:p>
            <a:pPr marL="0" indent="0">
              <a:buNone/>
            </a:pPr>
            <a:endParaRPr lang="en-US" dirty="0">
              <a:latin typeface="Times New Roman"/>
              <a:cs typeface="Times New Roman"/>
            </a:endParaRPr>
          </a:p>
          <a:p>
            <a:pPr marL="0" indent="0">
              <a:buNone/>
            </a:pPr>
            <a:endParaRPr lang="en-US" dirty="0" smtClean="0">
              <a:latin typeface="Times New Roman"/>
              <a:cs typeface="Times New Roman"/>
            </a:endParaRPr>
          </a:p>
          <a:p>
            <a:pPr marL="0" indent="0">
              <a:buNone/>
            </a:pPr>
            <a:endParaRPr lang="en-US" dirty="0">
              <a:latin typeface="Times New Roman"/>
              <a:cs typeface="Times New Roman"/>
            </a:endParaRPr>
          </a:p>
          <a:p>
            <a:pPr marL="0" indent="0">
              <a:buNone/>
            </a:pPr>
            <a:r>
              <a:rPr lang="en-US" dirty="0" smtClean="0">
                <a:latin typeface="Times New Roman"/>
                <a:cs typeface="Times New Roman"/>
              </a:rPr>
              <a:t>		     </a:t>
            </a:r>
            <a:r>
              <a:rPr lang="en-US" b="1" i="1" dirty="0" smtClean="0">
                <a:solidFill>
                  <a:srgbClr val="008000"/>
                </a:solidFill>
                <a:latin typeface="Times New Roman"/>
                <a:cs typeface="Times New Roman"/>
              </a:rPr>
              <a:t>YES</a:t>
            </a:r>
            <a:r>
              <a:rPr lang="en-US" i="1" dirty="0" smtClean="0">
                <a:latin typeface="Times New Roman"/>
                <a:cs typeface="Times New Roman"/>
              </a:rPr>
              <a:t>			  </a:t>
            </a:r>
            <a:r>
              <a:rPr lang="en-US" b="1" i="1" dirty="0" smtClean="0">
                <a:solidFill>
                  <a:srgbClr val="FF0000"/>
                </a:solidFill>
                <a:latin typeface="Times New Roman"/>
                <a:cs typeface="Times New Roman"/>
              </a:rPr>
              <a:t>NO</a:t>
            </a:r>
            <a:endParaRPr lang="en-US" b="1" i="1" dirty="0">
              <a:solidFill>
                <a:srgbClr val="FF0000"/>
              </a:solidFill>
              <a:latin typeface="Times New Roman"/>
              <a:cs typeface="Times New Roman"/>
            </a:endParaRPr>
          </a:p>
        </p:txBody>
      </p:sp>
      <p:pic>
        <p:nvPicPr>
          <p:cNvPr id="4" name="Picture 3"/>
          <p:cNvPicPr>
            <a:picLocks noChangeAspect="1"/>
          </p:cNvPicPr>
          <p:nvPr/>
        </p:nvPicPr>
        <p:blipFill>
          <a:blip r:embed="rId3"/>
          <a:stretch>
            <a:fillRect/>
          </a:stretch>
        </p:blipFill>
        <p:spPr>
          <a:xfrm>
            <a:off x="2162635" y="3911238"/>
            <a:ext cx="1922342" cy="1922342"/>
          </a:xfrm>
          <a:prstGeom prst="rect">
            <a:avLst/>
          </a:prstGeom>
        </p:spPr>
      </p:pic>
      <p:pic>
        <p:nvPicPr>
          <p:cNvPr id="5" name="Picture 4"/>
          <p:cNvPicPr>
            <a:picLocks noChangeAspect="1"/>
          </p:cNvPicPr>
          <p:nvPr/>
        </p:nvPicPr>
        <p:blipFill>
          <a:blip r:embed="rId4"/>
          <a:stretch>
            <a:fillRect/>
          </a:stretch>
        </p:blipFill>
        <p:spPr>
          <a:xfrm>
            <a:off x="5574097" y="4070431"/>
            <a:ext cx="1600200" cy="1600200"/>
          </a:xfrm>
          <a:prstGeom prst="rect">
            <a:avLst/>
          </a:prstGeom>
        </p:spPr>
      </p:pic>
    </p:spTree>
    <p:extLst>
      <p:ext uri="{BB962C8B-B14F-4D97-AF65-F5344CB8AC3E}">
        <p14:creationId xmlns:p14="http://schemas.microsoft.com/office/powerpoint/2010/main" val="2996188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71716"/>
          </a:xfrm>
        </p:spPr>
        <p:txBody>
          <a:bodyPr>
            <a:normAutofit/>
          </a:bodyPr>
          <a:lstStyle/>
          <a:p>
            <a:pPr algn="ctr"/>
            <a:r>
              <a:rPr lang="en-US" dirty="0" smtClean="0">
                <a:latin typeface="Times New Roman"/>
                <a:cs typeface="Times New Roman"/>
              </a:rPr>
              <a:t>Who Assigns Courses to Disciplines?</a:t>
            </a:r>
            <a:endParaRPr lang="en-US" dirty="0">
              <a:latin typeface="Times New Roman"/>
              <a:cs typeface="Times New Roman"/>
            </a:endParaRPr>
          </a:p>
        </p:txBody>
      </p:sp>
      <p:sp>
        <p:nvSpPr>
          <p:cNvPr id="3" name="Content Placeholder 2"/>
          <p:cNvSpPr>
            <a:spLocks noGrp="1"/>
          </p:cNvSpPr>
          <p:nvPr>
            <p:ph idx="1"/>
          </p:nvPr>
        </p:nvSpPr>
        <p:spPr>
          <a:xfrm>
            <a:off x="457200" y="2088942"/>
            <a:ext cx="8229600" cy="4388057"/>
          </a:xfrm>
        </p:spPr>
        <p:txBody>
          <a:bodyPr/>
          <a:lstStyle/>
          <a:p>
            <a:r>
              <a:rPr lang="en-US" dirty="0">
                <a:latin typeface="Times New Roman"/>
                <a:cs typeface="Times New Roman"/>
              </a:rPr>
              <a:t>Determined by local process, but Senate has regulatory </a:t>
            </a:r>
            <a:r>
              <a:rPr lang="en-US" dirty="0" smtClean="0">
                <a:latin typeface="Times New Roman"/>
                <a:cs typeface="Times New Roman"/>
              </a:rPr>
              <a:t>authority;</a:t>
            </a:r>
            <a:endParaRPr lang="en-US" dirty="0">
              <a:latin typeface="Times New Roman"/>
              <a:cs typeface="Times New Roman"/>
            </a:endParaRPr>
          </a:p>
          <a:p>
            <a:r>
              <a:rPr lang="en-US" dirty="0">
                <a:latin typeface="Times New Roman"/>
                <a:cs typeface="Times New Roman"/>
              </a:rPr>
              <a:t>Local process should rely on discipline faculty expertise with review and oversight by local Curriculum Committee, Senate, or </a:t>
            </a:r>
            <a:r>
              <a:rPr lang="en-US" dirty="0" smtClean="0">
                <a:latin typeface="Times New Roman"/>
                <a:cs typeface="Times New Roman"/>
              </a:rPr>
              <a:t>both; </a:t>
            </a:r>
            <a:endParaRPr lang="en-US" dirty="0">
              <a:latin typeface="Times New Roman"/>
              <a:cs typeface="Times New Roman"/>
            </a:endParaRPr>
          </a:p>
          <a:p>
            <a:r>
              <a:rPr lang="en-US" dirty="0">
                <a:latin typeface="Times New Roman"/>
                <a:cs typeface="Times New Roman"/>
              </a:rPr>
              <a:t>Curriculum Committee often charged with overseeing this process, but other models </a:t>
            </a:r>
            <a:r>
              <a:rPr lang="en-US" dirty="0" smtClean="0">
                <a:latin typeface="Times New Roman"/>
                <a:cs typeface="Times New Roman"/>
              </a:rPr>
              <a:t>exist; </a:t>
            </a:r>
            <a:endParaRPr lang="en-US" dirty="0">
              <a:latin typeface="Times New Roman"/>
              <a:cs typeface="Times New Roman"/>
            </a:endParaRPr>
          </a:p>
          <a:p>
            <a:r>
              <a:rPr lang="en-US" dirty="0">
                <a:latin typeface="Times New Roman"/>
                <a:cs typeface="Times New Roman"/>
              </a:rPr>
              <a:t>Faculty-driven process, regardless of </a:t>
            </a:r>
            <a:r>
              <a:rPr lang="en-US" dirty="0" smtClean="0">
                <a:latin typeface="Times New Roman"/>
                <a:cs typeface="Times New Roman"/>
              </a:rPr>
              <a:t>committee;</a:t>
            </a:r>
            <a:endParaRPr lang="en-US" dirty="0">
              <a:latin typeface="Times New Roman"/>
              <a:cs typeface="Times New Roman"/>
            </a:endParaRPr>
          </a:p>
          <a:p>
            <a:r>
              <a:rPr lang="en-US" dirty="0">
                <a:latin typeface="Times New Roman"/>
                <a:cs typeface="Times New Roman"/>
              </a:rPr>
              <a:t>Determines the minimum qualifications necessary to teach a </a:t>
            </a:r>
            <a:r>
              <a:rPr lang="en-US" dirty="0" smtClean="0">
                <a:latin typeface="Times New Roman"/>
                <a:cs typeface="Times New Roman"/>
              </a:rPr>
              <a:t>course</a:t>
            </a:r>
            <a:endParaRPr lang="en-US" dirty="0">
              <a:latin typeface="Times New Roman"/>
              <a:cs typeface="Times New Roman"/>
            </a:endParaRP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2690904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1355005"/>
          </a:xfrm>
        </p:spPr>
        <p:txBody>
          <a:bodyPr>
            <a:normAutofit/>
          </a:bodyPr>
          <a:lstStyle/>
          <a:p>
            <a:pPr algn="ctr"/>
            <a:r>
              <a:rPr lang="en-US" dirty="0" smtClean="0">
                <a:latin typeface="Times New Roman"/>
                <a:cs typeface="Times New Roman"/>
              </a:rPr>
              <a:t>Considerations for Course Assignments </a:t>
            </a:r>
            <a:r>
              <a:rPr lang="en-US" dirty="0">
                <a:latin typeface="Times New Roman"/>
                <a:cs typeface="Times New Roman"/>
              </a:rPr>
              <a:t>to Discipline</a:t>
            </a:r>
          </a:p>
        </p:txBody>
      </p:sp>
      <p:sp>
        <p:nvSpPr>
          <p:cNvPr id="3" name="Content Placeholder 2"/>
          <p:cNvSpPr>
            <a:spLocks noGrp="1"/>
          </p:cNvSpPr>
          <p:nvPr>
            <p:ph idx="1"/>
          </p:nvPr>
        </p:nvSpPr>
        <p:spPr>
          <a:xfrm>
            <a:off x="457200" y="2172500"/>
            <a:ext cx="8229600" cy="4304499"/>
          </a:xfrm>
        </p:spPr>
        <p:txBody>
          <a:bodyPr/>
          <a:lstStyle/>
          <a:p>
            <a:r>
              <a:rPr lang="en-US" dirty="0">
                <a:latin typeface="Times New Roman"/>
                <a:cs typeface="Times New Roman"/>
              </a:rPr>
              <a:t>The assignment is based on course content, not personnel issues or FTEF. </a:t>
            </a:r>
          </a:p>
          <a:p>
            <a:r>
              <a:rPr lang="en-US" dirty="0">
                <a:latin typeface="Times New Roman"/>
                <a:cs typeface="Times New Roman"/>
              </a:rPr>
              <a:t>Courses should be placed in a discipline based upon the knowledge necessary to teach the course. </a:t>
            </a:r>
          </a:p>
          <a:p>
            <a:r>
              <a:rPr lang="en-US" dirty="0">
                <a:latin typeface="Times New Roman"/>
                <a:cs typeface="Times New Roman"/>
              </a:rPr>
              <a:t>Regardless of the local situation, discipline faculty need to be involved in assignment of courses to disciplines. </a:t>
            </a:r>
          </a:p>
          <a:p>
            <a:r>
              <a:rPr lang="en-US" dirty="0">
                <a:latin typeface="Times New Roman"/>
                <a:cs typeface="Times New Roman"/>
              </a:rPr>
              <a:t>Remember: Not all programs or department titles are disciplines.</a:t>
            </a:r>
          </a:p>
          <a:p>
            <a:r>
              <a:rPr lang="en-US" b="1" dirty="0">
                <a:latin typeface="Times New Roman"/>
                <a:cs typeface="Times New Roman"/>
              </a:rPr>
              <a:t>TOP Codes and FSAs are NOT disciplines!</a:t>
            </a: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1747552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a:cs typeface="Times New Roman"/>
              </a:rPr>
              <a:t>How can Courses be Assigned to Disciplines? </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marL="0" indent="0">
              <a:buNone/>
            </a:pPr>
            <a:r>
              <a:rPr lang="en-US" sz="2800" dirty="0" smtClean="0">
                <a:latin typeface="Times New Roman"/>
                <a:cs typeface="Times New Roman"/>
              </a:rPr>
              <a:t>Three ways to consider</a:t>
            </a:r>
            <a:r>
              <a:rPr lang="en-US" dirty="0" smtClean="0">
                <a:latin typeface="Times New Roman"/>
                <a:cs typeface="Times New Roman"/>
              </a:rPr>
              <a:t>:</a:t>
            </a:r>
            <a:endParaRPr lang="en-US" dirty="0">
              <a:latin typeface="Times New Roman"/>
              <a:cs typeface="Times New Roman"/>
            </a:endParaRPr>
          </a:p>
          <a:p>
            <a:pPr marL="457200" indent="-457200">
              <a:buFont typeface="+mj-lt"/>
              <a:buAutoNum type="arabicPeriod"/>
            </a:pPr>
            <a:r>
              <a:rPr lang="en-US" dirty="0" smtClean="0">
                <a:latin typeface="Times New Roman"/>
                <a:cs typeface="Times New Roman"/>
              </a:rPr>
              <a:t>Course </a:t>
            </a:r>
            <a:r>
              <a:rPr lang="en-US" dirty="0">
                <a:latin typeface="Times New Roman"/>
                <a:cs typeface="Times New Roman"/>
              </a:rPr>
              <a:t>assigned to a single discipline. </a:t>
            </a:r>
          </a:p>
          <a:p>
            <a:pPr lvl="1"/>
            <a:r>
              <a:rPr lang="en-US" dirty="0" smtClean="0">
                <a:latin typeface="Times New Roman"/>
                <a:cs typeface="Times New Roman"/>
              </a:rPr>
              <a:t>Example</a:t>
            </a:r>
            <a:r>
              <a:rPr lang="en-US" dirty="0">
                <a:latin typeface="Times New Roman"/>
                <a:cs typeface="Times New Roman"/>
              </a:rPr>
              <a:t>: ENGL 101 assigned to English. The minimum qualifications for English provides adequate preparation to teach the course content. </a:t>
            </a:r>
          </a:p>
          <a:p>
            <a:pPr marL="457200" indent="-457200">
              <a:buFont typeface="+mj-lt"/>
              <a:buAutoNum type="arabicPeriod"/>
            </a:pPr>
            <a:r>
              <a:rPr lang="en-US" dirty="0">
                <a:latin typeface="Times New Roman"/>
                <a:cs typeface="Times New Roman"/>
              </a:rPr>
              <a:t>Course assigned to more than one discipline with an “or”  </a:t>
            </a:r>
          </a:p>
          <a:p>
            <a:pPr lvl="1"/>
            <a:r>
              <a:rPr lang="en-US" dirty="0">
                <a:latin typeface="Times New Roman"/>
                <a:cs typeface="Times New Roman"/>
              </a:rPr>
              <a:t>Example: ARTS 101 assigned to Art </a:t>
            </a:r>
            <a:r>
              <a:rPr lang="en-US" i="1" dirty="0">
                <a:latin typeface="Times New Roman"/>
                <a:cs typeface="Times New Roman"/>
              </a:rPr>
              <a:t>or </a:t>
            </a:r>
            <a:r>
              <a:rPr lang="en-US" dirty="0">
                <a:latin typeface="Times New Roman"/>
                <a:cs typeface="Times New Roman"/>
              </a:rPr>
              <a:t>Graphic Design. The minimum qualifications for either discipline provide adequate preparation to teach the course content. </a:t>
            </a:r>
          </a:p>
          <a:p>
            <a:pPr marL="457200" indent="-457200">
              <a:buFont typeface="+mj-lt"/>
              <a:buAutoNum type="arabicPeriod"/>
            </a:pPr>
            <a:r>
              <a:rPr lang="en-US" dirty="0">
                <a:latin typeface="Times New Roman"/>
                <a:cs typeface="Times New Roman"/>
              </a:rPr>
              <a:t>Course assigned to more than one discipline with an “and” </a:t>
            </a:r>
          </a:p>
          <a:p>
            <a:pPr lvl="1"/>
            <a:r>
              <a:rPr lang="en-US" dirty="0" smtClean="0">
                <a:latin typeface="Times New Roman"/>
                <a:cs typeface="Times New Roman"/>
              </a:rPr>
              <a:t>Example: HUMA </a:t>
            </a:r>
            <a:r>
              <a:rPr lang="en-US" dirty="0">
                <a:latin typeface="Times New Roman"/>
                <a:cs typeface="Times New Roman"/>
              </a:rPr>
              <a:t>120 assigned to Humanities </a:t>
            </a:r>
            <a:r>
              <a:rPr lang="en-US" i="1" dirty="0">
                <a:latin typeface="Times New Roman"/>
                <a:cs typeface="Times New Roman"/>
              </a:rPr>
              <a:t>and </a:t>
            </a:r>
            <a:r>
              <a:rPr lang="en-US" dirty="0">
                <a:latin typeface="Times New Roman"/>
                <a:cs typeface="Times New Roman"/>
              </a:rPr>
              <a:t>Ethnic Studies. The minimum qualifications for both disciplines </a:t>
            </a:r>
            <a:r>
              <a:rPr lang="en-US" i="1" dirty="0">
                <a:latin typeface="Times New Roman"/>
                <a:cs typeface="Times New Roman"/>
              </a:rPr>
              <a:t>together </a:t>
            </a:r>
            <a:r>
              <a:rPr lang="en-US" dirty="0">
                <a:latin typeface="Times New Roman"/>
                <a:cs typeface="Times New Roman"/>
              </a:rPr>
              <a:t>provide adequate preparation to teach the course content. </a:t>
            </a: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1947826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Multiple Disciplines</a:t>
            </a:r>
            <a:endParaRPr lang="en-US" dirty="0">
              <a:latin typeface="Times New Roman"/>
              <a:cs typeface="Times New Roman"/>
            </a:endParaRPr>
          </a:p>
        </p:txBody>
      </p:sp>
      <p:sp>
        <p:nvSpPr>
          <p:cNvPr id="3" name="Content Placeholder 2"/>
          <p:cNvSpPr>
            <a:spLocks noGrp="1"/>
          </p:cNvSpPr>
          <p:nvPr>
            <p:ph idx="1"/>
          </p:nvPr>
        </p:nvSpPr>
        <p:spPr/>
        <p:txBody>
          <a:bodyPr/>
          <a:lstStyle/>
          <a:p>
            <a:r>
              <a:rPr lang="en-US" sz="2200" i="1" dirty="0">
                <a:latin typeface="Times New Roman"/>
                <a:cs typeface="Times New Roman"/>
              </a:rPr>
              <a:t>Do not </a:t>
            </a:r>
            <a:r>
              <a:rPr lang="en-US" sz="2200" dirty="0">
                <a:latin typeface="Times New Roman"/>
                <a:cs typeface="Times New Roman"/>
              </a:rPr>
              <a:t>need to be listed on more than one course outline of record (COR) or be listed in the catalog under multiple subject codes. For Example: </a:t>
            </a:r>
          </a:p>
          <a:p>
            <a:pPr marL="400050" lvl="1" indent="0">
              <a:buNone/>
            </a:pPr>
            <a:r>
              <a:rPr lang="en-US" sz="2200" dirty="0">
                <a:latin typeface="Times New Roman"/>
                <a:cs typeface="Times New Roman"/>
              </a:rPr>
              <a:t>ARTS 101 is assigned  to  Art OR Graphic Design on the COR. The college only maintains one COR for ARTS 101. The course is listed in the catalog ONLY as ARTS 101. </a:t>
            </a:r>
          </a:p>
          <a:p>
            <a:endParaRPr lang="en-US" sz="2200" dirty="0">
              <a:latin typeface="Times New Roman"/>
              <a:cs typeface="Times New Roman"/>
            </a:endParaRPr>
          </a:p>
          <a:p>
            <a:r>
              <a:rPr lang="en-US" sz="2200" i="1" dirty="0">
                <a:latin typeface="Times New Roman"/>
                <a:cs typeface="Times New Roman"/>
              </a:rPr>
              <a:t>May </a:t>
            </a:r>
            <a:r>
              <a:rPr lang="en-US" sz="2200" dirty="0">
                <a:latin typeface="Times New Roman"/>
                <a:cs typeface="Times New Roman"/>
              </a:rPr>
              <a:t>be “double-coded”, i.e. recorded on two or more CORs and listed in the catalog under each subject code. For example: </a:t>
            </a:r>
          </a:p>
          <a:p>
            <a:pPr marL="400050" lvl="1" indent="0">
              <a:buNone/>
            </a:pPr>
            <a:r>
              <a:rPr lang="en-US" sz="2200" dirty="0">
                <a:latin typeface="Times New Roman"/>
                <a:cs typeface="Times New Roman"/>
              </a:rPr>
              <a:t>Social Psychology is recorded on two separate CORs, one as PSYC 120, one as SOCI 120. It is listed in the catalog under both subject codes. Double-coded courses should have identical CORs. </a:t>
            </a: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656469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Impact on Teaching</a:t>
            </a:r>
            <a:endParaRPr lang="en-US" dirty="0">
              <a:latin typeface="Times New Roman"/>
              <a:cs typeface="Times New Roman"/>
            </a:endParaRPr>
          </a:p>
        </p:txBody>
      </p:sp>
      <p:sp>
        <p:nvSpPr>
          <p:cNvPr id="3" name="Content Placeholder 2"/>
          <p:cNvSpPr>
            <a:spLocks noGrp="1"/>
          </p:cNvSpPr>
          <p:nvPr>
            <p:ph idx="1"/>
          </p:nvPr>
        </p:nvSpPr>
        <p:spPr/>
        <p:txBody>
          <a:bodyPr>
            <a:normAutofit lnSpcReduction="10000"/>
          </a:bodyPr>
          <a:lstStyle/>
          <a:p>
            <a:pPr marL="0" indent="0">
              <a:buNone/>
            </a:pPr>
            <a:r>
              <a:rPr lang="en-US" sz="2200" dirty="0">
                <a:latin typeface="Times New Roman"/>
                <a:cs typeface="Times New Roman"/>
              </a:rPr>
              <a:t>Single Discipline: </a:t>
            </a:r>
          </a:p>
          <a:p>
            <a:pPr marL="400050" lvl="1" indent="0">
              <a:buNone/>
            </a:pPr>
            <a:r>
              <a:rPr lang="en-US" sz="2200" dirty="0">
                <a:latin typeface="Times New Roman"/>
                <a:cs typeface="Times New Roman"/>
              </a:rPr>
              <a:t>Faculty who meet minimum qualifications or the locally-determined equivalent for that discipline are eligible to teach the course. </a:t>
            </a:r>
          </a:p>
          <a:p>
            <a:pPr marL="0" indent="0">
              <a:buNone/>
            </a:pPr>
            <a:endParaRPr lang="en-US" sz="2200" dirty="0">
              <a:latin typeface="Times New Roman"/>
              <a:cs typeface="Times New Roman"/>
            </a:endParaRPr>
          </a:p>
          <a:p>
            <a:pPr marL="0" indent="0">
              <a:buNone/>
            </a:pPr>
            <a:r>
              <a:rPr lang="en-US" sz="2200" dirty="0">
                <a:latin typeface="Times New Roman"/>
                <a:cs typeface="Times New Roman"/>
              </a:rPr>
              <a:t>More than one discipline with an “or”: </a:t>
            </a:r>
          </a:p>
          <a:p>
            <a:pPr marL="400050" lvl="1" indent="0">
              <a:buNone/>
            </a:pPr>
            <a:r>
              <a:rPr lang="en-US" sz="2200" dirty="0">
                <a:latin typeface="Times New Roman"/>
                <a:cs typeface="Times New Roman"/>
              </a:rPr>
              <a:t>Faculty who meet minimum qualifications or the locally-determined equivalent in any of the listed disciplines are eligible to teach the course. </a:t>
            </a:r>
          </a:p>
          <a:p>
            <a:pPr marL="0" indent="0">
              <a:buNone/>
            </a:pPr>
            <a:endParaRPr lang="en-US" sz="2200" dirty="0">
              <a:latin typeface="Times New Roman"/>
              <a:cs typeface="Times New Roman"/>
            </a:endParaRPr>
          </a:p>
          <a:p>
            <a:pPr marL="0" indent="0">
              <a:buNone/>
            </a:pPr>
            <a:r>
              <a:rPr lang="en-US" sz="2200" dirty="0">
                <a:latin typeface="Times New Roman"/>
                <a:cs typeface="Times New Roman"/>
              </a:rPr>
              <a:t>More than one discipline with an “and”: </a:t>
            </a:r>
          </a:p>
          <a:p>
            <a:pPr marL="400050" lvl="1" indent="0">
              <a:buNone/>
            </a:pPr>
            <a:r>
              <a:rPr lang="en-US" sz="2200" dirty="0">
                <a:latin typeface="Times New Roman"/>
                <a:cs typeface="Times New Roman"/>
              </a:rPr>
              <a:t>Faculty who meet minimum qualifications or the locally-determined equivalent for ALL of the listed disciplines are eligible to teach the course. </a:t>
            </a:r>
          </a:p>
          <a:p>
            <a:endParaRPr lang="en-US" dirty="0">
              <a:latin typeface="Times New Roman"/>
              <a:cs typeface="Times New Roman"/>
            </a:endParaRP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405105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Interdisciplinary Studies</a:t>
            </a:r>
            <a:endParaRPr lang="en-US" dirty="0">
              <a:latin typeface="Times New Roman"/>
              <a:cs typeface="Times New Roman"/>
            </a:endParaRPr>
          </a:p>
        </p:txBody>
      </p:sp>
      <p:sp>
        <p:nvSpPr>
          <p:cNvPr id="3" name="Content Placeholder 2"/>
          <p:cNvSpPr>
            <a:spLocks noGrp="1"/>
          </p:cNvSpPr>
          <p:nvPr>
            <p:ph idx="1"/>
          </p:nvPr>
        </p:nvSpPr>
        <p:spPr/>
        <p:txBody>
          <a:bodyPr/>
          <a:lstStyle/>
          <a:p>
            <a:pPr>
              <a:spcBef>
                <a:spcPts val="1776"/>
              </a:spcBef>
            </a:pPr>
            <a:r>
              <a:rPr lang="en-US" dirty="0">
                <a:latin typeface="Times New Roman"/>
                <a:cs typeface="Times New Roman"/>
              </a:rPr>
              <a:t>The Disciplines List includes the discipline of Interdisciplinary Studies.</a:t>
            </a:r>
          </a:p>
          <a:p>
            <a:pPr>
              <a:spcBef>
                <a:spcPts val="1776"/>
              </a:spcBef>
            </a:pPr>
            <a:r>
              <a:rPr lang="en-US" dirty="0">
                <a:latin typeface="Times New Roman"/>
                <a:cs typeface="Times New Roman"/>
              </a:rPr>
              <a:t>The minimum qualifications for Interdisciplinary Studies are:</a:t>
            </a:r>
          </a:p>
          <a:p>
            <a:pPr marL="274320" lvl="1" indent="0">
              <a:spcBef>
                <a:spcPts val="1776"/>
              </a:spcBef>
              <a:buNone/>
            </a:pPr>
            <a:r>
              <a:rPr lang="en-US" i="1" dirty="0">
                <a:latin typeface="Times New Roman"/>
                <a:cs typeface="Times New Roman"/>
              </a:rPr>
              <a:t>Master’s in the interdisciplinary area OR master’s in one of the disciplines included in the interdisciplinary area and upper division or graduate coursework in at least one other constituent discipline.</a:t>
            </a:r>
          </a:p>
          <a:p>
            <a:pPr>
              <a:spcBef>
                <a:spcPts val="1776"/>
              </a:spcBef>
            </a:pPr>
            <a:r>
              <a:rPr lang="en-US" dirty="0">
                <a:latin typeface="Times New Roman"/>
                <a:cs typeface="Times New Roman"/>
              </a:rPr>
              <a:t>Any time interdisciplinary studies is used, the disciplines for a particular course </a:t>
            </a:r>
            <a:r>
              <a:rPr lang="en-US" b="1" dirty="0">
                <a:latin typeface="Times New Roman"/>
                <a:cs typeface="Times New Roman"/>
              </a:rPr>
              <a:t>MUST</a:t>
            </a:r>
            <a:r>
              <a:rPr lang="en-US" dirty="0">
                <a:latin typeface="Times New Roman"/>
                <a:cs typeface="Times New Roman"/>
              </a:rPr>
              <a:t> be specified.</a:t>
            </a: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509750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Local Disciplines Assignment</a:t>
            </a:r>
            <a:endParaRPr lang="en-US" dirty="0">
              <a:latin typeface="Times New Roman"/>
              <a:cs typeface="Times New Roman"/>
            </a:endParaRPr>
          </a:p>
        </p:txBody>
      </p:sp>
      <p:sp>
        <p:nvSpPr>
          <p:cNvPr id="3" name="Content Placeholder 2"/>
          <p:cNvSpPr>
            <a:spLocks noGrp="1"/>
          </p:cNvSpPr>
          <p:nvPr>
            <p:ph idx="1"/>
          </p:nvPr>
        </p:nvSpPr>
        <p:spPr/>
        <p:txBody>
          <a:bodyPr/>
          <a:lstStyle/>
          <a:p>
            <a:pPr>
              <a:spcBef>
                <a:spcPts val="1776"/>
              </a:spcBef>
            </a:pPr>
            <a:r>
              <a:rPr lang="en-US" dirty="0">
                <a:latin typeface="Times New Roman"/>
                <a:cs typeface="Times New Roman"/>
              </a:rPr>
              <a:t>A district may locally assign any discipline on the state list for local use, but they do not have to use any particular discipline.</a:t>
            </a:r>
          </a:p>
          <a:p>
            <a:pPr>
              <a:spcBef>
                <a:spcPts val="1776"/>
              </a:spcBef>
            </a:pPr>
            <a:r>
              <a:rPr lang="en-US" dirty="0">
                <a:latin typeface="Times New Roman"/>
                <a:cs typeface="Times New Roman"/>
              </a:rPr>
              <a:t>For instance, if a district has not locally adopted the discipline of Art History, it could assign all of its Art History courses to the discipline of Art. </a:t>
            </a:r>
            <a:r>
              <a:rPr lang="en-US" i="1" dirty="0" smtClean="0">
                <a:latin typeface="Times New Roman"/>
                <a:cs typeface="Times New Roman"/>
              </a:rPr>
              <a:t>Be careful</a:t>
            </a:r>
            <a:r>
              <a:rPr lang="is-IS" i="1" dirty="0" smtClean="0">
                <a:latin typeface="Times New Roman"/>
                <a:cs typeface="Times New Roman"/>
              </a:rPr>
              <a:t>…</a:t>
            </a:r>
            <a:endParaRPr lang="en-US" dirty="0">
              <a:latin typeface="Times New Roman"/>
              <a:cs typeface="Times New Roman"/>
            </a:endParaRPr>
          </a:p>
          <a:p>
            <a:pPr>
              <a:spcBef>
                <a:spcPts val="1776"/>
              </a:spcBef>
            </a:pPr>
            <a:r>
              <a:rPr lang="en-US" dirty="0">
                <a:latin typeface="Times New Roman"/>
                <a:cs typeface="Times New Roman"/>
              </a:rPr>
              <a:t>In this case, the MQs for Art History classes in that district would be those defined for the Art discipline, not the Art History discipline (unless/until the district chose to change this). </a:t>
            </a:r>
          </a:p>
          <a:p>
            <a:pPr>
              <a:spcBef>
                <a:spcPts val="1776"/>
              </a:spcBef>
            </a:pPr>
            <a:endParaRPr lang="en-US" dirty="0">
              <a:latin typeface="Times New Roman"/>
              <a:cs typeface="Times New Roman"/>
            </a:endParaRPr>
          </a:p>
          <a:p>
            <a:pPr marL="0" indent="0">
              <a:spcBef>
                <a:spcPts val="1776"/>
              </a:spcBef>
              <a:buNone/>
            </a:pPr>
            <a:endParaRPr lang="en-US" dirty="0">
              <a:latin typeface="Times New Roman"/>
              <a:cs typeface="Times New Roman"/>
            </a:endParaRPr>
          </a:p>
        </p:txBody>
      </p:sp>
    </p:spTree>
    <p:extLst>
      <p:ext uri="{BB962C8B-B14F-4D97-AF65-F5344CB8AC3E}">
        <p14:creationId xmlns:p14="http://schemas.microsoft.com/office/powerpoint/2010/main" val="350285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Multi-College Districts</a:t>
            </a:r>
            <a:endParaRPr lang="en-US" dirty="0">
              <a:latin typeface="Times New Roman"/>
              <a:cs typeface="Times New Roman"/>
            </a:endParaRPr>
          </a:p>
        </p:txBody>
      </p:sp>
      <p:sp>
        <p:nvSpPr>
          <p:cNvPr id="3" name="Content Placeholder 2"/>
          <p:cNvSpPr>
            <a:spLocks noGrp="1"/>
          </p:cNvSpPr>
          <p:nvPr>
            <p:ph idx="1"/>
          </p:nvPr>
        </p:nvSpPr>
        <p:spPr/>
        <p:txBody>
          <a:bodyPr/>
          <a:lstStyle/>
          <a:p>
            <a:r>
              <a:rPr lang="en-US" dirty="0">
                <a:latin typeface="Times New Roman"/>
                <a:cs typeface="Times New Roman"/>
              </a:rPr>
              <a:t>While some multi-college districts have common courses, others do not.</a:t>
            </a:r>
          </a:p>
          <a:p>
            <a:r>
              <a:rPr lang="en-US" dirty="0">
                <a:latin typeface="Times New Roman"/>
                <a:cs typeface="Times New Roman"/>
              </a:rPr>
              <a:t>Since your district has one set of minimum qualifications, similar courses should be placed in the </a:t>
            </a:r>
            <a:r>
              <a:rPr lang="en-US" b="1" dirty="0">
                <a:latin typeface="Times New Roman"/>
                <a:cs typeface="Times New Roman"/>
              </a:rPr>
              <a:t>same</a:t>
            </a:r>
            <a:r>
              <a:rPr lang="el-GR" dirty="0">
                <a:latin typeface="Times New Roman"/>
                <a:cs typeface="Times New Roman"/>
              </a:rPr>
              <a:t> </a:t>
            </a:r>
            <a:r>
              <a:rPr lang="en-US" dirty="0">
                <a:latin typeface="Times New Roman"/>
                <a:cs typeface="Times New Roman"/>
              </a:rPr>
              <a:t>discipline, even if they are called different things.</a:t>
            </a:r>
          </a:p>
          <a:p>
            <a:r>
              <a:rPr lang="en-US" dirty="0">
                <a:latin typeface="Times New Roman"/>
                <a:cs typeface="Times New Roman"/>
              </a:rPr>
              <a:t>Your local process may be different than those in single college </a:t>
            </a:r>
            <a:r>
              <a:rPr lang="en-US" dirty="0" smtClean="0">
                <a:latin typeface="Times New Roman"/>
                <a:cs typeface="Times New Roman"/>
              </a:rPr>
              <a:t>districts.</a:t>
            </a:r>
            <a:endParaRPr lang="en-US" dirty="0">
              <a:latin typeface="Times New Roman"/>
              <a:cs typeface="Times New Roman"/>
            </a:endParaRPr>
          </a:p>
          <a:p>
            <a:pPr marL="0" indent="0">
              <a:buNone/>
            </a:pPr>
            <a:endParaRPr lang="en-US" dirty="0" smtClean="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p:txBody>
      </p:sp>
      <p:pic>
        <p:nvPicPr>
          <p:cNvPr id="4" name="Picture 3"/>
          <p:cNvPicPr>
            <a:picLocks noChangeAspect="1"/>
          </p:cNvPicPr>
          <p:nvPr/>
        </p:nvPicPr>
        <p:blipFill>
          <a:blip r:embed="rId3"/>
          <a:stretch>
            <a:fillRect/>
          </a:stretch>
        </p:blipFill>
        <p:spPr>
          <a:xfrm>
            <a:off x="2882900" y="4201289"/>
            <a:ext cx="3365500" cy="2413000"/>
          </a:xfrm>
          <a:prstGeom prst="rect">
            <a:avLst/>
          </a:prstGeom>
        </p:spPr>
      </p:pic>
    </p:spTree>
    <p:extLst>
      <p:ext uri="{BB962C8B-B14F-4D97-AF65-F5344CB8AC3E}">
        <p14:creationId xmlns:p14="http://schemas.microsoft.com/office/powerpoint/2010/main" val="1177146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455274"/>
          </a:xfrm>
        </p:spPr>
        <p:txBody>
          <a:bodyPr>
            <a:normAutofit/>
          </a:bodyPr>
          <a:lstStyle/>
          <a:p>
            <a:pPr algn="ctr"/>
            <a:r>
              <a:rPr lang="en-US" dirty="0" smtClean="0">
                <a:latin typeface="Times New Roman"/>
                <a:cs typeface="Times New Roman"/>
              </a:rPr>
              <a:t>Conflicts When Assigning Courses – What Would You Do?</a:t>
            </a:r>
            <a:endParaRPr lang="en-US" dirty="0">
              <a:latin typeface="Times New Roman"/>
              <a:cs typeface="Times New Roman"/>
            </a:endParaRPr>
          </a:p>
        </p:txBody>
      </p:sp>
      <p:sp>
        <p:nvSpPr>
          <p:cNvPr id="3" name="Content Placeholder 2"/>
          <p:cNvSpPr>
            <a:spLocks noGrp="1"/>
          </p:cNvSpPr>
          <p:nvPr>
            <p:ph idx="1"/>
          </p:nvPr>
        </p:nvSpPr>
        <p:spPr>
          <a:xfrm>
            <a:off x="457200" y="2139078"/>
            <a:ext cx="8229600" cy="4337922"/>
          </a:xfrm>
        </p:spPr>
        <p:txBody>
          <a:bodyPr/>
          <a:lstStyle/>
          <a:p>
            <a:pPr marL="0" indent="0">
              <a:buNone/>
            </a:pPr>
            <a:r>
              <a:rPr lang="en-US" b="1" dirty="0" smtClean="0">
                <a:latin typeface="Times New Roman"/>
                <a:cs typeface="Times New Roman"/>
              </a:rPr>
              <a:t>Example</a:t>
            </a:r>
            <a:r>
              <a:rPr lang="en-US" dirty="0" smtClean="0">
                <a:latin typeface="Times New Roman"/>
                <a:cs typeface="Times New Roman"/>
              </a:rPr>
              <a:t>: The </a:t>
            </a:r>
            <a:r>
              <a:rPr lang="en-US" dirty="0">
                <a:latin typeface="Times New Roman"/>
                <a:cs typeface="Times New Roman"/>
              </a:rPr>
              <a:t>faculty in your physics department want to create a new course on the Philosophy of Science and would like this to be a physics </a:t>
            </a:r>
            <a:r>
              <a:rPr lang="en-US" dirty="0" smtClean="0">
                <a:latin typeface="Times New Roman"/>
                <a:cs typeface="Times New Roman"/>
              </a:rPr>
              <a:t>course. The </a:t>
            </a:r>
            <a:r>
              <a:rPr lang="en-US" dirty="0">
                <a:latin typeface="Times New Roman"/>
                <a:cs typeface="Times New Roman"/>
              </a:rPr>
              <a:t>philosophy faculty object to the placement of the course in physics and believe that the course should be part of philosophy.</a:t>
            </a:r>
          </a:p>
          <a:p>
            <a:pPr marL="0" indent="0">
              <a:buNone/>
            </a:pPr>
            <a:endParaRPr lang="en-US" dirty="0" smtClean="0">
              <a:latin typeface="Times New Roman"/>
              <a:cs typeface="Times New Roman"/>
            </a:endParaRPr>
          </a:p>
          <a:p>
            <a:pPr marL="0" indent="0">
              <a:buNone/>
            </a:pPr>
            <a:r>
              <a:rPr lang="en-US" b="1" dirty="0" smtClean="0">
                <a:latin typeface="Times New Roman"/>
                <a:cs typeface="Times New Roman"/>
              </a:rPr>
              <a:t>Question</a:t>
            </a:r>
            <a:r>
              <a:rPr lang="en-US" dirty="0" smtClean="0">
                <a:latin typeface="Times New Roman"/>
                <a:cs typeface="Times New Roman"/>
              </a:rPr>
              <a:t>: How </a:t>
            </a:r>
            <a:r>
              <a:rPr lang="en-US" dirty="0">
                <a:latin typeface="Times New Roman"/>
                <a:cs typeface="Times New Roman"/>
              </a:rPr>
              <a:t>does your local </a:t>
            </a:r>
            <a:endParaRPr lang="en-US" dirty="0" smtClean="0">
              <a:latin typeface="Times New Roman"/>
              <a:cs typeface="Times New Roman"/>
            </a:endParaRPr>
          </a:p>
          <a:p>
            <a:pPr marL="0" indent="0">
              <a:buNone/>
            </a:pPr>
            <a:r>
              <a:rPr lang="en-US" dirty="0" smtClean="0">
                <a:latin typeface="Times New Roman"/>
                <a:cs typeface="Times New Roman"/>
              </a:rPr>
              <a:t>process </a:t>
            </a:r>
            <a:r>
              <a:rPr lang="en-US" dirty="0">
                <a:latin typeface="Times New Roman"/>
                <a:cs typeface="Times New Roman"/>
              </a:rPr>
              <a:t>deal with conflicts like </a:t>
            </a:r>
            <a:endParaRPr lang="en-US" dirty="0" smtClean="0">
              <a:latin typeface="Times New Roman"/>
              <a:cs typeface="Times New Roman"/>
            </a:endParaRPr>
          </a:p>
          <a:p>
            <a:pPr marL="0" indent="0">
              <a:buNone/>
            </a:pPr>
            <a:r>
              <a:rPr lang="en-US" dirty="0" smtClean="0">
                <a:latin typeface="Times New Roman"/>
                <a:cs typeface="Times New Roman"/>
              </a:rPr>
              <a:t>this</a:t>
            </a:r>
            <a:r>
              <a:rPr lang="en-US" dirty="0">
                <a:latin typeface="Times New Roman"/>
                <a:cs typeface="Times New Roman"/>
              </a:rPr>
              <a:t>?</a:t>
            </a:r>
          </a:p>
          <a:p>
            <a:pPr marL="0" indent="0">
              <a:buNone/>
            </a:pPr>
            <a:endParaRPr lang="en-US" dirty="0">
              <a:latin typeface="Times New Roman"/>
              <a:cs typeface="Times New Roman"/>
            </a:endParaRPr>
          </a:p>
        </p:txBody>
      </p:sp>
      <p:pic>
        <p:nvPicPr>
          <p:cNvPr id="4" name="Picture 3"/>
          <p:cNvPicPr>
            <a:picLocks noChangeAspect="1"/>
          </p:cNvPicPr>
          <p:nvPr/>
        </p:nvPicPr>
        <p:blipFill>
          <a:blip r:embed="rId3"/>
          <a:stretch>
            <a:fillRect/>
          </a:stretch>
        </p:blipFill>
        <p:spPr>
          <a:xfrm>
            <a:off x="5405974" y="4444721"/>
            <a:ext cx="2516239" cy="1860667"/>
          </a:xfrm>
          <a:prstGeom prst="rect">
            <a:avLst/>
          </a:prstGeom>
        </p:spPr>
      </p:pic>
    </p:spTree>
    <p:extLst>
      <p:ext uri="{BB962C8B-B14F-4D97-AF65-F5344CB8AC3E}">
        <p14:creationId xmlns:p14="http://schemas.microsoft.com/office/powerpoint/2010/main" val="908929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Outcomes</a:t>
            </a:r>
            <a:endParaRPr lang="en-US" dirty="0">
              <a:latin typeface="Times New Roman"/>
              <a:cs typeface="Times New Roman"/>
            </a:endParaRPr>
          </a:p>
        </p:txBody>
      </p:sp>
      <p:sp>
        <p:nvSpPr>
          <p:cNvPr id="3" name="Content Placeholder 2"/>
          <p:cNvSpPr>
            <a:spLocks noGrp="1"/>
          </p:cNvSpPr>
          <p:nvPr>
            <p:ph idx="1"/>
          </p:nvPr>
        </p:nvSpPr>
        <p:spPr>
          <a:xfrm>
            <a:off x="457200" y="1600200"/>
            <a:ext cx="4380183" cy="4886691"/>
          </a:xfrm>
        </p:spPr>
        <p:txBody>
          <a:bodyPr/>
          <a:lstStyle/>
          <a:p>
            <a:pPr marL="0" indent="0">
              <a:spcBef>
                <a:spcPts val="1176"/>
              </a:spcBef>
              <a:buNone/>
            </a:pPr>
            <a:r>
              <a:rPr lang="en-US" dirty="0" smtClean="0">
                <a:latin typeface="Times New Roman"/>
                <a:cs typeface="Times New Roman"/>
              </a:rPr>
              <a:t>Participants will:</a:t>
            </a:r>
          </a:p>
          <a:p>
            <a:pPr>
              <a:spcBef>
                <a:spcPts val="1176"/>
              </a:spcBef>
            </a:pPr>
            <a:r>
              <a:rPr lang="en-US" dirty="0">
                <a:latin typeface="Times New Roman"/>
                <a:cs typeface="Times New Roman"/>
              </a:rPr>
              <a:t>L</a:t>
            </a:r>
            <a:r>
              <a:rPr lang="en-US" dirty="0" smtClean="0">
                <a:latin typeface="Times New Roman"/>
                <a:cs typeface="Times New Roman"/>
              </a:rPr>
              <a:t>earn about the Disciplines List and Minimum Qualifications as defined in the California Community College system;</a:t>
            </a:r>
          </a:p>
          <a:p>
            <a:pPr>
              <a:spcBef>
                <a:spcPts val="1176"/>
              </a:spcBef>
            </a:pPr>
            <a:r>
              <a:rPr lang="en-US" dirty="0" smtClean="0">
                <a:latin typeface="Times New Roman"/>
                <a:cs typeface="Times New Roman"/>
              </a:rPr>
              <a:t>Consider and discuss the “</a:t>
            </a:r>
            <a:r>
              <a:rPr lang="en-US" dirty="0">
                <a:latin typeface="Times New Roman"/>
                <a:cs typeface="Times New Roman"/>
              </a:rPr>
              <a:t>what,” “how,” “why,” and “where” for placing courses in </a:t>
            </a:r>
            <a:r>
              <a:rPr lang="en-US" dirty="0" smtClean="0">
                <a:latin typeface="Times New Roman"/>
                <a:cs typeface="Times New Roman"/>
              </a:rPr>
              <a:t>disciplines;</a:t>
            </a:r>
          </a:p>
          <a:p>
            <a:pPr>
              <a:spcBef>
                <a:spcPts val="1176"/>
              </a:spcBef>
            </a:pPr>
            <a:r>
              <a:rPr lang="en-US" dirty="0" smtClean="0">
                <a:latin typeface="Times New Roman"/>
                <a:cs typeface="Times New Roman"/>
              </a:rPr>
              <a:t>Have an opportunity to ask questions. </a:t>
            </a:r>
            <a:endParaRPr lang="en-US" dirty="0">
              <a:latin typeface="Times New Roman"/>
              <a:cs typeface="Times New Roman"/>
            </a:endParaRPr>
          </a:p>
          <a:p>
            <a:pPr marL="0" indent="0">
              <a:buNone/>
            </a:pPr>
            <a:endParaRPr lang="en-US" dirty="0">
              <a:latin typeface="Times New Roman"/>
              <a:cs typeface="Times New Roman"/>
            </a:endParaRPr>
          </a:p>
        </p:txBody>
      </p:sp>
      <p:pic>
        <p:nvPicPr>
          <p:cNvPr id="4" name="Picture 3"/>
          <p:cNvPicPr>
            <a:picLocks noChangeAspect="1"/>
          </p:cNvPicPr>
          <p:nvPr/>
        </p:nvPicPr>
        <p:blipFill>
          <a:blip r:embed="rId3"/>
          <a:stretch>
            <a:fillRect/>
          </a:stretch>
        </p:blipFill>
        <p:spPr>
          <a:xfrm>
            <a:off x="5037891" y="2769853"/>
            <a:ext cx="3479800" cy="2336800"/>
          </a:xfrm>
          <a:prstGeom prst="rect">
            <a:avLst/>
          </a:prstGeom>
        </p:spPr>
      </p:pic>
    </p:spTree>
    <p:extLst>
      <p:ext uri="{BB962C8B-B14F-4D97-AF65-F5344CB8AC3E}">
        <p14:creationId xmlns:p14="http://schemas.microsoft.com/office/powerpoint/2010/main" val="2762427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a:cs typeface="Times New Roman"/>
              </a:rPr>
              <a:t>Which Discipline(s) Would YOU Assign?</a:t>
            </a:r>
            <a:endParaRPr lang="en-US" dirty="0">
              <a:latin typeface="Times New Roman"/>
              <a:cs typeface="Times New Roman"/>
            </a:endParaRPr>
          </a:p>
        </p:txBody>
      </p:sp>
      <p:sp>
        <p:nvSpPr>
          <p:cNvPr id="3" name="Content Placeholder 2"/>
          <p:cNvSpPr>
            <a:spLocks noGrp="1"/>
          </p:cNvSpPr>
          <p:nvPr>
            <p:ph idx="1"/>
          </p:nvPr>
        </p:nvSpPr>
        <p:spPr>
          <a:xfrm>
            <a:off x="457200" y="2007846"/>
            <a:ext cx="8229600" cy="4469153"/>
          </a:xfrm>
        </p:spPr>
        <p:txBody>
          <a:bodyPr>
            <a:normAutofit/>
          </a:bodyPr>
          <a:lstStyle/>
          <a:p>
            <a:pPr marL="0" indent="0">
              <a:buNone/>
            </a:pPr>
            <a:r>
              <a:rPr lang="en-US" sz="2800" b="1" dirty="0">
                <a:latin typeface="Times New Roman"/>
                <a:cs typeface="Times New Roman"/>
              </a:rPr>
              <a:t>Multimedia Applications for the Web</a:t>
            </a:r>
          </a:p>
          <a:p>
            <a:pPr marL="0" indent="0">
              <a:buNone/>
            </a:pPr>
            <a:r>
              <a:rPr lang="en-US" sz="2800" dirty="0">
                <a:latin typeface="Times New Roman"/>
                <a:cs typeface="Times New Roman"/>
              </a:rPr>
              <a:t>Introduction to the use of multimedia components, images, typography, motion and audio, for designing websites. Software may include Photoshop, Dreamweaver, </a:t>
            </a:r>
            <a:r>
              <a:rPr lang="en-US" sz="2800" dirty="0" err="1">
                <a:latin typeface="Times New Roman"/>
                <a:cs typeface="Times New Roman"/>
              </a:rPr>
              <a:t>SoundEdit</a:t>
            </a:r>
            <a:r>
              <a:rPr lang="en-US" sz="2800" dirty="0">
                <a:latin typeface="Times New Roman"/>
                <a:cs typeface="Times New Roman"/>
              </a:rPr>
              <a:t> 16 and Flash. Projects include conceptualizing, storyboarding, and designing Web page layout. Application of design elements to Web page creation.</a:t>
            </a:r>
          </a:p>
          <a:p>
            <a:pPr marL="0" indent="0">
              <a:buNone/>
            </a:pPr>
            <a:endParaRPr lang="en-US" sz="2800" dirty="0">
              <a:latin typeface="Times New Roman"/>
              <a:cs typeface="Times New Roman"/>
            </a:endParaRPr>
          </a:p>
        </p:txBody>
      </p:sp>
    </p:spTree>
    <p:extLst>
      <p:ext uri="{BB962C8B-B14F-4D97-AF65-F5344CB8AC3E}">
        <p14:creationId xmlns:p14="http://schemas.microsoft.com/office/powerpoint/2010/main" val="253139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a:cs typeface="Times New Roman"/>
              </a:rPr>
              <a:t>Which Discipline(s) Would YOU Assign?</a:t>
            </a:r>
            <a:endParaRPr lang="en-US" dirty="0">
              <a:latin typeface="Times New Roman"/>
              <a:cs typeface="Times New Roman"/>
            </a:endParaRPr>
          </a:p>
        </p:txBody>
      </p:sp>
      <p:sp>
        <p:nvSpPr>
          <p:cNvPr id="3" name="Content Placeholder 2"/>
          <p:cNvSpPr>
            <a:spLocks noGrp="1"/>
          </p:cNvSpPr>
          <p:nvPr>
            <p:ph idx="1"/>
          </p:nvPr>
        </p:nvSpPr>
        <p:spPr>
          <a:xfrm>
            <a:off x="457200" y="1870558"/>
            <a:ext cx="8229600" cy="4606441"/>
          </a:xfrm>
        </p:spPr>
        <p:txBody>
          <a:bodyPr>
            <a:normAutofit/>
          </a:bodyPr>
          <a:lstStyle/>
          <a:p>
            <a:pPr marL="0" indent="0">
              <a:buNone/>
            </a:pPr>
            <a:r>
              <a:rPr lang="en-US" sz="2800" b="1" dirty="0">
                <a:latin typeface="Times New Roman"/>
                <a:cs typeface="Times New Roman"/>
              </a:rPr>
              <a:t>Introduction to Peace and Conflict Studies</a:t>
            </a:r>
          </a:p>
          <a:p>
            <a:pPr marL="0" indent="0">
              <a:buNone/>
            </a:pPr>
            <a:r>
              <a:rPr lang="en-US" sz="2800" dirty="0">
                <a:latin typeface="Times New Roman"/>
                <a:cs typeface="Times New Roman"/>
              </a:rPr>
              <a:t>Historical, social and economic development of the world order along with a wide range approach integral to the examination of global studies, peace and conflict resolution. The study of peace and conflict areas to include the war system, war prevention, nonviolence, human rights, social justice, environmental sustainability and the role of the United Nations and other international governing bodies.</a:t>
            </a:r>
          </a:p>
          <a:p>
            <a:pPr marL="0" indent="0">
              <a:buNone/>
            </a:pPr>
            <a:endParaRPr lang="en-US" sz="2800" dirty="0">
              <a:latin typeface="Times New Roman"/>
              <a:cs typeface="Times New Roman"/>
            </a:endParaRPr>
          </a:p>
        </p:txBody>
      </p:sp>
    </p:spTree>
    <p:extLst>
      <p:ext uri="{BB962C8B-B14F-4D97-AF65-F5344CB8AC3E}">
        <p14:creationId xmlns:p14="http://schemas.microsoft.com/office/powerpoint/2010/main" val="2022956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a:cs typeface="Times New Roman"/>
              </a:rPr>
              <a:t>Which Discipline(s) Would YOU Assign?</a:t>
            </a:r>
            <a:endParaRPr lang="en-US" dirty="0">
              <a:latin typeface="Times New Roman"/>
              <a:cs typeface="Times New Roman"/>
            </a:endParaRPr>
          </a:p>
        </p:txBody>
      </p:sp>
      <p:sp>
        <p:nvSpPr>
          <p:cNvPr id="3" name="Content Placeholder 2"/>
          <p:cNvSpPr>
            <a:spLocks noGrp="1"/>
          </p:cNvSpPr>
          <p:nvPr>
            <p:ph idx="1"/>
          </p:nvPr>
        </p:nvSpPr>
        <p:spPr/>
        <p:txBody>
          <a:bodyPr>
            <a:noAutofit/>
          </a:bodyPr>
          <a:lstStyle/>
          <a:p>
            <a:pPr marL="0" indent="0">
              <a:buNone/>
            </a:pPr>
            <a:r>
              <a:rPr lang="en-US" sz="2700" b="1" dirty="0">
                <a:latin typeface="Times New Roman"/>
                <a:cs typeface="Times New Roman"/>
              </a:rPr>
              <a:t>Introduction to Geographic Information System</a:t>
            </a:r>
          </a:p>
          <a:p>
            <a:pPr marL="0" indent="0">
              <a:buNone/>
            </a:pPr>
            <a:r>
              <a:rPr lang="en-US" sz="2700" dirty="0">
                <a:latin typeface="Times New Roman"/>
                <a:cs typeface="Times New Roman"/>
              </a:rPr>
              <a:t>This course introduces basic scientific principles of Geographic Information Systems (GIS) as they relate to working with data that have important spatial orientation and organization. Geometric and geographic concepts and theories are used to develop scientific methods for proper communication of the data and the solution of problems that have spatial relationships. Course covers basic concepts in mapping and orientation, the development of map scales and comparison of different coordinate systems and data error analysis.</a:t>
            </a:r>
          </a:p>
          <a:p>
            <a:pPr marL="0" indent="0">
              <a:buNone/>
            </a:pPr>
            <a:endParaRPr lang="en-US" sz="2700" dirty="0">
              <a:latin typeface="Times New Roman"/>
              <a:cs typeface="Times New Roman"/>
            </a:endParaRPr>
          </a:p>
        </p:txBody>
      </p:sp>
    </p:spTree>
    <p:extLst>
      <p:ext uri="{BB962C8B-B14F-4D97-AF65-F5344CB8AC3E}">
        <p14:creationId xmlns:p14="http://schemas.microsoft.com/office/powerpoint/2010/main" val="1427843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Summary</a:t>
            </a:r>
            <a:endParaRPr lang="en-US" dirty="0">
              <a:latin typeface="Times New Roman"/>
              <a:cs typeface="Times New Roman"/>
            </a:endParaRPr>
          </a:p>
        </p:txBody>
      </p:sp>
      <p:sp>
        <p:nvSpPr>
          <p:cNvPr id="3" name="Content Placeholder 2"/>
          <p:cNvSpPr>
            <a:spLocks noGrp="1"/>
          </p:cNvSpPr>
          <p:nvPr>
            <p:ph idx="1"/>
          </p:nvPr>
        </p:nvSpPr>
        <p:spPr/>
        <p:txBody>
          <a:bodyPr/>
          <a:lstStyle/>
          <a:p>
            <a:pPr>
              <a:spcBef>
                <a:spcPts val="1776"/>
              </a:spcBef>
              <a:buFont typeface="Wingdings" charset="2"/>
              <a:buChar char="ü"/>
            </a:pPr>
            <a:r>
              <a:rPr lang="en-US" dirty="0">
                <a:latin typeface="Times New Roman"/>
                <a:cs typeface="Times New Roman"/>
              </a:rPr>
              <a:t>All Courses </a:t>
            </a:r>
            <a:r>
              <a:rPr lang="en-US" b="1" dirty="0">
                <a:latin typeface="Times New Roman"/>
                <a:cs typeface="Times New Roman"/>
              </a:rPr>
              <a:t>must</a:t>
            </a:r>
            <a:r>
              <a:rPr lang="en-US" dirty="0">
                <a:latin typeface="Times New Roman"/>
                <a:cs typeface="Times New Roman"/>
              </a:rPr>
              <a:t> be assigned to a discipline listed in the Discipline’s List and the assignment of courses is under the </a:t>
            </a:r>
            <a:r>
              <a:rPr lang="en-US" b="1" dirty="0">
                <a:latin typeface="Times New Roman"/>
                <a:cs typeface="Times New Roman"/>
              </a:rPr>
              <a:t>academic senate’s/curriculum committee’s</a:t>
            </a:r>
            <a:r>
              <a:rPr lang="en-US" dirty="0">
                <a:latin typeface="Times New Roman"/>
                <a:cs typeface="Times New Roman"/>
              </a:rPr>
              <a:t> authority.</a:t>
            </a:r>
          </a:p>
          <a:p>
            <a:pPr>
              <a:spcBef>
                <a:spcPts val="1776"/>
              </a:spcBef>
              <a:buFont typeface="Wingdings" charset="2"/>
              <a:buChar char="ü"/>
            </a:pPr>
            <a:r>
              <a:rPr lang="en-US" dirty="0">
                <a:latin typeface="Times New Roman"/>
                <a:cs typeface="Times New Roman"/>
              </a:rPr>
              <a:t>The process for assigning courses is locally determined and may differ from college to </a:t>
            </a:r>
            <a:r>
              <a:rPr lang="en-US" dirty="0" smtClean="0">
                <a:latin typeface="Times New Roman"/>
                <a:cs typeface="Times New Roman"/>
              </a:rPr>
              <a:t>college.</a:t>
            </a:r>
            <a:endParaRPr lang="en-US" dirty="0">
              <a:latin typeface="Times New Roman"/>
              <a:cs typeface="Times New Roman"/>
            </a:endParaRPr>
          </a:p>
          <a:p>
            <a:pPr>
              <a:spcBef>
                <a:spcPts val="1776"/>
              </a:spcBef>
              <a:buFont typeface="Wingdings" charset="2"/>
              <a:buChar char="ü"/>
            </a:pPr>
            <a:r>
              <a:rPr lang="en-US" dirty="0">
                <a:latin typeface="Times New Roman"/>
                <a:cs typeface="Times New Roman"/>
              </a:rPr>
              <a:t>Different colleges may choose to use different disciplines for similar courses!</a:t>
            </a:r>
          </a:p>
          <a:p>
            <a:pPr>
              <a:spcBef>
                <a:spcPts val="1776"/>
              </a:spcBef>
              <a:buFont typeface="Wingdings" charset="2"/>
              <a:buChar char="ü"/>
            </a:pPr>
            <a:r>
              <a:rPr lang="en-US" dirty="0">
                <a:latin typeface="Times New Roman"/>
                <a:cs typeface="Times New Roman"/>
              </a:rPr>
              <a:t>Create a clear local process that outlines who is involved and who makes the ultimate decision.</a:t>
            </a: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3607079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Questions</a:t>
            </a:r>
            <a:endParaRPr lang="en-US" dirty="0">
              <a:latin typeface="Times New Roman"/>
              <a:cs typeface="Times New Roman"/>
            </a:endParaRPr>
          </a:p>
        </p:txBody>
      </p:sp>
      <p:sp>
        <p:nvSpPr>
          <p:cNvPr id="5" name="Content Placeholder 4"/>
          <p:cNvSpPr>
            <a:spLocks noGrp="1"/>
          </p:cNvSpPr>
          <p:nvPr>
            <p:ph idx="1"/>
          </p:nvPr>
        </p:nvSpPr>
        <p:spPr>
          <a:xfrm>
            <a:off x="952414" y="1600200"/>
            <a:ext cx="7234996" cy="4876800"/>
          </a:xfrm>
        </p:spPr>
        <p:txBody>
          <a:bodyPr/>
          <a:lstStyle/>
          <a:p>
            <a:pPr marL="0" indent="0">
              <a:buNone/>
            </a:pPr>
            <a:endParaRPr lang="en-US" dirty="0"/>
          </a:p>
        </p:txBody>
      </p:sp>
      <p:pic>
        <p:nvPicPr>
          <p:cNvPr id="6" name="Picture 5"/>
          <p:cNvPicPr>
            <a:picLocks noChangeAspect="1"/>
          </p:cNvPicPr>
          <p:nvPr/>
        </p:nvPicPr>
        <p:blipFill>
          <a:blip r:embed="rId3"/>
          <a:stretch>
            <a:fillRect/>
          </a:stretch>
        </p:blipFill>
        <p:spPr>
          <a:xfrm>
            <a:off x="952414" y="1574163"/>
            <a:ext cx="7234996" cy="4902837"/>
          </a:xfrm>
          <a:prstGeom prst="rect">
            <a:avLst/>
          </a:prstGeom>
        </p:spPr>
      </p:pic>
    </p:spTree>
    <p:extLst>
      <p:ext uri="{BB962C8B-B14F-4D97-AF65-F5344CB8AC3E}">
        <p14:creationId xmlns:p14="http://schemas.microsoft.com/office/powerpoint/2010/main" val="292107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Thank you!</a:t>
            </a:r>
            <a:endParaRPr lang="en-US" dirty="0">
              <a:latin typeface="Times New Roman"/>
              <a:cs typeface="Times New Roman"/>
            </a:endParaRPr>
          </a:p>
        </p:txBody>
      </p:sp>
      <p:pic>
        <p:nvPicPr>
          <p:cNvPr id="8" name="Content Placeholder 7"/>
          <p:cNvPicPr>
            <a:picLocks noGrp="1" noChangeAspect="1"/>
          </p:cNvPicPr>
          <p:nvPr>
            <p:ph idx="1"/>
          </p:nvPr>
        </p:nvPicPr>
        <p:blipFill>
          <a:blip r:embed="rId3"/>
          <a:srcRect t="10443" b="10443"/>
          <a:stretch>
            <a:fillRect/>
          </a:stretch>
        </p:blipFill>
        <p:spPr/>
      </p:pic>
    </p:spTree>
    <p:extLst>
      <p:ext uri="{BB962C8B-B14F-4D97-AF65-F5344CB8AC3E}">
        <p14:creationId xmlns:p14="http://schemas.microsoft.com/office/powerpoint/2010/main" val="1423004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What is a Discipline?</a:t>
            </a:r>
            <a:endParaRPr lang="en-US" dirty="0">
              <a:latin typeface="Times New Roman"/>
              <a:cs typeface="Times New Roman"/>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latin typeface="Times New Roman"/>
                <a:cs typeface="Times New Roman"/>
              </a:rPr>
              <a:t>A “discipline” is defined as a grouping of courses that share common academic or vocational preparation, which are typically defined by a degree or degrees (MFA, MA, BA, MS, etc.), or specific professional preparation. </a:t>
            </a:r>
          </a:p>
          <a:p>
            <a:pPr lvl="1"/>
            <a:r>
              <a:rPr lang="en-US" b="1" dirty="0" smtClean="0">
                <a:latin typeface="Times New Roman"/>
                <a:cs typeface="Times New Roman"/>
              </a:rPr>
              <a:t>Not </a:t>
            </a:r>
            <a:r>
              <a:rPr lang="en-US" b="1" dirty="0">
                <a:latin typeface="Times New Roman"/>
                <a:cs typeface="Times New Roman"/>
              </a:rPr>
              <a:t>the same as local departments or subject </a:t>
            </a:r>
            <a:r>
              <a:rPr lang="en-US" b="1" dirty="0" smtClean="0">
                <a:latin typeface="Times New Roman"/>
                <a:cs typeface="Times New Roman"/>
              </a:rPr>
              <a:t>areas </a:t>
            </a:r>
          </a:p>
          <a:p>
            <a:pPr lvl="1"/>
            <a:r>
              <a:rPr lang="en-US" dirty="0" smtClean="0">
                <a:latin typeface="Times New Roman"/>
                <a:cs typeface="Times New Roman"/>
              </a:rPr>
              <a:t>Defined </a:t>
            </a:r>
            <a:r>
              <a:rPr lang="en-US" dirty="0">
                <a:latin typeface="Times New Roman"/>
                <a:cs typeface="Times New Roman"/>
              </a:rPr>
              <a:t>in the Minimum Qualifications document maintained by the </a:t>
            </a:r>
            <a:r>
              <a:rPr lang="en-US" dirty="0" smtClean="0">
                <a:latin typeface="Times New Roman"/>
                <a:cs typeface="Times New Roman"/>
              </a:rPr>
              <a:t>California Community Colleges Board of Governors </a:t>
            </a:r>
          </a:p>
          <a:p>
            <a:pPr marL="0" lvl="1" indent="0">
              <a:spcBef>
                <a:spcPts val="0"/>
              </a:spcBef>
              <a:buNone/>
            </a:pPr>
            <a:endParaRPr lang="en-US" dirty="0">
              <a:latin typeface="Times New Roman"/>
              <a:cs typeface="Times New Roman"/>
            </a:endParaRPr>
          </a:p>
          <a:p>
            <a:pPr marL="0" lvl="1" indent="0">
              <a:spcBef>
                <a:spcPts val="0"/>
              </a:spcBef>
              <a:buNone/>
            </a:pPr>
            <a:r>
              <a:rPr lang="en-US" sz="2400" dirty="0" smtClean="0">
                <a:latin typeface="Times New Roman"/>
                <a:cs typeface="Times New Roman"/>
              </a:rPr>
              <a:t>Example</a:t>
            </a:r>
            <a:r>
              <a:rPr lang="en-US" dirty="0">
                <a:latin typeface="Times New Roman"/>
                <a:cs typeface="Times New Roman"/>
              </a:rPr>
              <a:t>: </a:t>
            </a:r>
          </a:p>
          <a:p>
            <a:pPr marL="438912" lvl="1" indent="-164592">
              <a:spcBef>
                <a:spcPts val="0"/>
              </a:spcBef>
            </a:pPr>
            <a:r>
              <a:rPr lang="en-US" dirty="0" smtClean="0">
                <a:latin typeface="Times New Roman"/>
                <a:cs typeface="Times New Roman"/>
              </a:rPr>
              <a:t>Local </a:t>
            </a:r>
            <a:r>
              <a:rPr lang="en-US" dirty="0">
                <a:latin typeface="Times New Roman"/>
                <a:cs typeface="Times New Roman"/>
              </a:rPr>
              <a:t>Department or Subject Name: Child and Family Studies </a:t>
            </a:r>
          </a:p>
          <a:p>
            <a:pPr marL="438912" lvl="1" indent="-164592">
              <a:spcBef>
                <a:spcPts val="0"/>
              </a:spcBef>
              <a:buFont typeface="Arial"/>
              <a:buChar char="•"/>
            </a:pPr>
            <a:r>
              <a:rPr lang="en-US" dirty="0" smtClean="0">
                <a:latin typeface="Times New Roman"/>
                <a:cs typeface="Times New Roman"/>
              </a:rPr>
              <a:t>Official </a:t>
            </a:r>
            <a:r>
              <a:rPr lang="en-US" dirty="0">
                <a:latin typeface="Times New Roman"/>
                <a:cs typeface="Times New Roman"/>
              </a:rPr>
              <a:t>Discipline: Early Childhood Education </a:t>
            </a:r>
          </a:p>
          <a:p>
            <a:pPr marL="0" lvl="1" indent="0">
              <a:spcBef>
                <a:spcPts val="0"/>
              </a:spcBef>
              <a:buNone/>
            </a:pPr>
            <a:endParaRPr lang="en-US" dirty="0" smtClean="0">
              <a:latin typeface="Times New Roman"/>
              <a:cs typeface="Times New Roman"/>
            </a:endParaRPr>
          </a:p>
          <a:p>
            <a:pPr marL="342900" lvl="1" indent="-342900">
              <a:spcBef>
                <a:spcPts val="0"/>
              </a:spcBef>
              <a:buFont typeface="Arial"/>
              <a:buChar char="•"/>
            </a:pPr>
            <a:r>
              <a:rPr lang="en-US" sz="2400" dirty="0" smtClean="0">
                <a:latin typeface="Times New Roman"/>
                <a:cs typeface="Times New Roman"/>
              </a:rPr>
              <a:t>Discipline </a:t>
            </a:r>
            <a:r>
              <a:rPr lang="en-US" sz="2400" dirty="0">
                <a:latin typeface="Times New Roman"/>
                <a:cs typeface="Times New Roman"/>
              </a:rPr>
              <a:t>Definition in CA Education Code §87357 </a:t>
            </a:r>
          </a:p>
          <a:p>
            <a:pPr marL="342900" lvl="1" indent="-342900">
              <a:spcBef>
                <a:spcPts val="0"/>
              </a:spcBef>
            </a:pPr>
            <a:r>
              <a:rPr lang="en-US" sz="2400" b="1" dirty="0">
                <a:latin typeface="Times New Roman"/>
                <a:cs typeface="Times New Roman"/>
              </a:rPr>
              <a:t>Not the same as or related to TOP codes and names</a:t>
            </a:r>
            <a:endParaRPr lang="en-US" sz="2400" dirty="0">
              <a:latin typeface="Times New Roman"/>
              <a:cs typeface="Times New Roman"/>
            </a:endParaRP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358424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Where are the Disciplines Listed?</a:t>
            </a:r>
            <a:endParaRPr lang="en-US" dirty="0">
              <a:latin typeface="Times New Roman"/>
              <a:cs typeface="Times New Roman"/>
            </a:endParaRPr>
          </a:p>
        </p:txBody>
      </p:sp>
      <p:sp>
        <p:nvSpPr>
          <p:cNvPr id="3" name="Content Placeholder 2"/>
          <p:cNvSpPr>
            <a:spLocks noGrp="1"/>
          </p:cNvSpPr>
          <p:nvPr>
            <p:ph idx="1"/>
          </p:nvPr>
        </p:nvSpPr>
        <p:spPr/>
        <p:txBody>
          <a:bodyPr/>
          <a:lstStyle/>
          <a:p>
            <a:r>
              <a:rPr lang="en-US" dirty="0" smtClean="0">
                <a:latin typeface="Times New Roman"/>
                <a:cs typeface="Times New Roman"/>
                <a:hlinkClick r:id="rId3"/>
              </a:rPr>
              <a:t>Disciplines List</a:t>
            </a:r>
            <a:r>
              <a:rPr lang="en-US" dirty="0" smtClean="0">
                <a:latin typeface="Times New Roman"/>
                <a:cs typeface="Times New Roman"/>
              </a:rPr>
              <a:t> information at ASCCC website</a:t>
            </a:r>
          </a:p>
          <a:p>
            <a:r>
              <a:rPr lang="en-US" dirty="0" smtClean="0">
                <a:latin typeface="Times New Roman"/>
                <a:cs typeface="Times New Roman"/>
                <a:hlinkClick r:id="rId4"/>
              </a:rPr>
              <a:t>Minimum Qualifications 2014</a:t>
            </a:r>
            <a:r>
              <a:rPr lang="en-US" dirty="0" smtClean="0">
                <a:latin typeface="Times New Roman"/>
                <a:cs typeface="Times New Roman"/>
              </a:rPr>
              <a:t> for Faculty and Administrators</a:t>
            </a:r>
          </a:p>
          <a:p>
            <a:endParaRPr lang="en-US" dirty="0">
              <a:latin typeface="Times New Roman"/>
              <a:cs typeface="Times New Roman"/>
            </a:endParaRPr>
          </a:p>
          <a:p>
            <a:endParaRPr lang="en-US" dirty="0" smtClean="0">
              <a:latin typeface="Times New Roman"/>
              <a:cs typeface="Times New Roman"/>
            </a:endParaRPr>
          </a:p>
          <a:p>
            <a:endParaRPr lang="en-US" dirty="0">
              <a:latin typeface="Times New Roman"/>
              <a:cs typeface="Times New Roman"/>
            </a:endParaRPr>
          </a:p>
          <a:p>
            <a:endParaRPr lang="en-US" dirty="0" smtClean="0">
              <a:latin typeface="Times New Roman"/>
              <a:cs typeface="Times New Roman"/>
            </a:endParaRPr>
          </a:p>
          <a:p>
            <a:endParaRPr lang="en-US" dirty="0">
              <a:latin typeface="Times New Roman"/>
              <a:cs typeface="Times New Roman"/>
            </a:endParaRPr>
          </a:p>
          <a:p>
            <a:endParaRPr lang="en-US" dirty="0" smtClean="0">
              <a:latin typeface="Times New Roman"/>
              <a:cs typeface="Times New Roman"/>
            </a:endParaRPr>
          </a:p>
          <a:p>
            <a:endParaRPr lang="en-US" dirty="0">
              <a:latin typeface="Times New Roman"/>
              <a:cs typeface="Times New Roman"/>
            </a:endParaRPr>
          </a:p>
          <a:p>
            <a:endParaRPr lang="en-US" dirty="0" smtClean="0">
              <a:latin typeface="Times New Roman"/>
              <a:cs typeface="Times New Roman"/>
            </a:endParaRPr>
          </a:p>
          <a:p>
            <a:r>
              <a:rPr lang="en-US" dirty="0" smtClean="0">
                <a:latin typeface="Times New Roman"/>
                <a:cs typeface="Times New Roman"/>
              </a:rPr>
              <a:t>February 2016 began the next cycle of review.</a:t>
            </a:r>
            <a:endParaRPr lang="en-US" dirty="0">
              <a:latin typeface="Times New Roman"/>
              <a:cs typeface="Times New Roman"/>
            </a:endParaRPr>
          </a:p>
        </p:txBody>
      </p:sp>
      <p:pic>
        <p:nvPicPr>
          <p:cNvPr id="6" name="Content Placeholder 3" descr="List.tiff">
            <a:hlinkClick r:id="rId5"/>
          </p:cNvPr>
          <p:cNvPicPr>
            <a:picLocks noGrp="1" noChangeAspect="1"/>
          </p:cNvPicPr>
          <p:nvPr/>
        </p:nvPicPr>
        <p:blipFill>
          <a:blip r:embed="rId6">
            <a:extLst>
              <a:ext uri="{28A0092B-C50C-407E-A947-70E740481C1C}">
                <a14:useLocalDpi xmlns:a14="http://schemas.microsoft.com/office/drawing/2010/main" val="0"/>
              </a:ext>
            </a:extLst>
          </a:blip>
          <a:srcRect l="-64311" r="-64311"/>
          <a:stretch>
            <a:fillRect/>
          </a:stretch>
        </p:blipFill>
        <p:spPr>
          <a:xfrm>
            <a:off x="1995905" y="2707268"/>
            <a:ext cx="5530407" cy="3041501"/>
          </a:xfrm>
          <a:prstGeom prst="rect">
            <a:avLst/>
          </a:prstGeom>
        </p:spPr>
      </p:pic>
    </p:spTree>
    <p:extLst>
      <p:ext uri="{BB962C8B-B14F-4D97-AF65-F5344CB8AC3E}">
        <p14:creationId xmlns:p14="http://schemas.microsoft.com/office/powerpoint/2010/main" val="1636114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Minimum Qualifications or MQs</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a:spcAft>
                <a:spcPts val="600"/>
              </a:spcAft>
            </a:pPr>
            <a:r>
              <a:rPr lang="en-US" dirty="0" smtClean="0">
                <a:latin typeface="Times New Roman"/>
                <a:cs typeface="Times New Roman"/>
              </a:rPr>
              <a:t>The California Community Colleges Board of Governors requires minimum qualifications of all faculty and administrators depending our their discipline. </a:t>
            </a:r>
          </a:p>
          <a:p>
            <a:pPr>
              <a:spcAft>
                <a:spcPts val="600"/>
              </a:spcAft>
            </a:pPr>
            <a:r>
              <a:rPr lang="en-US" dirty="0" smtClean="0">
                <a:latin typeface="Times New Roman"/>
                <a:cs typeface="Times New Roman"/>
              </a:rPr>
              <a:t>Replaced the “credential system” after June 30, 1990. </a:t>
            </a:r>
          </a:p>
          <a:p>
            <a:pPr>
              <a:spcAft>
                <a:spcPts val="600"/>
              </a:spcAft>
            </a:pPr>
            <a:r>
              <a:rPr lang="en-US" dirty="0" smtClean="0">
                <a:latin typeface="Times New Roman"/>
                <a:cs typeface="Times New Roman"/>
              </a:rPr>
              <a:t>Result of AB 1725 Community College Reform bill, adopted by the legislature in September 1988.</a:t>
            </a:r>
          </a:p>
          <a:p>
            <a:pPr>
              <a:spcAft>
                <a:spcPts val="600"/>
              </a:spcAft>
            </a:pPr>
            <a:r>
              <a:rPr lang="en-US" dirty="0" smtClean="0">
                <a:latin typeface="Times New Roman"/>
                <a:cs typeface="Times New Roman"/>
              </a:rPr>
              <a:t>California Education Code and California Code of Regulations Title 5</a:t>
            </a:r>
          </a:p>
          <a:p>
            <a:pPr marL="0" indent="0">
              <a:buNone/>
            </a:pPr>
            <a:endParaRPr lang="en-US" dirty="0">
              <a:latin typeface="Times New Roman"/>
              <a:cs typeface="Times New Roman"/>
            </a:endParaRPr>
          </a:p>
        </p:txBody>
      </p:sp>
      <p:pic>
        <p:nvPicPr>
          <p:cNvPr id="5" name="Picture 4"/>
          <p:cNvPicPr>
            <a:picLocks noChangeAspect="1"/>
          </p:cNvPicPr>
          <p:nvPr/>
        </p:nvPicPr>
        <p:blipFill>
          <a:blip r:embed="rId3"/>
          <a:stretch>
            <a:fillRect/>
          </a:stretch>
        </p:blipFill>
        <p:spPr>
          <a:xfrm>
            <a:off x="2159000" y="4963491"/>
            <a:ext cx="4813300" cy="1689100"/>
          </a:xfrm>
          <a:prstGeom prst="rect">
            <a:avLst/>
          </a:prstGeom>
        </p:spPr>
      </p:pic>
    </p:spTree>
    <p:extLst>
      <p:ext uri="{BB962C8B-B14F-4D97-AF65-F5344CB8AC3E}">
        <p14:creationId xmlns:p14="http://schemas.microsoft.com/office/powerpoint/2010/main" val="2591881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Minimum Qualifications or MQs</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r>
              <a:rPr lang="en-US" dirty="0" smtClean="0">
                <a:latin typeface="Times New Roman"/>
                <a:cs typeface="Times New Roman"/>
              </a:rPr>
              <a:t>Degrees </a:t>
            </a:r>
            <a:r>
              <a:rPr lang="en-US" dirty="0">
                <a:latin typeface="Times New Roman"/>
                <a:cs typeface="Times New Roman"/>
              </a:rPr>
              <a:t>and credits generally must be from accredited institutions </a:t>
            </a:r>
            <a:r>
              <a:rPr lang="en-US" dirty="0" smtClean="0">
                <a:latin typeface="Times New Roman"/>
                <a:cs typeface="Times New Roman"/>
              </a:rPr>
              <a:t>(Title 5 §</a:t>
            </a:r>
            <a:r>
              <a:rPr lang="en-US" dirty="0">
                <a:latin typeface="Times New Roman"/>
                <a:cs typeface="Times New Roman"/>
              </a:rPr>
              <a:t>53406). </a:t>
            </a:r>
          </a:p>
          <a:p>
            <a:r>
              <a:rPr lang="en-US" dirty="0">
                <a:latin typeface="Times New Roman"/>
                <a:cs typeface="Times New Roman"/>
              </a:rPr>
              <a:t>An occupational license or certificate is required in certain instances </a:t>
            </a:r>
            <a:r>
              <a:rPr lang="en-US" dirty="0" smtClean="0">
                <a:latin typeface="Times New Roman"/>
                <a:cs typeface="Times New Roman"/>
              </a:rPr>
              <a:t>(Title 5 §</a:t>
            </a:r>
            <a:r>
              <a:rPr lang="en-US" dirty="0">
                <a:latin typeface="Times New Roman"/>
                <a:cs typeface="Times New Roman"/>
              </a:rPr>
              <a:t>53417). </a:t>
            </a:r>
          </a:p>
          <a:p>
            <a:r>
              <a:rPr lang="en-US" dirty="0">
                <a:latin typeface="Times New Roman"/>
                <a:cs typeface="Times New Roman"/>
              </a:rPr>
              <a:t>A district may hire a person who possesses qualifications different from, but equivalent to, those listed on the disciplines list, according to criteria and procedures agreed upon by the governing board and the academic senate </a:t>
            </a:r>
            <a:r>
              <a:rPr lang="en-US" dirty="0" smtClean="0">
                <a:latin typeface="Times New Roman"/>
                <a:cs typeface="Times New Roman"/>
              </a:rPr>
              <a:t>(Title 5 §</a:t>
            </a:r>
            <a:r>
              <a:rPr lang="en-US" dirty="0">
                <a:latin typeface="Times New Roman"/>
                <a:cs typeface="Times New Roman"/>
              </a:rPr>
              <a:t>53430). </a:t>
            </a:r>
          </a:p>
          <a:p>
            <a:pPr marL="0" indent="0">
              <a:buNone/>
            </a:pPr>
            <a:endParaRPr lang="en-US" dirty="0">
              <a:latin typeface="Times New Roman"/>
              <a:cs typeface="Times New Roman"/>
            </a:endParaRPr>
          </a:p>
        </p:txBody>
      </p:sp>
      <p:pic>
        <p:nvPicPr>
          <p:cNvPr id="5" name="Picture 4"/>
          <p:cNvPicPr>
            <a:picLocks noChangeAspect="1"/>
          </p:cNvPicPr>
          <p:nvPr/>
        </p:nvPicPr>
        <p:blipFill>
          <a:blip r:embed="rId3"/>
          <a:stretch>
            <a:fillRect/>
          </a:stretch>
        </p:blipFill>
        <p:spPr>
          <a:xfrm>
            <a:off x="5271686" y="4980172"/>
            <a:ext cx="1917700" cy="1828800"/>
          </a:xfrm>
          <a:prstGeom prst="rect">
            <a:avLst/>
          </a:prstGeom>
        </p:spPr>
      </p:pic>
      <p:pic>
        <p:nvPicPr>
          <p:cNvPr id="6" name="Picture 5"/>
          <p:cNvPicPr>
            <a:picLocks noChangeAspect="1"/>
          </p:cNvPicPr>
          <p:nvPr/>
        </p:nvPicPr>
        <p:blipFill>
          <a:blip r:embed="rId4"/>
          <a:stretch>
            <a:fillRect/>
          </a:stretch>
        </p:blipFill>
        <p:spPr>
          <a:xfrm>
            <a:off x="2217400" y="4980172"/>
            <a:ext cx="1670237" cy="1662814"/>
          </a:xfrm>
          <a:prstGeom prst="rect">
            <a:avLst/>
          </a:prstGeom>
        </p:spPr>
      </p:pic>
    </p:spTree>
    <p:extLst>
      <p:ext uri="{BB962C8B-B14F-4D97-AF65-F5344CB8AC3E}">
        <p14:creationId xmlns:p14="http://schemas.microsoft.com/office/powerpoint/2010/main" val="1477472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438562"/>
          </a:xfrm>
        </p:spPr>
        <p:txBody>
          <a:bodyPr>
            <a:normAutofit/>
          </a:bodyPr>
          <a:lstStyle/>
          <a:p>
            <a:pPr algn="ctr"/>
            <a:r>
              <a:rPr lang="en-US" dirty="0" smtClean="0">
                <a:latin typeface="Times New Roman"/>
                <a:cs typeface="Times New Roman"/>
              </a:rPr>
              <a:t>Why Do We </a:t>
            </a:r>
            <a:r>
              <a:rPr lang="en-US" dirty="0">
                <a:latin typeface="Times New Roman"/>
                <a:cs typeface="Times New Roman"/>
              </a:rPr>
              <a:t>C</a:t>
            </a:r>
            <a:r>
              <a:rPr lang="en-US" dirty="0" smtClean="0">
                <a:latin typeface="Times New Roman"/>
                <a:cs typeface="Times New Roman"/>
              </a:rPr>
              <a:t>are about Faculty </a:t>
            </a:r>
            <a:r>
              <a:rPr lang="en-US" dirty="0">
                <a:latin typeface="Times New Roman"/>
                <a:cs typeface="Times New Roman"/>
              </a:rPr>
              <a:t>Q</a:t>
            </a:r>
            <a:r>
              <a:rPr lang="en-US" dirty="0" smtClean="0">
                <a:latin typeface="Times New Roman"/>
                <a:cs typeface="Times New Roman"/>
              </a:rPr>
              <a:t>ualifications?</a:t>
            </a:r>
            <a:endParaRPr lang="en-US" dirty="0">
              <a:latin typeface="Times New Roman"/>
              <a:cs typeface="Times New Roman"/>
            </a:endParaRPr>
          </a:p>
        </p:txBody>
      </p:sp>
      <p:sp>
        <p:nvSpPr>
          <p:cNvPr id="3" name="Content Placeholder 2"/>
          <p:cNvSpPr>
            <a:spLocks noGrp="1"/>
          </p:cNvSpPr>
          <p:nvPr>
            <p:ph idx="1"/>
          </p:nvPr>
        </p:nvSpPr>
        <p:spPr>
          <a:xfrm>
            <a:off x="600732" y="2213780"/>
            <a:ext cx="8086068" cy="4273111"/>
          </a:xfrm>
        </p:spPr>
        <p:txBody>
          <a:bodyPr>
            <a:normAutofit/>
          </a:bodyPr>
          <a:lstStyle/>
          <a:p>
            <a:pPr marL="0" indent="0">
              <a:spcBef>
                <a:spcPts val="1176"/>
              </a:spcBef>
              <a:buNone/>
            </a:pPr>
            <a:r>
              <a:rPr lang="en-US" dirty="0">
                <a:latin typeface="Times New Roman"/>
                <a:cs typeface="Times New Roman"/>
              </a:rPr>
              <a:t>Minimum </a:t>
            </a:r>
            <a:r>
              <a:rPr lang="en-US" dirty="0" smtClean="0">
                <a:latin typeface="Times New Roman"/>
                <a:cs typeface="Times New Roman"/>
              </a:rPr>
              <a:t>Qualifications </a:t>
            </a:r>
            <a:r>
              <a:rPr lang="en-US" dirty="0">
                <a:latin typeface="Times New Roman"/>
                <a:cs typeface="Times New Roman"/>
              </a:rPr>
              <a:t>are one mechanism that:</a:t>
            </a:r>
          </a:p>
          <a:p>
            <a:pPr lvl="1">
              <a:spcBef>
                <a:spcPts val="1176"/>
              </a:spcBef>
            </a:pPr>
            <a:r>
              <a:rPr lang="en-US" sz="2400" dirty="0">
                <a:latin typeface="Times New Roman"/>
                <a:cs typeface="Times New Roman"/>
              </a:rPr>
              <a:t>Ensures appropriate faculty preparation in the content </a:t>
            </a:r>
            <a:r>
              <a:rPr lang="en-US" sz="2400" dirty="0" smtClean="0">
                <a:latin typeface="Times New Roman"/>
                <a:cs typeface="Times New Roman"/>
              </a:rPr>
              <a:t>area,</a:t>
            </a:r>
            <a:endParaRPr lang="en-US" sz="2400" dirty="0">
              <a:latin typeface="Times New Roman"/>
              <a:cs typeface="Times New Roman"/>
            </a:endParaRPr>
          </a:p>
          <a:p>
            <a:pPr lvl="1">
              <a:spcBef>
                <a:spcPts val="1176"/>
              </a:spcBef>
            </a:pPr>
            <a:r>
              <a:rPr lang="en-US" sz="2400" dirty="0">
                <a:latin typeface="Times New Roman"/>
                <a:cs typeface="Times New Roman"/>
              </a:rPr>
              <a:t>Ensures appropriate faculty preparation to communicate the value of educational </a:t>
            </a:r>
            <a:r>
              <a:rPr lang="en-US" sz="2400" dirty="0" smtClean="0">
                <a:latin typeface="Times New Roman"/>
                <a:cs typeface="Times New Roman"/>
              </a:rPr>
              <a:t>attainment,</a:t>
            </a:r>
            <a:endParaRPr lang="en-US" sz="2400" dirty="0">
              <a:latin typeface="Times New Roman"/>
              <a:cs typeface="Times New Roman"/>
            </a:endParaRPr>
          </a:p>
          <a:p>
            <a:pPr lvl="1">
              <a:spcBef>
                <a:spcPts val="1176"/>
              </a:spcBef>
            </a:pPr>
            <a:r>
              <a:rPr lang="en-US" sz="2400" dirty="0">
                <a:latin typeface="Times New Roman"/>
                <a:cs typeface="Times New Roman"/>
              </a:rPr>
              <a:t>Addresses Accreditation </a:t>
            </a:r>
            <a:r>
              <a:rPr lang="en-US" sz="2400" dirty="0" smtClean="0">
                <a:latin typeface="Times New Roman"/>
                <a:cs typeface="Times New Roman"/>
              </a:rPr>
              <a:t>Standards,</a:t>
            </a:r>
            <a:endParaRPr lang="en-US" sz="2400" dirty="0">
              <a:latin typeface="Times New Roman"/>
              <a:cs typeface="Times New Roman"/>
            </a:endParaRPr>
          </a:p>
          <a:p>
            <a:pPr lvl="1">
              <a:spcBef>
                <a:spcPts val="1176"/>
              </a:spcBef>
            </a:pPr>
            <a:r>
              <a:rPr lang="en-US" sz="2400" dirty="0">
                <a:latin typeface="Times New Roman"/>
                <a:cs typeface="Times New Roman"/>
              </a:rPr>
              <a:t>Is a 10+1 issue  (equivalency - Ed. Code §87359(b), minimum </a:t>
            </a:r>
            <a:r>
              <a:rPr lang="en-US" sz="2400" dirty="0" smtClean="0">
                <a:latin typeface="Times New Roman"/>
                <a:cs typeface="Times New Roman"/>
              </a:rPr>
              <a:t>qualifications </a:t>
            </a:r>
            <a:r>
              <a:rPr lang="en-US" sz="2400" dirty="0">
                <a:latin typeface="Times New Roman"/>
                <a:cs typeface="Times New Roman"/>
              </a:rPr>
              <a:t>- Ed. Code §87360(b)</a:t>
            </a:r>
            <a:r>
              <a:rPr lang="en-US" sz="2400" dirty="0" smtClean="0">
                <a:latin typeface="Times New Roman"/>
                <a:cs typeface="Times New Roman"/>
              </a:rPr>
              <a:t>).</a:t>
            </a:r>
            <a:endParaRPr lang="en-US" sz="2400" dirty="0">
              <a:latin typeface="Times New Roman"/>
              <a:cs typeface="Times New Roman"/>
            </a:endParaRP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664105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Organization of the Disciplines List</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a:lnSpc>
                <a:spcPct val="110000"/>
              </a:lnSpc>
              <a:spcBef>
                <a:spcPts val="1176"/>
              </a:spcBef>
            </a:pPr>
            <a:r>
              <a:rPr lang="en-US" dirty="0">
                <a:latin typeface="Times New Roman"/>
                <a:ea typeface="ＭＳ Ｐゴシック" charset="0"/>
                <a:cs typeface="Times New Roman"/>
              </a:rPr>
              <a:t>Disciplines requiring a Master’</a:t>
            </a:r>
            <a:r>
              <a:rPr lang="en-US" altLang="ja-JP" dirty="0">
                <a:latin typeface="Times New Roman"/>
                <a:ea typeface="ＭＳ Ｐゴシック" charset="0"/>
                <a:cs typeface="Times New Roman"/>
              </a:rPr>
              <a:t>s Degree</a:t>
            </a:r>
          </a:p>
          <a:p>
            <a:pPr>
              <a:lnSpc>
                <a:spcPct val="110000"/>
              </a:lnSpc>
              <a:spcBef>
                <a:spcPts val="1176"/>
              </a:spcBef>
            </a:pPr>
            <a:r>
              <a:rPr lang="en-US" dirty="0">
                <a:latin typeface="Times New Roman"/>
                <a:ea typeface="ＭＳ Ｐゴシック" charset="0"/>
                <a:cs typeface="Times New Roman"/>
              </a:rPr>
              <a:t>Disciplines where a Master’s</a:t>
            </a:r>
            <a:r>
              <a:rPr lang="en-US" altLang="ja-JP" dirty="0">
                <a:latin typeface="Times New Roman"/>
                <a:ea typeface="ＭＳ Ｐゴシック" charset="0"/>
                <a:cs typeface="Times New Roman"/>
              </a:rPr>
              <a:t> degree is not normally expected but a Bachelor’s or Associate degree is expected</a:t>
            </a:r>
          </a:p>
          <a:p>
            <a:pPr>
              <a:lnSpc>
                <a:spcPct val="110000"/>
              </a:lnSpc>
              <a:spcBef>
                <a:spcPts val="1176"/>
              </a:spcBef>
            </a:pPr>
            <a:r>
              <a:rPr lang="en-US" dirty="0">
                <a:latin typeface="Times New Roman"/>
                <a:ea typeface="ＭＳ Ｐゴシック" charset="0"/>
                <a:cs typeface="Times New Roman"/>
              </a:rPr>
              <a:t>Disciplines in which a Master’</a:t>
            </a:r>
            <a:r>
              <a:rPr lang="en-US" altLang="ja-JP" dirty="0">
                <a:latin typeface="Times New Roman"/>
                <a:ea typeface="ＭＳ Ｐゴシック" charset="0"/>
                <a:cs typeface="Times New Roman"/>
              </a:rPr>
              <a:t>s, Bachelor’s or Associate Degree is not generally expected or available in that specific discipline</a:t>
            </a:r>
          </a:p>
          <a:p>
            <a:pPr>
              <a:lnSpc>
                <a:spcPct val="110000"/>
              </a:lnSpc>
              <a:spcBef>
                <a:spcPts val="1176"/>
              </a:spcBef>
            </a:pPr>
            <a:r>
              <a:rPr lang="en-US" dirty="0">
                <a:latin typeface="Times New Roman"/>
                <a:ea typeface="ＭＳ Ｐゴシック" charset="0"/>
                <a:cs typeface="Times New Roman"/>
              </a:rPr>
              <a:t>Disciplines for non-credit instruction </a:t>
            </a:r>
          </a:p>
          <a:p>
            <a:pPr>
              <a:lnSpc>
                <a:spcPct val="110000"/>
              </a:lnSpc>
              <a:spcBef>
                <a:spcPts val="1176"/>
              </a:spcBef>
            </a:pPr>
            <a:r>
              <a:rPr lang="en-US" dirty="0">
                <a:latin typeface="Times New Roman"/>
                <a:ea typeface="ＭＳ Ｐゴシック" charset="0"/>
                <a:cs typeface="Times New Roman"/>
              </a:rPr>
              <a:t>Other – to include Administrators, Learning Center Coordinators, Health Services Professionals, Apprenticeship Instructors, DSP&amp;S Counselors, Work Experience Coordinators, Faculty Interns, EOPS</a:t>
            </a: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3817368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MQs and Disciplines</a:t>
            </a:r>
            <a:endParaRPr lang="en-US" dirty="0">
              <a:latin typeface="Times New Roman"/>
              <a:cs typeface="Times New Roman"/>
            </a:endParaRPr>
          </a:p>
        </p:txBody>
      </p:sp>
      <p:sp>
        <p:nvSpPr>
          <p:cNvPr id="3" name="Content Placeholder 2"/>
          <p:cNvSpPr>
            <a:spLocks noGrp="1"/>
          </p:cNvSpPr>
          <p:nvPr>
            <p:ph idx="1"/>
          </p:nvPr>
        </p:nvSpPr>
        <p:spPr/>
        <p:txBody>
          <a:bodyPr/>
          <a:lstStyle/>
          <a:p>
            <a:r>
              <a:rPr lang="en-US" b="1" dirty="0" smtClean="0">
                <a:latin typeface="Times New Roman"/>
                <a:cs typeface="Times New Roman"/>
              </a:rPr>
              <a:t>Every</a:t>
            </a:r>
            <a:r>
              <a:rPr lang="en-US" dirty="0" smtClean="0">
                <a:latin typeface="Times New Roman"/>
                <a:cs typeface="Times New Roman"/>
              </a:rPr>
              <a:t> discipline has minimum qualifications for faculty to teach a course assigned to that discipline.</a:t>
            </a:r>
          </a:p>
          <a:p>
            <a:endParaRPr lang="en-US" dirty="0">
              <a:latin typeface="Times New Roman"/>
              <a:cs typeface="Times New Roman"/>
            </a:endParaRPr>
          </a:p>
        </p:txBody>
      </p:sp>
      <p:pic>
        <p:nvPicPr>
          <p:cNvPr id="4" name="Picture 3"/>
          <p:cNvPicPr>
            <a:picLocks noChangeAspect="1"/>
          </p:cNvPicPr>
          <p:nvPr/>
        </p:nvPicPr>
        <p:blipFill>
          <a:blip r:embed="rId3"/>
          <a:stretch>
            <a:fillRect/>
          </a:stretch>
        </p:blipFill>
        <p:spPr>
          <a:xfrm>
            <a:off x="2677549" y="3047278"/>
            <a:ext cx="3836150" cy="2603102"/>
          </a:xfrm>
          <a:prstGeom prst="rect">
            <a:avLst/>
          </a:prstGeom>
        </p:spPr>
      </p:pic>
    </p:spTree>
    <p:extLst>
      <p:ext uri="{BB962C8B-B14F-4D97-AF65-F5344CB8AC3E}">
        <p14:creationId xmlns:p14="http://schemas.microsoft.com/office/powerpoint/2010/main" val="18042485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5">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0E20D2"/>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386</TotalTime>
  <Words>1695</Words>
  <Application>Microsoft Macintosh PowerPoint</Application>
  <PresentationFormat>On-screen Show (4:3)</PresentationFormat>
  <Paragraphs>187</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Clarity</vt:lpstr>
      <vt:lpstr>Placing Courses in Disciplines</vt:lpstr>
      <vt:lpstr>Outcomes</vt:lpstr>
      <vt:lpstr>What is a Discipline?</vt:lpstr>
      <vt:lpstr>Where are the Disciplines Listed?</vt:lpstr>
      <vt:lpstr>Minimum Qualifications or MQs</vt:lpstr>
      <vt:lpstr>Minimum Qualifications or MQs</vt:lpstr>
      <vt:lpstr>Why Do We Care about Faculty Qualifications?</vt:lpstr>
      <vt:lpstr>Organization of the Disciplines List</vt:lpstr>
      <vt:lpstr>MQs and Disciplines</vt:lpstr>
      <vt:lpstr>Local Minimum Qualifications</vt:lpstr>
      <vt:lpstr>Who Assigns Courses to Disciplines?</vt:lpstr>
      <vt:lpstr>Considerations for Course Assignments to Discipline</vt:lpstr>
      <vt:lpstr>How can Courses be Assigned to Disciplines? </vt:lpstr>
      <vt:lpstr>Multiple Disciplines</vt:lpstr>
      <vt:lpstr>Impact on Teaching</vt:lpstr>
      <vt:lpstr>Interdisciplinary Studies</vt:lpstr>
      <vt:lpstr>Local Disciplines Assignment</vt:lpstr>
      <vt:lpstr>Multi-College Districts</vt:lpstr>
      <vt:lpstr>Conflicts When Assigning Courses – What Would You Do?</vt:lpstr>
      <vt:lpstr>Which Discipline(s) Would YOU Assign?</vt:lpstr>
      <vt:lpstr>Which Discipline(s) Would YOU Assign?</vt:lpstr>
      <vt:lpstr>Which Discipline(s) Would YOU Assign?</vt:lpstr>
      <vt:lpstr>Summary</vt:lpstr>
      <vt:lpstr>Questions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Virginia May</cp:lastModifiedBy>
  <cp:revision>73</cp:revision>
  <dcterms:created xsi:type="dcterms:W3CDTF">2015-10-21T19:14:41Z</dcterms:created>
  <dcterms:modified xsi:type="dcterms:W3CDTF">2016-07-06T01:44:57Z</dcterms:modified>
</cp:coreProperties>
</file>