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 id="2147483672" r:id="rId2"/>
  </p:sldMasterIdLst>
  <p:notesMasterIdLst>
    <p:notesMasterId r:id="rId28"/>
  </p:notesMasterIdLst>
  <p:sldIdLst>
    <p:sldId id="292" r:id="rId3"/>
    <p:sldId id="389" r:id="rId4"/>
    <p:sldId id="382" r:id="rId5"/>
    <p:sldId id="322" r:id="rId6"/>
    <p:sldId id="304" r:id="rId7"/>
    <p:sldId id="305" r:id="rId8"/>
    <p:sldId id="323" r:id="rId9"/>
    <p:sldId id="324" r:id="rId10"/>
    <p:sldId id="325" r:id="rId11"/>
    <p:sldId id="379" r:id="rId12"/>
    <p:sldId id="326" r:id="rId13"/>
    <p:sldId id="386" r:id="rId14"/>
    <p:sldId id="385" r:id="rId15"/>
    <p:sldId id="316" r:id="rId16"/>
    <p:sldId id="370" r:id="rId17"/>
    <p:sldId id="371" r:id="rId18"/>
    <p:sldId id="372" r:id="rId19"/>
    <p:sldId id="373" r:id="rId20"/>
    <p:sldId id="384" r:id="rId21"/>
    <p:sldId id="391" r:id="rId22"/>
    <p:sldId id="383" r:id="rId23"/>
    <p:sldId id="387" r:id="rId24"/>
    <p:sldId id="374" r:id="rId25"/>
    <p:sldId id="378" r:id="rId26"/>
    <p:sldId id="390" r:id="rId27"/>
  </p:sldIdLst>
  <p:sldSz cx="12192000" cy="6858000"/>
  <p:notesSz cx="7010400" cy="9296400"/>
  <p:embeddedFontLst>
    <p:embeddedFont>
      <p:font typeface="Source Sans Pro" panose="020B0503030403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75A"/>
    <a:srgbClr val="002F6D"/>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E876C-D27A-4F2F-BB86-57DA852B970E}" v="2" dt="2018-06-05T21:26:58.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76536" autoAdjust="0"/>
  </p:normalViewPr>
  <p:slideViewPr>
    <p:cSldViewPr snapToGrid="0" snapToObjects="1" showGuides="1">
      <p:cViewPr varScale="1">
        <p:scale>
          <a:sx n="67" d="100"/>
          <a:sy n="67" d="100"/>
        </p:scale>
        <p:origin x="1075" y="58"/>
      </p:cViewPr>
      <p:guideLst>
        <p:guide orient="horz" pos="624"/>
        <p:guide pos="64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5" d="100"/>
          <a:sy n="65"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59" Type="http://schemas.microsoft.com/office/2015/10/relationships/revisionInfo" Target="revisionInfo.xml"/></Relationships>
</file>

<file path=ppt/diagrams/_rels/data5.xml.rels><?xml version="1.0" encoding="UTF-8" standalone="yes"?>
<Relationships xmlns="http://schemas.openxmlformats.org/package/2006/relationships"><Relationship Id="rId2" Type="http://schemas.openxmlformats.org/officeDocument/2006/relationships/hyperlink" Target="http://extranet.cccco.edu/Divisions/FinanceFacilities/StudentCenteredFundingFormula.aspx" TargetMode="External"/><Relationship Id="rId1" Type="http://schemas.openxmlformats.org/officeDocument/2006/relationships/hyperlink" Target="mailto:SCFF@cccco.edu"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http://extranet.cccco.edu/Divisions/FinanceFacilities/StudentCenteredFundingFormula.aspx" TargetMode="External"/><Relationship Id="rId1" Type="http://schemas.openxmlformats.org/officeDocument/2006/relationships/hyperlink" Target="mailto:SCFF@cccco.ed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1ACCAF-21B9-4CDB-8A05-F668D663C307}"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F7534FEF-614E-4D37-89C8-E66B590AD32A}">
      <dgm:prSet phldrT="[Text]"/>
      <dgm:spPr/>
      <dgm:t>
        <a:bodyPr/>
        <a:lstStyle/>
        <a:p>
          <a:r>
            <a:rPr lang="en-US" dirty="0" smtClean="0"/>
            <a:t>“…California’s state leaders have truly delivered on a promise to put students first and set an example for the rest of the nation by adopting a new funding formula that incentivizes student success…”</a:t>
          </a:r>
        </a:p>
        <a:p>
          <a:r>
            <a:rPr lang="en-US" dirty="0" smtClean="0"/>
            <a:t>					–Chancellor Eloy Ortiz Oakley</a:t>
          </a:r>
          <a:endParaRPr lang="en-US" dirty="0"/>
        </a:p>
      </dgm:t>
    </dgm:pt>
    <dgm:pt modelId="{F68727D7-5C94-4464-9359-D52B6AF10D08}" type="parTrans" cxnId="{2A630914-EBE1-49A5-81E2-668AABC996D5}">
      <dgm:prSet/>
      <dgm:spPr/>
      <dgm:t>
        <a:bodyPr/>
        <a:lstStyle/>
        <a:p>
          <a:endParaRPr lang="en-US"/>
        </a:p>
      </dgm:t>
    </dgm:pt>
    <dgm:pt modelId="{FC564F5B-9068-4AC3-A2D5-55D62029E2B8}" type="sibTrans" cxnId="{2A630914-EBE1-49A5-81E2-668AABC996D5}">
      <dgm:prSet/>
      <dgm:spPr/>
      <dgm:t>
        <a:bodyPr/>
        <a:lstStyle/>
        <a:p>
          <a:endParaRPr lang="en-US"/>
        </a:p>
      </dgm:t>
    </dgm:pt>
    <dgm:pt modelId="{F1AB708C-921D-4D0F-A34D-541CDDCD8E1F}" type="pres">
      <dgm:prSet presAssocID="{CB1ACCAF-21B9-4CDB-8A05-F668D663C307}" presName="Name0" presStyleCnt="0">
        <dgm:presLayoutVars>
          <dgm:dir/>
        </dgm:presLayoutVars>
      </dgm:prSet>
      <dgm:spPr/>
      <dgm:t>
        <a:bodyPr/>
        <a:lstStyle/>
        <a:p>
          <a:endParaRPr lang="en-US"/>
        </a:p>
      </dgm:t>
    </dgm:pt>
    <dgm:pt modelId="{E014EE07-3B35-4C58-B415-5ACE74C7BF75}" type="pres">
      <dgm:prSet presAssocID="{F7534FEF-614E-4D37-89C8-E66B590AD32A}" presName="noChildren" presStyleCnt="0"/>
      <dgm:spPr/>
    </dgm:pt>
    <dgm:pt modelId="{7053350C-4C03-42B6-9649-A0D0EB5CE0B4}" type="pres">
      <dgm:prSet presAssocID="{F7534FEF-614E-4D37-89C8-E66B590AD32A}" presName="gap" presStyleCnt="0"/>
      <dgm:spPr/>
    </dgm:pt>
    <dgm:pt modelId="{9409B2C7-10B4-4CD7-BD44-2DB217C337D6}" type="pres">
      <dgm:prSet presAssocID="{F7534FEF-614E-4D37-89C8-E66B590AD32A}" presName="medCircle2" presStyleLbl="vennNode1" presStyleIdx="0" presStyleCnt="1"/>
      <dgm:spPr/>
    </dgm:pt>
    <dgm:pt modelId="{8D51B548-7F3A-4C16-9AA6-A9938D1A8AF2}" type="pres">
      <dgm:prSet presAssocID="{F7534FEF-614E-4D37-89C8-E66B590AD32A}" presName="txLvlOnly1" presStyleLbl="revTx" presStyleIdx="0" presStyleCnt="1"/>
      <dgm:spPr/>
      <dgm:t>
        <a:bodyPr/>
        <a:lstStyle/>
        <a:p>
          <a:endParaRPr lang="en-US"/>
        </a:p>
      </dgm:t>
    </dgm:pt>
  </dgm:ptLst>
  <dgm:cxnLst>
    <dgm:cxn modelId="{DF2A18C2-F73D-442A-98E2-0A1FF23C42A6}" type="presOf" srcId="{F7534FEF-614E-4D37-89C8-E66B590AD32A}" destId="{8D51B548-7F3A-4C16-9AA6-A9938D1A8AF2}" srcOrd="0" destOrd="0" presId="urn:microsoft.com/office/officeart/2008/layout/VerticalCircleList"/>
    <dgm:cxn modelId="{2A630914-EBE1-49A5-81E2-668AABC996D5}" srcId="{CB1ACCAF-21B9-4CDB-8A05-F668D663C307}" destId="{F7534FEF-614E-4D37-89C8-E66B590AD32A}" srcOrd="0" destOrd="0" parTransId="{F68727D7-5C94-4464-9359-D52B6AF10D08}" sibTransId="{FC564F5B-9068-4AC3-A2D5-55D62029E2B8}"/>
    <dgm:cxn modelId="{BD16497A-1AEB-4B18-A3C4-36A137ACB6C3}" type="presOf" srcId="{CB1ACCAF-21B9-4CDB-8A05-F668D663C307}" destId="{F1AB708C-921D-4D0F-A34D-541CDDCD8E1F}" srcOrd="0" destOrd="0" presId="urn:microsoft.com/office/officeart/2008/layout/VerticalCircleList"/>
    <dgm:cxn modelId="{6AEA6F3F-5B0A-4DC0-9132-71D08DE5F435}" type="presParOf" srcId="{F1AB708C-921D-4D0F-A34D-541CDDCD8E1F}" destId="{E014EE07-3B35-4C58-B415-5ACE74C7BF75}" srcOrd="0" destOrd="0" presId="urn:microsoft.com/office/officeart/2008/layout/VerticalCircleList"/>
    <dgm:cxn modelId="{337FF863-C8AF-4938-A770-C9A64F1FED88}" type="presParOf" srcId="{E014EE07-3B35-4C58-B415-5ACE74C7BF75}" destId="{7053350C-4C03-42B6-9649-A0D0EB5CE0B4}" srcOrd="0" destOrd="0" presId="urn:microsoft.com/office/officeart/2008/layout/VerticalCircleList"/>
    <dgm:cxn modelId="{25050B2E-6C58-4787-B22C-670B5B69C391}" type="presParOf" srcId="{E014EE07-3B35-4C58-B415-5ACE74C7BF75}" destId="{9409B2C7-10B4-4CD7-BD44-2DB217C337D6}" srcOrd="1" destOrd="0" presId="urn:microsoft.com/office/officeart/2008/layout/VerticalCircleList"/>
    <dgm:cxn modelId="{FCE7BA52-2BCC-41BE-82F5-0C558DA41290}" type="presParOf" srcId="{E014EE07-3B35-4C58-B415-5ACE74C7BF75}" destId="{8D51B548-7F3A-4C16-9AA6-A9938D1A8AF2}"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FD47C6-54D7-4BC6-9576-A69146CDFC5E}"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0316D93-C82F-431A-9925-03D61987B314}">
      <dgm:prSet phldrT="[Text]"/>
      <dgm:spPr/>
      <dgm:t>
        <a:bodyPr/>
        <a:lstStyle/>
        <a:p>
          <a:r>
            <a:rPr lang="en-US" dirty="0" smtClean="0"/>
            <a:t>Calculation Information</a:t>
          </a:r>
          <a:endParaRPr lang="en-US" dirty="0"/>
        </a:p>
      </dgm:t>
    </dgm:pt>
    <dgm:pt modelId="{5D2FDF3A-526A-49C3-98FD-A5A4F6FC909D}" type="parTrans" cxnId="{0FE14272-C05A-4A1B-A455-9DAAD66EAAE3}">
      <dgm:prSet/>
      <dgm:spPr/>
      <dgm:t>
        <a:bodyPr/>
        <a:lstStyle/>
        <a:p>
          <a:endParaRPr lang="en-US"/>
        </a:p>
      </dgm:t>
    </dgm:pt>
    <dgm:pt modelId="{7F70DB84-019B-4F6D-A9DF-2D6D600F2465}" type="sibTrans" cxnId="{0FE14272-C05A-4A1B-A455-9DAAD66EAAE3}">
      <dgm:prSet/>
      <dgm:spPr/>
      <dgm:t>
        <a:bodyPr/>
        <a:lstStyle/>
        <a:p>
          <a:endParaRPr lang="en-US"/>
        </a:p>
      </dgm:t>
    </dgm:pt>
    <dgm:pt modelId="{255FB8AC-8A9D-414C-B095-5EA7F1CE16D7}">
      <dgm:prSet phldrT="[Text]"/>
      <dgm:spPr/>
      <dgm:t>
        <a:bodyPr/>
        <a:lstStyle/>
        <a:p>
          <a:r>
            <a:rPr lang="en-US" dirty="0" smtClean="0"/>
            <a:t>Implementation Information</a:t>
          </a:r>
          <a:endParaRPr lang="en-US" dirty="0"/>
        </a:p>
      </dgm:t>
    </dgm:pt>
    <dgm:pt modelId="{3723CB1B-E653-47EB-8A5B-4CA8EEC5D08C}" type="parTrans" cxnId="{1D0328FC-877C-4E9A-A1A9-36EB50E126CA}">
      <dgm:prSet/>
      <dgm:spPr/>
      <dgm:t>
        <a:bodyPr/>
        <a:lstStyle/>
        <a:p>
          <a:endParaRPr lang="en-US"/>
        </a:p>
      </dgm:t>
    </dgm:pt>
    <dgm:pt modelId="{0C04BC6D-36F8-4B13-B2F3-BCF91130D38C}" type="sibTrans" cxnId="{1D0328FC-877C-4E9A-A1A9-36EB50E126CA}">
      <dgm:prSet/>
      <dgm:spPr/>
      <dgm:t>
        <a:bodyPr/>
        <a:lstStyle/>
        <a:p>
          <a:endParaRPr lang="en-US"/>
        </a:p>
      </dgm:t>
    </dgm:pt>
    <dgm:pt modelId="{DB696867-7F86-47EC-A7FF-58613A6890A7}">
      <dgm:prSet phldrT="[Text]"/>
      <dgm:spPr/>
      <dgm:t>
        <a:bodyPr/>
        <a:lstStyle/>
        <a:p>
          <a:r>
            <a:rPr lang="en-US" dirty="0" smtClean="0"/>
            <a:t>Insights Regarding Future Actions</a:t>
          </a:r>
          <a:endParaRPr lang="en-US" dirty="0"/>
        </a:p>
      </dgm:t>
    </dgm:pt>
    <dgm:pt modelId="{5002BA96-CD81-4A6E-B9CB-C9CB602221CC}" type="parTrans" cxnId="{D9D83C90-BE60-43B1-AFF5-E457CF632C21}">
      <dgm:prSet/>
      <dgm:spPr/>
      <dgm:t>
        <a:bodyPr/>
        <a:lstStyle/>
        <a:p>
          <a:endParaRPr lang="en-US"/>
        </a:p>
      </dgm:t>
    </dgm:pt>
    <dgm:pt modelId="{83212675-B60A-4F20-94C6-EA3C7AEAB178}" type="sibTrans" cxnId="{D9D83C90-BE60-43B1-AFF5-E457CF632C21}">
      <dgm:prSet/>
      <dgm:spPr/>
      <dgm:t>
        <a:bodyPr/>
        <a:lstStyle/>
        <a:p>
          <a:endParaRPr lang="en-US"/>
        </a:p>
      </dgm:t>
    </dgm:pt>
    <dgm:pt modelId="{7F085361-F996-4753-949B-0EB69FB8025F}" type="pres">
      <dgm:prSet presAssocID="{5DFD47C6-54D7-4BC6-9576-A69146CDFC5E}" presName="cycle" presStyleCnt="0">
        <dgm:presLayoutVars>
          <dgm:dir/>
          <dgm:resizeHandles val="exact"/>
        </dgm:presLayoutVars>
      </dgm:prSet>
      <dgm:spPr/>
      <dgm:t>
        <a:bodyPr/>
        <a:lstStyle/>
        <a:p>
          <a:endParaRPr lang="en-US"/>
        </a:p>
      </dgm:t>
    </dgm:pt>
    <dgm:pt modelId="{C45D1748-D737-47E2-9D11-30F4FBDB8C3C}" type="pres">
      <dgm:prSet presAssocID="{F0316D93-C82F-431A-9925-03D61987B314}" presName="node" presStyleLbl="node1" presStyleIdx="0" presStyleCnt="3">
        <dgm:presLayoutVars>
          <dgm:bulletEnabled val="1"/>
        </dgm:presLayoutVars>
      </dgm:prSet>
      <dgm:spPr/>
      <dgm:t>
        <a:bodyPr/>
        <a:lstStyle/>
        <a:p>
          <a:endParaRPr lang="en-US"/>
        </a:p>
      </dgm:t>
    </dgm:pt>
    <dgm:pt modelId="{8353FD18-8D8B-4264-9C0D-652F1A26882B}" type="pres">
      <dgm:prSet presAssocID="{F0316D93-C82F-431A-9925-03D61987B314}" presName="spNode" presStyleCnt="0"/>
      <dgm:spPr/>
    </dgm:pt>
    <dgm:pt modelId="{D87BDCE7-3E6D-4B74-A869-F0EFCAFB3807}" type="pres">
      <dgm:prSet presAssocID="{7F70DB84-019B-4F6D-A9DF-2D6D600F2465}" presName="sibTrans" presStyleLbl="sibTrans1D1" presStyleIdx="0" presStyleCnt="3"/>
      <dgm:spPr/>
      <dgm:t>
        <a:bodyPr/>
        <a:lstStyle/>
        <a:p>
          <a:endParaRPr lang="en-US"/>
        </a:p>
      </dgm:t>
    </dgm:pt>
    <dgm:pt modelId="{D7429D19-5039-43A4-B36A-E0A4BA8F8ACE}" type="pres">
      <dgm:prSet presAssocID="{255FB8AC-8A9D-414C-B095-5EA7F1CE16D7}" presName="node" presStyleLbl="node1" presStyleIdx="1" presStyleCnt="3">
        <dgm:presLayoutVars>
          <dgm:bulletEnabled val="1"/>
        </dgm:presLayoutVars>
      </dgm:prSet>
      <dgm:spPr/>
      <dgm:t>
        <a:bodyPr/>
        <a:lstStyle/>
        <a:p>
          <a:endParaRPr lang="en-US"/>
        </a:p>
      </dgm:t>
    </dgm:pt>
    <dgm:pt modelId="{1B33EF7B-146B-4D41-A67A-6D9F92C69CD8}" type="pres">
      <dgm:prSet presAssocID="{255FB8AC-8A9D-414C-B095-5EA7F1CE16D7}" presName="spNode" presStyleCnt="0"/>
      <dgm:spPr/>
    </dgm:pt>
    <dgm:pt modelId="{76F3F826-3CE9-4CD5-8260-0E81FB7D6196}" type="pres">
      <dgm:prSet presAssocID="{0C04BC6D-36F8-4B13-B2F3-BCF91130D38C}" presName="sibTrans" presStyleLbl="sibTrans1D1" presStyleIdx="1" presStyleCnt="3"/>
      <dgm:spPr/>
      <dgm:t>
        <a:bodyPr/>
        <a:lstStyle/>
        <a:p>
          <a:endParaRPr lang="en-US"/>
        </a:p>
      </dgm:t>
    </dgm:pt>
    <dgm:pt modelId="{340504E6-49F8-4016-B072-B79DB3F47042}" type="pres">
      <dgm:prSet presAssocID="{DB696867-7F86-47EC-A7FF-58613A6890A7}" presName="node" presStyleLbl="node1" presStyleIdx="2" presStyleCnt="3">
        <dgm:presLayoutVars>
          <dgm:bulletEnabled val="1"/>
        </dgm:presLayoutVars>
      </dgm:prSet>
      <dgm:spPr/>
      <dgm:t>
        <a:bodyPr/>
        <a:lstStyle/>
        <a:p>
          <a:endParaRPr lang="en-US"/>
        </a:p>
      </dgm:t>
    </dgm:pt>
    <dgm:pt modelId="{DD559C8F-9E61-470A-A055-C94DA1F6786C}" type="pres">
      <dgm:prSet presAssocID="{DB696867-7F86-47EC-A7FF-58613A6890A7}" presName="spNode" presStyleCnt="0"/>
      <dgm:spPr/>
    </dgm:pt>
    <dgm:pt modelId="{6E070FBF-C80C-4458-A5F5-A7A67767EE3A}" type="pres">
      <dgm:prSet presAssocID="{83212675-B60A-4F20-94C6-EA3C7AEAB178}" presName="sibTrans" presStyleLbl="sibTrans1D1" presStyleIdx="2" presStyleCnt="3"/>
      <dgm:spPr/>
      <dgm:t>
        <a:bodyPr/>
        <a:lstStyle/>
        <a:p>
          <a:endParaRPr lang="en-US"/>
        </a:p>
      </dgm:t>
    </dgm:pt>
  </dgm:ptLst>
  <dgm:cxnLst>
    <dgm:cxn modelId="{783DFE16-7658-4DF0-B3DC-B86960EAA16A}" type="presOf" srcId="{7F70DB84-019B-4F6D-A9DF-2D6D600F2465}" destId="{D87BDCE7-3E6D-4B74-A869-F0EFCAFB3807}" srcOrd="0" destOrd="0" presId="urn:microsoft.com/office/officeart/2005/8/layout/cycle6"/>
    <dgm:cxn modelId="{EBDC2C41-85E7-4605-BA49-9F78B9CD3FC7}" type="presOf" srcId="{255FB8AC-8A9D-414C-B095-5EA7F1CE16D7}" destId="{D7429D19-5039-43A4-B36A-E0A4BA8F8ACE}" srcOrd="0" destOrd="0" presId="urn:microsoft.com/office/officeart/2005/8/layout/cycle6"/>
    <dgm:cxn modelId="{1D0328FC-877C-4E9A-A1A9-36EB50E126CA}" srcId="{5DFD47C6-54D7-4BC6-9576-A69146CDFC5E}" destId="{255FB8AC-8A9D-414C-B095-5EA7F1CE16D7}" srcOrd="1" destOrd="0" parTransId="{3723CB1B-E653-47EB-8A5B-4CA8EEC5D08C}" sibTransId="{0C04BC6D-36F8-4B13-B2F3-BCF91130D38C}"/>
    <dgm:cxn modelId="{D9D83C90-BE60-43B1-AFF5-E457CF632C21}" srcId="{5DFD47C6-54D7-4BC6-9576-A69146CDFC5E}" destId="{DB696867-7F86-47EC-A7FF-58613A6890A7}" srcOrd="2" destOrd="0" parTransId="{5002BA96-CD81-4A6E-B9CB-C9CB602221CC}" sibTransId="{83212675-B60A-4F20-94C6-EA3C7AEAB178}"/>
    <dgm:cxn modelId="{708B1D4D-BB6A-441B-96CF-19C82534AEC3}" type="presOf" srcId="{83212675-B60A-4F20-94C6-EA3C7AEAB178}" destId="{6E070FBF-C80C-4458-A5F5-A7A67767EE3A}" srcOrd="0" destOrd="0" presId="urn:microsoft.com/office/officeart/2005/8/layout/cycle6"/>
    <dgm:cxn modelId="{AC08E036-2BA0-4E14-8680-61AE8D35722D}" type="presOf" srcId="{5DFD47C6-54D7-4BC6-9576-A69146CDFC5E}" destId="{7F085361-F996-4753-949B-0EB69FB8025F}" srcOrd="0" destOrd="0" presId="urn:microsoft.com/office/officeart/2005/8/layout/cycle6"/>
    <dgm:cxn modelId="{8E437BB6-C522-451D-9D4E-A70C7B01BFD0}" type="presOf" srcId="{0C04BC6D-36F8-4B13-B2F3-BCF91130D38C}" destId="{76F3F826-3CE9-4CD5-8260-0E81FB7D6196}" srcOrd="0" destOrd="0" presId="urn:microsoft.com/office/officeart/2005/8/layout/cycle6"/>
    <dgm:cxn modelId="{703309B3-8DB5-4234-B7F2-2C6D1853DFB9}" type="presOf" srcId="{DB696867-7F86-47EC-A7FF-58613A6890A7}" destId="{340504E6-49F8-4016-B072-B79DB3F47042}" srcOrd="0" destOrd="0" presId="urn:microsoft.com/office/officeart/2005/8/layout/cycle6"/>
    <dgm:cxn modelId="{604BE50D-4B65-4ACF-BB78-EC8A6269F666}" type="presOf" srcId="{F0316D93-C82F-431A-9925-03D61987B314}" destId="{C45D1748-D737-47E2-9D11-30F4FBDB8C3C}" srcOrd="0" destOrd="0" presId="urn:microsoft.com/office/officeart/2005/8/layout/cycle6"/>
    <dgm:cxn modelId="{0FE14272-C05A-4A1B-A455-9DAAD66EAAE3}" srcId="{5DFD47C6-54D7-4BC6-9576-A69146CDFC5E}" destId="{F0316D93-C82F-431A-9925-03D61987B314}" srcOrd="0" destOrd="0" parTransId="{5D2FDF3A-526A-49C3-98FD-A5A4F6FC909D}" sibTransId="{7F70DB84-019B-4F6D-A9DF-2D6D600F2465}"/>
    <dgm:cxn modelId="{FC7233B8-476B-4DDC-8E78-BDA653D422F4}" type="presParOf" srcId="{7F085361-F996-4753-949B-0EB69FB8025F}" destId="{C45D1748-D737-47E2-9D11-30F4FBDB8C3C}" srcOrd="0" destOrd="0" presId="urn:microsoft.com/office/officeart/2005/8/layout/cycle6"/>
    <dgm:cxn modelId="{8596D58A-E38D-4FCE-9539-1390973F0383}" type="presParOf" srcId="{7F085361-F996-4753-949B-0EB69FB8025F}" destId="{8353FD18-8D8B-4264-9C0D-652F1A26882B}" srcOrd="1" destOrd="0" presId="urn:microsoft.com/office/officeart/2005/8/layout/cycle6"/>
    <dgm:cxn modelId="{9FF4291B-987B-495C-8633-A75713F89482}" type="presParOf" srcId="{7F085361-F996-4753-949B-0EB69FB8025F}" destId="{D87BDCE7-3E6D-4B74-A869-F0EFCAFB3807}" srcOrd="2" destOrd="0" presId="urn:microsoft.com/office/officeart/2005/8/layout/cycle6"/>
    <dgm:cxn modelId="{221C35F7-107A-497D-B21E-1A94BFB09BF3}" type="presParOf" srcId="{7F085361-F996-4753-949B-0EB69FB8025F}" destId="{D7429D19-5039-43A4-B36A-E0A4BA8F8ACE}" srcOrd="3" destOrd="0" presId="urn:microsoft.com/office/officeart/2005/8/layout/cycle6"/>
    <dgm:cxn modelId="{8F5C2531-8636-4240-AC69-2EB96F08CA6B}" type="presParOf" srcId="{7F085361-F996-4753-949B-0EB69FB8025F}" destId="{1B33EF7B-146B-4D41-A67A-6D9F92C69CD8}" srcOrd="4" destOrd="0" presId="urn:microsoft.com/office/officeart/2005/8/layout/cycle6"/>
    <dgm:cxn modelId="{9BB728C8-1A96-407A-A8CF-F8FE565644C5}" type="presParOf" srcId="{7F085361-F996-4753-949B-0EB69FB8025F}" destId="{76F3F826-3CE9-4CD5-8260-0E81FB7D6196}" srcOrd="5" destOrd="0" presId="urn:microsoft.com/office/officeart/2005/8/layout/cycle6"/>
    <dgm:cxn modelId="{5873B88D-C030-4F43-8F20-924CDC38CD85}" type="presParOf" srcId="{7F085361-F996-4753-949B-0EB69FB8025F}" destId="{340504E6-49F8-4016-B072-B79DB3F47042}" srcOrd="6" destOrd="0" presId="urn:microsoft.com/office/officeart/2005/8/layout/cycle6"/>
    <dgm:cxn modelId="{43155639-1136-4873-A832-54C95A4255B3}" type="presParOf" srcId="{7F085361-F996-4753-949B-0EB69FB8025F}" destId="{DD559C8F-9E61-470A-A055-C94DA1F6786C}" srcOrd="7" destOrd="0" presId="urn:microsoft.com/office/officeart/2005/8/layout/cycle6"/>
    <dgm:cxn modelId="{17950C8B-DA92-4A52-84B8-6F01ACCE5D65}" type="presParOf" srcId="{7F085361-F996-4753-949B-0EB69FB8025F}" destId="{6E070FBF-C80C-4458-A5F5-A7A67767EE3A}"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D4F1B-C18C-4514-8C25-AE051E93D0C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1994588E-66EC-4716-AF64-394B0854C8AB}">
      <dgm:prSet phldrT="[Text]"/>
      <dgm:spPr/>
      <dgm:t>
        <a:bodyPr/>
        <a:lstStyle/>
        <a:p>
          <a:r>
            <a:rPr lang="en-US" dirty="0" smtClean="0"/>
            <a:t>Board of Governors</a:t>
          </a:r>
          <a:endParaRPr lang="en-US" dirty="0"/>
        </a:p>
      </dgm:t>
    </dgm:pt>
    <dgm:pt modelId="{AC1015B5-0EBB-4CF1-AF36-B01D57003C4E}" type="parTrans" cxnId="{4B4AA93B-C9F7-4834-BB3A-E299AB3935B9}">
      <dgm:prSet/>
      <dgm:spPr/>
      <dgm:t>
        <a:bodyPr/>
        <a:lstStyle/>
        <a:p>
          <a:endParaRPr lang="en-US"/>
        </a:p>
      </dgm:t>
    </dgm:pt>
    <dgm:pt modelId="{5B362940-FF31-48B0-B32B-5B81A3D4B3D9}" type="sibTrans" cxnId="{4B4AA93B-C9F7-4834-BB3A-E299AB3935B9}">
      <dgm:prSet/>
      <dgm:spPr/>
      <dgm:t>
        <a:bodyPr/>
        <a:lstStyle/>
        <a:p>
          <a:endParaRPr lang="en-US"/>
        </a:p>
      </dgm:t>
    </dgm:pt>
    <dgm:pt modelId="{ED6DB956-7C99-4B35-BF8B-79C3DD8B503B}">
      <dgm:prSet/>
      <dgm:spPr/>
      <dgm:t>
        <a:bodyPr/>
        <a:lstStyle/>
        <a:p>
          <a:r>
            <a:rPr lang="en-US" dirty="0" smtClean="0"/>
            <a:t>Chancellor’s Office Implementation Team</a:t>
          </a:r>
          <a:endParaRPr lang="en-US" dirty="0"/>
        </a:p>
      </dgm:t>
    </dgm:pt>
    <dgm:pt modelId="{06A78224-3A50-4020-B934-DD0B574AE31B}" type="parTrans" cxnId="{F3593BB4-7724-4FEF-BCE4-DD73C3FA2603}">
      <dgm:prSet/>
      <dgm:spPr/>
      <dgm:t>
        <a:bodyPr/>
        <a:lstStyle/>
        <a:p>
          <a:endParaRPr lang="en-US"/>
        </a:p>
      </dgm:t>
    </dgm:pt>
    <dgm:pt modelId="{89A405AA-3370-4575-B64E-09847CC2F14B}" type="sibTrans" cxnId="{F3593BB4-7724-4FEF-BCE4-DD73C3FA2603}">
      <dgm:prSet/>
      <dgm:spPr/>
      <dgm:t>
        <a:bodyPr/>
        <a:lstStyle/>
        <a:p>
          <a:endParaRPr lang="en-US"/>
        </a:p>
      </dgm:t>
    </dgm:pt>
    <dgm:pt modelId="{CA43588F-E9FD-4793-9AB7-519E3DCAC7D5}">
      <dgm:prSet phldrT="[Text]"/>
      <dgm:spPr/>
      <dgm:t>
        <a:bodyPr/>
        <a:lstStyle/>
        <a:p>
          <a:r>
            <a:rPr lang="en-US" dirty="0" smtClean="0"/>
            <a:t>Legislature</a:t>
          </a:r>
          <a:endParaRPr lang="en-US" dirty="0"/>
        </a:p>
      </dgm:t>
    </dgm:pt>
    <dgm:pt modelId="{8D2A6A9B-6F98-4E74-B40F-DD002426C15E}" type="parTrans" cxnId="{50A9E7D0-CF5D-4AA6-A1C6-563C10387F49}">
      <dgm:prSet/>
      <dgm:spPr/>
      <dgm:t>
        <a:bodyPr/>
        <a:lstStyle/>
        <a:p>
          <a:endParaRPr lang="en-US"/>
        </a:p>
      </dgm:t>
    </dgm:pt>
    <dgm:pt modelId="{B674D62E-6DC6-4B2B-91F8-ED80E7F8361F}" type="sibTrans" cxnId="{50A9E7D0-CF5D-4AA6-A1C6-563C10387F49}">
      <dgm:prSet/>
      <dgm:spPr/>
      <dgm:t>
        <a:bodyPr/>
        <a:lstStyle/>
        <a:p>
          <a:endParaRPr lang="en-US"/>
        </a:p>
      </dgm:t>
    </dgm:pt>
    <dgm:pt modelId="{984D5E61-2CB4-4050-B993-EB535D0A9514}">
      <dgm:prSet phldrT="[Text]"/>
      <dgm:spPr/>
      <dgm:t>
        <a:bodyPr/>
        <a:lstStyle/>
        <a:p>
          <a:r>
            <a:rPr lang="en-US" dirty="0" smtClean="0"/>
            <a:t>Governor</a:t>
          </a:r>
          <a:endParaRPr lang="en-US" dirty="0"/>
        </a:p>
      </dgm:t>
    </dgm:pt>
    <dgm:pt modelId="{19CB58CA-AC88-401F-AF81-955C9C3515C0}" type="parTrans" cxnId="{F797FA3D-F5EE-4DF9-8E79-68287F436A0F}">
      <dgm:prSet/>
      <dgm:spPr/>
      <dgm:t>
        <a:bodyPr/>
        <a:lstStyle/>
        <a:p>
          <a:endParaRPr lang="en-US"/>
        </a:p>
      </dgm:t>
    </dgm:pt>
    <dgm:pt modelId="{9B17AE57-C1BE-4D3D-A0C6-370919205E45}" type="sibTrans" cxnId="{F797FA3D-F5EE-4DF9-8E79-68287F436A0F}">
      <dgm:prSet/>
      <dgm:spPr/>
      <dgm:t>
        <a:bodyPr/>
        <a:lstStyle/>
        <a:p>
          <a:endParaRPr lang="en-US"/>
        </a:p>
      </dgm:t>
    </dgm:pt>
    <dgm:pt modelId="{A74122F1-0931-4A15-937D-89D6A4CE8D48}">
      <dgm:prSet phldrT="[Text]"/>
      <dgm:spPr/>
      <dgm:t>
        <a:bodyPr/>
        <a:lstStyle/>
        <a:p>
          <a:r>
            <a:rPr lang="en-US" dirty="0" smtClean="0"/>
            <a:t>Oversight Committee</a:t>
          </a:r>
          <a:endParaRPr lang="en-US" dirty="0"/>
        </a:p>
      </dgm:t>
    </dgm:pt>
    <dgm:pt modelId="{44511829-4FE7-433C-9B44-191563F74EEB}" type="parTrans" cxnId="{56808C26-3B57-425F-98D6-C0DDF354832F}">
      <dgm:prSet/>
      <dgm:spPr/>
      <dgm:t>
        <a:bodyPr/>
        <a:lstStyle/>
        <a:p>
          <a:endParaRPr lang="en-US"/>
        </a:p>
      </dgm:t>
    </dgm:pt>
    <dgm:pt modelId="{AFB3D24D-E95C-4156-A428-2C5502412DD1}" type="sibTrans" cxnId="{56808C26-3B57-425F-98D6-C0DDF354832F}">
      <dgm:prSet/>
      <dgm:spPr/>
      <dgm:t>
        <a:bodyPr/>
        <a:lstStyle/>
        <a:p>
          <a:endParaRPr lang="en-US"/>
        </a:p>
      </dgm:t>
    </dgm:pt>
    <dgm:pt modelId="{22D4D1E2-B210-487F-B29B-E3B4EFF992F2}">
      <dgm:prSet phldrT="[Text]"/>
      <dgm:spPr/>
      <dgm:t>
        <a:bodyPr/>
        <a:lstStyle/>
        <a:p>
          <a:r>
            <a:rPr lang="en-US" dirty="0" smtClean="0"/>
            <a:t>Advisory Groups</a:t>
          </a:r>
          <a:endParaRPr lang="en-US" dirty="0"/>
        </a:p>
      </dgm:t>
    </dgm:pt>
    <dgm:pt modelId="{D295C61C-3469-4F7E-B7BA-D23602AB4586}" type="parTrans" cxnId="{2BEB3887-F9E9-409F-B8A7-238055B2F516}">
      <dgm:prSet/>
      <dgm:spPr/>
      <dgm:t>
        <a:bodyPr/>
        <a:lstStyle/>
        <a:p>
          <a:endParaRPr lang="en-US"/>
        </a:p>
      </dgm:t>
    </dgm:pt>
    <dgm:pt modelId="{BE551BD2-65A5-4591-8EF6-D9C07DCAFFC6}" type="sibTrans" cxnId="{2BEB3887-F9E9-409F-B8A7-238055B2F516}">
      <dgm:prSet/>
      <dgm:spPr/>
      <dgm:t>
        <a:bodyPr/>
        <a:lstStyle/>
        <a:p>
          <a:endParaRPr lang="en-US"/>
        </a:p>
      </dgm:t>
    </dgm:pt>
    <dgm:pt modelId="{8DB3D59F-CD69-48D5-AEBA-4E397C1B71D9}" type="pres">
      <dgm:prSet presAssocID="{E70D4F1B-C18C-4514-8C25-AE051E93D0CC}" presName="Name0" presStyleCnt="0">
        <dgm:presLayoutVars>
          <dgm:chMax val="7"/>
          <dgm:chPref val="7"/>
          <dgm:dir/>
          <dgm:animLvl val="lvl"/>
        </dgm:presLayoutVars>
      </dgm:prSet>
      <dgm:spPr/>
      <dgm:t>
        <a:bodyPr/>
        <a:lstStyle/>
        <a:p>
          <a:endParaRPr lang="en-US"/>
        </a:p>
      </dgm:t>
    </dgm:pt>
    <dgm:pt modelId="{E6404D7D-ED6D-415D-BA0B-7DB5440AA765}" type="pres">
      <dgm:prSet presAssocID="{ED6DB956-7C99-4B35-BF8B-79C3DD8B503B}" presName="Accent1" presStyleCnt="0"/>
      <dgm:spPr/>
    </dgm:pt>
    <dgm:pt modelId="{015DD212-E0B0-4735-8C1D-D2FD32589213}" type="pres">
      <dgm:prSet presAssocID="{ED6DB956-7C99-4B35-BF8B-79C3DD8B503B}" presName="Accent" presStyleLbl="node1" presStyleIdx="0" presStyleCnt="1"/>
      <dgm:spPr/>
    </dgm:pt>
    <dgm:pt modelId="{D4891C4F-B14D-4863-B80A-D71647991E8E}" type="pres">
      <dgm:prSet presAssocID="{ED6DB956-7C99-4B35-BF8B-79C3DD8B503B}" presName="Child1" presStyleLbl="revTx" presStyleIdx="0" presStyleCnt="2">
        <dgm:presLayoutVars>
          <dgm:chMax val="0"/>
          <dgm:chPref val="0"/>
          <dgm:bulletEnabled val="1"/>
        </dgm:presLayoutVars>
      </dgm:prSet>
      <dgm:spPr/>
      <dgm:t>
        <a:bodyPr/>
        <a:lstStyle/>
        <a:p>
          <a:endParaRPr lang="en-US"/>
        </a:p>
      </dgm:t>
    </dgm:pt>
    <dgm:pt modelId="{BC320F9B-834E-45A7-86AE-132BDF36ED12}" type="pres">
      <dgm:prSet presAssocID="{ED6DB956-7C99-4B35-BF8B-79C3DD8B503B}" presName="Parent1" presStyleLbl="revTx" presStyleIdx="1" presStyleCnt="2">
        <dgm:presLayoutVars>
          <dgm:chMax val="1"/>
          <dgm:chPref val="1"/>
          <dgm:bulletEnabled val="1"/>
        </dgm:presLayoutVars>
      </dgm:prSet>
      <dgm:spPr/>
      <dgm:t>
        <a:bodyPr/>
        <a:lstStyle/>
        <a:p>
          <a:endParaRPr lang="en-US"/>
        </a:p>
      </dgm:t>
    </dgm:pt>
  </dgm:ptLst>
  <dgm:cxnLst>
    <dgm:cxn modelId="{C3A66745-3E6D-43E6-B0EA-B7C358D4998B}" type="presOf" srcId="{22D4D1E2-B210-487F-B29B-E3B4EFF992F2}" destId="{D4891C4F-B14D-4863-B80A-D71647991E8E}" srcOrd="0" destOrd="4" presId="urn:microsoft.com/office/officeart/2009/layout/CircleArrowProcess"/>
    <dgm:cxn modelId="{50A9E7D0-CF5D-4AA6-A1C6-563C10387F49}" srcId="{ED6DB956-7C99-4B35-BF8B-79C3DD8B503B}" destId="{CA43588F-E9FD-4793-9AB7-519E3DCAC7D5}" srcOrd="1" destOrd="0" parTransId="{8D2A6A9B-6F98-4E74-B40F-DD002426C15E}" sibTransId="{B674D62E-6DC6-4B2B-91F8-ED80E7F8361F}"/>
    <dgm:cxn modelId="{35B41B3E-D273-4B4F-A160-8C8EC4546C85}" type="presOf" srcId="{984D5E61-2CB4-4050-B993-EB535D0A9514}" destId="{D4891C4F-B14D-4863-B80A-D71647991E8E}" srcOrd="0" destOrd="2" presId="urn:microsoft.com/office/officeart/2009/layout/CircleArrowProcess"/>
    <dgm:cxn modelId="{2BEB3887-F9E9-409F-B8A7-238055B2F516}" srcId="{ED6DB956-7C99-4B35-BF8B-79C3DD8B503B}" destId="{22D4D1E2-B210-487F-B29B-E3B4EFF992F2}" srcOrd="4" destOrd="0" parTransId="{D295C61C-3469-4F7E-B7BA-D23602AB4586}" sibTransId="{BE551BD2-65A5-4591-8EF6-D9C07DCAFFC6}"/>
    <dgm:cxn modelId="{F3593BB4-7724-4FEF-BCE4-DD73C3FA2603}" srcId="{E70D4F1B-C18C-4514-8C25-AE051E93D0CC}" destId="{ED6DB956-7C99-4B35-BF8B-79C3DD8B503B}" srcOrd="0" destOrd="0" parTransId="{06A78224-3A50-4020-B934-DD0B574AE31B}" sibTransId="{89A405AA-3370-4575-B64E-09847CC2F14B}"/>
    <dgm:cxn modelId="{4B4AA93B-C9F7-4834-BB3A-E299AB3935B9}" srcId="{ED6DB956-7C99-4B35-BF8B-79C3DD8B503B}" destId="{1994588E-66EC-4716-AF64-394B0854C8AB}" srcOrd="0" destOrd="0" parTransId="{AC1015B5-0EBB-4CF1-AF36-B01D57003C4E}" sibTransId="{5B362940-FF31-48B0-B32B-5B81A3D4B3D9}"/>
    <dgm:cxn modelId="{212E6F05-E165-4135-BA83-96499E5BA62F}" type="presOf" srcId="{1994588E-66EC-4716-AF64-394B0854C8AB}" destId="{D4891C4F-B14D-4863-B80A-D71647991E8E}" srcOrd="0" destOrd="0" presId="urn:microsoft.com/office/officeart/2009/layout/CircleArrowProcess"/>
    <dgm:cxn modelId="{B60BBD1E-484A-4B01-A073-7DEA95359908}" type="presOf" srcId="{E70D4F1B-C18C-4514-8C25-AE051E93D0CC}" destId="{8DB3D59F-CD69-48D5-AEBA-4E397C1B71D9}" srcOrd="0" destOrd="0" presId="urn:microsoft.com/office/officeart/2009/layout/CircleArrowProcess"/>
    <dgm:cxn modelId="{F797FA3D-F5EE-4DF9-8E79-68287F436A0F}" srcId="{ED6DB956-7C99-4B35-BF8B-79C3DD8B503B}" destId="{984D5E61-2CB4-4050-B993-EB535D0A9514}" srcOrd="2" destOrd="0" parTransId="{19CB58CA-AC88-401F-AF81-955C9C3515C0}" sibTransId="{9B17AE57-C1BE-4D3D-A0C6-370919205E45}"/>
    <dgm:cxn modelId="{588553DD-54D1-4A47-A88D-F7A5A337C920}" type="presOf" srcId="{ED6DB956-7C99-4B35-BF8B-79C3DD8B503B}" destId="{BC320F9B-834E-45A7-86AE-132BDF36ED12}" srcOrd="0" destOrd="0" presId="urn:microsoft.com/office/officeart/2009/layout/CircleArrowProcess"/>
    <dgm:cxn modelId="{26F2F2A6-7EF8-4482-869F-74978ACD61F1}" type="presOf" srcId="{CA43588F-E9FD-4793-9AB7-519E3DCAC7D5}" destId="{D4891C4F-B14D-4863-B80A-D71647991E8E}" srcOrd="0" destOrd="1" presId="urn:microsoft.com/office/officeart/2009/layout/CircleArrowProcess"/>
    <dgm:cxn modelId="{56808C26-3B57-425F-98D6-C0DDF354832F}" srcId="{ED6DB956-7C99-4B35-BF8B-79C3DD8B503B}" destId="{A74122F1-0931-4A15-937D-89D6A4CE8D48}" srcOrd="3" destOrd="0" parTransId="{44511829-4FE7-433C-9B44-191563F74EEB}" sibTransId="{AFB3D24D-E95C-4156-A428-2C5502412DD1}"/>
    <dgm:cxn modelId="{B44BD722-96D1-4484-9716-D566F3913FA5}" type="presOf" srcId="{A74122F1-0931-4A15-937D-89D6A4CE8D48}" destId="{D4891C4F-B14D-4863-B80A-D71647991E8E}" srcOrd="0" destOrd="3" presId="urn:microsoft.com/office/officeart/2009/layout/CircleArrowProcess"/>
    <dgm:cxn modelId="{B10D5728-EFE1-45F0-8843-39F7A92A5831}" type="presParOf" srcId="{8DB3D59F-CD69-48D5-AEBA-4E397C1B71D9}" destId="{E6404D7D-ED6D-415D-BA0B-7DB5440AA765}" srcOrd="0" destOrd="0" presId="urn:microsoft.com/office/officeart/2009/layout/CircleArrowProcess"/>
    <dgm:cxn modelId="{614AD21A-8509-44D1-82F1-CF5CFABEB24A}" type="presParOf" srcId="{E6404D7D-ED6D-415D-BA0B-7DB5440AA765}" destId="{015DD212-E0B0-4735-8C1D-D2FD32589213}" srcOrd="0" destOrd="0" presId="urn:microsoft.com/office/officeart/2009/layout/CircleArrowProcess"/>
    <dgm:cxn modelId="{1358B50A-20F4-45C5-AB72-654EAE94FF33}" type="presParOf" srcId="{8DB3D59F-CD69-48D5-AEBA-4E397C1B71D9}" destId="{D4891C4F-B14D-4863-B80A-D71647991E8E}" srcOrd="1" destOrd="0" presId="urn:microsoft.com/office/officeart/2009/layout/CircleArrowProcess"/>
    <dgm:cxn modelId="{E4038361-3BFD-4434-A440-E4CC91E22F52}" type="presParOf" srcId="{8DB3D59F-CD69-48D5-AEBA-4E397C1B71D9}" destId="{BC320F9B-834E-45A7-86AE-132BDF36ED12}"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962799-ED15-40F0-A0B1-6575DA12EC40}" type="doc">
      <dgm:prSet loTypeId="urn:microsoft.com/office/officeart/2005/8/layout/bProcess3" loCatId="process" qsTypeId="urn:microsoft.com/office/officeart/2005/8/quickstyle/simple1" qsCatId="simple" csTypeId="urn:microsoft.com/office/officeart/2005/8/colors/accent1_2" csCatId="accent1" phldr="1"/>
      <dgm:spPr/>
    </dgm:pt>
    <dgm:pt modelId="{8A4FC975-6F91-46F3-8F4F-C2AED0096268}">
      <dgm:prSet phldrT="[Text]"/>
      <dgm:spPr/>
      <dgm:t>
        <a:bodyPr/>
        <a:lstStyle/>
        <a:p>
          <a:r>
            <a:rPr lang="en-US" dirty="0"/>
            <a:t>Release of Governor’s Budget</a:t>
          </a:r>
        </a:p>
      </dgm:t>
    </dgm:pt>
    <dgm:pt modelId="{F586FA7B-6554-4B2E-AE09-03835491CC28}" type="parTrans" cxnId="{1C55FAAF-AF45-4E5D-B646-D102C924288F}">
      <dgm:prSet/>
      <dgm:spPr/>
      <dgm:t>
        <a:bodyPr/>
        <a:lstStyle/>
        <a:p>
          <a:endParaRPr lang="en-US"/>
        </a:p>
      </dgm:t>
    </dgm:pt>
    <dgm:pt modelId="{6365F0A1-5937-4F76-B2E2-C3D1C9035728}" type="sibTrans" cxnId="{1C55FAAF-AF45-4E5D-B646-D102C924288F}">
      <dgm:prSet/>
      <dgm:spPr/>
      <dgm:t>
        <a:bodyPr/>
        <a:lstStyle/>
        <a:p>
          <a:endParaRPr lang="en-US" dirty="0"/>
        </a:p>
      </dgm:t>
    </dgm:pt>
    <dgm:pt modelId="{67B14BD3-434F-4B8E-9E88-A642EACDDC7D}">
      <dgm:prSet phldrT="[Text]"/>
      <dgm:spPr/>
      <dgm:t>
        <a:bodyPr/>
        <a:lstStyle/>
        <a:p>
          <a:r>
            <a:rPr lang="en-US" dirty="0"/>
            <a:t>Legislative Analyst’s Analysis</a:t>
          </a:r>
        </a:p>
      </dgm:t>
    </dgm:pt>
    <dgm:pt modelId="{5C1D177D-5B73-4507-AAB9-F299909DDFC4}" type="parTrans" cxnId="{11A4C28C-0D9E-442E-AD71-4D88FA622F79}">
      <dgm:prSet/>
      <dgm:spPr/>
      <dgm:t>
        <a:bodyPr/>
        <a:lstStyle/>
        <a:p>
          <a:endParaRPr lang="en-US"/>
        </a:p>
      </dgm:t>
    </dgm:pt>
    <dgm:pt modelId="{65EA0831-2EDB-4054-8AD5-2C2DB86B2C97}" type="sibTrans" cxnId="{11A4C28C-0D9E-442E-AD71-4D88FA622F79}">
      <dgm:prSet/>
      <dgm:spPr/>
      <dgm:t>
        <a:bodyPr/>
        <a:lstStyle/>
        <a:p>
          <a:endParaRPr lang="en-US" dirty="0"/>
        </a:p>
      </dgm:t>
    </dgm:pt>
    <dgm:pt modelId="{3A11A921-64E6-4E49-9076-499E51326768}">
      <dgm:prSet phldrT="[Text]"/>
      <dgm:spPr/>
      <dgm:t>
        <a:bodyPr/>
        <a:lstStyle/>
        <a:p>
          <a:r>
            <a:rPr lang="en-US" dirty="0"/>
            <a:t>Budget Subcommittee Hearings</a:t>
          </a:r>
        </a:p>
      </dgm:t>
    </dgm:pt>
    <dgm:pt modelId="{73F6251E-97C0-4B28-97BB-4F55F27FE19A}" type="parTrans" cxnId="{BE3972FD-5B19-41A0-9275-89A5B0307ED0}">
      <dgm:prSet/>
      <dgm:spPr/>
      <dgm:t>
        <a:bodyPr/>
        <a:lstStyle/>
        <a:p>
          <a:endParaRPr lang="en-US"/>
        </a:p>
      </dgm:t>
    </dgm:pt>
    <dgm:pt modelId="{1BB984AA-4457-47A9-8F77-28A2FF7725D9}" type="sibTrans" cxnId="{BE3972FD-5B19-41A0-9275-89A5B0307ED0}">
      <dgm:prSet/>
      <dgm:spPr/>
      <dgm:t>
        <a:bodyPr/>
        <a:lstStyle/>
        <a:p>
          <a:endParaRPr lang="en-US" dirty="0"/>
        </a:p>
      </dgm:t>
    </dgm:pt>
    <dgm:pt modelId="{28AA1F80-1B04-4069-BADC-A7283CB10579}">
      <dgm:prSet phldrT="[Text]"/>
      <dgm:spPr/>
      <dgm:t>
        <a:bodyPr/>
        <a:lstStyle/>
        <a:p>
          <a:r>
            <a:rPr lang="en-US" dirty="0"/>
            <a:t>Governor’s Revisions</a:t>
          </a:r>
        </a:p>
      </dgm:t>
    </dgm:pt>
    <dgm:pt modelId="{40EED61F-5731-4860-95EF-44D4FA438A18}" type="parTrans" cxnId="{1BD494E5-226C-409F-9920-41DC4B47C5B7}">
      <dgm:prSet/>
      <dgm:spPr/>
      <dgm:t>
        <a:bodyPr/>
        <a:lstStyle/>
        <a:p>
          <a:endParaRPr lang="en-US"/>
        </a:p>
      </dgm:t>
    </dgm:pt>
    <dgm:pt modelId="{2F8F5958-3D6A-4CF2-A2A4-19411936EF53}" type="sibTrans" cxnId="{1BD494E5-226C-409F-9920-41DC4B47C5B7}">
      <dgm:prSet/>
      <dgm:spPr/>
      <dgm:t>
        <a:bodyPr/>
        <a:lstStyle/>
        <a:p>
          <a:endParaRPr lang="en-US" dirty="0"/>
        </a:p>
      </dgm:t>
    </dgm:pt>
    <dgm:pt modelId="{DB9E9E12-1611-48F2-9371-8A3B460320F6}">
      <dgm:prSet phldrT="[Text]"/>
      <dgm:spPr/>
      <dgm:t>
        <a:bodyPr/>
        <a:lstStyle/>
        <a:p>
          <a:r>
            <a:rPr lang="en-US" dirty="0"/>
            <a:t>Budget Subcommittee Actions</a:t>
          </a:r>
        </a:p>
      </dgm:t>
    </dgm:pt>
    <dgm:pt modelId="{7A1F6312-B442-49D1-98A0-E6BD2017E5EE}" type="parTrans" cxnId="{E0915DB7-1299-40A1-BA45-E9AFCA8F97BF}">
      <dgm:prSet/>
      <dgm:spPr/>
      <dgm:t>
        <a:bodyPr/>
        <a:lstStyle/>
        <a:p>
          <a:endParaRPr lang="en-US"/>
        </a:p>
      </dgm:t>
    </dgm:pt>
    <dgm:pt modelId="{A31046CC-3C74-449E-B720-7F45551863DC}" type="sibTrans" cxnId="{E0915DB7-1299-40A1-BA45-E9AFCA8F97BF}">
      <dgm:prSet/>
      <dgm:spPr/>
      <dgm:t>
        <a:bodyPr/>
        <a:lstStyle/>
        <a:p>
          <a:endParaRPr lang="en-US" dirty="0"/>
        </a:p>
      </dgm:t>
    </dgm:pt>
    <dgm:pt modelId="{00711730-3639-45AB-9D30-0CD0D5A84350}">
      <dgm:prSet phldrT="[Text]"/>
      <dgm:spPr/>
      <dgm:t>
        <a:bodyPr/>
        <a:lstStyle/>
        <a:p>
          <a:r>
            <a:rPr lang="en-US" dirty="0"/>
            <a:t>Conference Committee</a:t>
          </a:r>
        </a:p>
      </dgm:t>
    </dgm:pt>
    <dgm:pt modelId="{AAA2E0A3-616A-46F1-8EB8-A2C7F84EB6B5}" type="parTrans" cxnId="{F90980C1-3410-405D-8557-279ED80D0B99}">
      <dgm:prSet/>
      <dgm:spPr/>
      <dgm:t>
        <a:bodyPr/>
        <a:lstStyle/>
        <a:p>
          <a:endParaRPr lang="en-US"/>
        </a:p>
      </dgm:t>
    </dgm:pt>
    <dgm:pt modelId="{AD566D89-3655-4CE9-932F-5E3947E73211}" type="sibTrans" cxnId="{F90980C1-3410-405D-8557-279ED80D0B99}">
      <dgm:prSet/>
      <dgm:spPr/>
      <dgm:t>
        <a:bodyPr/>
        <a:lstStyle/>
        <a:p>
          <a:endParaRPr lang="en-US" dirty="0"/>
        </a:p>
      </dgm:t>
    </dgm:pt>
    <dgm:pt modelId="{AECA2D6E-7AC1-460A-85DD-779B3CA2CD2D}">
      <dgm:prSet phldrT="[Text]"/>
      <dgm:spPr/>
      <dgm:t>
        <a:bodyPr/>
        <a:lstStyle/>
        <a:p>
          <a:r>
            <a:rPr lang="en-US" dirty="0"/>
            <a:t>Legislative Actions</a:t>
          </a:r>
        </a:p>
      </dgm:t>
    </dgm:pt>
    <dgm:pt modelId="{D0468C88-2C37-4B46-9032-8A431F62A782}" type="parTrans" cxnId="{10B5C2C5-066B-4A70-BAC1-803ABBF3D7D3}">
      <dgm:prSet/>
      <dgm:spPr/>
      <dgm:t>
        <a:bodyPr/>
        <a:lstStyle/>
        <a:p>
          <a:endParaRPr lang="en-US"/>
        </a:p>
      </dgm:t>
    </dgm:pt>
    <dgm:pt modelId="{4EE92D74-0ADB-4C6A-80D3-70C231E095D4}" type="sibTrans" cxnId="{10B5C2C5-066B-4A70-BAC1-803ABBF3D7D3}">
      <dgm:prSet/>
      <dgm:spPr/>
      <dgm:t>
        <a:bodyPr/>
        <a:lstStyle/>
        <a:p>
          <a:endParaRPr lang="en-US" dirty="0"/>
        </a:p>
      </dgm:t>
    </dgm:pt>
    <dgm:pt modelId="{A8DC7E46-3F65-4C46-AA2D-59C3B0B12AAC}">
      <dgm:prSet phldrT="[Text]"/>
      <dgm:spPr/>
      <dgm:t>
        <a:bodyPr/>
        <a:lstStyle/>
        <a:p>
          <a:r>
            <a:rPr lang="en-US" dirty="0"/>
            <a:t>Governor’s Consideration</a:t>
          </a:r>
        </a:p>
      </dgm:t>
    </dgm:pt>
    <dgm:pt modelId="{62C80865-A394-4B20-A53B-5B0AD7BB88CD}" type="parTrans" cxnId="{FDD4B072-7916-46A3-8D9F-47695B5B7B8B}">
      <dgm:prSet/>
      <dgm:spPr/>
      <dgm:t>
        <a:bodyPr/>
        <a:lstStyle/>
        <a:p>
          <a:endParaRPr lang="en-US"/>
        </a:p>
      </dgm:t>
    </dgm:pt>
    <dgm:pt modelId="{1730C093-FA38-4311-9131-DAB50E86EE23}" type="sibTrans" cxnId="{FDD4B072-7916-46A3-8D9F-47695B5B7B8B}">
      <dgm:prSet/>
      <dgm:spPr/>
      <dgm:t>
        <a:bodyPr/>
        <a:lstStyle/>
        <a:p>
          <a:endParaRPr lang="en-US"/>
        </a:p>
      </dgm:t>
    </dgm:pt>
    <dgm:pt modelId="{68BFC689-A8B4-48D4-B415-523700D54BE7}">
      <dgm:prSet phldrT="[Text]"/>
      <dgm:spPr>
        <a:solidFill>
          <a:schemeClr val="accent2"/>
        </a:solidFill>
      </dgm:spPr>
      <dgm:t>
        <a:bodyPr/>
        <a:lstStyle/>
        <a:p>
          <a:r>
            <a:rPr lang="en-US" dirty="0" smtClean="0"/>
            <a:t>Adoption of BOG Request</a:t>
          </a:r>
          <a:endParaRPr lang="en-US" dirty="0"/>
        </a:p>
      </dgm:t>
    </dgm:pt>
    <dgm:pt modelId="{1ECDE809-5CD8-41DF-9734-59A61E309065}" type="parTrans" cxnId="{41CCF681-A9ED-405A-B70D-3BF67E332B85}">
      <dgm:prSet/>
      <dgm:spPr/>
      <dgm:t>
        <a:bodyPr/>
        <a:lstStyle/>
        <a:p>
          <a:endParaRPr lang="en-US"/>
        </a:p>
      </dgm:t>
    </dgm:pt>
    <dgm:pt modelId="{57999AF2-81D1-43E3-806A-634F28AD3A08}" type="sibTrans" cxnId="{41CCF681-A9ED-405A-B70D-3BF67E332B85}">
      <dgm:prSet/>
      <dgm:spPr/>
      <dgm:t>
        <a:bodyPr/>
        <a:lstStyle/>
        <a:p>
          <a:endParaRPr lang="en-US"/>
        </a:p>
      </dgm:t>
    </dgm:pt>
    <dgm:pt modelId="{C7A6964E-9DE7-471F-A1CF-32A180332E7F}">
      <dgm:prSet phldrT="[Text]"/>
      <dgm:spPr/>
      <dgm:t>
        <a:bodyPr/>
        <a:lstStyle/>
        <a:p>
          <a:r>
            <a:rPr lang="en-US" dirty="0" smtClean="0"/>
            <a:t>Implementation</a:t>
          </a:r>
          <a:endParaRPr lang="en-US" dirty="0"/>
        </a:p>
      </dgm:t>
    </dgm:pt>
    <dgm:pt modelId="{2500F27B-0E01-4BCB-B034-1DDDB2B518FB}" type="parTrans" cxnId="{FBE12902-8C60-410F-BEC2-F74C05939221}">
      <dgm:prSet/>
      <dgm:spPr/>
      <dgm:t>
        <a:bodyPr/>
        <a:lstStyle/>
        <a:p>
          <a:endParaRPr lang="en-US"/>
        </a:p>
      </dgm:t>
    </dgm:pt>
    <dgm:pt modelId="{8471CAAE-DD87-45E1-A442-2DD47E7DD36A}" type="sibTrans" cxnId="{FBE12902-8C60-410F-BEC2-F74C05939221}">
      <dgm:prSet/>
      <dgm:spPr/>
      <dgm:t>
        <a:bodyPr/>
        <a:lstStyle/>
        <a:p>
          <a:endParaRPr lang="en-US"/>
        </a:p>
      </dgm:t>
    </dgm:pt>
    <dgm:pt modelId="{5D4C4F85-62F5-B34D-B463-A0494F5DE7D0}" type="pres">
      <dgm:prSet presAssocID="{0F962799-ED15-40F0-A0B1-6575DA12EC40}" presName="Name0" presStyleCnt="0">
        <dgm:presLayoutVars>
          <dgm:dir/>
          <dgm:resizeHandles val="exact"/>
        </dgm:presLayoutVars>
      </dgm:prSet>
      <dgm:spPr/>
    </dgm:pt>
    <dgm:pt modelId="{1A4DF52D-C3A0-4C97-B7E6-8B25468028E1}" type="pres">
      <dgm:prSet presAssocID="{68BFC689-A8B4-48D4-B415-523700D54BE7}" presName="node" presStyleLbl="node1" presStyleIdx="0" presStyleCnt="10">
        <dgm:presLayoutVars>
          <dgm:bulletEnabled val="1"/>
        </dgm:presLayoutVars>
      </dgm:prSet>
      <dgm:spPr/>
      <dgm:t>
        <a:bodyPr/>
        <a:lstStyle/>
        <a:p>
          <a:endParaRPr lang="en-US"/>
        </a:p>
      </dgm:t>
    </dgm:pt>
    <dgm:pt modelId="{6F490DCE-348A-42E2-AE2A-DF0739D2B030}" type="pres">
      <dgm:prSet presAssocID="{57999AF2-81D1-43E3-806A-634F28AD3A08}" presName="sibTrans" presStyleLbl="sibTrans1D1" presStyleIdx="0" presStyleCnt="9"/>
      <dgm:spPr/>
      <dgm:t>
        <a:bodyPr/>
        <a:lstStyle/>
        <a:p>
          <a:endParaRPr lang="en-US"/>
        </a:p>
      </dgm:t>
    </dgm:pt>
    <dgm:pt modelId="{5BECB578-4FA6-403A-9462-D777A32B4014}" type="pres">
      <dgm:prSet presAssocID="{57999AF2-81D1-43E3-806A-634F28AD3A08}" presName="connectorText" presStyleLbl="sibTrans1D1" presStyleIdx="0" presStyleCnt="9"/>
      <dgm:spPr/>
      <dgm:t>
        <a:bodyPr/>
        <a:lstStyle/>
        <a:p>
          <a:endParaRPr lang="en-US"/>
        </a:p>
      </dgm:t>
    </dgm:pt>
    <dgm:pt modelId="{B9857959-084D-5A47-8570-5000E52CCA7A}" type="pres">
      <dgm:prSet presAssocID="{8A4FC975-6F91-46F3-8F4F-C2AED0096268}" presName="node" presStyleLbl="node1" presStyleIdx="1" presStyleCnt="10">
        <dgm:presLayoutVars>
          <dgm:bulletEnabled val="1"/>
        </dgm:presLayoutVars>
      </dgm:prSet>
      <dgm:spPr/>
      <dgm:t>
        <a:bodyPr/>
        <a:lstStyle/>
        <a:p>
          <a:endParaRPr lang="en-US"/>
        </a:p>
      </dgm:t>
    </dgm:pt>
    <dgm:pt modelId="{C042F065-10C4-8E43-ADA8-09EB23471956}" type="pres">
      <dgm:prSet presAssocID="{6365F0A1-5937-4F76-B2E2-C3D1C9035728}" presName="sibTrans" presStyleLbl="sibTrans1D1" presStyleIdx="1" presStyleCnt="9"/>
      <dgm:spPr/>
      <dgm:t>
        <a:bodyPr/>
        <a:lstStyle/>
        <a:p>
          <a:endParaRPr lang="en-US"/>
        </a:p>
      </dgm:t>
    </dgm:pt>
    <dgm:pt modelId="{D242908D-774C-1547-9035-604416A59F59}" type="pres">
      <dgm:prSet presAssocID="{6365F0A1-5937-4F76-B2E2-C3D1C9035728}" presName="connectorText" presStyleLbl="sibTrans1D1" presStyleIdx="1" presStyleCnt="9"/>
      <dgm:spPr/>
      <dgm:t>
        <a:bodyPr/>
        <a:lstStyle/>
        <a:p>
          <a:endParaRPr lang="en-US"/>
        </a:p>
      </dgm:t>
    </dgm:pt>
    <dgm:pt modelId="{23889F2E-C851-D348-8D68-35EBEB789F4F}" type="pres">
      <dgm:prSet presAssocID="{67B14BD3-434F-4B8E-9E88-A642EACDDC7D}" presName="node" presStyleLbl="node1" presStyleIdx="2" presStyleCnt="10">
        <dgm:presLayoutVars>
          <dgm:bulletEnabled val="1"/>
        </dgm:presLayoutVars>
      </dgm:prSet>
      <dgm:spPr/>
      <dgm:t>
        <a:bodyPr/>
        <a:lstStyle/>
        <a:p>
          <a:endParaRPr lang="en-US"/>
        </a:p>
      </dgm:t>
    </dgm:pt>
    <dgm:pt modelId="{3FB269FF-B39C-DA4E-A3E5-4520B3AABE43}" type="pres">
      <dgm:prSet presAssocID="{65EA0831-2EDB-4054-8AD5-2C2DB86B2C97}" presName="sibTrans" presStyleLbl="sibTrans1D1" presStyleIdx="2" presStyleCnt="9"/>
      <dgm:spPr/>
      <dgm:t>
        <a:bodyPr/>
        <a:lstStyle/>
        <a:p>
          <a:endParaRPr lang="en-US"/>
        </a:p>
      </dgm:t>
    </dgm:pt>
    <dgm:pt modelId="{3ADCCF45-36D6-3845-8463-6DECD116A68E}" type="pres">
      <dgm:prSet presAssocID="{65EA0831-2EDB-4054-8AD5-2C2DB86B2C97}" presName="connectorText" presStyleLbl="sibTrans1D1" presStyleIdx="2" presStyleCnt="9"/>
      <dgm:spPr/>
      <dgm:t>
        <a:bodyPr/>
        <a:lstStyle/>
        <a:p>
          <a:endParaRPr lang="en-US"/>
        </a:p>
      </dgm:t>
    </dgm:pt>
    <dgm:pt modelId="{9B4F646B-E513-294F-B6A0-00E7EA362C4A}" type="pres">
      <dgm:prSet presAssocID="{3A11A921-64E6-4E49-9076-499E51326768}" presName="node" presStyleLbl="node1" presStyleIdx="3" presStyleCnt="10">
        <dgm:presLayoutVars>
          <dgm:bulletEnabled val="1"/>
        </dgm:presLayoutVars>
      </dgm:prSet>
      <dgm:spPr/>
      <dgm:t>
        <a:bodyPr/>
        <a:lstStyle/>
        <a:p>
          <a:endParaRPr lang="en-US"/>
        </a:p>
      </dgm:t>
    </dgm:pt>
    <dgm:pt modelId="{0660BE6F-773A-2F45-BAFE-C74AD898DC67}" type="pres">
      <dgm:prSet presAssocID="{1BB984AA-4457-47A9-8F77-28A2FF7725D9}" presName="sibTrans" presStyleLbl="sibTrans1D1" presStyleIdx="3" presStyleCnt="9"/>
      <dgm:spPr/>
      <dgm:t>
        <a:bodyPr/>
        <a:lstStyle/>
        <a:p>
          <a:endParaRPr lang="en-US"/>
        </a:p>
      </dgm:t>
    </dgm:pt>
    <dgm:pt modelId="{60D85C96-5065-4940-95A6-180AECC2F12B}" type="pres">
      <dgm:prSet presAssocID="{1BB984AA-4457-47A9-8F77-28A2FF7725D9}" presName="connectorText" presStyleLbl="sibTrans1D1" presStyleIdx="3" presStyleCnt="9"/>
      <dgm:spPr/>
      <dgm:t>
        <a:bodyPr/>
        <a:lstStyle/>
        <a:p>
          <a:endParaRPr lang="en-US"/>
        </a:p>
      </dgm:t>
    </dgm:pt>
    <dgm:pt modelId="{7ECAC1AB-311B-984E-98A0-F61679B98C5B}" type="pres">
      <dgm:prSet presAssocID="{28AA1F80-1B04-4069-BADC-A7283CB10579}" presName="node" presStyleLbl="node1" presStyleIdx="4" presStyleCnt="10">
        <dgm:presLayoutVars>
          <dgm:bulletEnabled val="1"/>
        </dgm:presLayoutVars>
      </dgm:prSet>
      <dgm:spPr/>
      <dgm:t>
        <a:bodyPr/>
        <a:lstStyle/>
        <a:p>
          <a:endParaRPr lang="en-US"/>
        </a:p>
      </dgm:t>
    </dgm:pt>
    <dgm:pt modelId="{15D608A3-646B-774F-9297-CD86CCF447ED}" type="pres">
      <dgm:prSet presAssocID="{2F8F5958-3D6A-4CF2-A2A4-19411936EF53}" presName="sibTrans" presStyleLbl="sibTrans1D1" presStyleIdx="4" presStyleCnt="9"/>
      <dgm:spPr/>
      <dgm:t>
        <a:bodyPr/>
        <a:lstStyle/>
        <a:p>
          <a:endParaRPr lang="en-US"/>
        </a:p>
      </dgm:t>
    </dgm:pt>
    <dgm:pt modelId="{EA4478F0-C4B5-6B42-9FAB-6DCF9EFE8B33}" type="pres">
      <dgm:prSet presAssocID="{2F8F5958-3D6A-4CF2-A2A4-19411936EF53}" presName="connectorText" presStyleLbl="sibTrans1D1" presStyleIdx="4" presStyleCnt="9"/>
      <dgm:spPr/>
      <dgm:t>
        <a:bodyPr/>
        <a:lstStyle/>
        <a:p>
          <a:endParaRPr lang="en-US"/>
        </a:p>
      </dgm:t>
    </dgm:pt>
    <dgm:pt modelId="{96CF124E-87DD-8A43-ACF5-C7540B335819}" type="pres">
      <dgm:prSet presAssocID="{DB9E9E12-1611-48F2-9371-8A3B460320F6}" presName="node" presStyleLbl="node1" presStyleIdx="5" presStyleCnt="10">
        <dgm:presLayoutVars>
          <dgm:bulletEnabled val="1"/>
        </dgm:presLayoutVars>
      </dgm:prSet>
      <dgm:spPr/>
      <dgm:t>
        <a:bodyPr/>
        <a:lstStyle/>
        <a:p>
          <a:endParaRPr lang="en-US"/>
        </a:p>
      </dgm:t>
    </dgm:pt>
    <dgm:pt modelId="{A4C8A010-8B48-5C4B-8455-6C592320458C}" type="pres">
      <dgm:prSet presAssocID="{A31046CC-3C74-449E-B720-7F45551863DC}" presName="sibTrans" presStyleLbl="sibTrans1D1" presStyleIdx="5" presStyleCnt="9"/>
      <dgm:spPr/>
      <dgm:t>
        <a:bodyPr/>
        <a:lstStyle/>
        <a:p>
          <a:endParaRPr lang="en-US"/>
        </a:p>
      </dgm:t>
    </dgm:pt>
    <dgm:pt modelId="{E0239A48-821F-B442-BA2B-08EF4552D91A}" type="pres">
      <dgm:prSet presAssocID="{A31046CC-3C74-449E-B720-7F45551863DC}" presName="connectorText" presStyleLbl="sibTrans1D1" presStyleIdx="5" presStyleCnt="9"/>
      <dgm:spPr/>
      <dgm:t>
        <a:bodyPr/>
        <a:lstStyle/>
        <a:p>
          <a:endParaRPr lang="en-US"/>
        </a:p>
      </dgm:t>
    </dgm:pt>
    <dgm:pt modelId="{B6D3FC55-8A88-ED4F-8F3F-D078CE79CA2C}" type="pres">
      <dgm:prSet presAssocID="{00711730-3639-45AB-9D30-0CD0D5A84350}" presName="node" presStyleLbl="node1" presStyleIdx="6" presStyleCnt="10">
        <dgm:presLayoutVars>
          <dgm:bulletEnabled val="1"/>
        </dgm:presLayoutVars>
      </dgm:prSet>
      <dgm:spPr/>
      <dgm:t>
        <a:bodyPr/>
        <a:lstStyle/>
        <a:p>
          <a:endParaRPr lang="en-US"/>
        </a:p>
      </dgm:t>
    </dgm:pt>
    <dgm:pt modelId="{1FEDC2BC-E0A1-0445-9BB4-7CB895A611C2}" type="pres">
      <dgm:prSet presAssocID="{AD566D89-3655-4CE9-932F-5E3947E73211}" presName="sibTrans" presStyleLbl="sibTrans1D1" presStyleIdx="6" presStyleCnt="9"/>
      <dgm:spPr/>
      <dgm:t>
        <a:bodyPr/>
        <a:lstStyle/>
        <a:p>
          <a:endParaRPr lang="en-US"/>
        </a:p>
      </dgm:t>
    </dgm:pt>
    <dgm:pt modelId="{5FE1299D-2F4E-5A41-AA1D-C1A6EEB52756}" type="pres">
      <dgm:prSet presAssocID="{AD566D89-3655-4CE9-932F-5E3947E73211}" presName="connectorText" presStyleLbl="sibTrans1D1" presStyleIdx="6" presStyleCnt="9"/>
      <dgm:spPr/>
      <dgm:t>
        <a:bodyPr/>
        <a:lstStyle/>
        <a:p>
          <a:endParaRPr lang="en-US"/>
        </a:p>
      </dgm:t>
    </dgm:pt>
    <dgm:pt modelId="{1E0FE97C-F15D-8547-9A29-13966505238E}" type="pres">
      <dgm:prSet presAssocID="{AECA2D6E-7AC1-460A-85DD-779B3CA2CD2D}" presName="node" presStyleLbl="node1" presStyleIdx="7" presStyleCnt="10">
        <dgm:presLayoutVars>
          <dgm:bulletEnabled val="1"/>
        </dgm:presLayoutVars>
      </dgm:prSet>
      <dgm:spPr/>
      <dgm:t>
        <a:bodyPr/>
        <a:lstStyle/>
        <a:p>
          <a:endParaRPr lang="en-US"/>
        </a:p>
      </dgm:t>
    </dgm:pt>
    <dgm:pt modelId="{5DF38D7D-F644-BB4A-9A17-42334351650C}" type="pres">
      <dgm:prSet presAssocID="{4EE92D74-0ADB-4C6A-80D3-70C231E095D4}" presName="sibTrans" presStyleLbl="sibTrans1D1" presStyleIdx="7" presStyleCnt="9"/>
      <dgm:spPr/>
      <dgm:t>
        <a:bodyPr/>
        <a:lstStyle/>
        <a:p>
          <a:endParaRPr lang="en-US"/>
        </a:p>
      </dgm:t>
    </dgm:pt>
    <dgm:pt modelId="{DA8119E3-FCD2-8046-8811-BB6B115424DC}" type="pres">
      <dgm:prSet presAssocID="{4EE92D74-0ADB-4C6A-80D3-70C231E095D4}" presName="connectorText" presStyleLbl="sibTrans1D1" presStyleIdx="7" presStyleCnt="9"/>
      <dgm:spPr/>
      <dgm:t>
        <a:bodyPr/>
        <a:lstStyle/>
        <a:p>
          <a:endParaRPr lang="en-US"/>
        </a:p>
      </dgm:t>
    </dgm:pt>
    <dgm:pt modelId="{DC1BA39C-2EBD-9E4D-AB44-06C00AA2726E}" type="pres">
      <dgm:prSet presAssocID="{A8DC7E46-3F65-4C46-AA2D-59C3B0B12AAC}" presName="node" presStyleLbl="node1" presStyleIdx="8" presStyleCnt="10">
        <dgm:presLayoutVars>
          <dgm:bulletEnabled val="1"/>
        </dgm:presLayoutVars>
      </dgm:prSet>
      <dgm:spPr/>
      <dgm:t>
        <a:bodyPr/>
        <a:lstStyle/>
        <a:p>
          <a:endParaRPr lang="en-US"/>
        </a:p>
      </dgm:t>
    </dgm:pt>
    <dgm:pt modelId="{F5ED04F4-8AE1-4F80-9E22-2EC40E127CC2}" type="pres">
      <dgm:prSet presAssocID="{1730C093-FA38-4311-9131-DAB50E86EE23}" presName="sibTrans" presStyleLbl="sibTrans1D1" presStyleIdx="8" presStyleCnt="9"/>
      <dgm:spPr/>
      <dgm:t>
        <a:bodyPr/>
        <a:lstStyle/>
        <a:p>
          <a:endParaRPr lang="en-US"/>
        </a:p>
      </dgm:t>
    </dgm:pt>
    <dgm:pt modelId="{74DDBDD6-28C6-43D8-BA0F-5865F82443A1}" type="pres">
      <dgm:prSet presAssocID="{1730C093-FA38-4311-9131-DAB50E86EE23}" presName="connectorText" presStyleLbl="sibTrans1D1" presStyleIdx="8" presStyleCnt="9"/>
      <dgm:spPr/>
      <dgm:t>
        <a:bodyPr/>
        <a:lstStyle/>
        <a:p>
          <a:endParaRPr lang="en-US"/>
        </a:p>
      </dgm:t>
    </dgm:pt>
    <dgm:pt modelId="{D80DE0A4-A51B-4C93-AD67-3435C47E1B2C}" type="pres">
      <dgm:prSet presAssocID="{C7A6964E-9DE7-471F-A1CF-32A180332E7F}" presName="node" presStyleLbl="node1" presStyleIdx="9" presStyleCnt="10">
        <dgm:presLayoutVars>
          <dgm:bulletEnabled val="1"/>
        </dgm:presLayoutVars>
      </dgm:prSet>
      <dgm:spPr/>
      <dgm:t>
        <a:bodyPr/>
        <a:lstStyle/>
        <a:p>
          <a:endParaRPr lang="en-US"/>
        </a:p>
      </dgm:t>
    </dgm:pt>
  </dgm:ptLst>
  <dgm:cxnLst>
    <dgm:cxn modelId="{6784AAAF-88F5-D043-9B11-FF07B4AE78D2}" type="presOf" srcId="{4EE92D74-0ADB-4C6A-80D3-70C231E095D4}" destId="{DA8119E3-FCD2-8046-8811-BB6B115424DC}" srcOrd="1" destOrd="0" presId="urn:microsoft.com/office/officeart/2005/8/layout/bProcess3"/>
    <dgm:cxn modelId="{78C12BA3-85F2-44ED-9DCF-9C9AEDBCDFFA}" type="presOf" srcId="{57999AF2-81D1-43E3-806A-634F28AD3A08}" destId="{6F490DCE-348A-42E2-AE2A-DF0739D2B030}" srcOrd="0" destOrd="0" presId="urn:microsoft.com/office/officeart/2005/8/layout/bProcess3"/>
    <dgm:cxn modelId="{23FEF623-AA0A-1E44-9CEE-2E08B0BC619C}" type="presOf" srcId="{3A11A921-64E6-4E49-9076-499E51326768}" destId="{9B4F646B-E513-294F-B6A0-00E7EA362C4A}" srcOrd="0" destOrd="0" presId="urn:microsoft.com/office/officeart/2005/8/layout/bProcess3"/>
    <dgm:cxn modelId="{E1EE0422-C977-324E-8CF3-7E13EB3D355A}" type="presOf" srcId="{6365F0A1-5937-4F76-B2E2-C3D1C9035728}" destId="{C042F065-10C4-8E43-ADA8-09EB23471956}" srcOrd="0" destOrd="0" presId="urn:microsoft.com/office/officeart/2005/8/layout/bProcess3"/>
    <dgm:cxn modelId="{65E5C1AF-D3CF-D049-B46A-69BF25426974}" type="presOf" srcId="{1BB984AA-4457-47A9-8F77-28A2FF7725D9}" destId="{60D85C96-5065-4940-95A6-180AECC2F12B}" srcOrd="1" destOrd="0" presId="urn:microsoft.com/office/officeart/2005/8/layout/bProcess3"/>
    <dgm:cxn modelId="{0B396796-8F25-F34B-BAA6-99F6FA8F73C8}" type="presOf" srcId="{AD566D89-3655-4CE9-932F-5E3947E73211}" destId="{5FE1299D-2F4E-5A41-AA1D-C1A6EEB52756}" srcOrd="1" destOrd="0" presId="urn:microsoft.com/office/officeart/2005/8/layout/bProcess3"/>
    <dgm:cxn modelId="{F90980C1-3410-405D-8557-279ED80D0B99}" srcId="{0F962799-ED15-40F0-A0B1-6575DA12EC40}" destId="{00711730-3639-45AB-9D30-0CD0D5A84350}" srcOrd="6" destOrd="0" parTransId="{AAA2E0A3-616A-46F1-8EB8-A2C7F84EB6B5}" sibTransId="{AD566D89-3655-4CE9-932F-5E3947E73211}"/>
    <dgm:cxn modelId="{34BE91BA-FA6C-FD41-96A4-36E41F4D2742}" type="presOf" srcId="{2F8F5958-3D6A-4CF2-A2A4-19411936EF53}" destId="{EA4478F0-C4B5-6B42-9FAB-6DCF9EFE8B33}" srcOrd="1" destOrd="0" presId="urn:microsoft.com/office/officeart/2005/8/layout/bProcess3"/>
    <dgm:cxn modelId="{24B7B0A2-B77A-6244-B37A-CD1D2DDE472B}" type="presOf" srcId="{AD566D89-3655-4CE9-932F-5E3947E73211}" destId="{1FEDC2BC-E0A1-0445-9BB4-7CB895A611C2}" srcOrd="0" destOrd="0" presId="urn:microsoft.com/office/officeart/2005/8/layout/bProcess3"/>
    <dgm:cxn modelId="{2712A877-A9FC-8C4F-90AF-13352B04C741}" type="presOf" srcId="{1BB984AA-4457-47A9-8F77-28A2FF7725D9}" destId="{0660BE6F-773A-2F45-BAFE-C74AD898DC67}" srcOrd="0" destOrd="0" presId="urn:microsoft.com/office/officeart/2005/8/layout/bProcess3"/>
    <dgm:cxn modelId="{DCA1EDCB-AAE7-5F4C-910A-C9BE6C7F21C7}" type="presOf" srcId="{00711730-3639-45AB-9D30-0CD0D5A84350}" destId="{B6D3FC55-8A88-ED4F-8F3F-D078CE79CA2C}" srcOrd="0" destOrd="0" presId="urn:microsoft.com/office/officeart/2005/8/layout/bProcess3"/>
    <dgm:cxn modelId="{A63E0335-B4FC-B14A-B5A5-A50CD86AC8CB}" type="presOf" srcId="{4EE92D74-0ADB-4C6A-80D3-70C231E095D4}" destId="{5DF38D7D-F644-BB4A-9A17-42334351650C}" srcOrd="0" destOrd="0" presId="urn:microsoft.com/office/officeart/2005/8/layout/bProcess3"/>
    <dgm:cxn modelId="{50B12E34-8622-4C49-AB20-4EF5CC1EED21}" type="presOf" srcId="{68BFC689-A8B4-48D4-B415-523700D54BE7}" destId="{1A4DF52D-C3A0-4C97-B7E6-8B25468028E1}" srcOrd="0" destOrd="0" presId="urn:microsoft.com/office/officeart/2005/8/layout/bProcess3"/>
    <dgm:cxn modelId="{FE0F1CF8-490D-5945-87FE-1974BC06700D}" type="presOf" srcId="{0F962799-ED15-40F0-A0B1-6575DA12EC40}" destId="{5D4C4F85-62F5-B34D-B463-A0494F5DE7D0}" srcOrd="0" destOrd="0" presId="urn:microsoft.com/office/officeart/2005/8/layout/bProcess3"/>
    <dgm:cxn modelId="{BE3972FD-5B19-41A0-9275-89A5B0307ED0}" srcId="{0F962799-ED15-40F0-A0B1-6575DA12EC40}" destId="{3A11A921-64E6-4E49-9076-499E51326768}" srcOrd="3" destOrd="0" parTransId="{73F6251E-97C0-4B28-97BB-4F55F27FE19A}" sibTransId="{1BB984AA-4457-47A9-8F77-28A2FF7725D9}"/>
    <dgm:cxn modelId="{77B65B9A-025E-0F4E-B472-835742133C42}" type="presOf" srcId="{2F8F5958-3D6A-4CF2-A2A4-19411936EF53}" destId="{15D608A3-646B-774F-9297-CD86CCF447ED}" srcOrd="0" destOrd="0" presId="urn:microsoft.com/office/officeart/2005/8/layout/bProcess3"/>
    <dgm:cxn modelId="{10B5C2C5-066B-4A70-BAC1-803ABBF3D7D3}" srcId="{0F962799-ED15-40F0-A0B1-6575DA12EC40}" destId="{AECA2D6E-7AC1-460A-85DD-779B3CA2CD2D}" srcOrd="7" destOrd="0" parTransId="{D0468C88-2C37-4B46-9032-8A431F62A782}" sibTransId="{4EE92D74-0ADB-4C6A-80D3-70C231E095D4}"/>
    <dgm:cxn modelId="{DBA8C4BE-0490-3C4B-BAFC-128FA78302CB}" type="presOf" srcId="{28AA1F80-1B04-4069-BADC-A7283CB10579}" destId="{7ECAC1AB-311B-984E-98A0-F61679B98C5B}" srcOrd="0" destOrd="0" presId="urn:microsoft.com/office/officeart/2005/8/layout/bProcess3"/>
    <dgm:cxn modelId="{80F9B8A2-998A-DF42-BA88-3F39E725C61C}" type="presOf" srcId="{A8DC7E46-3F65-4C46-AA2D-59C3B0B12AAC}" destId="{DC1BA39C-2EBD-9E4D-AB44-06C00AA2726E}" srcOrd="0" destOrd="0" presId="urn:microsoft.com/office/officeart/2005/8/layout/bProcess3"/>
    <dgm:cxn modelId="{1BD494E5-226C-409F-9920-41DC4B47C5B7}" srcId="{0F962799-ED15-40F0-A0B1-6575DA12EC40}" destId="{28AA1F80-1B04-4069-BADC-A7283CB10579}" srcOrd="4" destOrd="0" parTransId="{40EED61F-5731-4860-95EF-44D4FA438A18}" sibTransId="{2F8F5958-3D6A-4CF2-A2A4-19411936EF53}"/>
    <dgm:cxn modelId="{41CCF681-A9ED-405A-B70D-3BF67E332B85}" srcId="{0F962799-ED15-40F0-A0B1-6575DA12EC40}" destId="{68BFC689-A8B4-48D4-B415-523700D54BE7}" srcOrd="0" destOrd="0" parTransId="{1ECDE809-5CD8-41DF-9734-59A61E309065}" sibTransId="{57999AF2-81D1-43E3-806A-634F28AD3A08}"/>
    <dgm:cxn modelId="{9040A9E8-6630-5D4D-8214-91AD47085D37}" type="presOf" srcId="{65EA0831-2EDB-4054-8AD5-2C2DB86B2C97}" destId="{3FB269FF-B39C-DA4E-A3E5-4520B3AABE43}" srcOrd="0" destOrd="0" presId="urn:microsoft.com/office/officeart/2005/8/layout/bProcess3"/>
    <dgm:cxn modelId="{8164E8D1-2097-4E63-BF70-60A87C0DC29B}" type="presOf" srcId="{57999AF2-81D1-43E3-806A-634F28AD3A08}" destId="{5BECB578-4FA6-403A-9462-D777A32B4014}" srcOrd="1" destOrd="0" presId="urn:microsoft.com/office/officeart/2005/8/layout/bProcess3"/>
    <dgm:cxn modelId="{7E3B5B6D-E39C-4E42-874A-D51BE11CCD6B}" type="presOf" srcId="{A31046CC-3C74-449E-B720-7F45551863DC}" destId="{A4C8A010-8B48-5C4B-8455-6C592320458C}" srcOrd="0" destOrd="0" presId="urn:microsoft.com/office/officeart/2005/8/layout/bProcess3"/>
    <dgm:cxn modelId="{FBE12902-8C60-410F-BEC2-F74C05939221}" srcId="{0F962799-ED15-40F0-A0B1-6575DA12EC40}" destId="{C7A6964E-9DE7-471F-A1CF-32A180332E7F}" srcOrd="9" destOrd="0" parTransId="{2500F27B-0E01-4BCB-B034-1DDDB2B518FB}" sibTransId="{8471CAAE-DD87-45E1-A442-2DD47E7DD36A}"/>
    <dgm:cxn modelId="{E0915DB7-1299-40A1-BA45-E9AFCA8F97BF}" srcId="{0F962799-ED15-40F0-A0B1-6575DA12EC40}" destId="{DB9E9E12-1611-48F2-9371-8A3B460320F6}" srcOrd="5" destOrd="0" parTransId="{7A1F6312-B442-49D1-98A0-E6BD2017E5EE}" sibTransId="{A31046CC-3C74-449E-B720-7F45551863DC}"/>
    <dgm:cxn modelId="{14EF0719-E10F-0241-B7D9-C8D94DC39625}" type="presOf" srcId="{6365F0A1-5937-4F76-B2E2-C3D1C9035728}" destId="{D242908D-774C-1547-9035-604416A59F59}" srcOrd="1" destOrd="0" presId="urn:microsoft.com/office/officeart/2005/8/layout/bProcess3"/>
    <dgm:cxn modelId="{0ADFFC8E-4EC0-1845-AEAB-FE2EFCFE9B70}" type="presOf" srcId="{8A4FC975-6F91-46F3-8F4F-C2AED0096268}" destId="{B9857959-084D-5A47-8570-5000E52CCA7A}" srcOrd="0" destOrd="0" presId="urn:microsoft.com/office/officeart/2005/8/layout/bProcess3"/>
    <dgm:cxn modelId="{FDD4B072-7916-46A3-8D9F-47695B5B7B8B}" srcId="{0F962799-ED15-40F0-A0B1-6575DA12EC40}" destId="{A8DC7E46-3F65-4C46-AA2D-59C3B0B12AAC}" srcOrd="8" destOrd="0" parTransId="{62C80865-A394-4B20-A53B-5B0AD7BB88CD}" sibTransId="{1730C093-FA38-4311-9131-DAB50E86EE23}"/>
    <dgm:cxn modelId="{0A31DAF9-20C8-B649-8704-DA8CB1F87184}" type="presOf" srcId="{65EA0831-2EDB-4054-8AD5-2C2DB86B2C97}" destId="{3ADCCF45-36D6-3845-8463-6DECD116A68E}" srcOrd="1" destOrd="0" presId="urn:microsoft.com/office/officeart/2005/8/layout/bProcess3"/>
    <dgm:cxn modelId="{37E3A088-3816-4C00-BA5E-B96111426970}" type="presOf" srcId="{C7A6964E-9DE7-471F-A1CF-32A180332E7F}" destId="{D80DE0A4-A51B-4C93-AD67-3435C47E1B2C}" srcOrd="0" destOrd="0" presId="urn:microsoft.com/office/officeart/2005/8/layout/bProcess3"/>
    <dgm:cxn modelId="{FB0FB10C-08DE-0743-BA20-C8E41E0D885E}" type="presOf" srcId="{67B14BD3-434F-4B8E-9E88-A642EACDDC7D}" destId="{23889F2E-C851-D348-8D68-35EBEB789F4F}" srcOrd="0" destOrd="0" presId="urn:microsoft.com/office/officeart/2005/8/layout/bProcess3"/>
    <dgm:cxn modelId="{1C55FAAF-AF45-4E5D-B646-D102C924288F}" srcId="{0F962799-ED15-40F0-A0B1-6575DA12EC40}" destId="{8A4FC975-6F91-46F3-8F4F-C2AED0096268}" srcOrd="1" destOrd="0" parTransId="{F586FA7B-6554-4B2E-AE09-03835491CC28}" sibTransId="{6365F0A1-5937-4F76-B2E2-C3D1C9035728}"/>
    <dgm:cxn modelId="{5C2B41EB-F296-0C49-A548-974B74498588}" type="presOf" srcId="{A31046CC-3C74-449E-B720-7F45551863DC}" destId="{E0239A48-821F-B442-BA2B-08EF4552D91A}" srcOrd="1" destOrd="0" presId="urn:microsoft.com/office/officeart/2005/8/layout/bProcess3"/>
    <dgm:cxn modelId="{11A4C28C-0D9E-442E-AD71-4D88FA622F79}" srcId="{0F962799-ED15-40F0-A0B1-6575DA12EC40}" destId="{67B14BD3-434F-4B8E-9E88-A642EACDDC7D}" srcOrd="2" destOrd="0" parTransId="{5C1D177D-5B73-4507-AAB9-F299909DDFC4}" sibTransId="{65EA0831-2EDB-4054-8AD5-2C2DB86B2C97}"/>
    <dgm:cxn modelId="{60FC090C-3BEB-1742-A0D1-3491B132F0DC}" type="presOf" srcId="{AECA2D6E-7AC1-460A-85DD-779B3CA2CD2D}" destId="{1E0FE97C-F15D-8547-9A29-13966505238E}" srcOrd="0" destOrd="0" presId="urn:microsoft.com/office/officeart/2005/8/layout/bProcess3"/>
    <dgm:cxn modelId="{8E5EF217-D462-BB4D-A909-B53978143261}" type="presOf" srcId="{DB9E9E12-1611-48F2-9371-8A3B460320F6}" destId="{96CF124E-87DD-8A43-ACF5-C7540B335819}" srcOrd="0" destOrd="0" presId="urn:microsoft.com/office/officeart/2005/8/layout/bProcess3"/>
    <dgm:cxn modelId="{46270D4D-A671-4097-91DA-05DAA85BB3C4}" type="presOf" srcId="{1730C093-FA38-4311-9131-DAB50E86EE23}" destId="{74DDBDD6-28C6-43D8-BA0F-5865F82443A1}" srcOrd="1" destOrd="0" presId="urn:microsoft.com/office/officeart/2005/8/layout/bProcess3"/>
    <dgm:cxn modelId="{2567A41C-E646-45BA-9547-6C87B7423652}" type="presOf" srcId="{1730C093-FA38-4311-9131-DAB50E86EE23}" destId="{F5ED04F4-8AE1-4F80-9E22-2EC40E127CC2}" srcOrd="0" destOrd="0" presId="urn:microsoft.com/office/officeart/2005/8/layout/bProcess3"/>
    <dgm:cxn modelId="{AE0118E8-FD75-492D-90BF-5291F1D253C2}" type="presParOf" srcId="{5D4C4F85-62F5-B34D-B463-A0494F5DE7D0}" destId="{1A4DF52D-C3A0-4C97-B7E6-8B25468028E1}" srcOrd="0" destOrd="0" presId="urn:microsoft.com/office/officeart/2005/8/layout/bProcess3"/>
    <dgm:cxn modelId="{85A82A43-65FD-4EE3-A01A-89F20FBD942B}" type="presParOf" srcId="{5D4C4F85-62F5-B34D-B463-A0494F5DE7D0}" destId="{6F490DCE-348A-42E2-AE2A-DF0739D2B030}" srcOrd="1" destOrd="0" presId="urn:microsoft.com/office/officeart/2005/8/layout/bProcess3"/>
    <dgm:cxn modelId="{C0154140-97A9-4BC8-B548-DB51627B624B}" type="presParOf" srcId="{6F490DCE-348A-42E2-AE2A-DF0739D2B030}" destId="{5BECB578-4FA6-403A-9462-D777A32B4014}" srcOrd="0" destOrd="0" presId="urn:microsoft.com/office/officeart/2005/8/layout/bProcess3"/>
    <dgm:cxn modelId="{C5B58585-0153-4F4B-92BE-344D10F0CF9C}" type="presParOf" srcId="{5D4C4F85-62F5-B34D-B463-A0494F5DE7D0}" destId="{B9857959-084D-5A47-8570-5000E52CCA7A}" srcOrd="2" destOrd="0" presId="urn:microsoft.com/office/officeart/2005/8/layout/bProcess3"/>
    <dgm:cxn modelId="{94249610-10DA-0A45-9815-FB4335B4239D}" type="presParOf" srcId="{5D4C4F85-62F5-B34D-B463-A0494F5DE7D0}" destId="{C042F065-10C4-8E43-ADA8-09EB23471956}" srcOrd="3" destOrd="0" presId="urn:microsoft.com/office/officeart/2005/8/layout/bProcess3"/>
    <dgm:cxn modelId="{B500A811-9A0B-214E-9E38-05F26E0F1824}" type="presParOf" srcId="{C042F065-10C4-8E43-ADA8-09EB23471956}" destId="{D242908D-774C-1547-9035-604416A59F59}" srcOrd="0" destOrd="0" presId="urn:microsoft.com/office/officeart/2005/8/layout/bProcess3"/>
    <dgm:cxn modelId="{FC4AE38B-2CCF-684A-9F8E-5919AC02606B}" type="presParOf" srcId="{5D4C4F85-62F5-B34D-B463-A0494F5DE7D0}" destId="{23889F2E-C851-D348-8D68-35EBEB789F4F}" srcOrd="4" destOrd="0" presId="urn:microsoft.com/office/officeart/2005/8/layout/bProcess3"/>
    <dgm:cxn modelId="{2623C289-5E0E-9843-95E2-D3BD6D3FE8E2}" type="presParOf" srcId="{5D4C4F85-62F5-B34D-B463-A0494F5DE7D0}" destId="{3FB269FF-B39C-DA4E-A3E5-4520B3AABE43}" srcOrd="5" destOrd="0" presId="urn:microsoft.com/office/officeart/2005/8/layout/bProcess3"/>
    <dgm:cxn modelId="{26F95256-3D19-9249-814C-456D4FA5B2E5}" type="presParOf" srcId="{3FB269FF-B39C-DA4E-A3E5-4520B3AABE43}" destId="{3ADCCF45-36D6-3845-8463-6DECD116A68E}" srcOrd="0" destOrd="0" presId="urn:microsoft.com/office/officeart/2005/8/layout/bProcess3"/>
    <dgm:cxn modelId="{B4B3FEBD-BF7B-5848-B041-0584B8EC792C}" type="presParOf" srcId="{5D4C4F85-62F5-B34D-B463-A0494F5DE7D0}" destId="{9B4F646B-E513-294F-B6A0-00E7EA362C4A}" srcOrd="6" destOrd="0" presId="urn:microsoft.com/office/officeart/2005/8/layout/bProcess3"/>
    <dgm:cxn modelId="{75853C30-84D1-A040-9090-6B7287B1E105}" type="presParOf" srcId="{5D4C4F85-62F5-B34D-B463-A0494F5DE7D0}" destId="{0660BE6F-773A-2F45-BAFE-C74AD898DC67}" srcOrd="7" destOrd="0" presId="urn:microsoft.com/office/officeart/2005/8/layout/bProcess3"/>
    <dgm:cxn modelId="{139F7F20-0222-AB4C-AF4C-1B3425E896B8}" type="presParOf" srcId="{0660BE6F-773A-2F45-BAFE-C74AD898DC67}" destId="{60D85C96-5065-4940-95A6-180AECC2F12B}" srcOrd="0" destOrd="0" presId="urn:microsoft.com/office/officeart/2005/8/layout/bProcess3"/>
    <dgm:cxn modelId="{5D1B205C-F9AE-624F-8CB0-43DDE4DD34A8}" type="presParOf" srcId="{5D4C4F85-62F5-B34D-B463-A0494F5DE7D0}" destId="{7ECAC1AB-311B-984E-98A0-F61679B98C5B}" srcOrd="8" destOrd="0" presId="urn:microsoft.com/office/officeart/2005/8/layout/bProcess3"/>
    <dgm:cxn modelId="{1BE248BF-DC55-4040-9628-86F9A0931463}" type="presParOf" srcId="{5D4C4F85-62F5-B34D-B463-A0494F5DE7D0}" destId="{15D608A3-646B-774F-9297-CD86CCF447ED}" srcOrd="9" destOrd="0" presId="urn:microsoft.com/office/officeart/2005/8/layout/bProcess3"/>
    <dgm:cxn modelId="{451D0914-0319-764C-9C78-0D8A3C0A692A}" type="presParOf" srcId="{15D608A3-646B-774F-9297-CD86CCF447ED}" destId="{EA4478F0-C4B5-6B42-9FAB-6DCF9EFE8B33}" srcOrd="0" destOrd="0" presId="urn:microsoft.com/office/officeart/2005/8/layout/bProcess3"/>
    <dgm:cxn modelId="{E0942D80-1330-AB45-B508-C0698E70AFBF}" type="presParOf" srcId="{5D4C4F85-62F5-B34D-B463-A0494F5DE7D0}" destId="{96CF124E-87DD-8A43-ACF5-C7540B335819}" srcOrd="10" destOrd="0" presId="urn:microsoft.com/office/officeart/2005/8/layout/bProcess3"/>
    <dgm:cxn modelId="{AE55F948-117F-D448-BB28-E687BFA1B4AC}" type="presParOf" srcId="{5D4C4F85-62F5-B34D-B463-A0494F5DE7D0}" destId="{A4C8A010-8B48-5C4B-8455-6C592320458C}" srcOrd="11" destOrd="0" presId="urn:microsoft.com/office/officeart/2005/8/layout/bProcess3"/>
    <dgm:cxn modelId="{4D0B6EEA-2AB9-8948-B7DB-0DCB3E41AEA4}" type="presParOf" srcId="{A4C8A010-8B48-5C4B-8455-6C592320458C}" destId="{E0239A48-821F-B442-BA2B-08EF4552D91A}" srcOrd="0" destOrd="0" presId="urn:microsoft.com/office/officeart/2005/8/layout/bProcess3"/>
    <dgm:cxn modelId="{27AE4CF2-80AA-474D-AAA8-B62F97490667}" type="presParOf" srcId="{5D4C4F85-62F5-B34D-B463-A0494F5DE7D0}" destId="{B6D3FC55-8A88-ED4F-8F3F-D078CE79CA2C}" srcOrd="12" destOrd="0" presId="urn:microsoft.com/office/officeart/2005/8/layout/bProcess3"/>
    <dgm:cxn modelId="{8CC79658-1CE4-0D47-B9D5-ECFC5E0DF64E}" type="presParOf" srcId="{5D4C4F85-62F5-B34D-B463-A0494F5DE7D0}" destId="{1FEDC2BC-E0A1-0445-9BB4-7CB895A611C2}" srcOrd="13" destOrd="0" presId="urn:microsoft.com/office/officeart/2005/8/layout/bProcess3"/>
    <dgm:cxn modelId="{D2A4A5E8-C68F-6240-8503-7E790EE5B1D8}" type="presParOf" srcId="{1FEDC2BC-E0A1-0445-9BB4-7CB895A611C2}" destId="{5FE1299D-2F4E-5A41-AA1D-C1A6EEB52756}" srcOrd="0" destOrd="0" presId="urn:microsoft.com/office/officeart/2005/8/layout/bProcess3"/>
    <dgm:cxn modelId="{9B58348F-8316-2A42-9A64-D33493E6EA98}" type="presParOf" srcId="{5D4C4F85-62F5-B34D-B463-A0494F5DE7D0}" destId="{1E0FE97C-F15D-8547-9A29-13966505238E}" srcOrd="14" destOrd="0" presId="urn:microsoft.com/office/officeart/2005/8/layout/bProcess3"/>
    <dgm:cxn modelId="{56E01F05-0331-2641-9F3B-8EFFF388151A}" type="presParOf" srcId="{5D4C4F85-62F5-B34D-B463-A0494F5DE7D0}" destId="{5DF38D7D-F644-BB4A-9A17-42334351650C}" srcOrd="15" destOrd="0" presId="urn:microsoft.com/office/officeart/2005/8/layout/bProcess3"/>
    <dgm:cxn modelId="{ABDCEB9C-E583-084B-B1A5-85A0E0F4626E}" type="presParOf" srcId="{5DF38D7D-F644-BB4A-9A17-42334351650C}" destId="{DA8119E3-FCD2-8046-8811-BB6B115424DC}" srcOrd="0" destOrd="0" presId="urn:microsoft.com/office/officeart/2005/8/layout/bProcess3"/>
    <dgm:cxn modelId="{9F0053C8-A051-A14C-A5B7-E69ED48FABEF}" type="presParOf" srcId="{5D4C4F85-62F5-B34D-B463-A0494F5DE7D0}" destId="{DC1BA39C-2EBD-9E4D-AB44-06C00AA2726E}" srcOrd="16" destOrd="0" presId="urn:microsoft.com/office/officeart/2005/8/layout/bProcess3"/>
    <dgm:cxn modelId="{16214C76-119E-400A-9581-0DEC78CB4129}" type="presParOf" srcId="{5D4C4F85-62F5-B34D-B463-A0494F5DE7D0}" destId="{F5ED04F4-8AE1-4F80-9E22-2EC40E127CC2}" srcOrd="17" destOrd="0" presId="urn:microsoft.com/office/officeart/2005/8/layout/bProcess3"/>
    <dgm:cxn modelId="{FB44C7C7-2C06-4B54-9624-31AAB3F79AE3}" type="presParOf" srcId="{F5ED04F4-8AE1-4F80-9E22-2EC40E127CC2}" destId="{74DDBDD6-28C6-43D8-BA0F-5865F82443A1}" srcOrd="0" destOrd="0" presId="urn:microsoft.com/office/officeart/2005/8/layout/bProcess3"/>
    <dgm:cxn modelId="{45FB785A-6195-4E52-A2A5-8FF2B7F8A51B}" type="presParOf" srcId="{5D4C4F85-62F5-B34D-B463-A0494F5DE7D0}" destId="{D80DE0A4-A51B-4C93-AD67-3435C47E1B2C}"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6634F8-2465-4692-A5C2-FEFCD8766F00}"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199D8FA3-CAC3-46B0-A7F4-3B1F5DA45DED}">
      <dgm:prSet phldrT="[Text]"/>
      <dgm:spPr/>
      <dgm:t>
        <a:bodyPr/>
        <a:lstStyle/>
        <a:p>
          <a:r>
            <a:rPr lang="en-US" dirty="0" smtClean="0"/>
            <a:t>To receive responses to questions or to provide comments on implementation, please email </a:t>
          </a:r>
          <a:r>
            <a:rPr lang="en-US" dirty="0" smtClean="0">
              <a:hlinkClick xmlns:r="http://schemas.openxmlformats.org/officeDocument/2006/relationships" r:id="rId1"/>
            </a:rPr>
            <a:t>SCFF@cccco.edu</a:t>
          </a:r>
          <a:r>
            <a:rPr lang="en-US" dirty="0" smtClean="0"/>
            <a:t>.</a:t>
          </a:r>
        </a:p>
        <a:p>
          <a:r>
            <a:rPr lang="en-US" dirty="0" smtClean="0"/>
            <a:t>To Chancellor’s Office will post updates, including responses to frequently asked questions, at </a:t>
          </a:r>
          <a:r>
            <a:rPr lang="en-US" dirty="0" smtClean="0">
              <a:hlinkClick xmlns:r="http://schemas.openxmlformats.org/officeDocument/2006/relationships" r:id="rId2"/>
            </a:rPr>
            <a:t>http://extranet.cccco.edu/Divisions/FinanceFacilities/StudentCenteredFundingFormula.aspx</a:t>
          </a:r>
          <a:r>
            <a:rPr lang="en-US" dirty="0" smtClean="0"/>
            <a:t>.</a:t>
          </a:r>
        </a:p>
      </dgm:t>
    </dgm:pt>
    <dgm:pt modelId="{226510E9-7FE5-4DF0-87A1-28D97BB937A2}" type="parTrans" cxnId="{A7BC59BF-127C-4318-9E0A-FBE58B6A0A08}">
      <dgm:prSet/>
      <dgm:spPr/>
      <dgm:t>
        <a:bodyPr/>
        <a:lstStyle/>
        <a:p>
          <a:endParaRPr lang="en-US"/>
        </a:p>
      </dgm:t>
    </dgm:pt>
    <dgm:pt modelId="{558DF963-D73E-45D1-89AC-B8136F3617E5}" type="sibTrans" cxnId="{A7BC59BF-127C-4318-9E0A-FBE58B6A0A08}">
      <dgm:prSet/>
      <dgm:spPr/>
      <dgm:t>
        <a:bodyPr/>
        <a:lstStyle/>
        <a:p>
          <a:endParaRPr lang="en-US"/>
        </a:p>
      </dgm:t>
    </dgm:pt>
    <dgm:pt modelId="{853EED52-6ED8-4005-812D-F926F43B5419}" type="pres">
      <dgm:prSet presAssocID="{516634F8-2465-4692-A5C2-FEFCD8766F00}" presName="Name0" presStyleCnt="0">
        <dgm:presLayoutVars>
          <dgm:dir/>
        </dgm:presLayoutVars>
      </dgm:prSet>
      <dgm:spPr/>
      <dgm:t>
        <a:bodyPr/>
        <a:lstStyle/>
        <a:p>
          <a:endParaRPr lang="en-US"/>
        </a:p>
      </dgm:t>
    </dgm:pt>
    <dgm:pt modelId="{99387E72-95B8-4E17-95D2-FBECD8C1F487}" type="pres">
      <dgm:prSet presAssocID="{199D8FA3-CAC3-46B0-A7F4-3B1F5DA45DED}" presName="noChildren" presStyleCnt="0"/>
      <dgm:spPr/>
    </dgm:pt>
    <dgm:pt modelId="{109BCE8E-6DEE-49C7-ABD1-2077B95BE8F2}" type="pres">
      <dgm:prSet presAssocID="{199D8FA3-CAC3-46B0-A7F4-3B1F5DA45DED}" presName="gap" presStyleCnt="0"/>
      <dgm:spPr/>
    </dgm:pt>
    <dgm:pt modelId="{EBF82132-D75F-45DD-867F-015BA4610CBE}" type="pres">
      <dgm:prSet presAssocID="{199D8FA3-CAC3-46B0-A7F4-3B1F5DA45DED}" presName="medCircle2" presStyleLbl="vennNode1" presStyleIdx="0" presStyleCnt="1"/>
      <dgm:spPr/>
    </dgm:pt>
    <dgm:pt modelId="{6F619A29-C9FE-485E-A1E2-AFF8F242D2D6}" type="pres">
      <dgm:prSet presAssocID="{199D8FA3-CAC3-46B0-A7F4-3B1F5DA45DED}" presName="txLvlOnly1" presStyleLbl="revTx" presStyleIdx="0" presStyleCnt="1"/>
      <dgm:spPr/>
      <dgm:t>
        <a:bodyPr/>
        <a:lstStyle/>
        <a:p>
          <a:endParaRPr lang="en-US"/>
        </a:p>
      </dgm:t>
    </dgm:pt>
  </dgm:ptLst>
  <dgm:cxnLst>
    <dgm:cxn modelId="{83035E39-F6BF-4C3D-BF9E-4EE69AA6BCDF}" type="presOf" srcId="{199D8FA3-CAC3-46B0-A7F4-3B1F5DA45DED}" destId="{6F619A29-C9FE-485E-A1E2-AFF8F242D2D6}" srcOrd="0" destOrd="0" presId="urn:microsoft.com/office/officeart/2008/layout/VerticalCircleList"/>
    <dgm:cxn modelId="{C41D85B1-3DDF-46F9-9AAD-995A34568F37}" type="presOf" srcId="{516634F8-2465-4692-A5C2-FEFCD8766F00}" destId="{853EED52-6ED8-4005-812D-F926F43B5419}" srcOrd="0" destOrd="0" presId="urn:microsoft.com/office/officeart/2008/layout/VerticalCircleList"/>
    <dgm:cxn modelId="{A7BC59BF-127C-4318-9E0A-FBE58B6A0A08}" srcId="{516634F8-2465-4692-A5C2-FEFCD8766F00}" destId="{199D8FA3-CAC3-46B0-A7F4-3B1F5DA45DED}" srcOrd="0" destOrd="0" parTransId="{226510E9-7FE5-4DF0-87A1-28D97BB937A2}" sibTransId="{558DF963-D73E-45D1-89AC-B8136F3617E5}"/>
    <dgm:cxn modelId="{BECC8554-D0E1-4711-868A-11B363AE4B94}" type="presParOf" srcId="{853EED52-6ED8-4005-812D-F926F43B5419}" destId="{99387E72-95B8-4E17-95D2-FBECD8C1F487}" srcOrd="0" destOrd="0" presId="urn:microsoft.com/office/officeart/2008/layout/VerticalCircleList"/>
    <dgm:cxn modelId="{8C16687A-BA27-4596-B97D-94CFFAC60E05}" type="presParOf" srcId="{99387E72-95B8-4E17-95D2-FBECD8C1F487}" destId="{109BCE8E-6DEE-49C7-ABD1-2077B95BE8F2}" srcOrd="0" destOrd="0" presId="urn:microsoft.com/office/officeart/2008/layout/VerticalCircleList"/>
    <dgm:cxn modelId="{D8FC40CD-861B-41B5-8700-933419EDD1F7}" type="presParOf" srcId="{99387E72-95B8-4E17-95D2-FBECD8C1F487}" destId="{EBF82132-D75F-45DD-867F-015BA4610CBE}" srcOrd="1" destOrd="0" presId="urn:microsoft.com/office/officeart/2008/layout/VerticalCircleList"/>
    <dgm:cxn modelId="{DF72B208-A78C-45BD-8416-DAADECE00D0E}" type="presParOf" srcId="{99387E72-95B8-4E17-95D2-FBECD8C1F487}" destId="{6F619A29-C9FE-485E-A1E2-AFF8F242D2D6}"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9B2C7-10B4-4CD7-BD44-2DB217C337D6}">
      <dsp:nvSpPr>
        <dsp:cNvPr id="0" name=""/>
        <dsp:cNvSpPr/>
      </dsp:nvSpPr>
      <dsp:spPr>
        <a:xfrm>
          <a:off x="452170" y="964933"/>
          <a:ext cx="1724558" cy="17245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D51B548-7F3A-4C16-9AA6-A9938D1A8AF2}">
      <dsp:nvSpPr>
        <dsp:cNvPr id="0" name=""/>
        <dsp:cNvSpPr/>
      </dsp:nvSpPr>
      <dsp:spPr>
        <a:xfrm>
          <a:off x="1314450" y="964933"/>
          <a:ext cx="9201150" cy="17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lvl="0" algn="l" defTabSz="1066800">
            <a:lnSpc>
              <a:spcPct val="90000"/>
            </a:lnSpc>
            <a:spcBef>
              <a:spcPct val="0"/>
            </a:spcBef>
            <a:spcAft>
              <a:spcPct val="35000"/>
            </a:spcAft>
          </a:pPr>
          <a:r>
            <a:rPr lang="en-US" sz="2400" kern="1200" dirty="0" smtClean="0"/>
            <a:t>“…California’s state leaders have truly delivered on a promise to put students first and set an example for the rest of the nation by adopting a new funding formula that incentivizes student success…”</a:t>
          </a:r>
        </a:p>
        <a:p>
          <a:pPr lvl="0" algn="l" defTabSz="1066800">
            <a:lnSpc>
              <a:spcPct val="90000"/>
            </a:lnSpc>
            <a:spcBef>
              <a:spcPct val="0"/>
            </a:spcBef>
            <a:spcAft>
              <a:spcPct val="35000"/>
            </a:spcAft>
          </a:pPr>
          <a:r>
            <a:rPr lang="en-US" sz="2400" kern="1200" dirty="0" smtClean="0"/>
            <a:t>					–Chancellor Eloy Ortiz Oakley</a:t>
          </a:r>
          <a:endParaRPr lang="en-US" sz="2400" kern="1200" dirty="0"/>
        </a:p>
      </dsp:txBody>
      <dsp:txXfrm>
        <a:off x="1314450" y="964933"/>
        <a:ext cx="9201150" cy="1724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D1748-D737-47E2-9D11-30F4FBDB8C3C}">
      <dsp:nvSpPr>
        <dsp:cNvPr id="0" name=""/>
        <dsp:cNvSpPr/>
      </dsp:nvSpPr>
      <dsp:spPr>
        <a:xfrm>
          <a:off x="4419581" y="1609"/>
          <a:ext cx="1676437" cy="1089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Calculation Information</a:t>
          </a:r>
          <a:endParaRPr lang="en-US" sz="1600" kern="1200" dirty="0"/>
        </a:p>
      </dsp:txBody>
      <dsp:txXfrm>
        <a:off x="4472775" y="54803"/>
        <a:ext cx="1570049" cy="983296"/>
      </dsp:txXfrm>
    </dsp:sp>
    <dsp:sp modelId="{D87BDCE7-3E6D-4B74-A869-F0EFCAFB3807}">
      <dsp:nvSpPr>
        <dsp:cNvPr id="0" name=""/>
        <dsp:cNvSpPr/>
      </dsp:nvSpPr>
      <dsp:spPr>
        <a:xfrm>
          <a:off x="3805204" y="546452"/>
          <a:ext cx="2905190" cy="2905190"/>
        </a:xfrm>
        <a:custGeom>
          <a:avLst/>
          <a:gdLst/>
          <a:ahLst/>
          <a:cxnLst/>
          <a:rect l="0" t="0" r="0" b="0"/>
          <a:pathLst>
            <a:path>
              <a:moveTo>
                <a:pt x="2302977" y="274935"/>
              </a:moveTo>
              <a:arcTo wR="1452595" hR="1452595" stAng="18349972" swAng="36452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429D19-5039-43A4-B36A-E0A4BA8F8ACE}">
      <dsp:nvSpPr>
        <dsp:cNvPr id="0" name=""/>
        <dsp:cNvSpPr/>
      </dsp:nvSpPr>
      <dsp:spPr>
        <a:xfrm>
          <a:off x="5677565" y="2180502"/>
          <a:ext cx="1676437" cy="1089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Implementation Information</a:t>
          </a:r>
          <a:endParaRPr lang="en-US" sz="1600" kern="1200" dirty="0"/>
        </a:p>
      </dsp:txBody>
      <dsp:txXfrm>
        <a:off x="5730759" y="2233696"/>
        <a:ext cx="1570049" cy="983296"/>
      </dsp:txXfrm>
    </dsp:sp>
    <dsp:sp modelId="{76F3F826-3CE9-4CD5-8260-0E81FB7D6196}">
      <dsp:nvSpPr>
        <dsp:cNvPr id="0" name=""/>
        <dsp:cNvSpPr/>
      </dsp:nvSpPr>
      <dsp:spPr>
        <a:xfrm>
          <a:off x="3805204" y="546452"/>
          <a:ext cx="2905190" cy="2905190"/>
        </a:xfrm>
        <a:custGeom>
          <a:avLst/>
          <a:gdLst/>
          <a:ahLst/>
          <a:cxnLst/>
          <a:rect l="0" t="0" r="0" b="0"/>
          <a:pathLst>
            <a:path>
              <a:moveTo>
                <a:pt x="2143278" y="2730480"/>
              </a:moveTo>
              <a:arcTo wR="1452595" hR="1452595" stAng="3696555" swAng="340688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0504E6-49F8-4016-B072-B79DB3F47042}">
      <dsp:nvSpPr>
        <dsp:cNvPr id="0" name=""/>
        <dsp:cNvSpPr/>
      </dsp:nvSpPr>
      <dsp:spPr>
        <a:xfrm>
          <a:off x="3161597" y="2180502"/>
          <a:ext cx="1676437" cy="10896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Insights Regarding Future Actions</a:t>
          </a:r>
          <a:endParaRPr lang="en-US" sz="1600" kern="1200" dirty="0"/>
        </a:p>
      </dsp:txBody>
      <dsp:txXfrm>
        <a:off x="3214791" y="2233696"/>
        <a:ext cx="1570049" cy="983296"/>
      </dsp:txXfrm>
    </dsp:sp>
    <dsp:sp modelId="{6E070FBF-C80C-4458-A5F5-A7A67767EE3A}">
      <dsp:nvSpPr>
        <dsp:cNvPr id="0" name=""/>
        <dsp:cNvSpPr/>
      </dsp:nvSpPr>
      <dsp:spPr>
        <a:xfrm>
          <a:off x="3805204" y="546452"/>
          <a:ext cx="2905190" cy="2905190"/>
        </a:xfrm>
        <a:custGeom>
          <a:avLst/>
          <a:gdLst/>
          <a:ahLst/>
          <a:cxnLst/>
          <a:rect l="0" t="0" r="0" b="0"/>
          <a:pathLst>
            <a:path>
              <a:moveTo>
                <a:pt x="9587" y="1619210"/>
              </a:moveTo>
              <a:arcTo wR="1452595" hR="1452595" stAng="10404815" swAng="364521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DD212-E0B0-4735-8C1D-D2FD32589213}">
      <dsp:nvSpPr>
        <dsp:cNvPr id="0" name=""/>
        <dsp:cNvSpPr/>
      </dsp:nvSpPr>
      <dsp:spPr>
        <a:xfrm>
          <a:off x="2334442" y="0"/>
          <a:ext cx="3653611" cy="3654425"/>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91C4F-B14D-4863-B80A-D71647991E8E}">
      <dsp:nvSpPr>
        <dsp:cNvPr id="0" name=""/>
        <dsp:cNvSpPr/>
      </dsp:nvSpPr>
      <dsp:spPr>
        <a:xfrm>
          <a:off x="5988639" y="1089384"/>
          <a:ext cx="2192517" cy="146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Board of Governors</a:t>
          </a:r>
          <a:endParaRPr lang="en-US" sz="1600" kern="1200" dirty="0"/>
        </a:p>
        <a:p>
          <a:pPr marL="171450" lvl="1" indent="-171450" algn="l" defTabSz="711200">
            <a:lnSpc>
              <a:spcPct val="90000"/>
            </a:lnSpc>
            <a:spcBef>
              <a:spcPct val="0"/>
            </a:spcBef>
            <a:spcAft>
              <a:spcPct val="15000"/>
            </a:spcAft>
            <a:buChar char="••"/>
          </a:pPr>
          <a:r>
            <a:rPr lang="en-US" sz="1600" kern="1200" dirty="0" smtClean="0"/>
            <a:t>Legislature</a:t>
          </a:r>
          <a:endParaRPr lang="en-US" sz="1600" kern="1200" dirty="0"/>
        </a:p>
        <a:p>
          <a:pPr marL="171450" lvl="1" indent="-171450" algn="l" defTabSz="711200">
            <a:lnSpc>
              <a:spcPct val="90000"/>
            </a:lnSpc>
            <a:spcBef>
              <a:spcPct val="0"/>
            </a:spcBef>
            <a:spcAft>
              <a:spcPct val="15000"/>
            </a:spcAft>
            <a:buChar char="••"/>
          </a:pPr>
          <a:r>
            <a:rPr lang="en-US" sz="1600" kern="1200" dirty="0" smtClean="0"/>
            <a:t>Governor</a:t>
          </a:r>
          <a:endParaRPr lang="en-US" sz="1600" kern="1200" dirty="0"/>
        </a:p>
        <a:p>
          <a:pPr marL="171450" lvl="1" indent="-171450" algn="l" defTabSz="711200">
            <a:lnSpc>
              <a:spcPct val="90000"/>
            </a:lnSpc>
            <a:spcBef>
              <a:spcPct val="0"/>
            </a:spcBef>
            <a:spcAft>
              <a:spcPct val="15000"/>
            </a:spcAft>
            <a:buChar char="••"/>
          </a:pPr>
          <a:r>
            <a:rPr lang="en-US" sz="1600" kern="1200" dirty="0" smtClean="0"/>
            <a:t>Oversight Committee</a:t>
          </a:r>
          <a:endParaRPr lang="en-US" sz="1600" kern="1200" dirty="0"/>
        </a:p>
        <a:p>
          <a:pPr marL="171450" lvl="1" indent="-171450" algn="l" defTabSz="711200">
            <a:lnSpc>
              <a:spcPct val="90000"/>
            </a:lnSpc>
            <a:spcBef>
              <a:spcPct val="0"/>
            </a:spcBef>
            <a:spcAft>
              <a:spcPct val="15000"/>
            </a:spcAft>
            <a:buChar char="••"/>
          </a:pPr>
          <a:r>
            <a:rPr lang="en-US" sz="1600" kern="1200" dirty="0" smtClean="0"/>
            <a:t>Advisory Groups</a:t>
          </a:r>
          <a:endParaRPr lang="en-US" sz="1600" kern="1200" dirty="0"/>
        </a:p>
      </dsp:txBody>
      <dsp:txXfrm>
        <a:off x="5988639" y="1089384"/>
        <a:ext cx="2192517" cy="1462135"/>
      </dsp:txXfrm>
    </dsp:sp>
    <dsp:sp modelId="{BC320F9B-834E-45A7-86AE-132BDF36ED12}">
      <dsp:nvSpPr>
        <dsp:cNvPr id="0" name=""/>
        <dsp:cNvSpPr/>
      </dsp:nvSpPr>
      <dsp:spPr>
        <a:xfrm>
          <a:off x="3141289" y="1322901"/>
          <a:ext cx="2038749" cy="1019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Chancellor’s Office Implementation Team</a:t>
          </a:r>
          <a:endParaRPr lang="en-US" sz="2000" kern="1200" dirty="0"/>
        </a:p>
      </dsp:txBody>
      <dsp:txXfrm>
        <a:off x="3141289" y="1322901"/>
        <a:ext cx="2038749" cy="1019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490DCE-348A-42E2-AE2A-DF0739D2B030}">
      <dsp:nvSpPr>
        <dsp:cNvPr id="0" name=""/>
        <dsp:cNvSpPr/>
      </dsp:nvSpPr>
      <dsp:spPr>
        <a:xfrm>
          <a:off x="1778971"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57480" y="1088964"/>
        <a:ext cx="20400" cy="4080"/>
      </dsp:txXfrm>
    </dsp:sp>
    <dsp:sp modelId="{1A4DF52D-C3A0-4C97-B7E6-8B25468028E1}">
      <dsp:nvSpPr>
        <dsp:cNvPr id="0" name=""/>
        <dsp:cNvSpPr/>
      </dsp:nvSpPr>
      <dsp:spPr>
        <a:xfrm>
          <a:off x="6777" y="558806"/>
          <a:ext cx="1773994" cy="1064396"/>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Adoption of BOG Request</a:t>
          </a:r>
          <a:endParaRPr lang="en-US" sz="1700" kern="1200" dirty="0"/>
        </a:p>
      </dsp:txBody>
      <dsp:txXfrm>
        <a:off x="6777" y="558806"/>
        <a:ext cx="1773994" cy="1064396"/>
      </dsp:txXfrm>
    </dsp:sp>
    <dsp:sp modelId="{C042F065-10C4-8E43-ADA8-09EB23471956}">
      <dsp:nvSpPr>
        <dsp:cNvPr id="0" name=""/>
        <dsp:cNvSpPr/>
      </dsp:nvSpPr>
      <dsp:spPr>
        <a:xfrm>
          <a:off x="3960984"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39493" y="1088964"/>
        <a:ext cx="20400" cy="4080"/>
      </dsp:txXfrm>
    </dsp:sp>
    <dsp:sp modelId="{B9857959-084D-5A47-8570-5000E52CCA7A}">
      <dsp:nvSpPr>
        <dsp:cNvPr id="0" name=""/>
        <dsp:cNvSpPr/>
      </dsp:nvSpPr>
      <dsp:spPr>
        <a:xfrm>
          <a:off x="2188790"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Release of Governor’s Budget</a:t>
          </a:r>
        </a:p>
      </dsp:txBody>
      <dsp:txXfrm>
        <a:off x="2188790" y="558806"/>
        <a:ext cx="1773994" cy="1064396"/>
      </dsp:txXfrm>
    </dsp:sp>
    <dsp:sp modelId="{3FB269FF-B39C-DA4E-A3E5-4520B3AABE43}">
      <dsp:nvSpPr>
        <dsp:cNvPr id="0" name=""/>
        <dsp:cNvSpPr/>
      </dsp:nvSpPr>
      <dsp:spPr>
        <a:xfrm>
          <a:off x="6142997"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321505" y="1088964"/>
        <a:ext cx="20400" cy="4080"/>
      </dsp:txXfrm>
    </dsp:sp>
    <dsp:sp modelId="{23889F2E-C851-D348-8D68-35EBEB789F4F}">
      <dsp:nvSpPr>
        <dsp:cNvPr id="0" name=""/>
        <dsp:cNvSpPr/>
      </dsp:nvSpPr>
      <dsp:spPr>
        <a:xfrm>
          <a:off x="4370802"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Legislative Analyst’s Analysis</a:t>
          </a:r>
        </a:p>
      </dsp:txBody>
      <dsp:txXfrm>
        <a:off x="4370802" y="558806"/>
        <a:ext cx="1773994" cy="1064396"/>
      </dsp:txXfrm>
    </dsp:sp>
    <dsp:sp modelId="{0660BE6F-773A-2F45-BAFE-C74AD898DC67}">
      <dsp:nvSpPr>
        <dsp:cNvPr id="0" name=""/>
        <dsp:cNvSpPr/>
      </dsp:nvSpPr>
      <dsp:spPr>
        <a:xfrm>
          <a:off x="8325009" y="1045284"/>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8503518" y="1088964"/>
        <a:ext cx="20400" cy="4080"/>
      </dsp:txXfrm>
    </dsp:sp>
    <dsp:sp modelId="{9B4F646B-E513-294F-B6A0-00E7EA362C4A}">
      <dsp:nvSpPr>
        <dsp:cNvPr id="0" name=""/>
        <dsp:cNvSpPr/>
      </dsp:nvSpPr>
      <dsp:spPr>
        <a:xfrm>
          <a:off x="6552815"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Budget Subcommittee Hearings</a:t>
          </a:r>
        </a:p>
      </dsp:txBody>
      <dsp:txXfrm>
        <a:off x="6552815" y="558806"/>
        <a:ext cx="1773994" cy="1064396"/>
      </dsp:txXfrm>
    </dsp:sp>
    <dsp:sp modelId="{15D608A3-646B-774F-9297-CD86CCF447ED}">
      <dsp:nvSpPr>
        <dsp:cNvPr id="0" name=""/>
        <dsp:cNvSpPr/>
      </dsp:nvSpPr>
      <dsp:spPr>
        <a:xfrm>
          <a:off x="893774" y="1621403"/>
          <a:ext cx="8728050" cy="377418"/>
        </a:xfrm>
        <a:custGeom>
          <a:avLst/>
          <a:gdLst/>
          <a:ahLst/>
          <a:cxnLst/>
          <a:rect l="0" t="0" r="0" b="0"/>
          <a:pathLst>
            <a:path>
              <a:moveTo>
                <a:pt x="8728050" y="0"/>
              </a:moveTo>
              <a:lnTo>
                <a:pt x="8728050" y="205809"/>
              </a:lnTo>
              <a:lnTo>
                <a:pt x="0" y="205809"/>
              </a:lnTo>
              <a:lnTo>
                <a:pt x="0" y="37741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39360" y="1808072"/>
        <a:ext cx="436879" cy="4080"/>
      </dsp:txXfrm>
    </dsp:sp>
    <dsp:sp modelId="{7ECAC1AB-311B-984E-98A0-F61679B98C5B}">
      <dsp:nvSpPr>
        <dsp:cNvPr id="0" name=""/>
        <dsp:cNvSpPr/>
      </dsp:nvSpPr>
      <dsp:spPr>
        <a:xfrm>
          <a:off x="8734828" y="558806"/>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Governor’s Revisions</a:t>
          </a:r>
        </a:p>
      </dsp:txBody>
      <dsp:txXfrm>
        <a:off x="8734828" y="558806"/>
        <a:ext cx="1773994" cy="1064396"/>
      </dsp:txXfrm>
    </dsp:sp>
    <dsp:sp modelId="{A4C8A010-8B48-5C4B-8455-6C592320458C}">
      <dsp:nvSpPr>
        <dsp:cNvPr id="0" name=""/>
        <dsp:cNvSpPr/>
      </dsp:nvSpPr>
      <dsp:spPr>
        <a:xfrm>
          <a:off x="1778971"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1957480" y="2561379"/>
        <a:ext cx="20400" cy="4080"/>
      </dsp:txXfrm>
    </dsp:sp>
    <dsp:sp modelId="{96CF124E-87DD-8A43-ACF5-C7540B335819}">
      <dsp:nvSpPr>
        <dsp:cNvPr id="0" name=""/>
        <dsp:cNvSpPr/>
      </dsp:nvSpPr>
      <dsp:spPr>
        <a:xfrm>
          <a:off x="6777"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Budget Subcommittee Actions</a:t>
          </a:r>
        </a:p>
      </dsp:txBody>
      <dsp:txXfrm>
        <a:off x="6777" y="2031221"/>
        <a:ext cx="1773994" cy="1064396"/>
      </dsp:txXfrm>
    </dsp:sp>
    <dsp:sp modelId="{1FEDC2BC-E0A1-0445-9BB4-7CB895A611C2}">
      <dsp:nvSpPr>
        <dsp:cNvPr id="0" name=""/>
        <dsp:cNvSpPr/>
      </dsp:nvSpPr>
      <dsp:spPr>
        <a:xfrm>
          <a:off x="3960984"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39493" y="2561379"/>
        <a:ext cx="20400" cy="4080"/>
      </dsp:txXfrm>
    </dsp:sp>
    <dsp:sp modelId="{B6D3FC55-8A88-ED4F-8F3F-D078CE79CA2C}">
      <dsp:nvSpPr>
        <dsp:cNvPr id="0" name=""/>
        <dsp:cNvSpPr/>
      </dsp:nvSpPr>
      <dsp:spPr>
        <a:xfrm>
          <a:off x="2188790"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Conference Committee</a:t>
          </a:r>
        </a:p>
      </dsp:txBody>
      <dsp:txXfrm>
        <a:off x="2188790" y="2031221"/>
        <a:ext cx="1773994" cy="1064396"/>
      </dsp:txXfrm>
    </dsp:sp>
    <dsp:sp modelId="{5DF38D7D-F644-BB4A-9A17-42334351650C}">
      <dsp:nvSpPr>
        <dsp:cNvPr id="0" name=""/>
        <dsp:cNvSpPr/>
      </dsp:nvSpPr>
      <dsp:spPr>
        <a:xfrm>
          <a:off x="6142997"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6321505" y="2561379"/>
        <a:ext cx="20400" cy="4080"/>
      </dsp:txXfrm>
    </dsp:sp>
    <dsp:sp modelId="{1E0FE97C-F15D-8547-9A29-13966505238E}">
      <dsp:nvSpPr>
        <dsp:cNvPr id="0" name=""/>
        <dsp:cNvSpPr/>
      </dsp:nvSpPr>
      <dsp:spPr>
        <a:xfrm>
          <a:off x="4370802"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Legislative Actions</a:t>
          </a:r>
        </a:p>
      </dsp:txBody>
      <dsp:txXfrm>
        <a:off x="4370802" y="2031221"/>
        <a:ext cx="1773994" cy="1064396"/>
      </dsp:txXfrm>
    </dsp:sp>
    <dsp:sp modelId="{F5ED04F4-8AE1-4F80-9E22-2EC40E127CC2}">
      <dsp:nvSpPr>
        <dsp:cNvPr id="0" name=""/>
        <dsp:cNvSpPr/>
      </dsp:nvSpPr>
      <dsp:spPr>
        <a:xfrm>
          <a:off x="8325009" y="2517700"/>
          <a:ext cx="377418" cy="91440"/>
        </a:xfrm>
        <a:custGeom>
          <a:avLst/>
          <a:gdLst/>
          <a:ahLst/>
          <a:cxnLst/>
          <a:rect l="0" t="0" r="0" b="0"/>
          <a:pathLst>
            <a:path>
              <a:moveTo>
                <a:pt x="0" y="45720"/>
              </a:moveTo>
              <a:lnTo>
                <a:pt x="37741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503518" y="2561379"/>
        <a:ext cx="20400" cy="4080"/>
      </dsp:txXfrm>
    </dsp:sp>
    <dsp:sp modelId="{DC1BA39C-2EBD-9E4D-AB44-06C00AA2726E}">
      <dsp:nvSpPr>
        <dsp:cNvPr id="0" name=""/>
        <dsp:cNvSpPr/>
      </dsp:nvSpPr>
      <dsp:spPr>
        <a:xfrm>
          <a:off x="6552815"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Governor’s Consideration</a:t>
          </a:r>
        </a:p>
      </dsp:txBody>
      <dsp:txXfrm>
        <a:off x="6552815" y="2031221"/>
        <a:ext cx="1773994" cy="1064396"/>
      </dsp:txXfrm>
    </dsp:sp>
    <dsp:sp modelId="{D80DE0A4-A51B-4C93-AD67-3435C47E1B2C}">
      <dsp:nvSpPr>
        <dsp:cNvPr id="0" name=""/>
        <dsp:cNvSpPr/>
      </dsp:nvSpPr>
      <dsp:spPr>
        <a:xfrm>
          <a:off x="8734828" y="2031221"/>
          <a:ext cx="1773994" cy="10643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Implementation</a:t>
          </a:r>
          <a:endParaRPr lang="en-US" sz="1700" kern="1200" dirty="0"/>
        </a:p>
      </dsp:txBody>
      <dsp:txXfrm>
        <a:off x="8734828" y="2031221"/>
        <a:ext cx="1773994" cy="1064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82132-D75F-45DD-867F-015BA4610CBE}">
      <dsp:nvSpPr>
        <dsp:cNvPr id="0" name=""/>
        <dsp:cNvSpPr/>
      </dsp:nvSpPr>
      <dsp:spPr>
        <a:xfrm>
          <a:off x="452170" y="964933"/>
          <a:ext cx="1724558" cy="17245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F619A29-C9FE-485E-A1E2-AFF8F242D2D6}">
      <dsp:nvSpPr>
        <dsp:cNvPr id="0" name=""/>
        <dsp:cNvSpPr/>
      </dsp:nvSpPr>
      <dsp:spPr>
        <a:xfrm>
          <a:off x="1314450" y="964933"/>
          <a:ext cx="9201150" cy="17245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t>To receive responses to questions or to provide comments on implementation, please email </a:t>
          </a:r>
          <a:r>
            <a:rPr lang="en-US" sz="1800" kern="1200" dirty="0" smtClean="0">
              <a:hlinkClick xmlns:r="http://schemas.openxmlformats.org/officeDocument/2006/relationships" r:id="rId1"/>
            </a:rPr>
            <a:t>SCFF@cccco.edu</a:t>
          </a:r>
          <a:r>
            <a:rPr lang="en-US" sz="1800" kern="1200" dirty="0" smtClean="0"/>
            <a:t>.</a:t>
          </a:r>
        </a:p>
        <a:p>
          <a:pPr lvl="0" algn="l" defTabSz="800100">
            <a:lnSpc>
              <a:spcPct val="90000"/>
            </a:lnSpc>
            <a:spcBef>
              <a:spcPct val="0"/>
            </a:spcBef>
            <a:spcAft>
              <a:spcPct val="35000"/>
            </a:spcAft>
          </a:pPr>
          <a:r>
            <a:rPr lang="en-US" sz="1800" kern="1200" dirty="0" smtClean="0"/>
            <a:t>To Chancellor’s Office will post updates, including responses to frequently asked questions, at </a:t>
          </a:r>
          <a:r>
            <a:rPr lang="en-US" sz="1800" kern="1200" dirty="0" smtClean="0">
              <a:hlinkClick xmlns:r="http://schemas.openxmlformats.org/officeDocument/2006/relationships" r:id="rId2"/>
            </a:rPr>
            <a:t>http://extranet.cccco.edu/Divisions/FinanceFacilities/StudentCenteredFundingFormula.aspx</a:t>
          </a:r>
          <a:r>
            <a:rPr lang="en-US" sz="1800" kern="1200" dirty="0" smtClean="0"/>
            <a:t>.</a:t>
          </a:r>
        </a:p>
      </dsp:txBody>
      <dsp:txXfrm>
        <a:off x="1314450" y="964933"/>
        <a:ext cx="9201150" cy="172455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4144F9-63A9-481B-896F-D656B86D36A8}" type="datetimeFigureOut">
              <a:rPr lang="en-US" smtClean="0"/>
              <a:t>11/1/2018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4D7B81-AF2B-4F50-8F19-5AF4C08F5469}" type="slidenum">
              <a:rPr lang="en-US" smtClean="0"/>
              <a:t>‹#›</a:t>
            </a:fld>
            <a:endParaRPr lang="en-US"/>
          </a:p>
        </p:txBody>
      </p:sp>
    </p:spTree>
    <p:extLst>
      <p:ext uri="{BB962C8B-B14F-4D97-AF65-F5344CB8AC3E}">
        <p14:creationId xmlns:p14="http://schemas.microsoft.com/office/powerpoint/2010/main" val="233320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2</a:t>
            </a:fld>
            <a:endParaRPr lang="en-US"/>
          </a:p>
        </p:txBody>
      </p:sp>
    </p:spTree>
    <p:extLst>
      <p:ext uri="{BB962C8B-B14F-4D97-AF65-F5344CB8AC3E}">
        <p14:creationId xmlns:p14="http://schemas.microsoft.com/office/powerpoint/2010/main" val="66532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4</a:t>
            </a:fld>
            <a:endParaRPr lang="en-US"/>
          </a:p>
        </p:txBody>
      </p:sp>
    </p:spTree>
    <p:extLst>
      <p:ext uri="{BB962C8B-B14F-4D97-AF65-F5344CB8AC3E}">
        <p14:creationId xmlns:p14="http://schemas.microsoft.com/office/powerpoint/2010/main" val="4227146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5</a:t>
            </a:fld>
            <a:endParaRPr lang="en-US"/>
          </a:p>
        </p:txBody>
      </p:sp>
    </p:spTree>
    <p:extLst>
      <p:ext uri="{BB962C8B-B14F-4D97-AF65-F5344CB8AC3E}">
        <p14:creationId xmlns:p14="http://schemas.microsoft.com/office/powerpoint/2010/main" val="226523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6</a:t>
            </a:fld>
            <a:endParaRPr lang="en-US"/>
          </a:p>
        </p:txBody>
      </p:sp>
    </p:spTree>
    <p:extLst>
      <p:ext uri="{BB962C8B-B14F-4D97-AF65-F5344CB8AC3E}">
        <p14:creationId xmlns:p14="http://schemas.microsoft.com/office/powerpoint/2010/main" val="222795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7</a:t>
            </a:fld>
            <a:endParaRPr lang="en-US"/>
          </a:p>
        </p:txBody>
      </p:sp>
    </p:spTree>
    <p:extLst>
      <p:ext uri="{BB962C8B-B14F-4D97-AF65-F5344CB8AC3E}">
        <p14:creationId xmlns:p14="http://schemas.microsoft.com/office/powerpoint/2010/main" val="35833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11</a:t>
            </a:fld>
            <a:endParaRPr lang="en-US"/>
          </a:p>
        </p:txBody>
      </p:sp>
    </p:spTree>
    <p:extLst>
      <p:ext uri="{BB962C8B-B14F-4D97-AF65-F5344CB8AC3E}">
        <p14:creationId xmlns:p14="http://schemas.microsoft.com/office/powerpoint/2010/main" val="288125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14</a:t>
            </a:fld>
            <a:endParaRPr lang="en-US"/>
          </a:p>
        </p:txBody>
      </p:sp>
    </p:spTree>
    <p:extLst>
      <p:ext uri="{BB962C8B-B14F-4D97-AF65-F5344CB8AC3E}">
        <p14:creationId xmlns:p14="http://schemas.microsoft.com/office/powerpoint/2010/main" val="974697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4D7B81-AF2B-4F50-8F19-5AF4C08F5469}" type="slidenum">
              <a:rPr lang="en-US" smtClean="0"/>
              <a:t>25</a:t>
            </a:fld>
            <a:endParaRPr lang="en-US"/>
          </a:p>
        </p:txBody>
      </p:sp>
    </p:spTree>
    <p:extLst>
      <p:ext uri="{BB962C8B-B14F-4D97-AF65-F5344CB8AC3E}">
        <p14:creationId xmlns:p14="http://schemas.microsoft.com/office/powerpoint/2010/main" val="3636662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Date Placeholder 1"/>
          <p:cNvSpPr>
            <a:spLocks noGrp="1"/>
          </p:cNvSpPr>
          <p:nvPr>
            <p:ph type="dt" sz="half" idx="10"/>
          </p:nvPr>
        </p:nvSpPr>
        <p:spPr/>
        <p:txBody>
          <a:bodyPr/>
          <a:lstStyle/>
          <a:p>
            <a:pPr algn="r"/>
            <a:fld id="{351776AE-D16B-448B-9BA7-23817DB522E4}" type="datetime1">
              <a:rPr lang="en-US" smtClean="0"/>
              <a:t>11/1/2018</a:t>
            </a:fld>
            <a:endParaRPr lang="en-US" dirty="0"/>
          </a:p>
        </p:txBody>
      </p:sp>
      <p:sp>
        <p:nvSpPr>
          <p:cNvPr id="3" name="Footer Placeholder 2"/>
          <p:cNvSpPr>
            <a:spLocks noGrp="1"/>
          </p:cNvSpPr>
          <p:nvPr>
            <p:ph type="ftr" sz="quarter" idx="11"/>
          </p:nvPr>
        </p:nvSpPr>
        <p:spPr/>
        <p:txBody>
          <a:bodyPr/>
          <a:lstStyle/>
          <a:p>
            <a:r>
              <a:rPr lang="en-US" smtClean="0"/>
              <a:t>September 8, 2018</a:t>
            </a:r>
            <a:endParaRPr lang="en-US" dirty="0"/>
          </a:p>
        </p:txBody>
      </p:sp>
      <p:sp>
        <p:nvSpPr>
          <p:cNvPr id="4" name="Slide Number Placeholder 3"/>
          <p:cNvSpPr>
            <a:spLocks noGrp="1"/>
          </p:cNvSpPr>
          <p:nvPr>
            <p:ph type="sldNum" sz="quarter" idx="12"/>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1"/>
          </p:nvPr>
        </p:nvSpPr>
        <p:spPr/>
        <p:txBody>
          <a:bodyPr/>
          <a:lstStyle/>
          <a:p>
            <a:pPr algn="r"/>
            <a:fld id="{744F2E58-238F-42CA-8367-D226CB34002C}" type="datetime1">
              <a:rPr lang="en-US" smtClean="0"/>
              <a:t>11/1/2018</a:t>
            </a:fld>
            <a:endParaRPr lang="en-US" dirty="0"/>
          </a:p>
        </p:txBody>
      </p:sp>
      <p:sp>
        <p:nvSpPr>
          <p:cNvPr id="5" name="Footer Placeholder 4"/>
          <p:cNvSpPr>
            <a:spLocks noGrp="1"/>
          </p:cNvSpPr>
          <p:nvPr>
            <p:ph type="ftr" sz="quarter" idx="12"/>
          </p:nvPr>
        </p:nvSpPr>
        <p:spPr/>
        <p:txBody>
          <a:bodyPr/>
          <a:lstStyle/>
          <a:p>
            <a:r>
              <a:rPr lang="en-US" smtClean="0"/>
              <a:t>September 8, 2018</a:t>
            </a:r>
            <a:endParaRPr lang="en-US" dirty="0"/>
          </a:p>
        </p:txBody>
      </p:sp>
      <p:sp>
        <p:nvSpPr>
          <p:cNvPr id="7" name="Slide Number Placeholder 6"/>
          <p:cNvSpPr>
            <a:spLocks noGrp="1"/>
          </p:cNvSpPr>
          <p:nvPr>
            <p:ph type="sldNum" sz="quarter" idx="13"/>
          </p:nvPr>
        </p:nvSpPr>
        <p:spPr/>
        <p:txBody>
          <a:bodyPr/>
          <a:lstStyle/>
          <a:p>
            <a:fld id="{95B1FAF1-4CF2-4405-8486-286C7A0E9E6F}" type="slidenum">
              <a:rPr lang="en-US" smtClean="0"/>
              <a:t>‹#›</a:t>
            </a:fld>
            <a:endParaRPr lang="en-US"/>
          </a:p>
        </p:txBody>
      </p:sp>
    </p:spTree>
    <p:extLst>
      <p:ext uri="{BB962C8B-B14F-4D97-AF65-F5344CB8AC3E}">
        <p14:creationId xmlns:p14="http://schemas.microsoft.com/office/powerpoint/2010/main" val="3207134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algn="r"/>
            <a:fld id="{0FFACAC7-916D-431D-BA63-00431016821E}" type="datetime1">
              <a:rPr lang="en-US" smtClean="0"/>
              <a:t>11/1/2018</a:t>
            </a:fld>
            <a:endParaRPr lang="en-US" dirty="0"/>
          </a:p>
        </p:txBody>
      </p:sp>
      <p:sp>
        <p:nvSpPr>
          <p:cNvPr id="8" name="Footer Placeholder 7"/>
          <p:cNvSpPr>
            <a:spLocks noGrp="1"/>
          </p:cNvSpPr>
          <p:nvPr>
            <p:ph type="ftr" sz="quarter" idx="11"/>
          </p:nvPr>
        </p:nvSpPr>
        <p:spPr/>
        <p:txBody>
          <a:bodyPr/>
          <a:lstStyle/>
          <a:p>
            <a:r>
              <a:rPr lang="en-US" smtClean="0"/>
              <a:t>September 8, 2018</a:t>
            </a:r>
            <a:endParaRPr lang="en-US" dirty="0"/>
          </a:p>
        </p:txBody>
      </p:sp>
      <p:sp>
        <p:nvSpPr>
          <p:cNvPr id="9" name="Slide Number Placeholder 8"/>
          <p:cNvSpPr>
            <a:spLocks noGrp="1"/>
          </p:cNvSpPr>
          <p:nvPr>
            <p:ph type="sldNum" sz="quarter" idx="12"/>
          </p:nvPr>
        </p:nvSpPr>
        <p:spPr/>
        <p:txBody>
          <a:bodyPr/>
          <a:lstStyle/>
          <a:p>
            <a:fld id="{95B1FAF1-4CF2-4405-8486-286C7A0E9E6F}" type="slidenum">
              <a:rPr lang="en-US" smtClean="0"/>
              <a:t>‹#›</a:t>
            </a:fld>
            <a:endParaRPr lang="en-US"/>
          </a:p>
        </p:txBody>
      </p:sp>
    </p:spTree>
    <p:extLst>
      <p:ext uri="{BB962C8B-B14F-4D97-AF65-F5344CB8AC3E}">
        <p14:creationId xmlns:p14="http://schemas.microsoft.com/office/powerpoint/2010/main" val="837587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dirty="0"/>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5608638" y="1849438"/>
            <a:ext cx="6583362" cy="33020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12"/>
          </p:nvPr>
        </p:nvSpPr>
        <p:spPr/>
        <p:txBody>
          <a:bodyPr/>
          <a:lstStyle/>
          <a:p>
            <a:pPr algn="r"/>
            <a:fld id="{58ED5DBE-D35B-40F8-B44A-6A7EBBEFD895}" type="datetime1">
              <a:rPr lang="en-US" smtClean="0"/>
              <a:t>11/1/2018</a:t>
            </a:fld>
            <a:endParaRPr lang="en-US" dirty="0"/>
          </a:p>
        </p:txBody>
      </p:sp>
      <p:sp>
        <p:nvSpPr>
          <p:cNvPr id="4" name="Footer Placeholder 3"/>
          <p:cNvSpPr>
            <a:spLocks noGrp="1"/>
          </p:cNvSpPr>
          <p:nvPr>
            <p:ph type="ftr" sz="quarter" idx="13"/>
          </p:nvPr>
        </p:nvSpPr>
        <p:spPr/>
        <p:txBody>
          <a:bodyPr/>
          <a:lstStyle/>
          <a:p>
            <a:r>
              <a:rPr lang="en-US" smtClean="0"/>
              <a:t>September 8, 2018</a:t>
            </a:r>
            <a:endParaRPr lang="en-US" dirty="0"/>
          </a:p>
        </p:txBody>
      </p:sp>
      <p:sp>
        <p:nvSpPr>
          <p:cNvPr id="5" name="Slide Number Placeholder 4"/>
          <p:cNvSpPr>
            <a:spLocks noGrp="1"/>
          </p:cNvSpPr>
          <p:nvPr>
            <p:ph type="sldNum" sz="quarter" idx="14"/>
          </p:nvPr>
        </p:nvSpPr>
        <p:spPr/>
        <p:txBody>
          <a:bodyPr/>
          <a:lstStyle/>
          <a:p>
            <a:fld id="{95B1FAF1-4CF2-4405-8486-286C7A0E9E6F}" type="slidenum">
              <a:rPr lang="en-US" smtClean="0"/>
              <a:t>‹#›</a:t>
            </a:fld>
            <a:endParaRPr lang="en-US"/>
          </a:p>
        </p:txBody>
      </p:sp>
    </p:spTree>
    <p:extLst>
      <p:ext uri="{BB962C8B-B14F-4D97-AF65-F5344CB8AC3E}">
        <p14:creationId xmlns:p14="http://schemas.microsoft.com/office/powerpoint/2010/main" val="1359931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146062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pPr algn="r"/>
            <a:fld id="{D751297B-9377-4817-A0DB-3070F6FA36D2}" type="datetime1">
              <a:rPr lang="en-US" smtClean="0"/>
              <a:t>11/1/2018</a:t>
            </a:fld>
            <a:endParaRPr lang="en-US" dirty="0"/>
          </a:p>
        </p:txBody>
      </p:sp>
      <p:sp>
        <p:nvSpPr>
          <p:cNvPr id="6" name="Footer Placeholder 5"/>
          <p:cNvSpPr>
            <a:spLocks noGrp="1"/>
          </p:cNvSpPr>
          <p:nvPr>
            <p:ph type="ftr" sz="quarter" idx="11"/>
          </p:nvPr>
        </p:nvSpPr>
        <p:spPr/>
        <p:txBody>
          <a:bodyPr/>
          <a:lstStyle/>
          <a:p>
            <a:r>
              <a:rPr lang="en-US" smtClean="0"/>
              <a:t>September 8, 2018</a:t>
            </a:r>
            <a:endParaRPr lang="en-US" dirty="0"/>
          </a:p>
        </p:txBody>
      </p:sp>
      <p:sp>
        <p:nvSpPr>
          <p:cNvPr id="7" name="Slide Number Placeholder 6"/>
          <p:cNvSpPr>
            <a:spLocks noGrp="1"/>
          </p:cNvSpPr>
          <p:nvPr>
            <p:ph type="sldNum" sz="quarter" idx="12"/>
          </p:nvPr>
        </p:nvSpPr>
        <p:spPr/>
        <p:txBody>
          <a:bodyPr/>
          <a:lstStyle/>
          <a:p>
            <a:fld id="{95B1FAF1-4CF2-4405-8486-286C7A0E9E6F}" type="slidenum">
              <a:rPr lang="en-US" smtClean="0"/>
              <a:t>‹#›</a:t>
            </a:fld>
            <a:endParaRPr lang="en-US"/>
          </a:p>
        </p:txBody>
      </p:sp>
    </p:spTree>
    <p:extLst>
      <p:ext uri="{BB962C8B-B14F-4D97-AF65-F5344CB8AC3E}">
        <p14:creationId xmlns:p14="http://schemas.microsoft.com/office/powerpoint/2010/main" val="2246327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pPr algn="r"/>
            <a:fld id="{F49494D0-5646-4380-BB76-CE9BE7E4291F}" type="datetime1">
              <a:rPr lang="en-US" smtClean="0"/>
              <a:t>11/1/2018</a:t>
            </a:fld>
            <a:endParaRPr lang="en-US" dirty="0"/>
          </a:p>
        </p:txBody>
      </p:sp>
      <p:sp>
        <p:nvSpPr>
          <p:cNvPr id="3" name="Footer Placeholder 2"/>
          <p:cNvSpPr>
            <a:spLocks noGrp="1"/>
          </p:cNvSpPr>
          <p:nvPr>
            <p:ph type="ftr" sz="quarter" idx="11"/>
          </p:nvPr>
        </p:nvSpPr>
        <p:spPr/>
        <p:txBody>
          <a:bodyPr/>
          <a:lstStyle/>
          <a:p>
            <a:r>
              <a:rPr lang="en-US" smtClean="0"/>
              <a:t>September 8, 2018</a:t>
            </a:r>
            <a:endParaRPr lang="en-US" dirty="0"/>
          </a:p>
        </p:txBody>
      </p:sp>
      <p:sp>
        <p:nvSpPr>
          <p:cNvPr id="4" name="Slide Number Placeholder 3"/>
          <p:cNvSpPr>
            <a:spLocks noGrp="1"/>
          </p:cNvSpPr>
          <p:nvPr>
            <p:ph type="sldNum" sz="quarter" idx="12"/>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1"/>
          </p:nvPr>
        </p:nvSpPr>
        <p:spPr/>
        <p:txBody>
          <a:bodyPr/>
          <a:lstStyle/>
          <a:p>
            <a:pPr algn="r"/>
            <a:fld id="{848A5F1F-E7A5-482F-A961-69C36C9C2815}" type="datetime1">
              <a:rPr lang="en-US" smtClean="0"/>
              <a:t>11/1/2018</a:t>
            </a:fld>
            <a:endParaRPr lang="en-US" dirty="0"/>
          </a:p>
        </p:txBody>
      </p:sp>
      <p:sp>
        <p:nvSpPr>
          <p:cNvPr id="3" name="Footer Placeholder 2"/>
          <p:cNvSpPr>
            <a:spLocks noGrp="1"/>
          </p:cNvSpPr>
          <p:nvPr>
            <p:ph type="ftr" sz="quarter" idx="12"/>
          </p:nvPr>
        </p:nvSpPr>
        <p:spPr/>
        <p:txBody>
          <a:bodyPr/>
          <a:lstStyle/>
          <a:p>
            <a:r>
              <a:rPr lang="en-US" smtClean="0"/>
              <a:t>September 8, 2018</a:t>
            </a:r>
            <a:endParaRPr lang="en-US" dirty="0"/>
          </a:p>
        </p:txBody>
      </p:sp>
      <p:sp>
        <p:nvSpPr>
          <p:cNvPr id="5" name="Slide Number Placeholder 4"/>
          <p:cNvSpPr>
            <a:spLocks noGrp="1"/>
          </p:cNvSpPr>
          <p:nvPr>
            <p:ph type="sldNum" sz="quarter" idx="13"/>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pPr algn="r"/>
            <a:fld id="{FB56C863-A10F-493E-9246-526AD70B0DF4}" type="datetime1">
              <a:rPr lang="en-US" smtClean="0"/>
              <a:t>11/1/2018</a:t>
            </a:fld>
            <a:endParaRPr lang="en-US" dirty="0"/>
          </a:p>
        </p:txBody>
      </p:sp>
      <p:sp>
        <p:nvSpPr>
          <p:cNvPr id="3" name="Footer Placeholder 2"/>
          <p:cNvSpPr>
            <a:spLocks noGrp="1"/>
          </p:cNvSpPr>
          <p:nvPr>
            <p:ph type="ftr" sz="quarter" idx="11"/>
          </p:nvPr>
        </p:nvSpPr>
        <p:spPr/>
        <p:txBody>
          <a:bodyPr/>
          <a:lstStyle/>
          <a:p>
            <a:r>
              <a:rPr lang="en-US" smtClean="0"/>
              <a:t>September 8, 2018</a:t>
            </a:r>
            <a:endParaRPr lang="en-US" dirty="0"/>
          </a:p>
        </p:txBody>
      </p:sp>
      <p:sp>
        <p:nvSpPr>
          <p:cNvPr id="4" name="Slide Number Placeholder 3"/>
          <p:cNvSpPr>
            <a:spLocks noGrp="1"/>
          </p:cNvSpPr>
          <p:nvPr>
            <p:ph type="sldNum" sz="quarter" idx="12"/>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2"/>
          </p:nvPr>
        </p:nvSpPr>
        <p:spPr/>
        <p:txBody>
          <a:bodyPr/>
          <a:lstStyle/>
          <a:p>
            <a:pPr algn="r"/>
            <a:fld id="{C3CE6439-8AE4-43B6-AB43-29B0B0A3C049}" type="datetime1">
              <a:rPr lang="en-US" smtClean="0"/>
              <a:t>11/1/2018</a:t>
            </a:fld>
            <a:endParaRPr lang="en-US" dirty="0"/>
          </a:p>
        </p:txBody>
      </p:sp>
      <p:sp>
        <p:nvSpPr>
          <p:cNvPr id="3" name="Footer Placeholder 2"/>
          <p:cNvSpPr>
            <a:spLocks noGrp="1"/>
          </p:cNvSpPr>
          <p:nvPr>
            <p:ph type="ftr" sz="quarter" idx="13"/>
          </p:nvPr>
        </p:nvSpPr>
        <p:spPr/>
        <p:txBody>
          <a:bodyPr/>
          <a:lstStyle/>
          <a:p>
            <a:r>
              <a:rPr lang="en-US" smtClean="0"/>
              <a:t>September 8, 2018</a:t>
            </a:r>
            <a:endParaRPr lang="en-US" dirty="0"/>
          </a:p>
        </p:txBody>
      </p:sp>
      <p:sp>
        <p:nvSpPr>
          <p:cNvPr id="4" name="Slide Number Placeholder 3"/>
          <p:cNvSpPr>
            <a:spLocks noGrp="1"/>
          </p:cNvSpPr>
          <p:nvPr>
            <p:ph type="sldNum" sz="quarter" idx="14"/>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Date Placeholder 1"/>
          <p:cNvSpPr>
            <a:spLocks noGrp="1"/>
          </p:cNvSpPr>
          <p:nvPr>
            <p:ph type="dt" sz="half" idx="10"/>
          </p:nvPr>
        </p:nvSpPr>
        <p:spPr/>
        <p:txBody>
          <a:bodyPr/>
          <a:lstStyle/>
          <a:p>
            <a:pPr algn="r"/>
            <a:fld id="{5330B718-E83F-48F0-9EB0-204CD8C3453F}" type="datetime1">
              <a:rPr lang="en-US" smtClean="0"/>
              <a:t>11/1/2018</a:t>
            </a:fld>
            <a:endParaRPr lang="en-US" dirty="0"/>
          </a:p>
        </p:txBody>
      </p:sp>
      <p:sp>
        <p:nvSpPr>
          <p:cNvPr id="3" name="Footer Placeholder 2"/>
          <p:cNvSpPr>
            <a:spLocks noGrp="1"/>
          </p:cNvSpPr>
          <p:nvPr>
            <p:ph type="ftr" sz="quarter" idx="11"/>
          </p:nvPr>
        </p:nvSpPr>
        <p:spPr/>
        <p:txBody>
          <a:bodyPr/>
          <a:lstStyle/>
          <a:p>
            <a:r>
              <a:rPr lang="en-US" smtClean="0"/>
              <a:t>September 8, 2018</a:t>
            </a:r>
            <a:endParaRPr lang="en-US" dirty="0"/>
          </a:p>
        </p:txBody>
      </p:sp>
      <p:sp>
        <p:nvSpPr>
          <p:cNvPr id="4" name="Slide Number Placeholder 3"/>
          <p:cNvSpPr>
            <a:spLocks noGrp="1"/>
          </p:cNvSpPr>
          <p:nvPr>
            <p:ph type="sldNum" sz="quarter" idx="12"/>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Date Placeholder 1"/>
          <p:cNvSpPr>
            <a:spLocks noGrp="1"/>
          </p:cNvSpPr>
          <p:nvPr>
            <p:ph type="dt" sz="half" idx="10"/>
          </p:nvPr>
        </p:nvSpPr>
        <p:spPr/>
        <p:txBody>
          <a:bodyPr/>
          <a:lstStyle/>
          <a:p>
            <a:pPr algn="r"/>
            <a:fld id="{4EF62A06-6956-45B3-B9F3-278D6325D2E6}" type="datetime1">
              <a:rPr lang="en-US" smtClean="0"/>
              <a:t>11/1/2018</a:t>
            </a:fld>
            <a:endParaRPr lang="en-US" dirty="0"/>
          </a:p>
        </p:txBody>
      </p:sp>
      <p:sp>
        <p:nvSpPr>
          <p:cNvPr id="3" name="Footer Placeholder 2"/>
          <p:cNvSpPr>
            <a:spLocks noGrp="1"/>
          </p:cNvSpPr>
          <p:nvPr>
            <p:ph type="ftr" sz="quarter" idx="11"/>
          </p:nvPr>
        </p:nvSpPr>
        <p:spPr/>
        <p:txBody>
          <a:bodyPr/>
          <a:lstStyle/>
          <a:p>
            <a:r>
              <a:rPr lang="en-US" smtClean="0"/>
              <a:t>September 8, 2018</a:t>
            </a:r>
            <a:endParaRPr lang="en-US" dirty="0"/>
          </a:p>
        </p:txBody>
      </p:sp>
      <p:sp>
        <p:nvSpPr>
          <p:cNvPr id="4" name="Slide Number Placeholder 3"/>
          <p:cNvSpPr>
            <a:spLocks noGrp="1"/>
          </p:cNvSpPr>
          <p:nvPr>
            <p:ph type="sldNum" sz="quarter" idx="12"/>
          </p:nvPr>
        </p:nvSpPr>
        <p:spPr/>
        <p:txBody>
          <a:bodyPr/>
          <a:lstStyle/>
          <a:p>
            <a:fld id="{25CE447D-2552-47F1-A43A-6A30DB92BA68}" type="slidenum">
              <a:rPr lang="en-US" smtClean="0"/>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lgn="r"/>
            <a:fld id="{FD213C49-CA22-4F19-AF13-AB92F921DFE3}" type="datetime1">
              <a:rPr lang="en-US" smtClean="0"/>
              <a:t>11/1/2018</a:t>
            </a:fld>
            <a:endParaRPr lang="en-US" dirty="0"/>
          </a:p>
        </p:txBody>
      </p:sp>
      <p:sp>
        <p:nvSpPr>
          <p:cNvPr id="5" name="Footer Placeholder 4"/>
          <p:cNvSpPr>
            <a:spLocks noGrp="1"/>
          </p:cNvSpPr>
          <p:nvPr>
            <p:ph type="ftr" sz="quarter" idx="11"/>
          </p:nvPr>
        </p:nvSpPr>
        <p:spPr/>
        <p:txBody>
          <a:bodyPr/>
          <a:lstStyle/>
          <a:p>
            <a:r>
              <a:rPr lang="en-US" smtClean="0"/>
              <a:t>September 8, 2018</a:t>
            </a:r>
            <a:endParaRPr lang="en-US" dirty="0"/>
          </a:p>
        </p:txBody>
      </p:sp>
      <p:sp>
        <p:nvSpPr>
          <p:cNvPr id="6" name="Slide Number Placeholder 5"/>
          <p:cNvSpPr>
            <a:spLocks noGrp="1"/>
          </p:cNvSpPr>
          <p:nvPr>
            <p:ph type="sldNum" sz="quarter" idx="12"/>
          </p:nvPr>
        </p:nvSpPr>
        <p:spPr/>
        <p:txBody>
          <a:bodyPr/>
          <a:lstStyle/>
          <a:p>
            <a:fld id="{95B1FAF1-4CF2-4405-8486-286C7A0E9E6F}" type="slidenum">
              <a:rPr lang="en-US" smtClean="0"/>
              <a:t>‹#›</a:t>
            </a:fld>
            <a:endParaRPr lang="en-US"/>
          </a:p>
        </p:txBody>
      </p:sp>
    </p:spTree>
    <p:extLst>
      <p:ext uri="{BB962C8B-B14F-4D97-AF65-F5344CB8AC3E}">
        <p14:creationId xmlns:p14="http://schemas.microsoft.com/office/powerpoint/2010/main" val="2689050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r"/>
            <a:fld id="{58864CF4-60B3-49CD-8336-589780B93D62}" type="datetime1">
              <a:rPr lang="en-US" smtClean="0"/>
              <a:t>11/1/2018</a:t>
            </a:fld>
            <a:endParaRPr lang="en-US" dirty="0"/>
          </a:p>
        </p:txBody>
      </p:sp>
      <p:sp>
        <p:nvSpPr>
          <p:cNvPr id="5" name="Footer Placeholder 4"/>
          <p:cNvSpPr>
            <a:spLocks noGrp="1"/>
          </p:cNvSpPr>
          <p:nvPr>
            <p:ph type="ftr" sz="quarter" idx="11"/>
          </p:nvPr>
        </p:nvSpPr>
        <p:spPr/>
        <p:txBody>
          <a:bodyPr/>
          <a:lstStyle/>
          <a:p>
            <a:r>
              <a:rPr lang="en-US" smtClean="0"/>
              <a:t>September 8, 2018</a:t>
            </a:r>
            <a:endParaRPr lang="en-US" dirty="0"/>
          </a:p>
        </p:txBody>
      </p:sp>
      <p:sp>
        <p:nvSpPr>
          <p:cNvPr id="6" name="Slide Number Placeholder 5"/>
          <p:cNvSpPr>
            <a:spLocks noGrp="1"/>
          </p:cNvSpPr>
          <p:nvPr>
            <p:ph type="sldNum" sz="quarter" idx="12"/>
          </p:nvPr>
        </p:nvSpPr>
        <p:spPr/>
        <p:txBody>
          <a:bodyPr/>
          <a:lstStyle/>
          <a:p>
            <a:fld id="{95B1FAF1-4CF2-4405-8486-286C7A0E9E6F}" type="slidenum">
              <a:rPr lang="en-US" smtClean="0"/>
              <a:t>‹#›</a:t>
            </a:fld>
            <a:endParaRPr lang="en-US"/>
          </a:p>
        </p:txBody>
      </p:sp>
    </p:spTree>
    <p:extLst>
      <p:ext uri="{BB962C8B-B14F-4D97-AF65-F5344CB8AC3E}">
        <p14:creationId xmlns:p14="http://schemas.microsoft.com/office/powerpoint/2010/main" val="344459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sv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a:extLst>
              <a:ext uri="{FF2B5EF4-FFF2-40B4-BE49-F238E27FC236}">
                <a16:creationId xmlns:a16="http://schemas.microsoft.com/office/drawing/2014/main" id="{D6735E12-E053-470D-BD72-30D4D84AC7CB}"/>
              </a:ext>
            </a:extLst>
          </p:cNvPr>
          <p:cNvSpPr/>
          <p:nvPr userDrawn="1"/>
        </p:nvSpPr>
        <p:spPr>
          <a:xfrm>
            <a:off x="214184"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Date Placeholder 1"/>
          <p:cNvSpPr>
            <a:spLocks noGrp="1"/>
          </p:cNvSpPr>
          <p:nvPr>
            <p:ph type="dt" sz="half" idx="2"/>
          </p:nvPr>
        </p:nvSpPr>
        <p:spPr>
          <a:xfrm>
            <a:off x="8610600" y="573170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3ACD211-21F6-42DA-B2F3-46ED155085C4}" type="datetime1">
              <a:rPr lang="en-US" smtClean="0"/>
              <a:t>11/1/2018</a:t>
            </a:fld>
            <a:endParaRPr lang="en-US" dirty="0"/>
          </a:p>
        </p:txBody>
      </p:sp>
      <p:sp>
        <p:nvSpPr>
          <p:cNvPr id="3" name="Footer Placeholder 2"/>
          <p:cNvSpPr>
            <a:spLocks noGrp="1"/>
          </p:cNvSpPr>
          <p:nvPr>
            <p:ph type="ftr" sz="quarter" idx="3"/>
          </p:nvPr>
        </p:nvSpPr>
        <p:spPr>
          <a:xfrm>
            <a:off x="6760176" y="6356350"/>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September 8, 2018</a:t>
            </a:r>
            <a:endParaRPr lang="en-US" dirty="0"/>
          </a:p>
        </p:txBody>
      </p:sp>
      <p:sp>
        <p:nvSpPr>
          <p:cNvPr id="4" name="Slide Number Placeholder 3"/>
          <p:cNvSpPr>
            <a:spLocks noGrp="1"/>
          </p:cNvSpPr>
          <p:nvPr>
            <p:ph type="sldNum" sz="quarter" idx="4"/>
          </p:nvPr>
        </p:nvSpPr>
        <p:spPr>
          <a:xfrm>
            <a:off x="10922466" y="6356350"/>
            <a:ext cx="43133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E447D-2552-47F1-A43A-6A30DB92BA68}" type="slidenum">
              <a:rPr lang="en-US" smtClean="0"/>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sldNum="0" hd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9">
            <a:extLst>
              <a:ext uri="{96DAC541-7B7A-43D3-8B79-37D633B846F1}">
                <asvg:svgBlip xmlns="" xmlns:asvg="http://schemas.microsoft.com/office/drawing/2016/SVG/main" r:embed="rId10"/>
              </a:ext>
            </a:extLst>
          </a:blip>
          <a:srcRect r="12879" b="7360"/>
          <a:stretch/>
        </p:blipFill>
        <p:spPr>
          <a:xfrm>
            <a:off x="7810500" y="1041748"/>
            <a:ext cx="4381500" cy="4659045"/>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838200" y="1825625"/>
            <a:ext cx="10515600" cy="370461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2"/>
          </p:nvPr>
        </p:nvSpPr>
        <p:spPr>
          <a:xfrm>
            <a:off x="8610600" y="570079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C3DA4BF4-A599-42E4-9475-CB2B9A5BB633}" type="datetime1">
              <a:rPr lang="en-US" smtClean="0"/>
              <a:t>11/1/2018</a:t>
            </a:fld>
            <a:endParaRPr lang="en-US" dirty="0"/>
          </a:p>
        </p:txBody>
      </p:sp>
      <p:sp>
        <p:nvSpPr>
          <p:cNvPr id="5" name="Footer Placeholder 4"/>
          <p:cNvSpPr>
            <a:spLocks noGrp="1"/>
          </p:cNvSpPr>
          <p:nvPr>
            <p:ph type="ftr" sz="quarter" idx="3"/>
          </p:nvPr>
        </p:nvSpPr>
        <p:spPr>
          <a:xfrm>
            <a:off x="6757087" y="6369565"/>
            <a:ext cx="411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smtClean="0"/>
              <a:t>September 8, 2018</a:t>
            </a:r>
            <a:endParaRPr lang="en-US" dirty="0"/>
          </a:p>
        </p:txBody>
      </p:sp>
      <p:sp>
        <p:nvSpPr>
          <p:cNvPr id="6" name="Slide Number Placeholder 5"/>
          <p:cNvSpPr>
            <a:spLocks noGrp="1"/>
          </p:cNvSpPr>
          <p:nvPr>
            <p:ph type="sldNum" sz="quarter" idx="4"/>
          </p:nvPr>
        </p:nvSpPr>
        <p:spPr>
          <a:xfrm>
            <a:off x="10956324" y="6356350"/>
            <a:ext cx="39747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1FAF1-4CF2-4405-8486-286C7A0E9E6F}" type="slidenum">
              <a:rPr lang="en-US" smtClean="0"/>
              <a:t>‹#›</a:t>
            </a:fld>
            <a:endParaRPr lang="en-US"/>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1" r:id="rId7"/>
  </p:sldLayoutIdLst>
  <p:hf sldNum="0" hd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2C624-5F65-47E7-B8D6-DFEF9DEF1534}"/>
              </a:ext>
            </a:extLst>
          </p:cNvPr>
          <p:cNvSpPr>
            <a:spLocks noGrp="1"/>
          </p:cNvSpPr>
          <p:nvPr>
            <p:ph type="ctrTitle"/>
          </p:nvPr>
        </p:nvSpPr>
        <p:spPr>
          <a:xfrm>
            <a:off x="1463615" y="3023257"/>
            <a:ext cx="9144000" cy="786809"/>
          </a:xfrm>
        </p:spPr>
        <p:txBody>
          <a:bodyPr>
            <a:normAutofit fontScale="90000"/>
          </a:bodyPr>
          <a:lstStyle/>
          <a:p>
            <a:r>
              <a:rPr lang="en-US" dirty="0" smtClean="0"/>
              <a:t>Discussion on the Student Centered Funding Formula</a:t>
            </a:r>
            <a:endParaRPr lang="en-US" dirty="0"/>
          </a:p>
        </p:txBody>
      </p:sp>
      <p:sp>
        <p:nvSpPr>
          <p:cNvPr id="3" name="Subtitle 2">
            <a:extLst>
              <a:ext uri="{FF2B5EF4-FFF2-40B4-BE49-F238E27FC236}">
                <a16:creationId xmlns:a16="http://schemas.microsoft.com/office/drawing/2014/main" id="{1F03500E-72D3-4C34-BC90-78F01CA39558}"/>
              </a:ext>
            </a:extLst>
          </p:cNvPr>
          <p:cNvSpPr>
            <a:spLocks noGrp="1"/>
          </p:cNvSpPr>
          <p:nvPr>
            <p:ph type="subTitle" idx="1"/>
          </p:nvPr>
        </p:nvSpPr>
        <p:spPr>
          <a:xfrm>
            <a:off x="1463615" y="1995322"/>
            <a:ext cx="9144000" cy="480864"/>
          </a:xfrm>
        </p:spPr>
        <p:txBody>
          <a:bodyPr/>
          <a:lstStyle/>
          <a:p>
            <a:r>
              <a:rPr lang="en-US" dirty="0" smtClean="0"/>
              <a:t>Chancellor’s Office</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33491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Deadlines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8288281"/>
              </p:ext>
            </p:extLst>
          </p:nvPr>
        </p:nvGraphicFramePr>
        <p:xfrm>
          <a:off x="838200" y="1825625"/>
          <a:ext cx="10515600" cy="34036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39393998"/>
                    </a:ext>
                  </a:extLst>
                </a:gridCol>
                <a:gridCol w="7010400">
                  <a:extLst>
                    <a:ext uri="{9D8B030D-6E8A-4147-A177-3AD203B41FA5}">
                      <a16:colId xmlns:a16="http://schemas.microsoft.com/office/drawing/2014/main" val="1518124803"/>
                    </a:ext>
                  </a:extLst>
                </a:gridCol>
              </a:tblGrid>
              <a:tr h="370840">
                <a:tc>
                  <a:txBody>
                    <a:bodyPr/>
                    <a:lstStyle/>
                    <a:p>
                      <a:r>
                        <a:rPr lang="en-US" dirty="0" smtClean="0"/>
                        <a:t>Deadline</a:t>
                      </a:r>
                      <a:endParaRPr lang="en-US" dirty="0"/>
                    </a:p>
                  </a:txBody>
                  <a:tcPr/>
                </a:tc>
                <a:tc>
                  <a:txBody>
                    <a:bodyPr/>
                    <a:lstStyle/>
                    <a:p>
                      <a:r>
                        <a:rPr lang="en-US" dirty="0" smtClean="0"/>
                        <a:t>Description</a:t>
                      </a:r>
                      <a:endParaRPr lang="en-US" dirty="0"/>
                    </a:p>
                  </a:txBody>
                  <a:tcPr/>
                </a:tc>
                <a:extLst>
                  <a:ext uri="{0D108BD9-81ED-4DB2-BD59-A6C34878D82A}">
                    <a16:rowId xmlns:a16="http://schemas.microsoft.com/office/drawing/2014/main" val="9166450"/>
                  </a:ext>
                </a:extLst>
              </a:tr>
              <a:tr h="370840">
                <a:tc>
                  <a:txBody>
                    <a:bodyPr/>
                    <a:lstStyle/>
                    <a:p>
                      <a:r>
                        <a:rPr lang="en-US" dirty="0" smtClean="0"/>
                        <a:t>October 30</a:t>
                      </a:r>
                      <a:endParaRPr lang="en-US" dirty="0"/>
                    </a:p>
                  </a:txBody>
                  <a:tcPr/>
                </a:tc>
                <a:tc>
                  <a:txBody>
                    <a:bodyPr/>
                    <a:lstStyle/>
                    <a:p>
                      <a:r>
                        <a:rPr lang="en-US" dirty="0" smtClean="0"/>
                        <a:t>Districts required to submit data on awards in MIS.</a:t>
                      </a:r>
                      <a:endParaRPr lang="en-US" dirty="0"/>
                    </a:p>
                  </a:txBody>
                  <a:tcPr/>
                </a:tc>
                <a:extLst>
                  <a:ext uri="{0D108BD9-81ED-4DB2-BD59-A6C34878D82A}">
                    <a16:rowId xmlns:a16="http://schemas.microsoft.com/office/drawing/2014/main" val="2245834118"/>
                  </a:ext>
                </a:extLst>
              </a:tr>
              <a:tr h="370840">
                <a:tc>
                  <a:txBody>
                    <a:bodyPr/>
                    <a:lstStyle/>
                    <a:p>
                      <a:r>
                        <a:rPr lang="en-US" dirty="0" smtClean="0"/>
                        <a:t>November 1</a:t>
                      </a:r>
                      <a:endParaRPr lang="en-US" dirty="0"/>
                    </a:p>
                  </a:txBody>
                  <a:tcPr/>
                </a:tc>
                <a:tc>
                  <a:txBody>
                    <a:bodyPr/>
                    <a:lstStyle/>
                    <a:p>
                      <a:r>
                        <a:rPr lang="en-US" dirty="0" smtClean="0"/>
                        <a:t>Districts required to submit data on financial</a:t>
                      </a:r>
                      <a:r>
                        <a:rPr lang="en-US" baseline="0" dirty="0" smtClean="0"/>
                        <a:t> aid in MIS.</a:t>
                      </a:r>
                      <a:endParaRPr lang="en-US" dirty="0"/>
                    </a:p>
                  </a:txBody>
                  <a:tcPr/>
                </a:tc>
                <a:extLst>
                  <a:ext uri="{0D108BD9-81ED-4DB2-BD59-A6C34878D82A}">
                    <a16:rowId xmlns:a16="http://schemas.microsoft.com/office/drawing/2014/main" val="1566470440"/>
                  </a:ext>
                </a:extLst>
              </a:tr>
              <a:tr h="370840">
                <a:tc>
                  <a:txBody>
                    <a:bodyPr/>
                    <a:lstStyle/>
                    <a:p>
                      <a:r>
                        <a:rPr lang="en-US" dirty="0" smtClean="0"/>
                        <a:t>November 15</a:t>
                      </a:r>
                      <a:endParaRPr lang="en-US" dirty="0"/>
                    </a:p>
                  </a:txBody>
                  <a:tcPr/>
                </a:tc>
                <a:tc>
                  <a:txBody>
                    <a:bodyPr/>
                    <a:lstStyle/>
                    <a:p>
                      <a:r>
                        <a:rPr lang="en-US" dirty="0" smtClean="0"/>
                        <a:t>Chancellor’s Office makes SCFF data available on Data On</a:t>
                      </a:r>
                      <a:r>
                        <a:rPr lang="en-US" baseline="0" dirty="0" smtClean="0"/>
                        <a:t> Demand for review.</a:t>
                      </a:r>
                      <a:endParaRPr lang="en-US" dirty="0"/>
                    </a:p>
                  </a:txBody>
                  <a:tcPr/>
                </a:tc>
                <a:extLst>
                  <a:ext uri="{0D108BD9-81ED-4DB2-BD59-A6C34878D82A}">
                    <a16:rowId xmlns:a16="http://schemas.microsoft.com/office/drawing/2014/main" val="1453130096"/>
                  </a:ext>
                </a:extLst>
              </a:tr>
              <a:tr h="370840">
                <a:tc>
                  <a:txBody>
                    <a:bodyPr/>
                    <a:lstStyle/>
                    <a:p>
                      <a:r>
                        <a:rPr lang="en-US" dirty="0" smtClean="0"/>
                        <a:t>November 30</a:t>
                      </a:r>
                      <a:endParaRPr lang="en-US" dirty="0"/>
                    </a:p>
                  </a:txBody>
                  <a:tcPr/>
                </a:tc>
                <a:tc>
                  <a:txBody>
                    <a:bodyPr/>
                    <a:lstStyle/>
                    <a:p>
                      <a:r>
                        <a:rPr lang="en-US" dirty="0" smtClean="0"/>
                        <a:t>Districts required to submit all final corrections in MIS for use as part of the supplemental allocation and student success allocation.</a:t>
                      </a:r>
                      <a:endParaRPr lang="en-US" dirty="0"/>
                    </a:p>
                  </a:txBody>
                  <a:tcPr/>
                </a:tc>
                <a:extLst>
                  <a:ext uri="{0D108BD9-81ED-4DB2-BD59-A6C34878D82A}">
                    <a16:rowId xmlns:a16="http://schemas.microsoft.com/office/drawing/2014/main" val="2112479136"/>
                  </a:ext>
                </a:extLst>
              </a:tr>
              <a:tr h="370840">
                <a:tc>
                  <a:txBody>
                    <a:bodyPr/>
                    <a:lstStyle/>
                    <a:p>
                      <a:r>
                        <a:rPr lang="en-US" dirty="0" smtClean="0"/>
                        <a:t>Before December</a:t>
                      </a:r>
                      <a:r>
                        <a:rPr lang="en-US" baseline="0" dirty="0" smtClean="0"/>
                        <a:t> 31</a:t>
                      </a:r>
                      <a:endParaRPr lang="en-US" dirty="0"/>
                    </a:p>
                  </a:txBody>
                  <a:tcPr/>
                </a:tc>
                <a:tc>
                  <a:txBody>
                    <a:bodyPr/>
                    <a:lstStyle/>
                    <a:p>
                      <a:r>
                        <a:rPr lang="en-US" dirty="0" smtClean="0"/>
                        <a:t>Chancellor’s Office makes final SCFF data available on Data On Demand.</a:t>
                      </a:r>
                      <a:endParaRPr lang="en-US" dirty="0"/>
                    </a:p>
                  </a:txBody>
                  <a:tcPr/>
                </a:tc>
                <a:extLst>
                  <a:ext uri="{0D108BD9-81ED-4DB2-BD59-A6C34878D82A}">
                    <a16:rowId xmlns:a16="http://schemas.microsoft.com/office/drawing/2014/main" val="3830284290"/>
                  </a:ext>
                </a:extLst>
              </a:tr>
              <a:tr h="370840">
                <a:tc>
                  <a:txBody>
                    <a:bodyPr/>
                    <a:lstStyle/>
                    <a:p>
                      <a:r>
                        <a:rPr lang="en-US" dirty="0" smtClean="0"/>
                        <a:t>February 20</a:t>
                      </a:r>
                      <a:endParaRPr lang="en-US" dirty="0"/>
                    </a:p>
                  </a:txBody>
                  <a:tcPr/>
                </a:tc>
                <a:tc>
                  <a:txBody>
                    <a:bodyPr/>
                    <a:lstStyle/>
                    <a:p>
                      <a:r>
                        <a:rPr lang="en-US" dirty="0" smtClean="0"/>
                        <a:t>SCFF apportionment</a:t>
                      </a:r>
                      <a:r>
                        <a:rPr lang="en-US" baseline="0" dirty="0" smtClean="0"/>
                        <a:t> released for the current fiscal year (2018-19).</a:t>
                      </a:r>
                      <a:endParaRPr lang="en-US" dirty="0"/>
                    </a:p>
                  </a:txBody>
                  <a:tcPr/>
                </a:tc>
                <a:extLst>
                  <a:ext uri="{0D108BD9-81ED-4DB2-BD59-A6C34878D82A}">
                    <a16:rowId xmlns:a16="http://schemas.microsoft.com/office/drawing/2014/main" val="2769797218"/>
                  </a:ext>
                </a:extLst>
              </a:tr>
            </a:tbl>
          </a:graphicData>
        </a:graphic>
      </p:graphicFrame>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97491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Educational Programs</a:t>
            </a:r>
            <a:endParaRPr lang="en-US" dirty="0"/>
          </a:p>
        </p:txBody>
      </p:sp>
      <p:sp>
        <p:nvSpPr>
          <p:cNvPr id="3" name="Content Placeholder 2"/>
          <p:cNvSpPr>
            <a:spLocks noGrp="1"/>
          </p:cNvSpPr>
          <p:nvPr>
            <p:ph idx="1"/>
          </p:nvPr>
        </p:nvSpPr>
        <p:spPr/>
        <p:txBody>
          <a:bodyPr>
            <a:normAutofit/>
          </a:bodyPr>
          <a:lstStyle/>
          <a:p>
            <a:r>
              <a:rPr lang="en-US" dirty="0" smtClean="0"/>
              <a:t>Districts are required to do the following:</a:t>
            </a:r>
          </a:p>
          <a:p>
            <a:pPr lvl="1"/>
            <a:r>
              <a:rPr lang="en-US" i="1" dirty="0" smtClean="0"/>
              <a:t>Goals—</a:t>
            </a:r>
            <a:r>
              <a:rPr lang="en-US" dirty="0" smtClean="0"/>
              <a:t>Adopt, by January 1, 2019, of goals that are aligned with the Vision for Success.</a:t>
            </a:r>
          </a:p>
          <a:p>
            <a:pPr lvl="1"/>
            <a:r>
              <a:rPr lang="en-US" i="1" dirty="0" smtClean="0"/>
              <a:t>Comprehensive Plans—</a:t>
            </a:r>
            <a:r>
              <a:rPr lang="en-US" dirty="0" smtClean="0"/>
              <a:t>Align comprehensive plans with those goals and alignment of annual budgets with the comprehensive plans.</a:t>
            </a:r>
          </a:p>
          <a:p>
            <a:pPr lvl="1"/>
            <a:r>
              <a:rPr lang="en-US" i="1" dirty="0" smtClean="0"/>
              <a:t>Capacity</a:t>
            </a:r>
            <a:r>
              <a:rPr lang="en-US" dirty="0" smtClean="0"/>
              <a:t>—If directed by the chancellor (with approval by the Board of Governors), use funds for technical assistance or professional development.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1319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with Educational Programs</a:t>
            </a:r>
          </a:p>
        </p:txBody>
      </p:sp>
      <p:sp>
        <p:nvSpPr>
          <p:cNvPr id="3" name="Content Placeholder 2"/>
          <p:cNvSpPr>
            <a:spLocks noGrp="1"/>
          </p:cNvSpPr>
          <p:nvPr>
            <p:ph idx="1"/>
          </p:nvPr>
        </p:nvSpPr>
        <p:spPr/>
        <p:txBody>
          <a:bodyPr>
            <a:normAutofit/>
          </a:bodyPr>
          <a:lstStyle/>
          <a:p>
            <a:r>
              <a:rPr lang="en-US" dirty="0" smtClean="0"/>
              <a:t>The legislation also creates several new responsibilities for the Chancellor’s Office—specifically, the development of:</a:t>
            </a:r>
          </a:p>
          <a:p>
            <a:pPr lvl="1"/>
            <a:r>
              <a:rPr lang="en-US" dirty="0"/>
              <a:t>P</a:t>
            </a:r>
            <a:r>
              <a:rPr lang="en-US" dirty="0" smtClean="0"/>
              <a:t>rocesses </a:t>
            </a:r>
            <a:r>
              <a:rPr lang="en-US" dirty="0"/>
              <a:t>to monitor the approval of new awards, certificates, and degree </a:t>
            </a:r>
            <a:r>
              <a:rPr lang="en-US" dirty="0" smtClean="0"/>
              <a:t>programs.</a:t>
            </a:r>
          </a:p>
          <a:p>
            <a:pPr lvl="1"/>
            <a:r>
              <a:rPr lang="en-US" dirty="0"/>
              <a:t>P</a:t>
            </a:r>
            <a:r>
              <a:rPr lang="en-US" dirty="0" smtClean="0"/>
              <a:t>rocesses to </a:t>
            </a:r>
            <a:r>
              <a:rPr lang="en-US" dirty="0"/>
              <a:t>monitor the number of students who transfer to for-profit postsecondary educational </a:t>
            </a:r>
            <a:r>
              <a:rPr lang="en-US" dirty="0" smtClean="0"/>
              <a:t>institutions, with required reports on </a:t>
            </a:r>
            <a:r>
              <a:rPr lang="en-US" dirty="0"/>
              <a:t>the growth of transfer to these institutions compared </a:t>
            </a:r>
            <a:r>
              <a:rPr lang="en-US" dirty="0" smtClean="0"/>
              <a:t>to transfer to the UC and the CSU.</a:t>
            </a:r>
            <a:endParaRPr lang="en-US" dirty="0"/>
          </a:p>
          <a:p>
            <a:pPr lvl="1"/>
            <a:r>
              <a:rPr lang="en-US" dirty="0" smtClean="0"/>
              <a:t>Minimum standards for </a:t>
            </a:r>
            <a:r>
              <a:rPr lang="en-US" dirty="0"/>
              <a:t>the approval of certificates and awards that would count </a:t>
            </a:r>
            <a:r>
              <a:rPr lang="en-US" dirty="0" smtClean="0"/>
              <a:t>toward the funding formula.</a:t>
            </a:r>
            <a:endParaRPr lang="en-US" dirty="0"/>
          </a:p>
          <a:p>
            <a:pPr lvl="1"/>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7257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Alignment with Educational Programs</a:t>
            </a:r>
          </a:p>
        </p:txBody>
      </p:sp>
      <p:sp>
        <p:nvSpPr>
          <p:cNvPr id="3" name="Content Placeholder 2"/>
          <p:cNvSpPr>
            <a:spLocks noGrp="1"/>
          </p:cNvSpPr>
          <p:nvPr>
            <p:ph idx="1"/>
          </p:nvPr>
        </p:nvSpPr>
        <p:spPr/>
        <p:txBody>
          <a:bodyPr/>
          <a:lstStyle/>
          <a:p>
            <a:r>
              <a:rPr lang="en-US" dirty="0" smtClean="0"/>
              <a:t>The 2018-19 budget also established the Student Equity and Achievement Program—to provide districts </a:t>
            </a:r>
            <a:r>
              <a:rPr lang="en-US" dirty="0"/>
              <a:t>with </a:t>
            </a:r>
            <a:r>
              <a:rPr lang="en-US" dirty="0" smtClean="0"/>
              <a:t>additional </a:t>
            </a:r>
            <a:r>
              <a:rPr lang="en-US" dirty="0"/>
              <a:t>flexibility to support </a:t>
            </a:r>
            <a:r>
              <a:rPr lang="en-US" dirty="0" smtClean="0"/>
              <a:t>students, especially </a:t>
            </a:r>
            <a:r>
              <a:rPr lang="en-US" dirty="0"/>
              <a:t>those with the greatest </a:t>
            </a:r>
            <a:r>
              <a:rPr lang="en-US" dirty="0" smtClean="0"/>
              <a:t>needs, in </a:t>
            </a:r>
            <a:r>
              <a:rPr lang="en-US" dirty="0"/>
              <a:t>meeting the outcomes included in the Student Centered Funding Formula.</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3647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Team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2519454"/>
              </p:ext>
            </p:extLst>
          </p:nvPr>
        </p:nvGraphicFramePr>
        <p:xfrm>
          <a:off x="838200" y="1825625"/>
          <a:ext cx="10515600" cy="365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9485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Team</a:t>
            </a:r>
            <a:endParaRPr lang="en-US" dirty="0"/>
          </a:p>
        </p:txBody>
      </p:sp>
      <p:sp>
        <p:nvSpPr>
          <p:cNvPr id="3" name="Content Placeholder 2"/>
          <p:cNvSpPr>
            <a:spLocks noGrp="1"/>
          </p:cNvSpPr>
          <p:nvPr>
            <p:ph idx="1"/>
          </p:nvPr>
        </p:nvSpPr>
        <p:spPr/>
        <p:txBody>
          <a:bodyPr>
            <a:normAutofit lnSpcReduction="10000"/>
          </a:bodyPr>
          <a:lstStyle/>
          <a:p>
            <a:r>
              <a:rPr lang="en-US" dirty="0" smtClean="0"/>
              <a:t>To communicate how the implementation of the SCFF can advance the </a:t>
            </a:r>
            <a:r>
              <a:rPr lang="en-US" i="1" dirty="0" smtClean="0"/>
              <a:t>Vision for Success </a:t>
            </a:r>
            <a:r>
              <a:rPr lang="en-US" dirty="0" smtClean="0"/>
              <a:t>under the Guided Pathways framework.</a:t>
            </a:r>
          </a:p>
          <a:p>
            <a:r>
              <a:rPr lang="en-US" dirty="0" smtClean="0"/>
              <a:t>To apportion funds consistent with the related statutes.</a:t>
            </a:r>
          </a:p>
          <a:p>
            <a:r>
              <a:rPr lang="en-US" dirty="0" smtClean="0"/>
              <a:t>To align system policies and practices with these changes.</a:t>
            </a:r>
          </a:p>
          <a:p>
            <a:r>
              <a:rPr lang="en-US" dirty="0" smtClean="0"/>
              <a:t>To support community colleges in implementing these policies by providing professional development and technical assistance.</a:t>
            </a:r>
          </a:p>
          <a:p>
            <a:r>
              <a:rPr lang="en-US" dirty="0" smtClean="0"/>
              <a:t>To make decisions transparently and with advice from interested parties.</a:t>
            </a:r>
          </a:p>
        </p:txBody>
      </p:sp>
    </p:spTree>
    <p:extLst>
      <p:ext uri="{BB962C8B-B14F-4D97-AF65-F5344CB8AC3E}">
        <p14:creationId xmlns:p14="http://schemas.microsoft.com/office/powerpoint/2010/main" val="296366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Oversight Committee</a:t>
            </a:r>
            <a:endParaRPr lang="en-US" dirty="0"/>
          </a:p>
        </p:txBody>
      </p:sp>
      <p:sp>
        <p:nvSpPr>
          <p:cNvPr id="3" name="Content Placeholder 2"/>
          <p:cNvSpPr>
            <a:spLocks noGrp="1"/>
          </p:cNvSpPr>
          <p:nvPr>
            <p:ph idx="1"/>
          </p:nvPr>
        </p:nvSpPr>
        <p:spPr/>
        <p:txBody>
          <a:bodyPr>
            <a:normAutofit fontScale="92500"/>
          </a:bodyPr>
          <a:lstStyle/>
          <a:p>
            <a:r>
              <a:rPr lang="en-US" dirty="0" smtClean="0"/>
              <a:t>Budget legislation would create an oversight committee consisting of 12 members appointed by the Senate Rules Committee, the Assembly Speaker, and the Governor.</a:t>
            </a:r>
          </a:p>
          <a:p>
            <a:r>
              <a:rPr lang="en-US" dirty="0" smtClean="0"/>
              <a:t>The committee would make recommendations:</a:t>
            </a:r>
          </a:p>
          <a:p>
            <a:pPr lvl="1"/>
            <a:r>
              <a:rPr lang="en-US" dirty="0"/>
              <a:t>B</a:t>
            </a:r>
            <a:r>
              <a:rPr lang="en-US" dirty="0" smtClean="0"/>
              <a:t>y January 1, 2020, on use of measures (as part of the supplemental allocation) related to a student’s status as a first-generation college student, a student’s financial need given regional considerations, and a student’s academic proficiency.</a:t>
            </a:r>
          </a:p>
          <a:p>
            <a:pPr lvl="1"/>
            <a:r>
              <a:rPr lang="en-US" dirty="0" smtClean="0"/>
              <a:t>By June 30, 2021, on funding for noncredit courses and instructional service agreements, as well as methods by which allocations could be adjusted in a recession.</a:t>
            </a:r>
            <a:endParaRPr lang="en-US" dirty="0"/>
          </a:p>
        </p:txBody>
      </p:sp>
    </p:spTree>
    <p:extLst>
      <p:ext uri="{BB962C8B-B14F-4D97-AF65-F5344CB8AC3E}">
        <p14:creationId xmlns:p14="http://schemas.microsoft.com/office/powerpoint/2010/main" val="16447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Concerns</a:t>
            </a:r>
            <a:endParaRPr lang="en-US" dirty="0"/>
          </a:p>
        </p:txBody>
      </p:sp>
      <p:sp>
        <p:nvSpPr>
          <p:cNvPr id="3" name="Content Placeholder 2"/>
          <p:cNvSpPr>
            <a:spLocks noGrp="1"/>
          </p:cNvSpPr>
          <p:nvPr>
            <p:ph idx="1"/>
          </p:nvPr>
        </p:nvSpPr>
        <p:spPr/>
        <p:txBody>
          <a:bodyPr>
            <a:normAutofit lnSpcReduction="10000"/>
          </a:bodyPr>
          <a:lstStyle/>
          <a:p>
            <a:r>
              <a:rPr lang="en-US" dirty="0" smtClean="0"/>
              <a:t>We have heard concerns that a district would not receive points in the student success allocation for the following:</a:t>
            </a:r>
          </a:p>
          <a:p>
            <a:pPr lvl="1"/>
            <a:r>
              <a:rPr lang="en-US" dirty="0" smtClean="0"/>
              <a:t>A student who has completed a transfer-level mathematics course in the district and a transfer-level English course in another district (or vice versa).</a:t>
            </a:r>
          </a:p>
          <a:p>
            <a:pPr lvl="1"/>
            <a:r>
              <a:rPr lang="en-US" dirty="0" smtClean="0"/>
              <a:t>A student who has taken some CTE units (less than nine) in the district and some CTE units (less than nine) in another district—even if those units total nine units or more.</a:t>
            </a:r>
          </a:p>
          <a:p>
            <a:pPr lvl="1"/>
            <a:r>
              <a:rPr lang="en-US" dirty="0" smtClean="0"/>
              <a:t>A “special admit” student (generally a high school student in dual or concurrent enrollment) who has achieved outcomes included in the new formula (e.g., completion of nine CTE units or completion of transfer-level mathematics and English within one year).</a:t>
            </a:r>
            <a:endParaRPr lang="en-US" dirty="0"/>
          </a:p>
        </p:txBody>
      </p:sp>
    </p:spTree>
    <p:extLst>
      <p:ext uri="{BB962C8B-B14F-4D97-AF65-F5344CB8AC3E}">
        <p14:creationId xmlns:p14="http://schemas.microsoft.com/office/powerpoint/2010/main" val="2157976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Concerns</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student success allocation, we have also heard interest in:</a:t>
            </a:r>
          </a:p>
          <a:p>
            <a:pPr lvl="1"/>
            <a:r>
              <a:rPr lang="en-US" dirty="0"/>
              <a:t>C</a:t>
            </a:r>
            <a:r>
              <a:rPr lang="en-US" dirty="0" smtClean="0"/>
              <a:t>onsidering apprenticeship-related outcomes.</a:t>
            </a:r>
          </a:p>
          <a:p>
            <a:pPr lvl="1"/>
            <a:r>
              <a:rPr lang="en-US" dirty="0" smtClean="0"/>
              <a:t>Refining the measure related to completion of nine or more CTE units.</a:t>
            </a:r>
          </a:p>
          <a:p>
            <a:r>
              <a:rPr lang="en-US" dirty="0" smtClean="0"/>
              <a:t>Further, we have heard concerns that the formula might encourage districts to create new certificates or pathways that have limited value for the student, because formula allocates points in the student success allocation based on the total number of outcomes across the categories, with multiple outcomes achieved by the same student counted each time.</a:t>
            </a:r>
            <a:endParaRPr lang="en-US" dirty="0"/>
          </a:p>
        </p:txBody>
      </p:sp>
    </p:spTree>
    <p:extLst>
      <p:ext uri="{BB962C8B-B14F-4D97-AF65-F5344CB8AC3E}">
        <p14:creationId xmlns:p14="http://schemas.microsoft.com/office/powerpoint/2010/main" val="940799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Workgroup on Fiscal Affairs</a:t>
            </a:r>
            <a:endParaRPr lang="en-US" dirty="0"/>
          </a:p>
        </p:txBody>
      </p:sp>
      <p:sp>
        <p:nvSpPr>
          <p:cNvPr id="3" name="Content Placeholder 2"/>
          <p:cNvSpPr>
            <a:spLocks noGrp="1"/>
          </p:cNvSpPr>
          <p:nvPr>
            <p:ph idx="1"/>
          </p:nvPr>
        </p:nvSpPr>
        <p:spPr/>
        <p:txBody>
          <a:bodyPr>
            <a:normAutofit fontScale="92500"/>
          </a:bodyPr>
          <a:lstStyle/>
          <a:p>
            <a:r>
              <a:rPr lang="en-US" dirty="0" smtClean="0"/>
              <a:t>The Chancellor asked the Advisory Workgroup on Fiscal Affairs to lend expertise on the following:</a:t>
            </a:r>
          </a:p>
          <a:p>
            <a:pPr lvl="1"/>
            <a:r>
              <a:rPr lang="en-US" dirty="0" smtClean="0"/>
              <a:t>The </a:t>
            </a:r>
            <a:r>
              <a:rPr lang="en-US" dirty="0"/>
              <a:t>adoption of regulations that clarify the provisions of the related statutes.</a:t>
            </a:r>
          </a:p>
          <a:p>
            <a:pPr lvl="1"/>
            <a:r>
              <a:rPr lang="en-US" dirty="0" smtClean="0"/>
              <a:t>The </a:t>
            </a:r>
            <a:r>
              <a:rPr lang="en-US" dirty="0"/>
              <a:t>development of new reports, including apportionment reports, that reflect the formula and associated processes to collect data from districts.</a:t>
            </a:r>
          </a:p>
          <a:p>
            <a:pPr lvl="1"/>
            <a:r>
              <a:rPr lang="en-US" dirty="0" smtClean="0"/>
              <a:t>The </a:t>
            </a:r>
            <a:r>
              <a:rPr lang="en-US" dirty="0"/>
              <a:t>production of tools that would help business officials and other local leaders forecast revenues under the formula, including new multi-year planning tools</a:t>
            </a:r>
            <a:r>
              <a:rPr lang="en-US" dirty="0" smtClean="0"/>
              <a:t>.</a:t>
            </a:r>
          </a:p>
          <a:p>
            <a:r>
              <a:rPr lang="en-US" dirty="0" smtClean="0"/>
              <a:t>The Chancellor also asked for appointment </a:t>
            </a:r>
            <a:r>
              <a:rPr lang="en-US" dirty="0"/>
              <a:t>of members who serve in other </a:t>
            </a:r>
            <a:r>
              <a:rPr lang="en-US" dirty="0" smtClean="0"/>
              <a:t>roles, including a CEO, CIO, CSSO, faculty member, and student.</a:t>
            </a:r>
            <a:endParaRPr lang="en-US" dirty="0"/>
          </a:p>
          <a:p>
            <a:pPr lvl="1"/>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63479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Milestone</a:t>
            </a:r>
            <a:endParaRPr lang="en-US" dirty="0"/>
          </a:p>
        </p:txBody>
      </p:sp>
      <p:graphicFrame>
        <p:nvGraphicFramePr>
          <p:cNvPr id="11" name="Content Placeholder 10"/>
          <p:cNvGraphicFramePr>
            <a:graphicFrameLocks noGrp="1"/>
          </p:cNvGraphicFramePr>
          <p:nvPr>
            <p:ph idx="1"/>
            <p:extLst/>
          </p:nvPr>
        </p:nvGraphicFramePr>
        <p:xfrm>
          <a:off x="838200" y="1825625"/>
          <a:ext cx="10515600" cy="365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19295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California Budget Process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1573639"/>
              </p:ext>
            </p:extLst>
          </p:nvPr>
        </p:nvGraphicFramePr>
        <p:xfrm>
          <a:off x="838200" y="1825625"/>
          <a:ext cx="10515600" cy="365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991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and Legislative Request</a:t>
            </a:r>
            <a:endParaRPr lang="en-US" dirty="0"/>
          </a:p>
        </p:txBody>
      </p:sp>
      <p:sp>
        <p:nvSpPr>
          <p:cNvPr id="3" name="Content Placeholder 2"/>
          <p:cNvSpPr>
            <a:spLocks noGrp="1"/>
          </p:cNvSpPr>
          <p:nvPr>
            <p:ph idx="1"/>
          </p:nvPr>
        </p:nvSpPr>
        <p:spPr/>
        <p:txBody>
          <a:bodyPr>
            <a:normAutofit/>
          </a:bodyPr>
          <a:lstStyle/>
          <a:p>
            <a:r>
              <a:rPr lang="en-US" dirty="0" smtClean="0"/>
              <a:t>A primary component of the budget and legislative request for 2019-20 approved by the Board of Governors is an increase an </a:t>
            </a:r>
            <a:r>
              <a:rPr lang="en-US" dirty="0"/>
              <a:t>appropriations </a:t>
            </a:r>
            <a:r>
              <a:rPr lang="en-US" dirty="0" smtClean="0"/>
              <a:t>for the Student Centered Funding Formula. </a:t>
            </a:r>
            <a:r>
              <a:rPr lang="en-US" u="sng" dirty="0" smtClean="0"/>
              <a:t>The costs of a 5-percent </a:t>
            </a:r>
            <a:r>
              <a:rPr lang="en-US" u="sng" dirty="0"/>
              <a:t>adjustment </a:t>
            </a:r>
            <a:r>
              <a:rPr lang="en-US" u="sng" dirty="0" smtClean="0"/>
              <a:t>are estimated to be </a:t>
            </a:r>
            <a:r>
              <a:rPr lang="en-US" u="sng" dirty="0"/>
              <a:t>$345 </a:t>
            </a:r>
            <a:r>
              <a:rPr lang="en-US" u="sng" dirty="0" smtClean="0"/>
              <a:t>million.</a:t>
            </a:r>
          </a:p>
          <a:p>
            <a:r>
              <a:rPr lang="en-US" dirty="0" smtClean="0"/>
              <a:t>In addition, the board is requesting:</a:t>
            </a:r>
          </a:p>
          <a:p>
            <a:pPr lvl="1"/>
            <a:r>
              <a:rPr lang="en-US" dirty="0" smtClean="0"/>
              <a:t>$250,000 in </a:t>
            </a:r>
            <a:r>
              <a:rPr lang="en-US" dirty="0"/>
              <a:t>2019-20 and 2020-21 ($500,000 total) for support of oversight committee.</a:t>
            </a:r>
          </a:p>
          <a:p>
            <a:pPr lvl="1"/>
            <a:r>
              <a:rPr lang="en-US" dirty="0"/>
              <a:t>$250,000 </a:t>
            </a:r>
            <a:r>
              <a:rPr lang="en-US" dirty="0" smtClean="0"/>
              <a:t>in </a:t>
            </a:r>
            <a:r>
              <a:rPr lang="en-US" dirty="0"/>
              <a:t>2019-20, 2020-21, and 2021-22 ($750,000 total) for evaluation.</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4783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and Legislative Request</a:t>
            </a:r>
            <a:endParaRPr lang="en-US" dirty="0"/>
          </a:p>
        </p:txBody>
      </p:sp>
      <p:sp>
        <p:nvSpPr>
          <p:cNvPr id="3" name="Content Placeholder 2"/>
          <p:cNvSpPr>
            <a:spLocks noGrp="1"/>
          </p:cNvSpPr>
          <p:nvPr>
            <p:ph idx="1"/>
          </p:nvPr>
        </p:nvSpPr>
        <p:spPr/>
        <p:txBody>
          <a:bodyPr>
            <a:normAutofit/>
          </a:bodyPr>
          <a:lstStyle/>
          <a:p>
            <a:r>
              <a:rPr lang="en-US" dirty="0" smtClean="0"/>
              <a:t>The Board of Governors is also requesting a </a:t>
            </a:r>
            <a:r>
              <a:rPr lang="en-US" dirty="0"/>
              <a:t>5-percent increase in funding for the Student Equity and Achievement Program, amounting to $23 million (in addition to the $475 million currently </a:t>
            </a:r>
            <a:r>
              <a:rPr lang="en-US" dirty="0" smtClean="0"/>
              <a:t>budgeted).</a:t>
            </a:r>
          </a:p>
          <a:p>
            <a:r>
              <a:rPr lang="en-US" dirty="0" smtClean="0"/>
              <a:t>Further, the </a:t>
            </a:r>
            <a:r>
              <a:rPr lang="en-US" dirty="0" smtClean="0"/>
              <a:t>board is requesting authority </a:t>
            </a:r>
            <a:r>
              <a:rPr lang="en-US" dirty="0"/>
              <a:t>to </a:t>
            </a:r>
            <a:r>
              <a:rPr lang="en-US" dirty="0" smtClean="0"/>
              <a:t>establish a </a:t>
            </a:r>
            <a:r>
              <a:rPr lang="en-US" dirty="0"/>
              <a:t>methodology for allocation of </a:t>
            </a:r>
            <a:r>
              <a:rPr lang="en-US" dirty="0" smtClean="0"/>
              <a:t>these funds—a formula that should </a:t>
            </a:r>
            <a:r>
              <a:rPr lang="en-US" dirty="0"/>
              <a:t>create appropriate financial incentives for meeting the goals </a:t>
            </a:r>
            <a:r>
              <a:rPr lang="en-US" dirty="0" smtClean="0"/>
              <a:t>in </a:t>
            </a:r>
            <a:r>
              <a:rPr lang="en-US" dirty="0"/>
              <a:t>the </a:t>
            </a:r>
            <a:r>
              <a:rPr lang="en-US" i="1" dirty="0"/>
              <a:t>Vision for </a:t>
            </a:r>
            <a:r>
              <a:rPr lang="en-US" i="1" dirty="0" smtClean="0"/>
              <a:t>Success</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008082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Support Implementation</a:t>
            </a:r>
            <a:endParaRPr lang="en-US" dirty="0"/>
          </a:p>
        </p:txBody>
      </p:sp>
      <p:sp>
        <p:nvSpPr>
          <p:cNvPr id="3" name="Content Placeholder 2"/>
          <p:cNvSpPr>
            <a:spLocks noGrp="1"/>
          </p:cNvSpPr>
          <p:nvPr>
            <p:ph idx="1"/>
          </p:nvPr>
        </p:nvSpPr>
        <p:spPr/>
        <p:txBody>
          <a:bodyPr>
            <a:normAutofit/>
          </a:bodyPr>
          <a:lstStyle/>
          <a:p>
            <a:r>
              <a:rPr lang="en-US" dirty="0" smtClean="0"/>
              <a:t>Through Guided Pathways, the Chancellor’s Office is supporting districts in making changes to improve student success. Specifically:</a:t>
            </a:r>
          </a:p>
          <a:p>
            <a:pPr lvl="1"/>
            <a:r>
              <a:rPr lang="en-US" dirty="0" smtClean="0"/>
              <a:t>Professional Development</a:t>
            </a:r>
          </a:p>
          <a:p>
            <a:pPr lvl="1"/>
            <a:r>
              <a:rPr lang="en-US" dirty="0" smtClean="0"/>
              <a:t>Vision Resource Center</a:t>
            </a:r>
          </a:p>
          <a:p>
            <a:pPr lvl="1"/>
            <a:r>
              <a:rPr lang="en-US" dirty="0" smtClean="0"/>
              <a:t>Regional Coordinators</a:t>
            </a:r>
          </a:p>
          <a:p>
            <a:r>
              <a:rPr lang="en-US" dirty="0" smtClean="0"/>
              <a:t>We are also encouraging leaders to participate in upcoming Guided Pathways workshops.</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109794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Events</a:t>
            </a:r>
            <a:endParaRPr lang="en-US" dirty="0"/>
          </a:p>
        </p:txBody>
      </p:sp>
      <p:sp>
        <p:nvSpPr>
          <p:cNvPr id="3" name="Content Placeholder 2"/>
          <p:cNvSpPr>
            <a:spLocks noGrp="1"/>
          </p:cNvSpPr>
          <p:nvPr>
            <p:ph idx="1"/>
          </p:nvPr>
        </p:nvSpPr>
        <p:spPr/>
        <p:txBody>
          <a:bodyPr/>
          <a:lstStyle/>
          <a:p>
            <a:r>
              <a:rPr lang="en-US" dirty="0" smtClean="0"/>
              <a:t>There are also two upcoming SCFF webinars:</a:t>
            </a:r>
          </a:p>
          <a:p>
            <a:pPr lvl="1"/>
            <a:r>
              <a:rPr lang="en-US" dirty="0" smtClean="0"/>
              <a:t>Linking to Local Goals—November </a:t>
            </a:r>
            <a:r>
              <a:rPr lang="en-US" dirty="0"/>
              <a:t>5, </a:t>
            </a:r>
            <a:r>
              <a:rPr lang="en-US" dirty="0" smtClean="0"/>
              <a:t>2018, </a:t>
            </a:r>
            <a:r>
              <a:rPr lang="en-US" dirty="0"/>
              <a:t>2:00 </a:t>
            </a:r>
            <a:r>
              <a:rPr lang="en-US" dirty="0" smtClean="0"/>
              <a:t>pm to 3:30 pm</a:t>
            </a:r>
          </a:p>
          <a:p>
            <a:pPr lvl="1"/>
            <a:r>
              <a:rPr lang="en-US" dirty="0" smtClean="0"/>
              <a:t>Strengthening Student Equity and Achievement—December 2018</a:t>
            </a:r>
          </a:p>
          <a:p>
            <a:r>
              <a:rPr lang="en-US" dirty="0" smtClean="0"/>
              <a:t>The Chancellor’s Office team will also be presenting at many conferences and events this fall—let us know if there are places we should be!</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74719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graphicFrame>
        <p:nvGraphicFramePr>
          <p:cNvPr id="4" name="Content Placeholder 3"/>
          <p:cNvGraphicFramePr>
            <a:graphicFrameLocks noGrp="1"/>
          </p:cNvGraphicFramePr>
          <p:nvPr>
            <p:ph idx="1"/>
            <p:extLst/>
          </p:nvPr>
        </p:nvGraphicFramePr>
        <p:xfrm>
          <a:off x="838200" y="1825625"/>
          <a:ext cx="10515600" cy="3654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095694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27141285"/>
              </p:ext>
            </p:extLst>
          </p:nvPr>
        </p:nvGraphicFramePr>
        <p:xfrm>
          <a:off x="838200" y="1825625"/>
          <a:ext cx="10515600" cy="3654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0785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for Reform</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reforming funding for community college districts, we </a:t>
            </a:r>
            <a:r>
              <a:rPr lang="en-US" dirty="0" smtClean="0"/>
              <a:t>should aim </a:t>
            </a:r>
            <a:r>
              <a:rPr lang="en-US" dirty="0"/>
              <a:t>to do the following:</a:t>
            </a:r>
          </a:p>
          <a:p>
            <a:pPr lvl="1"/>
            <a:r>
              <a:rPr lang="en-US" dirty="0"/>
              <a:t>Encourage progress toward the </a:t>
            </a:r>
            <a:r>
              <a:rPr lang="en-US" i="1" dirty="0"/>
              <a:t>Vision for Success </a:t>
            </a:r>
            <a:r>
              <a:rPr lang="en-US" dirty="0"/>
              <a:t>adopted by the Board of Governors.</a:t>
            </a:r>
          </a:p>
          <a:p>
            <a:pPr lvl="1"/>
            <a:r>
              <a:rPr lang="en-US" dirty="0"/>
              <a:t>Provide groups of students that have faced barriers to success with additional support to meet our goals.</a:t>
            </a:r>
          </a:p>
          <a:p>
            <a:pPr lvl="1"/>
            <a:r>
              <a:rPr lang="en-US" dirty="0"/>
              <a:t>Make resources most useful to community college districts by making them stable, predictable, and flexible.</a:t>
            </a:r>
          </a:p>
          <a:p>
            <a:r>
              <a:rPr lang="en-US" dirty="0"/>
              <a:t>We want community college finance to further the activities the Chancellor’s Office is undertaking through the Guided Pathways framework</a:t>
            </a:r>
            <a:r>
              <a:rPr lang="en-US" dirty="0" smtClean="0"/>
              <a:t>.</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1000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Centered Funding Formula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new formula calculates apportionments generally using three allocations:</a:t>
            </a:r>
          </a:p>
          <a:p>
            <a:pPr lvl="1"/>
            <a:r>
              <a:rPr lang="en-US" i="1" dirty="0"/>
              <a:t>B</a:t>
            </a:r>
            <a:r>
              <a:rPr lang="en-US" i="1" dirty="0" smtClean="0"/>
              <a:t>ase Allocation—</a:t>
            </a:r>
            <a:r>
              <a:rPr lang="en-US" dirty="0" smtClean="0"/>
              <a:t>Current factors (primarily credit FTES).</a:t>
            </a:r>
          </a:p>
          <a:p>
            <a:pPr lvl="1"/>
            <a:r>
              <a:rPr lang="en-US" i="1" dirty="0"/>
              <a:t>S</a:t>
            </a:r>
            <a:r>
              <a:rPr lang="en-US" i="1" dirty="0" smtClean="0"/>
              <a:t>upplemental Allocation—</a:t>
            </a:r>
            <a:r>
              <a:rPr lang="en-US" dirty="0" smtClean="0"/>
              <a:t>Counts of low-income students.</a:t>
            </a:r>
          </a:p>
          <a:p>
            <a:pPr lvl="1"/>
            <a:r>
              <a:rPr lang="en-US" i="1" dirty="0"/>
              <a:t>S</a:t>
            </a:r>
            <a:r>
              <a:rPr lang="en-US" i="1" dirty="0" smtClean="0"/>
              <a:t>tudent Success Allocation—</a:t>
            </a:r>
            <a:r>
              <a:rPr lang="en-US" dirty="0" smtClean="0"/>
              <a:t>Counts of outcomes related to the </a:t>
            </a:r>
            <a:r>
              <a:rPr lang="en-US" i="1" dirty="0" smtClean="0"/>
              <a:t>Vision for Success</a:t>
            </a:r>
            <a:r>
              <a:rPr lang="en-US" dirty="0" smtClean="0"/>
              <a:t>, with “premiums” for outcomes of low-income students.</a:t>
            </a:r>
          </a:p>
          <a:p>
            <a:r>
              <a:rPr lang="en-US" dirty="0" smtClean="0"/>
              <a:t>Under this structure, noncredit FTES and some credit FTES would be funded at current rates.</a:t>
            </a:r>
          </a:p>
          <a:p>
            <a:r>
              <a:rPr lang="en-US" dirty="0" smtClean="0"/>
              <a:t>The rates are calculated to provide a three-year transition to the new funding rates.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76699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Elements—Supplemental Allocation</a:t>
            </a:r>
            <a:endParaRPr lang="en-US" dirty="0"/>
          </a:p>
        </p:txBody>
      </p:sp>
      <p:sp>
        <p:nvSpPr>
          <p:cNvPr id="3" name="Content Placeholder 2"/>
          <p:cNvSpPr>
            <a:spLocks noGrp="1"/>
          </p:cNvSpPr>
          <p:nvPr>
            <p:ph idx="1"/>
          </p:nvPr>
        </p:nvSpPr>
        <p:spPr/>
        <p:txBody>
          <a:bodyPr/>
          <a:lstStyle/>
          <a:p>
            <a:r>
              <a:rPr lang="en-US" dirty="0" smtClean="0"/>
              <a:t>For the supplemental allocation, a district would receive one “point” based on the counts of all of the following in the prior year:</a:t>
            </a:r>
          </a:p>
          <a:p>
            <a:pPr lvl="1"/>
            <a:r>
              <a:rPr lang="en-US" dirty="0" smtClean="0"/>
              <a:t>Pell Grant recipients.</a:t>
            </a:r>
          </a:p>
          <a:p>
            <a:pPr lvl="1"/>
            <a:r>
              <a:rPr lang="en-US" dirty="0" smtClean="0"/>
              <a:t>California College Promise Grant recipients.</a:t>
            </a:r>
          </a:p>
          <a:p>
            <a:pPr lvl="1"/>
            <a:r>
              <a:rPr lang="en-US" dirty="0" smtClean="0"/>
              <a:t>AB 540 students.</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9503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Elements—Student Success Allocation</a:t>
            </a:r>
          </a:p>
        </p:txBody>
      </p:sp>
      <p:graphicFrame>
        <p:nvGraphicFramePr>
          <p:cNvPr id="4" name="Content Placeholder 3"/>
          <p:cNvGraphicFramePr>
            <a:graphicFrameLocks noGrp="1"/>
          </p:cNvGraphicFramePr>
          <p:nvPr>
            <p:ph idx="1"/>
            <p:extLst/>
          </p:nvPr>
        </p:nvGraphicFramePr>
        <p:xfrm>
          <a:off x="838200" y="1825625"/>
          <a:ext cx="10515600" cy="326136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4171176736"/>
                    </a:ext>
                  </a:extLst>
                </a:gridCol>
                <a:gridCol w="2103120">
                  <a:extLst>
                    <a:ext uri="{9D8B030D-6E8A-4147-A177-3AD203B41FA5}">
                      <a16:colId xmlns:a16="http://schemas.microsoft.com/office/drawing/2014/main" val="2736895047"/>
                    </a:ext>
                  </a:extLst>
                </a:gridCol>
                <a:gridCol w="2103120">
                  <a:extLst>
                    <a:ext uri="{9D8B030D-6E8A-4147-A177-3AD203B41FA5}">
                      <a16:colId xmlns:a16="http://schemas.microsoft.com/office/drawing/2014/main" val="1734135551"/>
                    </a:ext>
                  </a:extLst>
                </a:gridCol>
                <a:gridCol w="2103120">
                  <a:extLst>
                    <a:ext uri="{9D8B030D-6E8A-4147-A177-3AD203B41FA5}">
                      <a16:colId xmlns:a16="http://schemas.microsoft.com/office/drawing/2014/main" val="2608066298"/>
                    </a:ext>
                  </a:extLst>
                </a:gridCol>
              </a:tblGrid>
              <a:tr h="0">
                <a:tc>
                  <a:txBody>
                    <a:bodyPr/>
                    <a:lstStyle/>
                    <a:p>
                      <a:r>
                        <a:rPr lang="en-US" sz="1400" dirty="0" smtClean="0"/>
                        <a:t>Measures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All Students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CCPG Recipients </a:t>
                      </a:r>
                      <a:r>
                        <a:rPr lang="en-US" sz="1400" baseline="30000" dirty="0" smtClean="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Pell Grant Recipients</a:t>
                      </a:r>
                    </a:p>
                  </a:txBody>
                  <a:tcPr/>
                </a:tc>
                <a:extLst>
                  <a:ext uri="{0D108BD9-81ED-4DB2-BD59-A6C34878D82A}">
                    <a16:rowId xmlns:a16="http://schemas.microsoft.com/office/drawing/2014/main" val="2845359285"/>
                  </a:ext>
                </a:extLst>
              </a:tr>
              <a:tr h="0">
                <a:tc>
                  <a:txBody>
                    <a:bodyPr/>
                    <a:lstStyle/>
                    <a:p>
                      <a:r>
                        <a:rPr lang="en-US" sz="1400" dirty="0" smtClean="0"/>
                        <a:t>Associate degrees for transfer granted</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4</a:t>
                      </a:r>
                      <a:endParaRPr lang="en-US" sz="1400" dirty="0"/>
                    </a:p>
                  </a:txBody>
                  <a:tcPr/>
                </a:tc>
                <a:tc>
                  <a:txBody>
                    <a:bodyPr/>
                    <a:lstStyle/>
                    <a:p>
                      <a:pPr algn="ctr"/>
                      <a:r>
                        <a:rPr lang="en-US" sz="1400" dirty="0" smtClean="0"/>
                        <a:t>6</a:t>
                      </a:r>
                      <a:endParaRPr lang="en-US" sz="1400" dirty="0"/>
                    </a:p>
                  </a:txBody>
                  <a:tcPr/>
                </a:tc>
                <a:extLst>
                  <a:ext uri="{0D108BD9-81ED-4DB2-BD59-A6C34878D82A}">
                    <a16:rowId xmlns:a16="http://schemas.microsoft.com/office/drawing/2014/main" val="4250645511"/>
                  </a:ext>
                </a:extLst>
              </a:tr>
              <a:tr h="0">
                <a:tc>
                  <a:txBody>
                    <a:bodyPr/>
                    <a:lstStyle/>
                    <a:p>
                      <a:r>
                        <a:rPr lang="en-US" sz="1400" dirty="0" smtClean="0"/>
                        <a:t>Associate degrees granted (excluding ADTs)</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4.5</a:t>
                      </a:r>
                      <a:endParaRPr lang="en-US" sz="1400" dirty="0"/>
                    </a:p>
                  </a:txBody>
                  <a:tcPr/>
                </a:tc>
                <a:extLst>
                  <a:ext uri="{0D108BD9-81ED-4DB2-BD59-A6C34878D82A}">
                    <a16:rowId xmlns:a16="http://schemas.microsoft.com/office/drawing/2014/main" val="757256598"/>
                  </a:ext>
                </a:extLst>
              </a:tr>
              <a:tr h="0">
                <a:tc>
                  <a:txBody>
                    <a:bodyPr/>
                    <a:lstStyle/>
                    <a:p>
                      <a:r>
                        <a:rPr lang="en-US" sz="1400" dirty="0" smtClean="0"/>
                        <a:t>Baccalaureate degree granted</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4.5</a:t>
                      </a:r>
                      <a:endParaRPr lang="en-US" sz="1400" dirty="0"/>
                    </a:p>
                  </a:txBody>
                  <a:tcPr/>
                </a:tc>
                <a:extLst>
                  <a:ext uri="{0D108BD9-81ED-4DB2-BD59-A6C34878D82A}">
                    <a16:rowId xmlns:a16="http://schemas.microsoft.com/office/drawing/2014/main" val="491962528"/>
                  </a:ext>
                </a:extLst>
              </a:tr>
              <a:tr h="0">
                <a:tc>
                  <a:txBody>
                    <a:bodyPr/>
                    <a:lstStyle/>
                    <a:p>
                      <a:r>
                        <a:rPr lang="en-US" sz="1400" dirty="0" smtClean="0"/>
                        <a:t>Credit certificates (16 units or more) granted</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extLst>
                  <a:ext uri="{0D108BD9-81ED-4DB2-BD59-A6C34878D82A}">
                    <a16:rowId xmlns:a16="http://schemas.microsoft.com/office/drawing/2014/main" val="2954524761"/>
                  </a:ext>
                </a:extLst>
              </a:tr>
              <a:tr h="0">
                <a:tc>
                  <a:txBody>
                    <a:bodyPr/>
                    <a:lstStyle/>
                    <a:p>
                      <a:r>
                        <a:rPr lang="en-US" sz="1400" dirty="0" smtClean="0"/>
                        <a:t>Completion of transfer-level mathematics and English courses within first academic year of enrollment</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extLst>
                  <a:ext uri="{0D108BD9-81ED-4DB2-BD59-A6C34878D82A}">
                    <a16:rowId xmlns:a16="http://schemas.microsoft.com/office/drawing/2014/main" val="2616019927"/>
                  </a:ext>
                </a:extLst>
              </a:tr>
              <a:tr h="0">
                <a:tc>
                  <a:txBody>
                    <a:bodyPr/>
                    <a:lstStyle/>
                    <a:p>
                      <a:r>
                        <a:rPr lang="en-US" sz="1400" dirty="0" smtClean="0"/>
                        <a:t>Successful transfer to four-year university</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1.5</a:t>
                      </a:r>
                      <a:endParaRPr lang="en-US" sz="1400" dirty="0"/>
                    </a:p>
                  </a:txBody>
                  <a:tcPr/>
                </a:tc>
                <a:tc>
                  <a:txBody>
                    <a:bodyPr/>
                    <a:lstStyle/>
                    <a:p>
                      <a:pPr algn="ctr"/>
                      <a:r>
                        <a:rPr lang="en-US" sz="1400" dirty="0" smtClean="0"/>
                        <a:t>2.25</a:t>
                      </a:r>
                      <a:endParaRPr lang="en-US" sz="1400" dirty="0"/>
                    </a:p>
                  </a:txBody>
                  <a:tcPr/>
                </a:tc>
                <a:extLst>
                  <a:ext uri="{0D108BD9-81ED-4DB2-BD59-A6C34878D82A}">
                    <a16:rowId xmlns:a16="http://schemas.microsoft.com/office/drawing/2014/main" val="960689091"/>
                  </a:ext>
                </a:extLst>
              </a:tr>
              <a:tr h="0">
                <a:tc>
                  <a:txBody>
                    <a:bodyPr/>
                    <a:lstStyle/>
                    <a:p>
                      <a:r>
                        <a:rPr lang="en-US" sz="1400" dirty="0" smtClean="0"/>
                        <a:t>Completion of nine or more CTE units</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1.5</a:t>
                      </a:r>
                      <a:endParaRPr lang="en-US" sz="1400" dirty="0"/>
                    </a:p>
                  </a:txBody>
                  <a:tcPr/>
                </a:tc>
                <a:extLst>
                  <a:ext uri="{0D108BD9-81ED-4DB2-BD59-A6C34878D82A}">
                    <a16:rowId xmlns:a16="http://schemas.microsoft.com/office/drawing/2014/main" val="852469162"/>
                  </a:ext>
                </a:extLst>
              </a:tr>
              <a:tr h="0">
                <a:tc>
                  <a:txBody>
                    <a:bodyPr/>
                    <a:lstStyle/>
                    <a:p>
                      <a:r>
                        <a:rPr lang="en-US" sz="1400" dirty="0" smtClean="0"/>
                        <a:t>Attainment of regional living wage</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1.5</a:t>
                      </a:r>
                      <a:endParaRPr lang="en-US" sz="1400" dirty="0"/>
                    </a:p>
                  </a:txBody>
                  <a:tcPr/>
                </a:tc>
                <a:extLst>
                  <a:ext uri="{0D108BD9-81ED-4DB2-BD59-A6C34878D82A}">
                    <a16:rowId xmlns:a16="http://schemas.microsoft.com/office/drawing/2014/main" val="2623151714"/>
                  </a:ext>
                </a:extLst>
              </a:tr>
              <a:tr h="0">
                <a:tc gridSpan="4">
                  <a:txBody>
                    <a:bodyPr/>
                    <a:lstStyle/>
                    <a:p>
                      <a:r>
                        <a:rPr lang="en-US" sz="1400" baseline="30000" dirty="0" smtClean="0"/>
                        <a:t>1/</a:t>
                      </a:r>
                      <a:r>
                        <a:rPr lang="en-US" sz="1400" dirty="0" smtClean="0"/>
                        <a:t>  CCPG = California College Promise Grant.</a:t>
                      </a:r>
                      <a:endParaRPr lang="en-US" sz="1400" dirty="0"/>
                    </a:p>
                  </a:txBody>
                  <a:tcPr>
                    <a:noFill/>
                  </a:tcPr>
                </a:tc>
                <a:tc hMerge="1">
                  <a:txBody>
                    <a:bodyPr/>
                    <a:lstStyle/>
                    <a:p>
                      <a:pPr algn="ctr"/>
                      <a:endParaRPr lang="en-US" sz="1400" dirty="0"/>
                    </a:p>
                  </a:txBody>
                  <a:tcPr>
                    <a:noFill/>
                  </a:tcPr>
                </a:tc>
                <a:tc hMerge="1">
                  <a:txBody>
                    <a:bodyPr/>
                    <a:lstStyle/>
                    <a:p>
                      <a:pPr algn="ctr"/>
                      <a:endParaRPr lang="en-US" sz="1400" dirty="0"/>
                    </a:p>
                  </a:txBody>
                  <a:tcPr>
                    <a:noFill/>
                  </a:tcPr>
                </a:tc>
                <a:tc hMerge="1">
                  <a:txBody>
                    <a:bodyPr/>
                    <a:lstStyle/>
                    <a:p>
                      <a:pPr algn="ctr"/>
                      <a:endParaRPr lang="en-US" sz="1400" dirty="0"/>
                    </a:p>
                  </a:txBody>
                  <a:tcPr>
                    <a:noFill/>
                  </a:tcPr>
                </a:tc>
                <a:extLst>
                  <a:ext uri="{0D108BD9-81ED-4DB2-BD59-A6C34878D82A}">
                    <a16:rowId xmlns:a16="http://schemas.microsoft.com/office/drawing/2014/main" val="2836877129"/>
                  </a:ext>
                </a:extLst>
              </a:tr>
            </a:tbl>
          </a:graphicData>
        </a:graphic>
      </p:graphicFrame>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15441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Elements—Funding </a:t>
            </a:r>
            <a:r>
              <a:rPr lang="en-US" dirty="0" smtClean="0"/>
              <a:t>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5280162"/>
              </p:ext>
            </p:extLst>
          </p:nvPr>
        </p:nvGraphicFramePr>
        <p:xfrm>
          <a:off x="838200" y="1825625"/>
          <a:ext cx="10515600" cy="414528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63519973"/>
                    </a:ext>
                  </a:extLst>
                </a:gridCol>
                <a:gridCol w="2103120">
                  <a:extLst>
                    <a:ext uri="{9D8B030D-6E8A-4147-A177-3AD203B41FA5}">
                      <a16:colId xmlns:a16="http://schemas.microsoft.com/office/drawing/2014/main" val="1209353596"/>
                    </a:ext>
                  </a:extLst>
                </a:gridCol>
                <a:gridCol w="2103120">
                  <a:extLst>
                    <a:ext uri="{9D8B030D-6E8A-4147-A177-3AD203B41FA5}">
                      <a16:colId xmlns:a16="http://schemas.microsoft.com/office/drawing/2014/main" val="1297256070"/>
                    </a:ext>
                  </a:extLst>
                </a:gridCol>
                <a:gridCol w="2103120">
                  <a:extLst>
                    <a:ext uri="{9D8B030D-6E8A-4147-A177-3AD203B41FA5}">
                      <a16:colId xmlns:a16="http://schemas.microsoft.com/office/drawing/2014/main" val="2277187598"/>
                    </a:ext>
                  </a:extLst>
                </a:gridCol>
              </a:tblGrid>
              <a:tr h="274320">
                <a:tc>
                  <a:txBody>
                    <a:bodyPr/>
                    <a:lstStyle/>
                    <a:p>
                      <a:endParaRPr lang="en-US" sz="1400" dirty="0"/>
                    </a:p>
                  </a:txBody>
                  <a:tcPr/>
                </a:tc>
                <a:tc>
                  <a:txBody>
                    <a:bodyPr/>
                    <a:lstStyle/>
                    <a:p>
                      <a:pPr algn="ctr"/>
                      <a:r>
                        <a:rPr lang="en-US" sz="1400" dirty="0" smtClean="0"/>
                        <a:t>2018-19</a:t>
                      </a:r>
                      <a:endParaRPr lang="en-US" sz="1400" dirty="0"/>
                    </a:p>
                  </a:txBody>
                  <a:tcPr/>
                </a:tc>
                <a:tc>
                  <a:txBody>
                    <a:bodyPr/>
                    <a:lstStyle/>
                    <a:p>
                      <a:pPr algn="ctr"/>
                      <a:r>
                        <a:rPr lang="en-US" sz="1400" dirty="0" smtClean="0"/>
                        <a:t>2019-20 </a:t>
                      </a:r>
                      <a:r>
                        <a:rPr lang="en-US" sz="1400" baseline="30000" dirty="0" smtClean="0"/>
                        <a:t>/1</a:t>
                      </a:r>
                      <a:endParaRPr lang="en-US" sz="1400" baseline="30000" dirty="0"/>
                    </a:p>
                  </a:txBody>
                  <a:tcPr/>
                </a:tc>
                <a:tc>
                  <a:txBody>
                    <a:bodyPr/>
                    <a:lstStyle/>
                    <a:p>
                      <a:pPr algn="ctr"/>
                      <a:r>
                        <a:rPr lang="en-US" sz="1400" dirty="0" smtClean="0"/>
                        <a:t>2020-21 </a:t>
                      </a:r>
                      <a:r>
                        <a:rPr lang="en-US" sz="1400" baseline="30000" dirty="0" smtClean="0"/>
                        <a:t>/1</a:t>
                      </a:r>
                      <a:endParaRPr lang="en-US" sz="1400" baseline="30000" dirty="0"/>
                    </a:p>
                  </a:txBody>
                  <a:tcPr/>
                </a:tc>
                <a:extLst>
                  <a:ext uri="{0D108BD9-81ED-4DB2-BD59-A6C34878D82A}">
                    <a16:rowId xmlns:a16="http://schemas.microsoft.com/office/drawing/2014/main" val="3598798710"/>
                  </a:ext>
                </a:extLst>
              </a:tr>
              <a:tr h="274320">
                <a:tc>
                  <a:txBody>
                    <a:bodyPr/>
                    <a:lstStyle/>
                    <a:p>
                      <a:r>
                        <a:rPr lang="en-US" sz="1400" b="1" dirty="0" smtClean="0"/>
                        <a:t>Base Allocation</a:t>
                      </a:r>
                      <a:endParaRPr lang="en-US" sz="1400" b="1"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004771422"/>
                  </a:ext>
                </a:extLst>
              </a:tr>
              <a:tr h="274320">
                <a:tc>
                  <a:txBody>
                    <a:bodyPr/>
                    <a:lstStyle/>
                    <a:p>
                      <a:pPr lvl="1"/>
                      <a:r>
                        <a:rPr lang="en-US" sz="1400" dirty="0" smtClean="0"/>
                        <a:t>Dollars/Credit FTES</a:t>
                      </a:r>
                      <a:endParaRPr lang="en-US" sz="1400" dirty="0"/>
                    </a:p>
                  </a:txBody>
                  <a:tcPr/>
                </a:tc>
                <a:tc>
                  <a:txBody>
                    <a:bodyPr/>
                    <a:lstStyle/>
                    <a:p>
                      <a:pPr algn="ctr"/>
                      <a:r>
                        <a:rPr lang="en-US" sz="1400" i="0" dirty="0" smtClean="0"/>
                        <a:t>$3,727</a:t>
                      </a:r>
                      <a:endParaRPr lang="en-US" sz="1400" i="0" dirty="0"/>
                    </a:p>
                  </a:txBody>
                  <a:tcPr/>
                </a:tc>
                <a:tc>
                  <a:txBody>
                    <a:bodyPr/>
                    <a:lstStyle/>
                    <a:p>
                      <a:pPr algn="ctr"/>
                      <a:r>
                        <a:rPr lang="en-US" sz="1400" i="0" dirty="0" smtClean="0"/>
                        <a:t>$3,387</a:t>
                      </a:r>
                      <a:endParaRPr lang="en-US" sz="1400" i="0" dirty="0"/>
                    </a:p>
                  </a:txBody>
                  <a:tcPr/>
                </a:tc>
                <a:tc>
                  <a:txBody>
                    <a:bodyPr/>
                    <a:lstStyle/>
                    <a:p>
                      <a:pPr algn="ctr"/>
                      <a:r>
                        <a:rPr lang="en-US" sz="1400" i="0" dirty="0" smtClean="0"/>
                        <a:t>$3,046</a:t>
                      </a:r>
                      <a:endParaRPr lang="en-US" sz="1400" i="0" dirty="0"/>
                    </a:p>
                  </a:txBody>
                  <a:tcPr/>
                </a:tc>
                <a:extLst>
                  <a:ext uri="{0D108BD9-81ED-4DB2-BD59-A6C34878D82A}">
                    <a16:rowId xmlns:a16="http://schemas.microsoft.com/office/drawing/2014/main" val="1615161814"/>
                  </a:ext>
                </a:extLst>
              </a:tr>
              <a:tr h="274320">
                <a:tc>
                  <a:txBody>
                    <a:bodyPr/>
                    <a:lstStyle/>
                    <a:p>
                      <a:pPr lvl="1"/>
                      <a:r>
                        <a:rPr lang="en-US" sz="1400" baseline="0" dirty="0" smtClean="0"/>
                        <a:t>Dollars/Credit FTES of Special Admits</a:t>
                      </a:r>
                      <a:endParaRPr lang="en-US" sz="1400" dirty="0"/>
                    </a:p>
                  </a:txBody>
                  <a:tcPr/>
                </a:tc>
                <a:tc>
                  <a:txBody>
                    <a:bodyPr/>
                    <a:lstStyle/>
                    <a:p>
                      <a:pPr algn="ctr"/>
                      <a:r>
                        <a:rPr lang="en-US" sz="1400" i="0" dirty="0" smtClean="0"/>
                        <a:t>$5,457</a:t>
                      </a:r>
                      <a:endParaRPr lang="en-US" sz="1400" i="0" dirty="0"/>
                    </a:p>
                  </a:txBody>
                  <a:tcPr/>
                </a:tc>
                <a:tc>
                  <a:txBody>
                    <a:bodyPr/>
                    <a:lstStyle/>
                    <a:p>
                      <a:pPr algn="ctr"/>
                      <a:r>
                        <a:rPr lang="en-US" sz="1400" i="0" dirty="0" smtClean="0"/>
                        <a:t>$5,457</a:t>
                      </a:r>
                      <a:endParaRPr lang="en-US" sz="1400" i="0" dirty="0"/>
                    </a:p>
                  </a:txBody>
                  <a:tcPr/>
                </a:tc>
                <a:tc>
                  <a:txBody>
                    <a:bodyPr/>
                    <a:lstStyle/>
                    <a:p>
                      <a:pPr algn="ctr"/>
                      <a:r>
                        <a:rPr lang="en-US" sz="1400" i="0" dirty="0" smtClean="0"/>
                        <a:t>$5,457</a:t>
                      </a:r>
                      <a:endParaRPr lang="en-US" sz="1400" i="0" dirty="0"/>
                    </a:p>
                  </a:txBody>
                  <a:tcPr/>
                </a:tc>
                <a:extLst>
                  <a:ext uri="{0D108BD9-81ED-4DB2-BD59-A6C34878D82A}">
                    <a16:rowId xmlns:a16="http://schemas.microsoft.com/office/drawing/2014/main" val="1482920354"/>
                  </a:ext>
                </a:extLst>
              </a:tr>
              <a:tr h="274320">
                <a:tc>
                  <a:txBody>
                    <a:bodyPr/>
                    <a:lstStyle/>
                    <a:p>
                      <a:pPr lvl="1"/>
                      <a:r>
                        <a:rPr lang="en-US" sz="1400" dirty="0" smtClean="0"/>
                        <a:t>Dollars/Credit</a:t>
                      </a:r>
                      <a:r>
                        <a:rPr lang="en-US" sz="1400" baseline="0" dirty="0" smtClean="0"/>
                        <a:t> FTES of Inmates in Correctional Facilities</a:t>
                      </a:r>
                      <a:endParaRPr lang="en-US" sz="1400" dirty="0"/>
                    </a:p>
                  </a:txBody>
                  <a:tcPr/>
                </a:tc>
                <a:tc>
                  <a:txBody>
                    <a:bodyPr/>
                    <a:lstStyle/>
                    <a:p>
                      <a:pPr algn="ctr"/>
                      <a:r>
                        <a:rPr lang="en-US" sz="1400" i="0" dirty="0" smtClean="0"/>
                        <a:t>$5,457</a:t>
                      </a:r>
                      <a:endParaRPr lang="en-US" sz="1400" i="0" dirty="0"/>
                    </a:p>
                  </a:txBody>
                  <a:tcPr/>
                </a:tc>
                <a:tc>
                  <a:txBody>
                    <a:bodyPr/>
                    <a:lstStyle/>
                    <a:p>
                      <a:pPr algn="ctr"/>
                      <a:r>
                        <a:rPr lang="en-US" sz="1400" i="0" dirty="0" smtClean="0"/>
                        <a:t>$5,457</a:t>
                      </a:r>
                      <a:endParaRPr lang="en-US" sz="1400" i="0" dirty="0"/>
                    </a:p>
                  </a:txBody>
                  <a:tcPr/>
                </a:tc>
                <a:tc>
                  <a:txBody>
                    <a:bodyPr/>
                    <a:lstStyle/>
                    <a:p>
                      <a:pPr algn="ctr"/>
                      <a:r>
                        <a:rPr lang="en-US" sz="1400" i="0" dirty="0" smtClean="0"/>
                        <a:t>$5,457</a:t>
                      </a:r>
                      <a:endParaRPr lang="en-US" sz="1400" i="0" dirty="0"/>
                    </a:p>
                  </a:txBody>
                  <a:tcPr/>
                </a:tc>
                <a:extLst>
                  <a:ext uri="{0D108BD9-81ED-4DB2-BD59-A6C34878D82A}">
                    <a16:rowId xmlns:a16="http://schemas.microsoft.com/office/drawing/2014/main" val="373866661"/>
                  </a:ext>
                </a:extLst>
              </a:tr>
              <a:tr h="274320">
                <a:tc>
                  <a:txBody>
                    <a:bodyPr/>
                    <a:lstStyle/>
                    <a:p>
                      <a:pPr lvl="1"/>
                      <a:r>
                        <a:rPr lang="en-US" sz="1400" dirty="0" smtClean="0"/>
                        <a:t>Dollars/Noncredit FTES</a:t>
                      </a:r>
                      <a:endParaRPr lang="en-US" sz="1400" dirty="0"/>
                    </a:p>
                  </a:txBody>
                  <a:tcPr/>
                </a:tc>
                <a:tc>
                  <a:txBody>
                    <a:bodyPr/>
                    <a:lstStyle/>
                    <a:p>
                      <a:pPr algn="ctr"/>
                      <a:r>
                        <a:rPr lang="en-US" sz="1400" i="0" dirty="0" smtClean="0"/>
                        <a:t>$3,347</a:t>
                      </a:r>
                      <a:endParaRPr lang="en-US" sz="1400" i="0" dirty="0"/>
                    </a:p>
                  </a:txBody>
                  <a:tcPr/>
                </a:tc>
                <a:tc>
                  <a:txBody>
                    <a:bodyPr/>
                    <a:lstStyle/>
                    <a:p>
                      <a:pPr algn="ctr"/>
                      <a:r>
                        <a:rPr lang="en-US" sz="1400" i="0" dirty="0" smtClean="0"/>
                        <a:t>$3,347</a:t>
                      </a:r>
                      <a:endParaRPr lang="en-US" sz="1400" i="0" dirty="0"/>
                    </a:p>
                  </a:txBody>
                  <a:tcPr/>
                </a:tc>
                <a:tc>
                  <a:txBody>
                    <a:bodyPr/>
                    <a:lstStyle/>
                    <a:p>
                      <a:pPr algn="ctr"/>
                      <a:r>
                        <a:rPr lang="en-US" sz="1400" i="0" dirty="0" smtClean="0"/>
                        <a:t>$3,347</a:t>
                      </a:r>
                      <a:endParaRPr lang="en-US" sz="1400" i="0" dirty="0"/>
                    </a:p>
                  </a:txBody>
                  <a:tcPr/>
                </a:tc>
                <a:extLst>
                  <a:ext uri="{0D108BD9-81ED-4DB2-BD59-A6C34878D82A}">
                    <a16:rowId xmlns:a16="http://schemas.microsoft.com/office/drawing/2014/main" val="2813008962"/>
                  </a:ext>
                </a:extLst>
              </a:tr>
              <a:tr h="274320">
                <a:tc>
                  <a:txBody>
                    <a:bodyPr/>
                    <a:lstStyle/>
                    <a:p>
                      <a:pPr lvl="1"/>
                      <a:r>
                        <a:rPr lang="en-US" sz="1400" dirty="0" smtClean="0"/>
                        <a:t>Dollars/CDCP Noncredit</a:t>
                      </a:r>
                      <a:r>
                        <a:rPr lang="en-US" sz="1400" baseline="0" dirty="0" smtClean="0"/>
                        <a:t> FTES</a:t>
                      </a:r>
                      <a:endParaRPr lang="en-US" sz="1400" dirty="0"/>
                    </a:p>
                  </a:txBody>
                  <a:tcPr/>
                </a:tc>
                <a:tc>
                  <a:txBody>
                    <a:bodyPr/>
                    <a:lstStyle/>
                    <a:p>
                      <a:pPr algn="ctr"/>
                      <a:r>
                        <a:rPr lang="en-US" sz="1400" i="0" dirty="0" smtClean="0"/>
                        <a:t>$5,457</a:t>
                      </a:r>
                      <a:endParaRPr lang="en-US" sz="1400" i="0" dirty="0"/>
                    </a:p>
                  </a:txBody>
                  <a:tcPr/>
                </a:tc>
                <a:tc>
                  <a:txBody>
                    <a:bodyPr/>
                    <a:lstStyle/>
                    <a:p>
                      <a:pPr algn="ctr"/>
                      <a:r>
                        <a:rPr lang="en-US" sz="1400" i="0" dirty="0" smtClean="0"/>
                        <a:t>$5,457</a:t>
                      </a:r>
                      <a:endParaRPr lang="en-US" sz="1400" i="0" dirty="0"/>
                    </a:p>
                  </a:txBody>
                  <a:tcPr/>
                </a:tc>
                <a:tc>
                  <a:txBody>
                    <a:bodyPr/>
                    <a:lstStyle/>
                    <a:p>
                      <a:pPr algn="ctr"/>
                      <a:r>
                        <a:rPr lang="en-US" sz="1400" i="0" dirty="0" smtClean="0"/>
                        <a:t>$5,457</a:t>
                      </a:r>
                      <a:endParaRPr lang="en-US" sz="1400" i="0" dirty="0"/>
                    </a:p>
                  </a:txBody>
                  <a:tcPr/>
                </a:tc>
                <a:extLst>
                  <a:ext uri="{0D108BD9-81ED-4DB2-BD59-A6C34878D82A}">
                    <a16:rowId xmlns:a16="http://schemas.microsoft.com/office/drawing/2014/main" val="2158432864"/>
                  </a:ext>
                </a:extLst>
              </a:tr>
              <a:tr h="274320">
                <a:tc>
                  <a:txBody>
                    <a:bodyPr/>
                    <a:lstStyle/>
                    <a:p>
                      <a:pPr lvl="1"/>
                      <a:r>
                        <a:rPr lang="en-US" sz="1400" dirty="0" smtClean="0"/>
                        <a:t>Basic Allocation</a:t>
                      </a:r>
                      <a:endParaRPr lang="en-US" sz="1400" dirty="0"/>
                    </a:p>
                  </a:txBody>
                  <a:tcPr/>
                </a:tc>
                <a:tc>
                  <a:txBody>
                    <a:bodyPr/>
                    <a:lstStyle/>
                    <a:p>
                      <a:pPr algn="ctr"/>
                      <a:r>
                        <a:rPr lang="en-US" sz="1400" i="0" dirty="0" smtClean="0"/>
                        <a:t>*</a:t>
                      </a:r>
                      <a:endParaRPr lang="en-US" sz="1400" i="0" dirty="0"/>
                    </a:p>
                  </a:txBody>
                  <a:tcPr/>
                </a:tc>
                <a:tc>
                  <a:txBody>
                    <a:bodyPr/>
                    <a:lstStyle/>
                    <a:p>
                      <a:pPr algn="ctr"/>
                      <a:r>
                        <a:rPr lang="en-US" sz="1400" i="0" dirty="0" smtClean="0"/>
                        <a:t>*</a:t>
                      </a:r>
                      <a:endParaRPr lang="en-US" sz="1400" i="0" dirty="0"/>
                    </a:p>
                  </a:txBody>
                  <a:tcPr/>
                </a:tc>
                <a:tc>
                  <a:txBody>
                    <a:bodyPr/>
                    <a:lstStyle/>
                    <a:p>
                      <a:pPr algn="ctr"/>
                      <a:r>
                        <a:rPr lang="en-US" sz="1400" i="0" dirty="0" smtClean="0"/>
                        <a:t>*</a:t>
                      </a:r>
                      <a:endParaRPr lang="en-US" sz="1400" i="0" dirty="0"/>
                    </a:p>
                  </a:txBody>
                  <a:tcPr/>
                </a:tc>
                <a:extLst>
                  <a:ext uri="{0D108BD9-81ED-4DB2-BD59-A6C34878D82A}">
                    <a16:rowId xmlns:a16="http://schemas.microsoft.com/office/drawing/2014/main" val="746458008"/>
                  </a:ext>
                </a:extLst>
              </a:tr>
              <a:tr h="274320">
                <a:tc>
                  <a:txBody>
                    <a:bodyPr/>
                    <a:lstStyle/>
                    <a:p>
                      <a:r>
                        <a:rPr lang="en-US" sz="1400" b="1" dirty="0" smtClean="0"/>
                        <a:t>Supplemental Allocation (Dollars/Point)</a:t>
                      </a:r>
                      <a:endParaRPr lang="en-US" sz="1400" b="1" dirty="0"/>
                    </a:p>
                  </a:txBody>
                  <a:tcPr/>
                </a:tc>
                <a:tc>
                  <a:txBody>
                    <a:bodyPr/>
                    <a:lstStyle/>
                    <a:p>
                      <a:pPr algn="ctr"/>
                      <a:r>
                        <a:rPr lang="en-US" sz="1400" dirty="0" smtClean="0"/>
                        <a:t>$919</a:t>
                      </a:r>
                      <a:endParaRPr lang="en-US" sz="1400" dirty="0"/>
                    </a:p>
                  </a:txBody>
                  <a:tcPr/>
                </a:tc>
                <a:tc>
                  <a:txBody>
                    <a:bodyPr/>
                    <a:lstStyle/>
                    <a:p>
                      <a:pPr algn="ctr"/>
                      <a:r>
                        <a:rPr lang="en-US" sz="1400" dirty="0" smtClean="0"/>
                        <a:t>$919</a:t>
                      </a:r>
                      <a:endParaRPr lang="en-US" sz="1400" dirty="0"/>
                    </a:p>
                  </a:txBody>
                  <a:tcPr/>
                </a:tc>
                <a:tc>
                  <a:txBody>
                    <a:bodyPr/>
                    <a:lstStyle/>
                    <a:p>
                      <a:pPr algn="ctr"/>
                      <a:r>
                        <a:rPr lang="en-US" sz="1400" dirty="0" smtClean="0"/>
                        <a:t>$919</a:t>
                      </a:r>
                      <a:endParaRPr lang="en-US" sz="1400" dirty="0"/>
                    </a:p>
                  </a:txBody>
                  <a:tcPr/>
                </a:tc>
                <a:extLst>
                  <a:ext uri="{0D108BD9-81ED-4DB2-BD59-A6C34878D82A}">
                    <a16:rowId xmlns:a16="http://schemas.microsoft.com/office/drawing/2014/main" val="3239433443"/>
                  </a:ext>
                </a:extLst>
              </a:tr>
              <a:tr h="274320">
                <a:tc>
                  <a:txBody>
                    <a:bodyPr/>
                    <a:lstStyle/>
                    <a:p>
                      <a:r>
                        <a:rPr lang="en-US" sz="1400" b="1" dirty="0" smtClean="0"/>
                        <a:t>Student Success Allocation</a:t>
                      </a:r>
                      <a:endParaRPr lang="en-US" sz="1400" b="1"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a16="http://schemas.microsoft.com/office/drawing/2014/main" val="1787572215"/>
                  </a:ext>
                </a:extLst>
              </a:tr>
              <a:tr h="274320">
                <a:tc>
                  <a:txBody>
                    <a:bodyPr/>
                    <a:lstStyle/>
                    <a:p>
                      <a:pPr lvl="1"/>
                      <a:r>
                        <a:rPr lang="en-US" sz="1400" dirty="0" smtClean="0"/>
                        <a:t>All Students (Dollars/Point)</a:t>
                      </a:r>
                      <a:endParaRPr lang="en-US" sz="1400" dirty="0"/>
                    </a:p>
                  </a:txBody>
                  <a:tcPr/>
                </a:tc>
                <a:tc>
                  <a:txBody>
                    <a:bodyPr/>
                    <a:lstStyle/>
                    <a:p>
                      <a:pPr algn="ctr"/>
                      <a:r>
                        <a:rPr lang="en-US" sz="1400" dirty="0" smtClean="0"/>
                        <a:t>$440</a:t>
                      </a:r>
                      <a:endParaRPr lang="en-US" sz="1400" dirty="0"/>
                    </a:p>
                  </a:txBody>
                  <a:tcPr/>
                </a:tc>
                <a:tc>
                  <a:txBody>
                    <a:bodyPr/>
                    <a:lstStyle/>
                    <a:p>
                      <a:pPr algn="ctr"/>
                      <a:r>
                        <a:rPr lang="en-US" sz="1400" dirty="0" smtClean="0"/>
                        <a:t>$660</a:t>
                      </a:r>
                      <a:endParaRPr lang="en-US" sz="1400" dirty="0"/>
                    </a:p>
                  </a:txBody>
                  <a:tcPr/>
                </a:tc>
                <a:tc>
                  <a:txBody>
                    <a:bodyPr/>
                    <a:lstStyle/>
                    <a:p>
                      <a:pPr algn="ctr"/>
                      <a:r>
                        <a:rPr lang="en-US" sz="1400" dirty="0" smtClean="0"/>
                        <a:t>$880</a:t>
                      </a:r>
                      <a:endParaRPr lang="en-US" sz="1400" dirty="0"/>
                    </a:p>
                  </a:txBody>
                  <a:tcPr/>
                </a:tc>
                <a:extLst>
                  <a:ext uri="{0D108BD9-81ED-4DB2-BD59-A6C34878D82A}">
                    <a16:rowId xmlns:a16="http://schemas.microsoft.com/office/drawing/2014/main" val="3877074100"/>
                  </a:ext>
                </a:extLst>
              </a:tr>
              <a:tr h="274320">
                <a:tc>
                  <a:txBody>
                    <a:bodyPr/>
                    <a:lstStyle/>
                    <a:p>
                      <a:pPr lvl="1"/>
                      <a:r>
                        <a:rPr lang="en-US" sz="1400" dirty="0" smtClean="0"/>
                        <a:t>CCPG and</a:t>
                      </a:r>
                      <a:r>
                        <a:rPr lang="en-US" sz="1400" baseline="0" dirty="0" smtClean="0"/>
                        <a:t> Pell Grant Recipients </a:t>
                      </a:r>
                      <a:r>
                        <a:rPr lang="en-US" sz="1400" dirty="0" smtClean="0"/>
                        <a:t>(Dollars/Point)</a:t>
                      </a:r>
                      <a:endParaRPr lang="en-US" sz="1400" baseline="0" dirty="0" smtClean="0"/>
                    </a:p>
                  </a:txBody>
                  <a:tcPr/>
                </a:tc>
                <a:tc>
                  <a:txBody>
                    <a:bodyPr/>
                    <a:lstStyle/>
                    <a:p>
                      <a:pPr algn="ctr"/>
                      <a:r>
                        <a:rPr lang="en-US" sz="1400" dirty="0" smtClean="0"/>
                        <a:t>$111</a:t>
                      </a:r>
                      <a:endParaRPr lang="en-US" sz="1400" dirty="0"/>
                    </a:p>
                  </a:txBody>
                  <a:tcPr/>
                </a:tc>
                <a:tc>
                  <a:txBody>
                    <a:bodyPr/>
                    <a:lstStyle/>
                    <a:p>
                      <a:pPr algn="ctr"/>
                      <a:r>
                        <a:rPr lang="en-US" sz="1400" dirty="0" smtClean="0"/>
                        <a:t>$167</a:t>
                      </a:r>
                      <a:endParaRPr lang="en-US" sz="1400" dirty="0"/>
                    </a:p>
                  </a:txBody>
                  <a:tcPr/>
                </a:tc>
                <a:tc>
                  <a:txBody>
                    <a:bodyPr/>
                    <a:lstStyle/>
                    <a:p>
                      <a:pPr algn="ctr"/>
                      <a:r>
                        <a:rPr lang="en-US" sz="1400" dirty="0" smtClean="0"/>
                        <a:t>$222</a:t>
                      </a:r>
                      <a:endParaRPr lang="en-US" sz="1400" dirty="0"/>
                    </a:p>
                  </a:txBody>
                  <a:tcPr/>
                </a:tc>
                <a:extLst>
                  <a:ext uri="{0D108BD9-81ED-4DB2-BD59-A6C34878D82A}">
                    <a16:rowId xmlns:a16="http://schemas.microsoft.com/office/drawing/2014/main" val="3391006200"/>
                  </a:ext>
                </a:extLst>
              </a:tr>
              <a:tr h="274320">
                <a:tc gridSpan="4">
                  <a:txBody>
                    <a:bodyPr/>
                    <a:lstStyle/>
                    <a:p>
                      <a:r>
                        <a:rPr lang="en-US" sz="1200" baseline="30000" dirty="0" smtClean="0"/>
                        <a:t>1/</a:t>
                      </a:r>
                      <a:r>
                        <a:rPr lang="en-US" sz="1200" baseline="0" dirty="0" smtClean="0"/>
                        <a:t>  </a:t>
                      </a:r>
                      <a:r>
                        <a:rPr lang="en-US" sz="1200" dirty="0" smtClean="0"/>
                        <a:t>These totals will be adjusted by the changes in the cost-of-living in those years.</a:t>
                      </a:r>
                      <a:endParaRPr lang="en-US" sz="1200" dirty="0"/>
                    </a:p>
                  </a:txBody>
                  <a:tcPr>
                    <a:noFill/>
                  </a:tcPr>
                </a:tc>
                <a:tc hMerge="1">
                  <a:txBody>
                    <a:bodyPr/>
                    <a:lstStyle/>
                    <a:p>
                      <a:pPr algn="ctr"/>
                      <a:endParaRPr lang="en-US" dirty="0"/>
                    </a:p>
                  </a:txBody>
                  <a:tcPr>
                    <a:noFill/>
                  </a:tcPr>
                </a:tc>
                <a:tc hMerge="1">
                  <a:txBody>
                    <a:bodyPr/>
                    <a:lstStyle/>
                    <a:p>
                      <a:pPr algn="ctr"/>
                      <a:endParaRPr lang="en-US" dirty="0"/>
                    </a:p>
                  </a:txBody>
                  <a:tcPr>
                    <a:noFill/>
                  </a:tcPr>
                </a:tc>
                <a:tc hMerge="1">
                  <a:txBody>
                    <a:bodyPr/>
                    <a:lstStyle/>
                    <a:p>
                      <a:pPr algn="ctr"/>
                      <a:endParaRPr lang="en-US" dirty="0"/>
                    </a:p>
                  </a:txBody>
                  <a:tcPr>
                    <a:noFill/>
                  </a:tcPr>
                </a:tc>
                <a:extLst>
                  <a:ext uri="{0D108BD9-81ED-4DB2-BD59-A6C34878D82A}">
                    <a16:rowId xmlns:a16="http://schemas.microsoft.com/office/drawing/2014/main" val="3241424922"/>
                  </a:ext>
                </a:extLst>
              </a:tr>
            </a:tbl>
          </a:graphicData>
        </a:graphic>
      </p:graphicFrame>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331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Stability Provisions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9352828"/>
              </p:ext>
            </p:extLst>
          </p:nvPr>
        </p:nvGraphicFramePr>
        <p:xfrm>
          <a:off x="838200" y="1825625"/>
          <a:ext cx="10515605" cy="3747454"/>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1833599534"/>
                    </a:ext>
                  </a:extLst>
                </a:gridCol>
                <a:gridCol w="2474260">
                  <a:extLst>
                    <a:ext uri="{9D8B030D-6E8A-4147-A177-3AD203B41FA5}">
                      <a16:colId xmlns:a16="http://schemas.microsoft.com/office/drawing/2014/main" val="2702636693"/>
                    </a:ext>
                  </a:extLst>
                </a:gridCol>
                <a:gridCol w="2474260">
                  <a:extLst>
                    <a:ext uri="{9D8B030D-6E8A-4147-A177-3AD203B41FA5}">
                      <a16:colId xmlns:a16="http://schemas.microsoft.com/office/drawing/2014/main" val="1907620653"/>
                    </a:ext>
                  </a:extLst>
                </a:gridCol>
                <a:gridCol w="2474260">
                  <a:extLst>
                    <a:ext uri="{9D8B030D-6E8A-4147-A177-3AD203B41FA5}">
                      <a16:colId xmlns:a16="http://schemas.microsoft.com/office/drawing/2014/main" val="3642163568"/>
                    </a:ext>
                  </a:extLst>
                </a:gridCol>
                <a:gridCol w="2474260">
                  <a:extLst>
                    <a:ext uri="{9D8B030D-6E8A-4147-A177-3AD203B41FA5}">
                      <a16:colId xmlns:a16="http://schemas.microsoft.com/office/drawing/2014/main" val="216763573"/>
                    </a:ext>
                  </a:extLst>
                </a:gridCol>
              </a:tblGrid>
              <a:tr h="370840">
                <a:tc>
                  <a:txBody>
                    <a:bodyPr/>
                    <a:lstStyle/>
                    <a:p>
                      <a:pPr algn="ctr"/>
                      <a:r>
                        <a:rPr lang="en-US" sz="1400" dirty="0" smtClean="0"/>
                        <a:t>Line</a:t>
                      </a:r>
                      <a:endParaRPr lang="en-US" sz="1400" dirty="0"/>
                    </a:p>
                  </a:txBody>
                  <a:tcPr/>
                </a:tc>
                <a:tc>
                  <a:txBody>
                    <a:bodyPr/>
                    <a:lstStyle/>
                    <a:p>
                      <a:pPr algn="ctr"/>
                      <a:r>
                        <a:rPr lang="en-US" sz="1400" dirty="0" smtClean="0"/>
                        <a:t>2018-19</a:t>
                      </a:r>
                      <a:endParaRPr lang="en-US" sz="1400" dirty="0"/>
                    </a:p>
                  </a:txBody>
                  <a:tcPr/>
                </a:tc>
                <a:tc>
                  <a:txBody>
                    <a:bodyPr/>
                    <a:lstStyle/>
                    <a:p>
                      <a:pPr algn="ctr"/>
                      <a:r>
                        <a:rPr lang="en-US" sz="1400" dirty="0" smtClean="0"/>
                        <a:t>2019-20</a:t>
                      </a:r>
                      <a:endParaRPr lang="en-US" sz="1400" dirty="0"/>
                    </a:p>
                  </a:txBody>
                  <a:tcPr/>
                </a:tc>
                <a:tc>
                  <a:txBody>
                    <a:bodyPr/>
                    <a:lstStyle/>
                    <a:p>
                      <a:pPr algn="ctr"/>
                      <a:r>
                        <a:rPr lang="en-US" sz="1400" dirty="0" smtClean="0"/>
                        <a:t>2020-21</a:t>
                      </a:r>
                      <a:endParaRPr lang="en-US" sz="1400" dirty="0"/>
                    </a:p>
                  </a:txBody>
                  <a:tcPr/>
                </a:tc>
                <a:tc>
                  <a:txBody>
                    <a:bodyPr/>
                    <a:lstStyle/>
                    <a:p>
                      <a:pPr algn="ctr"/>
                      <a:r>
                        <a:rPr lang="en-US" sz="1400" dirty="0" smtClean="0"/>
                        <a:t>2021-22 and </a:t>
                      </a:r>
                      <a:r>
                        <a:rPr lang="en-US" sz="1400" dirty="0" err="1" smtClean="0"/>
                        <a:t>Outyears</a:t>
                      </a:r>
                      <a:endParaRPr lang="en-US" sz="1400" dirty="0"/>
                    </a:p>
                  </a:txBody>
                  <a:tcPr/>
                </a:tc>
                <a:extLst>
                  <a:ext uri="{0D108BD9-81ED-4DB2-BD59-A6C34878D82A}">
                    <a16:rowId xmlns:a16="http://schemas.microsoft.com/office/drawing/2014/main" val="458355045"/>
                  </a:ext>
                </a:extLst>
              </a:tr>
              <a:tr h="370840">
                <a:tc>
                  <a:txBody>
                    <a:bodyPr/>
                    <a:lstStyle/>
                    <a:p>
                      <a:pPr algn="ctr"/>
                      <a:r>
                        <a:rPr lang="en-US" sz="1400" dirty="0" smtClean="0"/>
                        <a:t>1</a:t>
                      </a:r>
                      <a:endParaRPr lang="en-US" sz="1400" dirty="0"/>
                    </a:p>
                  </a:txBody>
                  <a:tcPr/>
                </a:tc>
                <a:tc>
                  <a:txBody>
                    <a:bodyPr/>
                    <a:lstStyle/>
                    <a:p>
                      <a:pPr algn="ctr"/>
                      <a:r>
                        <a:rPr lang="en-US" sz="1400" dirty="0" smtClean="0"/>
                        <a:t>SCFF Calculation</a:t>
                      </a:r>
                      <a:endParaRPr lang="en-US" sz="1400" dirty="0"/>
                    </a:p>
                  </a:txBody>
                  <a:tcPr/>
                </a:tc>
                <a:tc>
                  <a:txBody>
                    <a:bodyPr/>
                    <a:lstStyle/>
                    <a:p>
                      <a:pPr algn="ctr"/>
                      <a:r>
                        <a:rPr lang="en-US" sz="1400" dirty="0" smtClean="0"/>
                        <a:t>SCFF Calculation</a:t>
                      </a:r>
                      <a:endParaRPr lang="en-US" sz="1400" dirty="0"/>
                    </a:p>
                  </a:txBody>
                  <a:tcPr/>
                </a:tc>
                <a:tc>
                  <a:txBody>
                    <a:bodyPr/>
                    <a:lstStyle/>
                    <a:p>
                      <a:pPr algn="ctr"/>
                      <a:r>
                        <a:rPr lang="en-US" sz="1400" dirty="0" smtClean="0"/>
                        <a:t>SCFF Calculation</a:t>
                      </a:r>
                      <a:endParaRPr lang="en-US" sz="1400" dirty="0"/>
                    </a:p>
                  </a:txBody>
                  <a:tcPr/>
                </a:tc>
                <a:tc>
                  <a:txBody>
                    <a:bodyPr/>
                    <a:lstStyle/>
                    <a:p>
                      <a:pPr algn="ctr"/>
                      <a:r>
                        <a:rPr lang="en-US" sz="1400" dirty="0" smtClean="0"/>
                        <a:t>SCFF Calculation</a:t>
                      </a:r>
                      <a:endParaRPr lang="en-US" sz="1400" dirty="0"/>
                    </a:p>
                  </a:txBody>
                  <a:tcPr/>
                </a:tc>
                <a:extLst>
                  <a:ext uri="{0D108BD9-81ED-4DB2-BD59-A6C34878D82A}">
                    <a16:rowId xmlns:a16="http://schemas.microsoft.com/office/drawing/2014/main" val="456849542"/>
                  </a:ext>
                </a:extLst>
              </a:tr>
              <a:tr h="370840">
                <a:tc>
                  <a:txBody>
                    <a:bodyPr/>
                    <a:lstStyle/>
                    <a:p>
                      <a:pPr algn="ctr"/>
                      <a:r>
                        <a:rPr lang="en-US" sz="1400" dirty="0" smtClean="0"/>
                        <a:t>2</a:t>
                      </a:r>
                      <a:endParaRPr lang="en-US" sz="1400" dirty="0"/>
                    </a:p>
                  </a:txBody>
                  <a:tcPr>
                    <a:solidFill>
                      <a:schemeClr val="tx2"/>
                    </a:solidFill>
                  </a:tcPr>
                </a:tc>
                <a:tc>
                  <a:txBody>
                    <a:bodyPr/>
                    <a:lstStyle/>
                    <a:p>
                      <a:pPr marL="0" marR="0" algn="ctr" rtl="0" eaLnBrk="1" fontAlgn="t" latinLnBrk="0" hangingPunct="1">
                        <a:lnSpc>
                          <a:spcPct val="107000"/>
                        </a:lnSpc>
                        <a:spcBef>
                          <a:spcPts val="600"/>
                        </a:spcBef>
                        <a:spcAft>
                          <a:spcPts val="600"/>
                        </a:spcAft>
                      </a:pPr>
                      <a:r>
                        <a:rPr lang="en-US" sz="1400" dirty="0"/>
                        <a:t>2017-18 </a:t>
                      </a:r>
                      <a:r>
                        <a:rPr lang="en-US" sz="1400" dirty="0" smtClean="0"/>
                        <a:t>Total Computational Revenue</a:t>
                      </a:r>
                      <a:r>
                        <a:rPr lang="en-US" sz="1400" baseline="0" dirty="0" smtClean="0"/>
                        <a:t> (TCR)</a:t>
                      </a:r>
                      <a:br>
                        <a:rPr lang="en-US" sz="1400" baseline="0" dirty="0" smtClean="0"/>
                      </a:br>
                      <a:r>
                        <a:rPr lang="en-US" sz="1400" i="1" baseline="0" dirty="0" smtClean="0"/>
                        <a:t>(No COLA)</a:t>
                      </a:r>
                      <a:endParaRPr lang="en-US" sz="1400" i="1" dirty="0"/>
                    </a:p>
                  </a:txBody>
                  <a:tcPr marL="65151" marR="65151" marT="9525" marB="0">
                    <a:solidFill>
                      <a:schemeClr val="tx2"/>
                    </a:solidFill>
                  </a:tcPr>
                </a:tc>
                <a:tc>
                  <a:txBody>
                    <a:bodyPr/>
                    <a:lstStyle/>
                    <a:p>
                      <a:pPr marL="0" marR="0" lvl="0" indent="0" algn="ctr" defTabSz="914400" rtl="0" eaLnBrk="1" fontAlgn="t" latinLnBrk="0" hangingPunct="1">
                        <a:lnSpc>
                          <a:spcPct val="107000"/>
                        </a:lnSpc>
                        <a:spcBef>
                          <a:spcPts val="600"/>
                        </a:spcBef>
                        <a:spcAft>
                          <a:spcPts val="600"/>
                        </a:spcAft>
                        <a:buClrTx/>
                        <a:buSzTx/>
                        <a:buFontTx/>
                        <a:buNone/>
                        <a:tabLst/>
                        <a:defRPr/>
                      </a:pPr>
                      <a:r>
                        <a:rPr lang="en-US" sz="1400" dirty="0"/>
                        <a:t>2017-18 </a:t>
                      </a:r>
                      <a:r>
                        <a:rPr lang="en-US" sz="1400" dirty="0" smtClean="0"/>
                        <a:t>TCR</a:t>
                      </a:r>
                      <a:br>
                        <a:rPr lang="en-US" sz="1400" dirty="0" smtClean="0"/>
                      </a:br>
                      <a:r>
                        <a:rPr lang="en-US" sz="1400" i="1" baseline="0" dirty="0" smtClean="0"/>
                        <a:t>(No COLA)</a:t>
                      </a:r>
                      <a:endParaRPr lang="en-US" sz="1400" i="1" dirty="0" smtClean="0"/>
                    </a:p>
                  </a:txBody>
                  <a:tcPr marL="65151" marR="65151" marT="9525" marB="0">
                    <a:solidFill>
                      <a:schemeClr val="tx2"/>
                    </a:solidFill>
                  </a:tcPr>
                </a:tc>
                <a:tc>
                  <a:txBody>
                    <a:bodyPr/>
                    <a:lstStyle/>
                    <a:p>
                      <a:pPr marL="0" marR="0" algn="ctr" rtl="0" eaLnBrk="1" fontAlgn="t" latinLnBrk="0" hangingPunct="1">
                        <a:lnSpc>
                          <a:spcPct val="107000"/>
                        </a:lnSpc>
                        <a:spcBef>
                          <a:spcPts val="600"/>
                        </a:spcBef>
                        <a:spcAft>
                          <a:spcPts val="600"/>
                        </a:spcAft>
                      </a:pPr>
                      <a:r>
                        <a:rPr lang="en-US" sz="1400" i="1" dirty="0"/>
                        <a:t>N/A</a:t>
                      </a:r>
                    </a:p>
                  </a:txBody>
                  <a:tcPr marL="65151" marR="65151" marT="9525" marB="0">
                    <a:solidFill>
                      <a:schemeClr val="tx2"/>
                    </a:solidFill>
                  </a:tcPr>
                </a:tc>
                <a:tc>
                  <a:txBody>
                    <a:bodyPr/>
                    <a:lstStyle/>
                    <a:p>
                      <a:pPr marL="0" marR="0" algn="ctr" rtl="0" eaLnBrk="1" fontAlgn="t" latinLnBrk="0" hangingPunct="1">
                        <a:lnSpc>
                          <a:spcPct val="107000"/>
                        </a:lnSpc>
                        <a:spcBef>
                          <a:spcPts val="600"/>
                        </a:spcBef>
                        <a:spcAft>
                          <a:spcPts val="600"/>
                        </a:spcAft>
                      </a:pPr>
                      <a:r>
                        <a:rPr lang="en-US" sz="1400" i="1" dirty="0"/>
                        <a:t>N/A</a:t>
                      </a:r>
                    </a:p>
                  </a:txBody>
                  <a:tcPr marL="65151" marR="65151" marT="9525" marB="0">
                    <a:solidFill>
                      <a:schemeClr val="tx2"/>
                    </a:solidFill>
                  </a:tcPr>
                </a:tc>
                <a:extLst>
                  <a:ext uri="{0D108BD9-81ED-4DB2-BD59-A6C34878D82A}">
                    <a16:rowId xmlns:a16="http://schemas.microsoft.com/office/drawing/2014/main" val="2232858224"/>
                  </a:ext>
                </a:extLst>
              </a:tr>
              <a:tr h="370840">
                <a:tc>
                  <a:txBody>
                    <a:bodyPr/>
                    <a:lstStyle/>
                    <a:p>
                      <a:pPr algn="ctr"/>
                      <a:r>
                        <a:rPr lang="en-US" sz="1400" dirty="0" smtClean="0"/>
                        <a:t>3</a:t>
                      </a:r>
                      <a:endParaRPr lang="en-US" sz="1400" dirty="0"/>
                    </a:p>
                  </a:txBody>
                  <a:tcPr/>
                </a:tc>
                <a:tc>
                  <a:txBody>
                    <a:bodyPr/>
                    <a:lstStyle/>
                    <a:p>
                      <a:pPr marL="0" marR="0" algn="ctr" rtl="0" eaLnBrk="1" fontAlgn="t" latinLnBrk="0" hangingPunct="1">
                        <a:lnSpc>
                          <a:spcPct val="107000"/>
                        </a:lnSpc>
                        <a:spcBef>
                          <a:spcPts val="600"/>
                        </a:spcBef>
                        <a:spcAft>
                          <a:spcPts val="600"/>
                        </a:spcAft>
                      </a:pPr>
                      <a:r>
                        <a:rPr lang="en-US" sz="1400" i="1" dirty="0"/>
                        <a:t>N/A</a:t>
                      </a:r>
                    </a:p>
                  </a:txBody>
                  <a:tcPr marL="65151" marR="65151" marT="9525" marB="0">
                    <a:solidFill>
                      <a:schemeClr val="tx2"/>
                    </a:solidFill>
                  </a:tcPr>
                </a:tc>
                <a:tc>
                  <a:txBody>
                    <a:bodyPr/>
                    <a:lstStyle/>
                    <a:p>
                      <a:pPr marL="0" marR="0" algn="ctr" rtl="0" eaLnBrk="1" fontAlgn="t" latinLnBrk="0" hangingPunct="1">
                        <a:lnSpc>
                          <a:spcPct val="107000"/>
                        </a:lnSpc>
                        <a:spcBef>
                          <a:spcPts val="600"/>
                        </a:spcBef>
                        <a:spcAft>
                          <a:spcPts val="600"/>
                        </a:spcAft>
                      </a:pPr>
                      <a:r>
                        <a:rPr lang="en-US" sz="1400" i="1" dirty="0"/>
                        <a:t>N/A</a:t>
                      </a:r>
                    </a:p>
                  </a:txBody>
                  <a:tcPr marL="65151" marR="65151" marT="9525" marB="0">
                    <a:solidFill>
                      <a:schemeClr val="tx2"/>
                    </a:solidFill>
                  </a:tcPr>
                </a:tc>
                <a:tc>
                  <a:txBody>
                    <a:bodyPr/>
                    <a:lstStyle/>
                    <a:p>
                      <a:pPr marL="0" marR="0" algn="ctr" rtl="0" eaLnBrk="1" fontAlgn="t" latinLnBrk="0" hangingPunct="1">
                        <a:lnSpc>
                          <a:spcPct val="107000"/>
                        </a:lnSpc>
                        <a:spcBef>
                          <a:spcPts val="600"/>
                        </a:spcBef>
                        <a:spcAft>
                          <a:spcPts val="600"/>
                        </a:spcAft>
                      </a:pPr>
                      <a:r>
                        <a:rPr lang="en-US" sz="1400" dirty="0"/>
                        <a:t>2017-18 </a:t>
                      </a:r>
                      <a:r>
                        <a:rPr lang="en-US" sz="1400" dirty="0" smtClean="0"/>
                        <a:t>Credit</a:t>
                      </a:r>
                      <a:r>
                        <a:rPr lang="en-US" sz="1400" dirty="0"/>
                        <a:t>, </a:t>
                      </a:r>
                      <a:r>
                        <a:rPr lang="en-US" sz="1400" dirty="0" smtClean="0"/>
                        <a:t>Noncredit</a:t>
                      </a:r>
                      <a:r>
                        <a:rPr lang="en-US" sz="1400" dirty="0"/>
                        <a:t>, and CDCP </a:t>
                      </a:r>
                      <a:r>
                        <a:rPr lang="en-US" sz="1400" dirty="0" smtClean="0"/>
                        <a:t>Noncredit Rates</a:t>
                      </a:r>
                      <a:r>
                        <a:rPr lang="en-US" sz="1400" dirty="0"/>
                        <a:t>, </a:t>
                      </a:r>
                      <a:r>
                        <a:rPr lang="en-US" sz="1400" dirty="0" smtClean="0"/>
                        <a:t>with Basic Allocation,</a:t>
                      </a:r>
                      <a:r>
                        <a:rPr lang="en-US" sz="1400" baseline="0" dirty="0" smtClean="0"/>
                        <a:t> </a:t>
                      </a:r>
                      <a:r>
                        <a:rPr lang="en-US" sz="1400" dirty="0" smtClean="0"/>
                        <a:t>Applied to 2020-21 Workload</a:t>
                      </a:r>
                      <a:r>
                        <a:rPr lang="en-US" sz="1400" baseline="0" dirty="0" smtClean="0"/>
                        <a:t/>
                      </a:r>
                      <a:br>
                        <a:rPr lang="en-US" sz="1400" baseline="0" dirty="0" smtClean="0"/>
                      </a:br>
                      <a:r>
                        <a:rPr lang="en-US" sz="1400" i="1" baseline="0" dirty="0" smtClean="0"/>
                        <a:t>(No COLA)</a:t>
                      </a:r>
                      <a:endParaRPr lang="en-US" sz="1400" i="1" dirty="0"/>
                    </a:p>
                  </a:txBody>
                  <a:tcPr marL="65151" marR="65151" marT="9525" marB="0"/>
                </a:tc>
                <a:tc>
                  <a:txBody>
                    <a:bodyPr/>
                    <a:lstStyle/>
                    <a:p>
                      <a:pPr marL="0" marR="0" algn="ctr" rtl="0" eaLnBrk="1" fontAlgn="t" latinLnBrk="0" hangingPunct="1">
                        <a:lnSpc>
                          <a:spcPct val="107000"/>
                        </a:lnSpc>
                        <a:spcBef>
                          <a:spcPts val="600"/>
                        </a:spcBef>
                        <a:spcAft>
                          <a:spcPts val="600"/>
                        </a:spcAft>
                      </a:pPr>
                      <a:r>
                        <a:rPr lang="en-US" sz="1400" dirty="0" smtClean="0"/>
                        <a:t>2017-18 Credit, Noncredit, and CDCP Noncredit Rates, with Basic Allocation,</a:t>
                      </a:r>
                      <a:r>
                        <a:rPr lang="en-US" sz="1400" baseline="0" dirty="0" smtClean="0"/>
                        <a:t> </a:t>
                      </a:r>
                      <a:r>
                        <a:rPr lang="en-US" sz="1400" dirty="0" smtClean="0"/>
                        <a:t>Applied to 2021-22 (or Current) Workload</a:t>
                      </a:r>
                      <a:br>
                        <a:rPr lang="en-US" sz="1400" dirty="0" smtClean="0"/>
                      </a:br>
                      <a:r>
                        <a:rPr lang="en-US" sz="1400" i="1" baseline="0" dirty="0" smtClean="0"/>
                        <a:t>(No COLA)</a:t>
                      </a:r>
                      <a:endParaRPr lang="en-US" sz="1400" i="1" dirty="0"/>
                    </a:p>
                  </a:txBody>
                  <a:tcPr marL="65151" marR="65151" marT="9525" marB="0"/>
                </a:tc>
                <a:extLst>
                  <a:ext uri="{0D108BD9-81ED-4DB2-BD59-A6C34878D82A}">
                    <a16:rowId xmlns:a16="http://schemas.microsoft.com/office/drawing/2014/main" val="3739565094"/>
                  </a:ext>
                </a:extLst>
              </a:tr>
              <a:tr h="370840">
                <a:tc>
                  <a:txBody>
                    <a:bodyPr/>
                    <a:lstStyle/>
                    <a:p>
                      <a:pPr algn="ctr"/>
                      <a:r>
                        <a:rPr lang="en-US" sz="1400" dirty="0" smtClean="0"/>
                        <a:t>4</a:t>
                      </a:r>
                      <a:endParaRPr lang="en-US" sz="1400" dirty="0"/>
                    </a:p>
                  </a:txBody>
                  <a:tcPr/>
                </a:tc>
                <a:tc>
                  <a:txBody>
                    <a:bodyPr/>
                    <a:lstStyle/>
                    <a:p>
                      <a:pPr marL="0" marR="0" algn="ctr" rtl="0" eaLnBrk="1" fontAlgn="t" latinLnBrk="0" hangingPunct="1">
                        <a:lnSpc>
                          <a:spcPct val="107000"/>
                        </a:lnSpc>
                        <a:spcBef>
                          <a:spcPts val="600"/>
                        </a:spcBef>
                        <a:spcAft>
                          <a:spcPts val="600"/>
                        </a:spcAft>
                      </a:pPr>
                      <a:r>
                        <a:rPr lang="en-US" sz="1400" i="1" dirty="0"/>
                        <a:t>N/A</a:t>
                      </a:r>
                    </a:p>
                  </a:txBody>
                  <a:tcPr marL="65151" marR="65151" marT="9525" marB="0">
                    <a:solidFill>
                      <a:schemeClr val="tx2"/>
                    </a:solidFill>
                  </a:tcPr>
                </a:tc>
                <a:tc>
                  <a:txBody>
                    <a:bodyPr/>
                    <a:lstStyle/>
                    <a:p>
                      <a:pPr marL="0" marR="0" algn="ctr" rtl="0" eaLnBrk="1" fontAlgn="t" latinLnBrk="0" hangingPunct="1">
                        <a:lnSpc>
                          <a:spcPct val="107000"/>
                        </a:lnSpc>
                        <a:spcBef>
                          <a:spcPts val="600"/>
                        </a:spcBef>
                        <a:spcAft>
                          <a:spcPts val="600"/>
                        </a:spcAft>
                      </a:pPr>
                      <a:r>
                        <a:rPr lang="en-US" sz="1400" dirty="0"/>
                        <a:t>Greater of </a:t>
                      </a:r>
                      <a:r>
                        <a:rPr lang="en-US" sz="1400" dirty="0" smtClean="0"/>
                        <a:t>Line </a:t>
                      </a:r>
                      <a:r>
                        <a:rPr lang="en-US" sz="1400" dirty="0"/>
                        <a:t>1 </a:t>
                      </a:r>
                      <a:r>
                        <a:rPr lang="en-US" sz="1400" dirty="0" smtClean="0"/>
                        <a:t>or Line </a:t>
                      </a:r>
                      <a:r>
                        <a:rPr lang="en-US" sz="1400" dirty="0"/>
                        <a:t>2 </a:t>
                      </a:r>
                      <a:r>
                        <a:rPr lang="en-US" sz="1400" dirty="0" smtClean="0"/>
                        <a:t>in 2018-19</a:t>
                      </a:r>
                      <a:endParaRPr lang="en-US" sz="1400" dirty="0"/>
                    </a:p>
                  </a:txBody>
                  <a:tcPr marL="65151" marR="65151" marT="9525" marB="0"/>
                </a:tc>
                <a:tc>
                  <a:txBody>
                    <a:bodyPr/>
                    <a:lstStyle/>
                    <a:p>
                      <a:pPr marL="0" marR="0" algn="ctr" rtl="0" eaLnBrk="1" fontAlgn="t" latinLnBrk="0" hangingPunct="1">
                        <a:lnSpc>
                          <a:spcPct val="107000"/>
                        </a:lnSpc>
                        <a:spcBef>
                          <a:spcPts val="600"/>
                        </a:spcBef>
                        <a:spcAft>
                          <a:spcPts val="600"/>
                        </a:spcAft>
                      </a:pPr>
                      <a:r>
                        <a:rPr lang="en-US" sz="1400" dirty="0" smtClean="0"/>
                        <a:t>Greater of Line 1 or Line 2 in 2019-20</a:t>
                      </a:r>
                      <a:endParaRPr lang="en-US" sz="1400" dirty="0"/>
                    </a:p>
                  </a:txBody>
                  <a:tcPr marL="65151" marR="65151" marT="9525" marB="0"/>
                </a:tc>
                <a:tc>
                  <a:txBody>
                    <a:bodyPr/>
                    <a:lstStyle/>
                    <a:p>
                      <a:pPr marL="0" marR="0" algn="ctr" rtl="0" eaLnBrk="1" fontAlgn="t" latinLnBrk="0" hangingPunct="1">
                        <a:lnSpc>
                          <a:spcPct val="107000"/>
                        </a:lnSpc>
                        <a:spcBef>
                          <a:spcPts val="600"/>
                        </a:spcBef>
                        <a:spcAft>
                          <a:spcPts val="600"/>
                        </a:spcAft>
                      </a:pPr>
                      <a:r>
                        <a:rPr lang="en-US" sz="1400" dirty="0" smtClean="0"/>
                        <a:t>Greater of Line 1 or Line 3 in 2020-21 (or Prior Year)</a:t>
                      </a:r>
                      <a:endParaRPr lang="en-US" sz="1400" dirty="0"/>
                    </a:p>
                  </a:txBody>
                  <a:tcPr marL="65151" marR="65151" marT="9525" marB="0"/>
                </a:tc>
                <a:extLst>
                  <a:ext uri="{0D108BD9-81ED-4DB2-BD59-A6C34878D82A}">
                    <a16:rowId xmlns:a16="http://schemas.microsoft.com/office/drawing/2014/main" val="2567982335"/>
                  </a:ext>
                </a:extLst>
              </a:tr>
              <a:tr h="370840">
                <a:tc>
                  <a:txBody>
                    <a:bodyPr/>
                    <a:lstStyle/>
                    <a:p>
                      <a:pPr algn="ctr"/>
                      <a:r>
                        <a:rPr lang="en-US" sz="1400" dirty="0" smtClean="0"/>
                        <a:t>5</a:t>
                      </a:r>
                      <a:endParaRPr lang="en-US" sz="1400" dirty="0"/>
                    </a:p>
                  </a:txBody>
                  <a:tcPr/>
                </a:tc>
                <a:tc>
                  <a:txBody>
                    <a:bodyPr/>
                    <a:lstStyle/>
                    <a:p>
                      <a:pPr marL="0" marR="0" algn="ctr" rtl="0" eaLnBrk="1" fontAlgn="t" latinLnBrk="0" hangingPunct="1">
                        <a:lnSpc>
                          <a:spcPct val="107000"/>
                        </a:lnSpc>
                        <a:spcBef>
                          <a:spcPts val="600"/>
                        </a:spcBef>
                        <a:spcAft>
                          <a:spcPts val="600"/>
                        </a:spcAft>
                      </a:pPr>
                      <a:r>
                        <a:rPr lang="en-US" sz="1400" dirty="0"/>
                        <a:t>2017-18 </a:t>
                      </a:r>
                      <a:r>
                        <a:rPr lang="en-US" sz="1400" dirty="0" smtClean="0"/>
                        <a:t>TCR—Adjusted</a:t>
                      </a:r>
                      <a:r>
                        <a:rPr lang="en-US" sz="1400" baseline="0" dirty="0" smtClean="0"/>
                        <a:t> by</a:t>
                      </a:r>
                      <a:r>
                        <a:rPr lang="en-US" sz="1400" dirty="0" smtClean="0"/>
                        <a:t> 2018-19 COLA</a:t>
                      </a:r>
                      <a:endParaRPr lang="en-US" sz="1400" dirty="0"/>
                    </a:p>
                  </a:txBody>
                  <a:tcPr marL="65151" marR="65151" marT="9525" marB="0"/>
                </a:tc>
                <a:tc>
                  <a:txBody>
                    <a:bodyPr/>
                    <a:lstStyle/>
                    <a:p>
                      <a:pPr marL="0" marR="0" algn="ctr" rtl="0" eaLnBrk="1" fontAlgn="t" latinLnBrk="0" hangingPunct="1">
                        <a:lnSpc>
                          <a:spcPct val="107000"/>
                        </a:lnSpc>
                        <a:spcBef>
                          <a:spcPts val="600"/>
                        </a:spcBef>
                        <a:spcAft>
                          <a:spcPts val="600"/>
                        </a:spcAft>
                      </a:pPr>
                      <a:r>
                        <a:rPr lang="en-US" sz="1400" dirty="0"/>
                        <a:t>2017-18 </a:t>
                      </a:r>
                      <a:r>
                        <a:rPr lang="en-US" sz="1400" dirty="0" smtClean="0"/>
                        <a:t>TCR—Adjusted </a:t>
                      </a:r>
                      <a:r>
                        <a:rPr lang="en-US" sz="1400" dirty="0"/>
                        <a:t>by 2018-19 and 2019-20 </a:t>
                      </a:r>
                      <a:r>
                        <a:rPr lang="en-US" sz="1400" dirty="0" smtClean="0"/>
                        <a:t>COLAs</a:t>
                      </a:r>
                      <a:endParaRPr lang="en-US" sz="1400" dirty="0"/>
                    </a:p>
                  </a:txBody>
                  <a:tcPr marL="65151" marR="65151" marT="9525" marB="0"/>
                </a:tc>
                <a:tc>
                  <a:txBody>
                    <a:bodyPr/>
                    <a:lstStyle/>
                    <a:p>
                      <a:pPr marL="0" marR="0" algn="ctr" rtl="0" eaLnBrk="1" fontAlgn="t" latinLnBrk="0" hangingPunct="1">
                        <a:lnSpc>
                          <a:spcPct val="107000"/>
                        </a:lnSpc>
                        <a:spcBef>
                          <a:spcPts val="600"/>
                        </a:spcBef>
                        <a:spcAft>
                          <a:spcPts val="600"/>
                        </a:spcAft>
                      </a:pPr>
                      <a:r>
                        <a:rPr lang="en-US" sz="1400" dirty="0"/>
                        <a:t>2017-18 </a:t>
                      </a:r>
                      <a:r>
                        <a:rPr lang="en-US" sz="1400" dirty="0" smtClean="0"/>
                        <a:t>TCR—Adjusted </a:t>
                      </a:r>
                      <a:r>
                        <a:rPr lang="en-US" sz="1400" dirty="0"/>
                        <a:t>by 2018-19, 2019-20, and 2020-21 </a:t>
                      </a:r>
                      <a:r>
                        <a:rPr lang="en-US" sz="1400" dirty="0" smtClean="0"/>
                        <a:t>COLAs</a:t>
                      </a:r>
                      <a:endParaRPr lang="en-US" sz="1400" dirty="0"/>
                    </a:p>
                  </a:txBody>
                  <a:tcPr marL="65151" marR="65151" marT="9525" marB="0"/>
                </a:tc>
                <a:tc>
                  <a:txBody>
                    <a:bodyPr/>
                    <a:lstStyle/>
                    <a:p>
                      <a:pPr marL="0" marR="0" algn="ctr" rtl="0" eaLnBrk="1" fontAlgn="t" latinLnBrk="0" hangingPunct="1">
                        <a:lnSpc>
                          <a:spcPct val="107000"/>
                        </a:lnSpc>
                        <a:spcBef>
                          <a:spcPts val="600"/>
                        </a:spcBef>
                        <a:spcAft>
                          <a:spcPts val="600"/>
                        </a:spcAft>
                      </a:pPr>
                      <a:r>
                        <a:rPr lang="en-US" sz="1400" i="1" dirty="0"/>
                        <a:t>N/A</a:t>
                      </a:r>
                    </a:p>
                  </a:txBody>
                  <a:tcPr marL="65151" marR="65151" marT="9525" marB="0">
                    <a:solidFill>
                      <a:schemeClr val="tx2"/>
                    </a:solidFill>
                  </a:tcPr>
                </a:tc>
                <a:extLst>
                  <a:ext uri="{0D108BD9-81ED-4DB2-BD59-A6C34878D82A}">
                    <a16:rowId xmlns:a16="http://schemas.microsoft.com/office/drawing/2014/main" val="717359128"/>
                  </a:ext>
                </a:extLst>
              </a:tr>
            </a:tbl>
          </a:graphicData>
        </a:graphic>
      </p:graphicFrame>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95972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Digital_Futures_Webinar_Template</Template>
  <TotalTime>1400</TotalTime>
  <Words>1774</Words>
  <Application>Microsoft Office PowerPoint</Application>
  <PresentationFormat>Widescreen</PresentationFormat>
  <Paragraphs>241</Paragraphs>
  <Slides>25</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Source Sans Pro</vt:lpstr>
      <vt:lpstr>Arial</vt:lpstr>
      <vt:lpstr>Calibri</vt:lpstr>
      <vt:lpstr>California Community Colleges - Blue</vt:lpstr>
      <vt:lpstr>California Community Colleges - Primary (White)</vt:lpstr>
      <vt:lpstr>Discussion on the Student Centered Funding Formula</vt:lpstr>
      <vt:lpstr>Milestone</vt:lpstr>
      <vt:lpstr>Overview</vt:lpstr>
      <vt:lpstr>Principles for Reform</vt:lpstr>
      <vt:lpstr>Student Centered Funding Formula</vt:lpstr>
      <vt:lpstr>New Elements—Supplemental Allocation</vt:lpstr>
      <vt:lpstr>New Elements—Student Success Allocation</vt:lpstr>
      <vt:lpstr>New Elements—Funding Rates</vt:lpstr>
      <vt:lpstr>Funding Stability Provisions</vt:lpstr>
      <vt:lpstr>Upcoming Deadlines</vt:lpstr>
      <vt:lpstr>Alignment with Educational Programs</vt:lpstr>
      <vt:lpstr>Alignment with Educational Programs</vt:lpstr>
      <vt:lpstr>Alignment with Educational Programs</vt:lpstr>
      <vt:lpstr>Implementation Team</vt:lpstr>
      <vt:lpstr>Implementation Team</vt:lpstr>
      <vt:lpstr>Oversight Committee</vt:lpstr>
      <vt:lpstr>Other Concerns</vt:lpstr>
      <vt:lpstr>Other Concerns</vt:lpstr>
      <vt:lpstr>Advisory Workgroup on Fiscal Affairs</vt:lpstr>
      <vt:lpstr>California Budget Process</vt:lpstr>
      <vt:lpstr>Budget and Legislative Request</vt:lpstr>
      <vt:lpstr>Budget and Legislative Request</vt:lpstr>
      <vt:lpstr>Resources to Support Implementation</vt:lpstr>
      <vt:lpstr>Upcoming Events</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Osmena, Christian</cp:lastModifiedBy>
  <cp:revision>89</cp:revision>
  <cp:lastPrinted>2018-08-27T15:40:03Z</cp:lastPrinted>
  <dcterms:created xsi:type="dcterms:W3CDTF">2018-04-10T19:34:47Z</dcterms:created>
  <dcterms:modified xsi:type="dcterms:W3CDTF">2018-11-02T03:48:11Z</dcterms:modified>
</cp:coreProperties>
</file>