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9" autoAdjust="0"/>
    <p:restoredTop sz="94660"/>
  </p:normalViewPr>
  <p:slideViewPr>
    <p:cSldViewPr snapToGrid="0">
      <p:cViewPr varScale="1">
        <p:scale>
          <a:sx n="62" d="100"/>
          <a:sy n="62" d="100"/>
        </p:scale>
        <p:origin x="62" y="6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054BD-74DD-478E-98F6-E99F80EFB1AE}" type="datetimeFigureOut">
              <a:rPr lang="en-US" smtClean="0"/>
              <a:t>6/13/2019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83294-2007-42AA-A8D6-C54A316ABF8A}" type="slidenum">
              <a:rPr lang="en-US" smtClean="0"/>
              <a:t>‹#›</a:t>
            </a:fld>
            <a:endParaRPr lang="en-US"/>
          </a:p>
        </p:txBody>
      </p:sp>
    </p:spTree>
    <p:extLst>
      <p:ext uri="{BB962C8B-B14F-4D97-AF65-F5344CB8AC3E}">
        <p14:creationId xmlns:p14="http://schemas.microsoft.com/office/powerpoint/2010/main" val="2221819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a:t>
            </a:fld>
            <a:endParaRPr lang="en-US"/>
          </a:p>
        </p:txBody>
      </p:sp>
    </p:spTree>
    <p:extLst>
      <p:ext uri="{BB962C8B-B14F-4D97-AF65-F5344CB8AC3E}">
        <p14:creationId xmlns:p14="http://schemas.microsoft.com/office/powerpoint/2010/main" val="33909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7E0126-949F-4F9C-8119-BBB1A7755506}"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B6F3-3A5F-4EE1-97D8-BACBE5AD3356}" type="slidenum">
              <a:rPr lang="en-US" smtClean="0"/>
              <a:t>‹#›</a:t>
            </a:fld>
            <a:endParaRPr lang="en-US"/>
          </a:p>
        </p:txBody>
      </p:sp>
    </p:spTree>
    <p:extLst>
      <p:ext uri="{BB962C8B-B14F-4D97-AF65-F5344CB8AC3E}">
        <p14:creationId xmlns:p14="http://schemas.microsoft.com/office/powerpoint/2010/main" val="184733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E0126-949F-4F9C-8119-BBB1A7755506}"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B6F3-3A5F-4EE1-97D8-BACBE5AD3356}" type="slidenum">
              <a:rPr lang="en-US" smtClean="0"/>
              <a:t>‹#›</a:t>
            </a:fld>
            <a:endParaRPr lang="en-US"/>
          </a:p>
        </p:txBody>
      </p:sp>
    </p:spTree>
    <p:extLst>
      <p:ext uri="{BB962C8B-B14F-4D97-AF65-F5344CB8AC3E}">
        <p14:creationId xmlns:p14="http://schemas.microsoft.com/office/powerpoint/2010/main" val="3775240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E0126-949F-4F9C-8119-BBB1A7755506}"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B6F3-3A5F-4EE1-97D8-BACBE5AD3356}" type="slidenum">
              <a:rPr lang="en-US" smtClean="0"/>
              <a:t>‹#›</a:t>
            </a:fld>
            <a:endParaRPr lang="en-US"/>
          </a:p>
        </p:txBody>
      </p:sp>
    </p:spTree>
    <p:extLst>
      <p:ext uri="{BB962C8B-B14F-4D97-AF65-F5344CB8AC3E}">
        <p14:creationId xmlns:p14="http://schemas.microsoft.com/office/powerpoint/2010/main" val="6688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E0126-949F-4F9C-8119-BBB1A7755506}"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B6F3-3A5F-4EE1-97D8-BACBE5AD3356}" type="slidenum">
              <a:rPr lang="en-US" smtClean="0"/>
              <a:t>‹#›</a:t>
            </a:fld>
            <a:endParaRPr lang="en-US"/>
          </a:p>
        </p:txBody>
      </p:sp>
    </p:spTree>
    <p:extLst>
      <p:ext uri="{BB962C8B-B14F-4D97-AF65-F5344CB8AC3E}">
        <p14:creationId xmlns:p14="http://schemas.microsoft.com/office/powerpoint/2010/main" val="265094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7E0126-949F-4F9C-8119-BBB1A7755506}"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B6F3-3A5F-4EE1-97D8-BACBE5AD3356}" type="slidenum">
              <a:rPr lang="en-US" smtClean="0"/>
              <a:t>‹#›</a:t>
            </a:fld>
            <a:endParaRPr lang="en-US"/>
          </a:p>
        </p:txBody>
      </p:sp>
    </p:spTree>
    <p:extLst>
      <p:ext uri="{BB962C8B-B14F-4D97-AF65-F5344CB8AC3E}">
        <p14:creationId xmlns:p14="http://schemas.microsoft.com/office/powerpoint/2010/main" val="19359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7E0126-949F-4F9C-8119-BBB1A7755506}"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B6F3-3A5F-4EE1-97D8-BACBE5AD3356}" type="slidenum">
              <a:rPr lang="en-US" smtClean="0"/>
              <a:t>‹#›</a:t>
            </a:fld>
            <a:endParaRPr lang="en-US"/>
          </a:p>
        </p:txBody>
      </p:sp>
    </p:spTree>
    <p:extLst>
      <p:ext uri="{BB962C8B-B14F-4D97-AF65-F5344CB8AC3E}">
        <p14:creationId xmlns:p14="http://schemas.microsoft.com/office/powerpoint/2010/main" val="294227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7E0126-949F-4F9C-8119-BBB1A7755506}" type="datetimeFigureOut">
              <a:rPr lang="en-US" smtClean="0"/>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B6F3-3A5F-4EE1-97D8-BACBE5AD3356}" type="slidenum">
              <a:rPr lang="en-US" smtClean="0"/>
              <a:t>‹#›</a:t>
            </a:fld>
            <a:endParaRPr lang="en-US"/>
          </a:p>
        </p:txBody>
      </p:sp>
    </p:spTree>
    <p:extLst>
      <p:ext uri="{BB962C8B-B14F-4D97-AF65-F5344CB8AC3E}">
        <p14:creationId xmlns:p14="http://schemas.microsoft.com/office/powerpoint/2010/main" val="193107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7E0126-949F-4F9C-8119-BBB1A7755506}" type="datetimeFigureOut">
              <a:rPr lang="en-US" smtClean="0"/>
              <a:t>6/13/2019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B6F3-3A5F-4EE1-97D8-BACBE5AD3356}" type="slidenum">
              <a:rPr lang="en-US" smtClean="0"/>
              <a:t>‹#›</a:t>
            </a:fld>
            <a:endParaRPr lang="en-US"/>
          </a:p>
        </p:txBody>
      </p:sp>
    </p:spTree>
    <p:extLst>
      <p:ext uri="{BB962C8B-B14F-4D97-AF65-F5344CB8AC3E}">
        <p14:creationId xmlns:p14="http://schemas.microsoft.com/office/powerpoint/2010/main" val="72711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E0126-949F-4F9C-8119-BBB1A7755506}" type="datetimeFigureOut">
              <a:rPr lang="en-US" smtClean="0"/>
              <a:t>6/13/2019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B6F3-3A5F-4EE1-97D8-BACBE5AD3356}" type="slidenum">
              <a:rPr lang="en-US" smtClean="0"/>
              <a:t>‹#›</a:t>
            </a:fld>
            <a:endParaRPr lang="en-US"/>
          </a:p>
        </p:txBody>
      </p:sp>
    </p:spTree>
    <p:extLst>
      <p:ext uri="{BB962C8B-B14F-4D97-AF65-F5344CB8AC3E}">
        <p14:creationId xmlns:p14="http://schemas.microsoft.com/office/powerpoint/2010/main" val="196614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7E0126-949F-4F9C-8119-BBB1A7755506}"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B6F3-3A5F-4EE1-97D8-BACBE5AD3356}" type="slidenum">
              <a:rPr lang="en-US" smtClean="0"/>
              <a:t>‹#›</a:t>
            </a:fld>
            <a:endParaRPr lang="en-US"/>
          </a:p>
        </p:txBody>
      </p:sp>
    </p:spTree>
    <p:extLst>
      <p:ext uri="{BB962C8B-B14F-4D97-AF65-F5344CB8AC3E}">
        <p14:creationId xmlns:p14="http://schemas.microsoft.com/office/powerpoint/2010/main" val="75075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7E0126-949F-4F9C-8119-BBB1A7755506}"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B6F3-3A5F-4EE1-97D8-BACBE5AD3356}" type="slidenum">
              <a:rPr lang="en-US" smtClean="0"/>
              <a:t>‹#›</a:t>
            </a:fld>
            <a:endParaRPr lang="en-US"/>
          </a:p>
        </p:txBody>
      </p:sp>
    </p:spTree>
    <p:extLst>
      <p:ext uri="{BB962C8B-B14F-4D97-AF65-F5344CB8AC3E}">
        <p14:creationId xmlns:p14="http://schemas.microsoft.com/office/powerpoint/2010/main" val="368722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E0126-949F-4F9C-8119-BBB1A7755506}" type="datetimeFigureOut">
              <a:rPr lang="en-US" smtClean="0"/>
              <a:t>6/13/2019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9B6F3-3A5F-4EE1-97D8-BACBE5AD3356}" type="slidenum">
              <a:rPr lang="en-US" smtClean="0"/>
              <a:t>‹#›</a:t>
            </a:fld>
            <a:endParaRPr lang="en-US"/>
          </a:p>
        </p:txBody>
      </p:sp>
    </p:spTree>
    <p:extLst>
      <p:ext uri="{BB962C8B-B14F-4D97-AF65-F5344CB8AC3E}">
        <p14:creationId xmlns:p14="http://schemas.microsoft.com/office/powerpoint/2010/main" val="186891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0.jpe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026" y="1208655"/>
            <a:ext cx="11758612" cy="1638642"/>
          </a:xfrm>
        </p:spPr>
        <p:txBody>
          <a:bodyPr anchor="ctr">
            <a:noAutofit/>
          </a:bodyPr>
          <a:lstStyle/>
          <a:p>
            <a:r>
              <a:rPr lang="en-US" sz="4800" dirty="0" smtClean="0">
                <a:latin typeface="Times New Roman" panose="02020603050405020304" pitchFamily="18" charset="0"/>
                <a:cs typeface="Times New Roman" panose="02020603050405020304" pitchFamily="18" charset="0"/>
              </a:rPr>
              <a:t>Developing a  </a:t>
            </a:r>
            <a:r>
              <a:rPr lang="en-US" sz="4800" dirty="0">
                <a:latin typeface="Times New Roman" panose="02020603050405020304" pitchFamily="18" charset="0"/>
                <a:cs typeface="Times New Roman" panose="02020603050405020304" pitchFamily="18" charset="0"/>
              </a:rPr>
              <a:t>Leadership </a:t>
            </a:r>
            <a:r>
              <a:rPr lang="en-US" sz="4800" b="1" i="1" dirty="0" smtClean="0">
                <a:latin typeface="Zapfino" panose="03030300040707070C03" pitchFamily="66" charset="77"/>
                <a:cs typeface="Times New Roman" panose="02020603050405020304" pitchFamily="18" charset="0"/>
              </a:rPr>
              <a:t>Style </a:t>
            </a:r>
            <a:r>
              <a:rPr lang="en-US" sz="4800" b="1" i="1" dirty="0" smtClean="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That Suits You</a:t>
            </a:r>
            <a:endParaRPr lang="en-US" sz="4800" b="1" i="1" dirty="0">
              <a:latin typeface="Zapfino" panose="03030300040707070C03" pitchFamily="66" charset="77"/>
              <a:ea typeface="Times New Roman" charset="0"/>
              <a:cs typeface="Times New Roman" panose="02020603050405020304" pitchFamily="18" charset="0"/>
            </a:endParaRPr>
          </a:p>
        </p:txBody>
      </p:sp>
      <p:sp>
        <p:nvSpPr>
          <p:cNvPr id="3" name="Subtitle 2"/>
          <p:cNvSpPr>
            <a:spLocks noGrp="1"/>
          </p:cNvSpPr>
          <p:nvPr>
            <p:ph type="subTitle" idx="1"/>
          </p:nvPr>
        </p:nvSpPr>
        <p:spPr>
          <a:xfrm>
            <a:off x="528638" y="3211173"/>
            <a:ext cx="6411808" cy="3646827"/>
          </a:xfrm>
        </p:spPr>
        <p:txBody>
          <a:bodyPr>
            <a:normAutofit fontScale="92500" lnSpcReduction="10000"/>
          </a:bodyPr>
          <a:lstStyle/>
          <a:p>
            <a:pPr algn="l"/>
            <a:r>
              <a:rPr lang="en-US" dirty="0"/>
              <a:t>Michelle Bean, Area C </a:t>
            </a:r>
            <a:r>
              <a:rPr lang="en-US" dirty="0" smtClean="0"/>
              <a:t>Representative</a:t>
            </a:r>
          </a:p>
          <a:p>
            <a:pPr algn="l"/>
            <a:r>
              <a:rPr lang="en-US" dirty="0" smtClean="0"/>
              <a:t>Dolores Davison, Vice President</a:t>
            </a:r>
          </a:p>
          <a:p>
            <a:pPr algn="l"/>
            <a:r>
              <a:rPr lang="en-US" dirty="0" smtClean="0"/>
              <a:t>Nate Donahue, Representative At-Large</a:t>
            </a:r>
            <a:endParaRPr lang="en-US" dirty="0"/>
          </a:p>
          <a:p>
            <a:pPr algn="l"/>
            <a:endParaRPr lang="en-US" dirty="0"/>
          </a:p>
          <a:p>
            <a:pPr algn="l"/>
            <a:endParaRPr lang="en-US" dirty="0">
              <a:latin typeface="Times New Roman" panose="02020603050405020304" pitchFamily="18" charset="0"/>
              <a:ea typeface="Times New Roman" charset="0"/>
              <a:cs typeface="Times New Roman" panose="02020603050405020304" pitchFamily="18" charset="0"/>
            </a:endParaRPr>
          </a:p>
          <a:p>
            <a:endParaRPr lang="en-US" dirty="0">
              <a:latin typeface="Times New Roman" panose="02020603050405020304" pitchFamily="18" charset="0"/>
              <a:ea typeface="Times New Roman" charset="0"/>
              <a:cs typeface="Times New Roman" panose="02020603050405020304" pitchFamily="18" charset="0"/>
            </a:endParaRPr>
          </a:p>
          <a:p>
            <a:r>
              <a:rPr lang="en-US" sz="2000" dirty="0">
                <a:solidFill>
                  <a:schemeClr val="accent1"/>
                </a:solidFill>
                <a:latin typeface="Times New Roman" panose="02020603050405020304" pitchFamily="18" charset="0"/>
                <a:ea typeface="Times New Roman" charset="0"/>
                <a:cs typeface="Times New Roman" panose="02020603050405020304" pitchFamily="18" charset="0"/>
              </a:rPr>
              <a:t>Faculty Leadership Institute, Sheraton </a:t>
            </a:r>
            <a:r>
              <a:rPr lang="en-US" sz="2000" dirty="0" smtClean="0">
                <a:solidFill>
                  <a:schemeClr val="accent1"/>
                </a:solidFill>
                <a:latin typeface="Times New Roman" panose="02020603050405020304" pitchFamily="18" charset="0"/>
                <a:ea typeface="Times New Roman" charset="0"/>
                <a:cs typeface="Times New Roman" panose="02020603050405020304" pitchFamily="18" charset="0"/>
              </a:rPr>
              <a:t>Sacramento</a:t>
            </a:r>
            <a:endParaRPr lang="en-US" sz="2000" dirty="0">
              <a:solidFill>
                <a:schemeClr val="accent1"/>
              </a:solidFill>
              <a:latin typeface="Times New Roman" panose="02020603050405020304" pitchFamily="18" charset="0"/>
              <a:ea typeface="Times New Roman" charset="0"/>
              <a:cs typeface="Times New Roman" panose="02020603050405020304" pitchFamily="18" charset="0"/>
            </a:endParaRPr>
          </a:p>
          <a:p>
            <a:r>
              <a:rPr lang="en-US" sz="2000" dirty="0">
                <a:solidFill>
                  <a:schemeClr val="accent1"/>
                </a:solidFill>
                <a:latin typeface="Times New Roman" panose="02020603050405020304" pitchFamily="18" charset="0"/>
                <a:ea typeface="Times New Roman" charset="0"/>
                <a:cs typeface="Times New Roman" panose="02020603050405020304" pitchFamily="18" charset="0"/>
              </a:rPr>
              <a:t>June </a:t>
            </a:r>
            <a:r>
              <a:rPr lang="en-US" sz="2000" dirty="0" smtClean="0">
                <a:solidFill>
                  <a:schemeClr val="accent1"/>
                </a:solidFill>
                <a:latin typeface="Times New Roman" panose="02020603050405020304" pitchFamily="18" charset="0"/>
                <a:ea typeface="Times New Roman" charset="0"/>
                <a:cs typeface="Times New Roman" panose="02020603050405020304" pitchFamily="18" charset="0"/>
              </a:rPr>
              <a:t>14th, 2019</a:t>
            </a:r>
            <a:endParaRPr lang="en-US" sz="2000" dirty="0">
              <a:solidFill>
                <a:schemeClr val="accent1"/>
              </a:solidFill>
              <a:latin typeface="Times New Roman" panose="02020603050405020304" pitchFamily="18" charset="0"/>
              <a:ea typeface="Times New Roman" charset="0"/>
              <a:cs typeface="Times New Roman" panose="02020603050405020304" pitchFamily="18" charset="0"/>
            </a:endParaRPr>
          </a:p>
          <a:p>
            <a:r>
              <a:rPr lang="en-US" sz="2000" dirty="0">
                <a:solidFill>
                  <a:schemeClr val="accent1"/>
                </a:solidFill>
                <a:latin typeface="Times New Roman" panose="02020603050405020304" pitchFamily="18" charset="0"/>
                <a:ea typeface="Times New Roman" charset="0"/>
                <a:cs typeface="Times New Roman" panose="02020603050405020304" pitchFamily="18" charset="0"/>
              </a:rPr>
              <a:t>2:15-3:45 pm</a:t>
            </a:r>
          </a:p>
        </p:txBody>
      </p:sp>
      <p:pic>
        <p:nvPicPr>
          <p:cNvPr id="7" name="Picture 6" descr="ASCCC_Logo">
            <a:extLst>
              <a:ext uri="{FF2B5EF4-FFF2-40B4-BE49-F238E27FC236}">
                <a16:creationId xmlns:a16="http://schemas.microsoft.com/office/drawing/2014/main" id="{F64B2D26-7586-C24D-9AF7-636D15C8FA81}"/>
              </a:ext>
            </a:extLst>
          </p:cNvPr>
          <p:cNvPicPr/>
          <p:nvPr/>
        </p:nvPicPr>
        <p:blipFill>
          <a:blip r:embed="rId3"/>
          <a:srcRect/>
          <a:stretch>
            <a:fillRect/>
          </a:stretch>
        </p:blipFill>
        <p:spPr bwMode="auto">
          <a:xfrm>
            <a:off x="3543146" y="244195"/>
            <a:ext cx="4231670" cy="786470"/>
          </a:xfrm>
          <a:prstGeom prst="rect">
            <a:avLst/>
          </a:prstGeom>
          <a:noFill/>
          <a:ln w="9525">
            <a:noFill/>
            <a:miter lim="800000"/>
            <a:headEnd/>
            <a:tailEnd/>
          </a:ln>
        </p:spPr>
      </p:pic>
    </p:spTree>
    <p:extLst>
      <p:ext uri="{BB962C8B-B14F-4D97-AF65-F5344CB8AC3E}">
        <p14:creationId xmlns:p14="http://schemas.microsoft.com/office/powerpoint/2010/main" val="2210704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8780" y="160794"/>
            <a:ext cx="9031640" cy="707886"/>
          </a:xfrm>
          <a:prstGeom prst="rect">
            <a:avLst/>
          </a:prstGeom>
          <a:noFill/>
        </p:spPr>
        <p:txBody>
          <a:bodyPr wrap="none" rtlCol="0">
            <a:spAutoFit/>
          </a:bodyPr>
          <a:lstStyle/>
          <a:p>
            <a:r>
              <a:rPr lang="en-US" sz="4000" dirty="0" smtClean="0"/>
              <a:t>STEP FOUR: BUILDING YOUR TEAM</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09" y="4472628"/>
            <a:ext cx="3248937" cy="216379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35" y="1025189"/>
            <a:ext cx="3166111" cy="3166111"/>
          </a:xfrm>
          <a:prstGeom prst="rect">
            <a:avLst/>
          </a:prstGeom>
        </p:spPr>
      </p:pic>
      <p:pic>
        <p:nvPicPr>
          <p:cNvPr id="10" name="Picture 9" descr="ASCCC_Logo">
            <a:extLst>
              <a:ext uri="{FF2B5EF4-FFF2-40B4-BE49-F238E27FC236}">
                <a16:creationId xmlns:a16="http://schemas.microsoft.com/office/drawing/2014/main" id="{F64B2D26-7586-C24D-9AF7-636D15C8FA81}"/>
              </a:ext>
            </a:extLst>
          </p:cNvPr>
          <p:cNvPicPr/>
          <p:nvPr/>
        </p:nvPicPr>
        <p:blipFill>
          <a:blip r:embed="rId4"/>
          <a:srcRect/>
          <a:stretch>
            <a:fillRect/>
          </a:stretch>
        </p:blipFill>
        <p:spPr bwMode="auto">
          <a:xfrm>
            <a:off x="6346066" y="5849950"/>
            <a:ext cx="4231670" cy="786470"/>
          </a:xfrm>
          <a:prstGeom prst="rect">
            <a:avLst/>
          </a:prstGeom>
          <a:noFill/>
          <a:ln w="9525">
            <a:noFill/>
            <a:miter lim="800000"/>
            <a:headEnd/>
            <a:tailEnd/>
          </a:ln>
        </p:spPr>
      </p:pic>
      <p:sp>
        <p:nvSpPr>
          <p:cNvPr id="11" name="TextBox 10"/>
          <p:cNvSpPr txBox="1"/>
          <p:nvPr/>
        </p:nvSpPr>
        <p:spPr>
          <a:xfrm>
            <a:off x="3943060" y="1082339"/>
            <a:ext cx="8063426" cy="3785652"/>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The Local Senate President is responsible for making all</a:t>
            </a:r>
          </a:p>
          <a:p>
            <a:r>
              <a:rPr lang="en-US" sz="2400" dirty="0"/>
              <a:t> </a:t>
            </a:r>
            <a:r>
              <a:rPr lang="en-US" sz="2400" dirty="0" smtClean="0"/>
              <a:t>     faculty appointments to college committees</a:t>
            </a:r>
          </a:p>
          <a:p>
            <a:pPr marL="285750" indent="-285750">
              <a:buFont typeface="Arial" panose="020B0604020202020204" pitchFamily="34" charset="0"/>
              <a:buChar char="•"/>
            </a:pPr>
            <a:r>
              <a:rPr lang="en-US" sz="2400" dirty="0" smtClean="0"/>
              <a:t> Assemble diverse and inclusive coalitions that balance</a:t>
            </a:r>
          </a:p>
          <a:p>
            <a:pPr marL="285750" indent="-285750">
              <a:buFont typeface="Arial" panose="020B0604020202020204" pitchFamily="34" charset="0"/>
              <a:buChar char="•"/>
            </a:pPr>
            <a:r>
              <a:rPr lang="en-US" sz="2400" dirty="0" smtClean="0"/>
              <a:t>experience, expertise, and new leadership</a:t>
            </a:r>
          </a:p>
          <a:p>
            <a:pPr marL="285750" indent="-285750">
              <a:buFont typeface="Arial" panose="020B0604020202020204" pitchFamily="34" charset="0"/>
              <a:buChar char="•"/>
            </a:pPr>
            <a:r>
              <a:rPr lang="en-US" sz="2400" dirty="0" smtClean="0"/>
              <a:t>Assert faculty purview and build alliances</a:t>
            </a:r>
          </a:p>
          <a:p>
            <a:pPr marL="285750" indent="-285750">
              <a:buFont typeface="Arial" panose="020B0604020202020204" pitchFamily="34" charset="0"/>
              <a:buChar char="•"/>
            </a:pPr>
            <a:r>
              <a:rPr lang="en-US" sz="2400" dirty="0"/>
              <a:t>E</a:t>
            </a:r>
            <a:r>
              <a:rPr lang="en-US" sz="2400" dirty="0" smtClean="0"/>
              <a:t>nsure robust faculty participation in development </a:t>
            </a:r>
          </a:p>
          <a:p>
            <a:r>
              <a:rPr lang="en-US" sz="2400" dirty="0"/>
              <a:t> </a:t>
            </a:r>
            <a:r>
              <a:rPr lang="en-US" sz="2400" dirty="0" smtClean="0"/>
              <a:t>   of Curriculum, District Planning and Governance,</a:t>
            </a:r>
          </a:p>
          <a:p>
            <a:r>
              <a:rPr lang="en-US" sz="2400" dirty="0"/>
              <a:t> </a:t>
            </a:r>
            <a:r>
              <a:rPr lang="en-US" sz="2400" dirty="0" smtClean="0"/>
              <a:t>   Budget Development, Hiring Processes, and Student </a:t>
            </a:r>
          </a:p>
          <a:p>
            <a:r>
              <a:rPr lang="en-US" sz="2400" dirty="0"/>
              <a:t> </a:t>
            </a:r>
            <a:r>
              <a:rPr lang="en-US" sz="2400" dirty="0" smtClean="0"/>
              <a:t>   </a:t>
            </a:r>
            <a:r>
              <a:rPr lang="en-US" sz="2400" dirty="0" err="1" smtClean="0"/>
              <a:t>LIfe</a:t>
            </a:r>
            <a:endParaRPr lang="en-US" sz="2400" dirty="0" smtClean="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821412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089" y="5316196"/>
            <a:ext cx="3132754" cy="1392335"/>
          </a:xfrm>
          <a:prstGeom prst="rect">
            <a:avLst/>
          </a:prstGeom>
        </p:spPr>
      </p:pic>
      <p:sp>
        <p:nvSpPr>
          <p:cNvPr id="7" name="TextBox 6"/>
          <p:cNvSpPr txBox="1"/>
          <p:nvPr/>
        </p:nvSpPr>
        <p:spPr>
          <a:xfrm>
            <a:off x="324142" y="1047898"/>
            <a:ext cx="11593238" cy="4801314"/>
          </a:xfrm>
          <a:prstGeom prst="rect">
            <a:avLst/>
          </a:prstGeom>
          <a:noFill/>
        </p:spPr>
        <p:txBody>
          <a:bodyPr wrap="none" rtlCol="0">
            <a:spAutoFit/>
          </a:bodyPr>
          <a:lstStyle/>
          <a:p>
            <a:r>
              <a:rPr lang="en-US" sz="3200" dirty="0" smtClean="0"/>
              <a:t> The importance of COMMUNICATION</a:t>
            </a:r>
            <a:r>
              <a:rPr lang="en-US" sz="3200" dirty="0" smtClean="0"/>
              <a:t>:</a:t>
            </a:r>
          </a:p>
          <a:p>
            <a:pPr marL="457200" indent="-457200">
              <a:buFont typeface="Arial" panose="020B0604020202020204" pitchFamily="34" charset="0"/>
              <a:buChar char="•"/>
            </a:pPr>
            <a:r>
              <a:rPr lang="en-US" sz="3200" dirty="0" smtClean="0"/>
              <a:t>Respond to all emails, even if just briefly </a:t>
            </a:r>
            <a:endParaRPr lang="en-US" sz="3200" dirty="0" smtClean="0"/>
          </a:p>
          <a:p>
            <a:pPr marL="285750" indent="-285750">
              <a:buFont typeface="Arial" panose="020B0604020202020204" pitchFamily="34" charset="0"/>
              <a:buChar char="•"/>
            </a:pPr>
            <a:r>
              <a:rPr lang="en-US" sz="3200" dirty="0" smtClean="0"/>
              <a:t>Create </a:t>
            </a:r>
            <a:r>
              <a:rPr lang="en-US" sz="3200" dirty="0" smtClean="0"/>
              <a:t>spaces where people can be their authentic </a:t>
            </a:r>
            <a:r>
              <a:rPr lang="en-US" sz="3200" dirty="0" smtClean="0"/>
              <a:t>selves</a:t>
            </a:r>
          </a:p>
          <a:p>
            <a:pPr marL="285750" indent="-285750">
              <a:buFont typeface="Arial" panose="020B0604020202020204" pitchFamily="34" charset="0"/>
              <a:buChar char="•"/>
            </a:pPr>
            <a:r>
              <a:rPr lang="en-US" sz="3200" dirty="0" smtClean="0"/>
              <a:t>Educate and bridge conversation between constituent groups</a:t>
            </a:r>
          </a:p>
          <a:p>
            <a:pPr marL="285750" indent="-285750">
              <a:buFont typeface="Arial" panose="020B0604020202020204" pitchFamily="34" charset="0"/>
              <a:buChar char="•"/>
            </a:pPr>
            <a:r>
              <a:rPr lang="en-US" sz="3200" dirty="0" smtClean="0"/>
              <a:t>Build consensus and lead folks to the solution which that best</a:t>
            </a:r>
          </a:p>
          <a:p>
            <a:r>
              <a:rPr lang="en-US" sz="3200" dirty="0" smtClean="0"/>
              <a:t>   fosters student success and equitable outcomes</a:t>
            </a:r>
          </a:p>
          <a:p>
            <a:pPr marL="285750" indent="-285750">
              <a:buFont typeface="Arial" panose="020B0604020202020204" pitchFamily="34" charset="0"/>
              <a:buChar char="•"/>
            </a:pPr>
            <a:r>
              <a:rPr lang="en-US" sz="3200" dirty="0" smtClean="0"/>
              <a:t>Develop </a:t>
            </a:r>
            <a:r>
              <a:rPr lang="en-US" sz="3200" dirty="0" smtClean="0"/>
              <a:t>future leaders for providing mentorship </a:t>
            </a:r>
            <a:r>
              <a:rPr lang="en-US" sz="3200" dirty="0" smtClean="0"/>
              <a:t>and</a:t>
            </a:r>
          </a:p>
          <a:p>
            <a:r>
              <a:rPr lang="en-US" sz="3200" dirty="0" smtClean="0"/>
              <a:t> opportunities </a:t>
            </a:r>
            <a:r>
              <a:rPr lang="en-US" sz="3200" dirty="0" smtClean="0"/>
              <a:t>for professional development</a:t>
            </a:r>
          </a:p>
          <a:p>
            <a:endParaRPr lang="en-US" sz="3200" dirty="0" smtClean="0"/>
          </a:p>
          <a:p>
            <a:pPr marL="285750" indent="-285750">
              <a:buFont typeface="Arial" panose="020B0604020202020204" pitchFamily="34" charset="0"/>
              <a:buChar char="•"/>
            </a:pPr>
            <a:endParaRPr lang="en-US" dirty="0"/>
          </a:p>
        </p:txBody>
      </p:sp>
      <p:pic>
        <p:nvPicPr>
          <p:cNvPr id="5" name="Picture 4" descr="ASCCC_Logo">
            <a:extLst>
              <a:ext uri="{FF2B5EF4-FFF2-40B4-BE49-F238E27FC236}">
                <a16:creationId xmlns:a16="http://schemas.microsoft.com/office/drawing/2014/main" id="{F64B2D26-7586-C24D-9AF7-636D15C8FA81}"/>
              </a:ext>
            </a:extLst>
          </p:cNvPr>
          <p:cNvPicPr/>
          <p:nvPr/>
        </p:nvPicPr>
        <p:blipFill>
          <a:blip r:embed="rId3"/>
          <a:srcRect/>
          <a:stretch>
            <a:fillRect/>
          </a:stretch>
        </p:blipFill>
        <p:spPr bwMode="auto">
          <a:xfrm>
            <a:off x="3730918" y="244195"/>
            <a:ext cx="4231670" cy="786470"/>
          </a:xfrm>
          <a:prstGeom prst="rect">
            <a:avLst/>
          </a:prstGeom>
          <a:noFill/>
          <a:ln w="9525">
            <a:noFill/>
            <a:miter lim="800000"/>
            <a:headEnd/>
            <a:tailEnd/>
          </a:ln>
        </p:spPr>
      </p:pic>
    </p:spTree>
    <p:extLst>
      <p:ext uri="{BB962C8B-B14F-4D97-AF65-F5344CB8AC3E}">
        <p14:creationId xmlns:p14="http://schemas.microsoft.com/office/powerpoint/2010/main" val="1565117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75" y="868680"/>
            <a:ext cx="10730823" cy="4893647"/>
          </a:xfrm>
          <a:prstGeom prst="rect">
            <a:avLst/>
          </a:prstGeom>
          <a:noFill/>
        </p:spPr>
        <p:txBody>
          <a:bodyPr wrap="none" rtlCol="0">
            <a:spAutoFit/>
          </a:bodyPr>
          <a:lstStyle/>
          <a:p>
            <a:pPr algn="ctr"/>
            <a:r>
              <a:rPr lang="en-US" sz="3600" dirty="0" smtClean="0"/>
              <a:t>RECIPES FOR</a:t>
            </a:r>
            <a:r>
              <a:rPr lang="en-US" sz="3600" dirty="0" smtClean="0"/>
              <a:t> </a:t>
            </a:r>
            <a:r>
              <a:rPr lang="en-US" sz="3600" dirty="0" smtClean="0"/>
              <a:t>SUCCESS</a:t>
            </a:r>
          </a:p>
          <a:p>
            <a:pPr marL="285750" indent="-285750">
              <a:buFont typeface="Arial" panose="020B0604020202020204" pitchFamily="34" charset="0"/>
              <a:buChar char="•"/>
            </a:pPr>
            <a:r>
              <a:rPr lang="en-US" sz="2800" dirty="0" smtClean="0"/>
              <a:t>Hold regular meetings with clear and effective agendas</a:t>
            </a:r>
          </a:p>
          <a:p>
            <a:pPr marL="285750" indent="-285750">
              <a:buFont typeface="Arial" panose="020B0604020202020204" pitchFamily="34" charset="0"/>
              <a:buChar char="•"/>
            </a:pPr>
            <a:r>
              <a:rPr lang="en-US" sz="2800" dirty="0" smtClean="0"/>
              <a:t>Set yearly goals for the committee and commit them to writing</a:t>
            </a:r>
          </a:p>
          <a:p>
            <a:pPr marL="285750" indent="-285750">
              <a:buFont typeface="Arial" panose="020B0604020202020204" pitchFamily="34" charset="0"/>
              <a:buChar char="•"/>
            </a:pPr>
            <a:r>
              <a:rPr lang="en-US" sz="2800" dirty="0" smtClean="0"/>
              <a:t>Amplify faculty, student and classified voices, work in good faith </a:t>
            </a:r>
          </a:p>
          <a:p>
            <a:r>
              <a:rPr lang="en-US" sz="2800" dirty="0"/>
              <a:t> </a:t>
            </a:r>
            <a:r>
              <a:rPr lang="en-US" sz="2800" dirty="0" smtClean="0"/>
              <a:t>  with partners and allies in </a:t>
            </a:r>
            <a:r>
              <a:rPr lang="en-US" sz="2800" dirty="0" err="1" smtClean="0"/>
              <a:t>adminstration</a:t>
            </a:r>
            <a:r>
              <a:rPr lang="en-US" sz="2800" dirty="0" smtClean="0"/>
              <a:t> </a:t>
            </a:r>
          </a:p>
          <a:p>
            <a:pPr marL="285750" indent="-285750">
              <a:buFont typeface="Arial" panose="020B0604020202020204" pitchFamily="34" charset="0"/>
              <a:buChar char="•"/>
            </a:pPr>
            <a:r>
              <a:rPr lang="en-US" sz="2800" dirty="0" smtClean="0"/>
              <a:t>Present strategies for achieving goals of student </a:t>
            </a:r>
            <a:r>
              <a:rPr lang="en-US" sz="2800" dirty="0" smtClean="0"/>
              <a:t>success to all</a:t>
            </a:r>
          </a:p>
          <a:p>
            <a:r>
              <a:rPr lang="en-US" sz="2800" dirty="0" smtClean="0"/>
              <a:t>    </a:t>
            </a:r>
            <a:r>
              <a:rPr lang="en-US" sz="2800" dirty="0" err="1" smtClean="0"/>
              <a:t>c</a:t>
            </a:r>
            <a:r>
              <a:rPr lang="en-US" sz="2800" dirty="0" err="1" smtClean="0"/>
              <a:t>onstitent</a:t>
            </a:r>
            <a:r>
              <a:rPr lang="en-US" sz="2800" dirty="0" smtClean="0"/>
              <a:t> groups and planning committees</a:t>
            </a:r>
            <a:endParaRPr lang="en-US" sz="2800" dirty="0" smtClean="0"/>
          </a:p>
          <a:p>
            <a:pPr marL="285750" indent="-285750">
              <a:buFont typeface="Arial" panose="020B0604020202020204" pitchFamily="34" charset="0"/>
              <a:buChar char="•"/>
            </a:pPr>
            <a:r>
              <a:rPr lang="en-US" sz="2800" dirty="0" smtClean="0"/>
              <a:t>Attend Board Meetings, </a:t>
            </a:r>
            <a:r>
              <a:rPr lang="en-US" sz="2800" dirty="0" smtClean="0"/>
              <a:t>develop </a:t>
            </a:r>
            <a:r>
              <a:rPr lang="en-US" sz="2800" dirty="0" smtClean="0"/>
              <a:t>relationships across the college</a:t>
            </a:r>
          </a:p>
          <a:p>
            <a:pPr marL="285750" indent="-285750">
              <a:buFont typeface="Arial" panose="020B0604020202020204" pitchFamily="34" charset="0"/>
              <a:buChar char="•"/>
            </a:pPr>
            <a:endParaRPr lang="en-US" sz="2800" dirty="0" smtClean="0"/>
          </a:p>
          <a:p>
            <a:endParaRPr lang="en-US" sz="2800" dirty="0" smtClean="0"/>
          </a:p>
          <a:p>
            <a:pPr marL="285750" indent="-285750">
              <a:buFont typeface="Arial" panose="020B0604020202020204" pitchFamily="34" charset="0"/>
              <a:buChar char="•"/>
            </a:pPr>
            <a:endParaRPr lang="en-US" sz="24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418" y="4653238"/>
            <a:ext cx="3063240" cy="2103425"/>
          </a:xfrm>
          <a:prstGeom prst="rect">
            <a:avLst/>
          </a:prstGeom>
        </p:spPr>
      </p:pic>
      <p:pic>
        <p:nvPicPr>
          <p:cNvPr id="8" name="Picture 7" descr="ASCCC_Logo">
            <a:extLst>
              <a:ext uri="{FF2B5EF4-FFF2-40B4-BE49-F238E27FC236}">
                <a16:creationId xmlns:a16="http://schemas.microsoft.com/office/drawing/2014/main" id="{F64B2D26-7586-C24D-9AF7-636D15C8FA81}"/>
              </a:ext>
            </a:extLst>
          </p:cNvPr>
          <p:cNvPicPr/>
          <p:nvPr/>
        </p:nvPicPr>
        <p:blipFill>
          <a:blip r:embed="rId3"/>
          <a:srcRect/>
          <a:stretch>
            <a:fillRect/>
          </a:stretch>
        </p:blipFill>
        <p:spPr bwMode="auto">
          <a:xfrm>
            <a:off x="3730918" y="82210"/>
            <a:ext cx="4231670" cy="786470"/>
          </a:xfrm>
          <a:prstGeom prst="rect">
            <a:avLst/>
          </a:prstGeom>
          <a:noFill/>
          <a:ln w="9525">
            <a:noFill/>
            <a:miter lim="800000"/>
            <a:headEnd/>
            <a:tailEnd/>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5923" y="4653238"/>
            <a:ext cx="2682240" cy="2002494"/>
          </a:xfrm>
          <a:prstGeom prst="rect">
            <a:avLst/>
          </a:prstGeom>
        </p:spPr>
      </p:pic>
    </p:spTree>
    <p:extLst>
      <p:ext uri="{BB962C8B-B14F-4D97-AF65-F5344CB8AC3E}">
        <p14:creationId xmlns:p14="http://schemas.microsoft.com/office/powerpoint/2010/main" val="179536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896" y="2231343"/>
            <a:ext cx="7801710" cy="3900855"/>
          </a:xfrm>
          <a:prstGeom prst="rect">
            <a:avLst/>
          </a:prstGeom>
        </p:spPr>
      </p:pic>
      <p:sp>
        <p:nvSpPr>
          <p:cNvPr id="3" name="TextBox 2"/>
          <p:cNvSpPr txBox="1"/>
          <p:nvPr/>
        </p:nvSpPr>
        <p:spPr>
          <a:xfrm>
            <a:off x="1402620" y="907904"/>
            <a:ext cx="9310562" cy="1323439"/>
          </a:xfrm>
          <a:prstGeom prst="rect">
            <a:avLst/>
          </a:prstGeom>
          <a:noFill/>
        </p:spPr>
        <p:txBody>
          <a:bodyPr wrap="none" rtlCol="0">
            <a:spAutoFit/>
          </a:bodyPr>
          <a:lstStyle/>
          <a:p>
            <a:pPr algn="ctr"/>
            <a:r>
              <a:rPr lang="en-US" sz="4000" dirty="0" smtClean="0"/>
              <a:t>AVOID DRAMA!</a:t>
            </a:r>
          </a:p>
          <a:p>
            <a:pPr algn="ctr"/>
            <a:r>
              <a:rPr lang="en-US" sz="4000" dirty="0" smtClean="0"/>
              <a:t>We are not playing the Game of Thrones</a:t>
            </a:r>
          </a:p>
        </p:txBody>
      </p:sp>
      <p:pic>
        <p:nvPicPr>
          <p:cNvPr id="4" name="Picture 3" descr="ASCCC_Logo">
            <a:extLst>
              <a:ext uri="{FF2B5EF4-FFF2-40B4-BE49-F238E27FC236}">
                <a16:creationId xmlns:a16="http://schemas.microsoft.com/office/drawing/2014/main" id="{F64B2D26-7586-C24D-9AF7-636D15C8FA81}"/>
              </a:ext>
            </a:extLst>
          </p:cNvPr>
          <p:cNvPicPr/>
          <p:nvPr/>
        </p:nvPicPr>
        <p:blipFill>
          <a:blip r:embed="rId3"/>
          <a:srcRect/>
          <a:stretch>
            <a:fillRect/>
          </a:stretch>
        </p:blipFill>
        <p:spPr bwMode="auto">
          <a:xfrm>
            <a:off x="3827633" y="86265"/>
            <a:ext cx="4231670" cy="786470"/>
          </a:xfrm>
          <a:prstGeom prst="rect">
            <a:avLst/>
          </a:prstGeom>
          <a:noFill/>
          <a:ln w="9525">
            <a:noFill/>
            <a:miter lim="800000"/>
            <a:headEnd/>
            <a:tailEnd/>
          </a:ln>
        </p:spPr>
      </p:pic>
    </p:spTree>
    <p:extLst>
      <p:ext uri="{BB962C8B-B14F-4D97-AF65-F5344CB8AC3E}">
        <p14:creationId xmlns:p14="http://schemas.microsoft.com/office/powerpoint/2010/main" val="2583863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4107" y="0"/>
            <a:ext cx="10752992" cy="5447645"/>
          </a:xfrm>
          <a:prstGeom prst="rect">
            <a:avLst/>
          </a:prstGeom>
          <a:noFill/>
        </p:spPr>
        <p:txBody>
          <a:bodyPr wrap="square" rtlCol="0">
            <a:spAutoFit/>
          </a:bodyPr>
          <a:lstStyle/>
          <a:p>
            <a:pPr algn="ctr"/>
            <a:r>
              <a:rPr lang="en-US" sz="3200" dirty="0" smtClean="0">
                <a:solidFill>
                  <a:srgbClr val="FF00FF"/>
                </a:solidFill>
              </a:rPr>
              <a:t>STEP FIVE: ACHIEVING SUCCESS</a:t>
            </a:r>
            <a:endParaRPr lang="en-US" sz="2400" dirty="0" smtClean="0">
              <a:solidFill>
                <a:srgbClr val="FF00FF"/>
              </a:solidFill>
            </a:endParaRPr>
          </a:p>
          <a:p>
            <a:pPr marL="285750" indent="-285750">
              <a:buFont typeface="Arial" panose="020B0604020202020204" pitchFamily="34" charset="0"/>
              <a:buChar char="•"/>
            </a:pPr>
            <a:r>
              <a:rPr lang="en-US" sz="2000" dirty="0" smtClean="0"/>
              <a:t>The Senate becomes a respected space of expertise, collaboration and influence</a:t>
            </a:r>
          </a:p>
          <a:p>
            <a:pPr marL="285750" indent="-285750">
              <a:buFont typeface="Arial" panose="020B0604020202020204" pitchFamily="34" charset="0"/>
              <a:buChar char="•"/>
            </a:pPr>
            <a:r>
              <a:rPr lang="en-US" sz="2000" dirty="0" smtClean="0"/>
              <a:t>The campus understands the 10+1 and the Senate is actively engaged with decision making regarding all pertaining issues, via joint committees and other groups.</a:t>
            </a:r>
          </a:p>
          <a:p>
            <a:pPr marL="285750" indent="-285750">
              <a:buFont typeface="Arial" panose="020B0604020202020204" pitchFamily="34" charset="0"/>
              <a:buChar char="•"/>
            </a:pPr>
            <a:r>
              <a:rPr lang="en-US" sz="2000" dirty="0" smtClean="0"/>
              <a:t>The practice of equity is the foundation of senate culture and a top priority for your college</a:t>
            </a:r>
          </a:p>
          <a:p>
            <a:pPr marL="285750" indent="-285750">
              <a:buFont typeface="Arial" panose="020B0604020202020204" pitchFamily="34" charset="0"/>
              <a:buChar char="•"/>
            </a:pPr>
            <a:r>
              <a:rPr lang="en-US" sz="2000" dirty="0" smtClean="0"/>
              <a:t>The senate is engaged with and has positive relationships with all constituent groups at the college, including but not limited to faculty, students, classified professionals, bargaining units, and the board of trustees.</a:t>
            </a:r>
          </a:p>
          <a:p>
            <a:pPr marL="285750" indent="-285750">
              <a:buFont typeface="Arial" panose="020B0604020202020204" pitchFamily="34" charset="0"/>
              <a:buChar char="•"/>
            </a:pPr>
            <a:r>
              <a:rPr lang="en-US" sz="2000" dirty="0" smtClean="0"/>
              <a:t>The organization is emotionally healthy, fiscally sound, full of participating member who are actually having fun and building community, and you are developing tomorrow’s leaders.</a:t>
            </a:r>
          </a:p>
          <a:p>
            <a:pPr marL="285750" indent="-285750">
              <a:buFont typeface="Arial" panose="020B0604020202020204" pitchFamily="34" charset="0"/>
              <a:buChar char="•"/>
            </a:pPr>
            <a:r>
              <a:rPr lang="en-US" sz="2000" dirty="0" smtClean="0"/>
              <a:t>You are emotionally, physically, mentally and spiritually fulfilled.  You have grown as a leader, professional, and human.  You are not burnt out, but ready for your next challenge.</a:t>
            </a:r>
          </a:p>
          <a:p>
            <a:pPr marL="285750" indent="-285750">
              <a:buFont typeface="Arial" panose="020B0604020202020204" pitchFamily="34" charset="0"/>
              <a:buChar char="•"/>
            </a:pPr>
            <a:endParaRPr lang="en-US" sz="2000" dirty="0"/>
          </a:p>
          <a:p>
            <a:endParaRPr lang="en-US" sz="2000" dirty="0" smtClean="0"/>
          </a:p>
          <a:p>
            <a:pPr marL="285750" indent="-285750">
              <a:buFont typeface="Arial" panose="020B0604020202020204" pitchFamily="34" charset="0"/>
              <a:buChar char="•"/>
            </a:pPr>
            <a:endParaRPr lang="en-US" dirty="0"/>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3379" t="-202" r="16553" b="-176"/>
          <a:stretch/>
        </p:blipFill>
        <p:spPr>
          <a:xfrm rot="10800000" flipV="1">
            <a:off x="263768" y="4229099"/>
            <a:ext cx="2716824" cy="218928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593" y="4256641"/>
            <a:ext cx="2936630" cy="22036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7223" y="4229100"/>
            <a:ext cx="1941635" cy="2258769"/>
          </a:xfrm>
          <a:prstGeom prst="rect">
            <a:avLst/>
          </a:prstGeom>
        </p:spPr>
      </p:pic>
      <p:pic>
        <p:nvPicPr>
          <p:cNvPr id="9" name="Picture 8" descr="ASCCC_Logo">
            <a:extLst>
              <a:ext uri="{FF2B5EF4-FFF2-40B4-BE49-F238E27FC236}">
                <a16:creationId xmlns:a16="http://schemas.microsoft.com/office/drawing/2014/main" id="{F64B2D26-7586-C24D-9AF7-636D15C8FA81}"/>
              </a:ext>
            </a:extLst>
          </p:cNvPr>
          <p:cNvPicPr/>
          <p:nvPr/>
        </p:nvPicPr>
        <p:blipFill>
          <a:blip r:embed="rId5"/>
          <a:srcRect/>
          <a:stretch>
            <a:fillRect/>
          </a:stretch>
        </p:blipFill>
        <p:spPr bwMode="auto">
          <a:xfrm>
            <a:off x="3801388" y="6108405"/>
            <a:ext cx="4231670" cy="786470"/>
          </a:xfrm>
          <a:prstGeom prst="rect">
            <a:avLst/>
          </a:prstGeom>
          <a:noFill/>
          <a:ln w="9525">
            <a:noFill/>
            <a:miter lim="800000"/>
            <a:headEnd/>
            <a:tailEnd/>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8858" y="4229099"/>
            <a:ext cx="2952934" cy="196979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12871" y="4229098"/>
            <a:ext cx="1324143" cy="1969799"/>
          </a:xfrm>
          <a:prstGeom prst="rect">
            <a:avLst/>
          </a:prstGeom>
        </p:spPr>
      </p:pic>
    </p:spTree>
    <p:extLst>
      <p:ext uri="{BB962C8B-B14F-4D97-AF65-F5344CB8AC3E}">
        <p14:creationId xmlns:p14="http://schemas.microsoft.com/office/powerpoint/2010/main" val="3309817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9313" y="828626"/>
            <a:ext cx="327333" cy="369332"/>
          </a:xfrm>
          <a:prstGeom prst="rect">
            <a:avLst/>
          </a:prstGeom>
          <a:noFill/>
        </p:spPr>
        <p:txBody>
          <a:bodyPr wrap="none" rtlCol="0">
            <a:spAutoFit/>
          </a:bodyPr>
          <a:lstStyle/>
          <a:p>
            <a:pPr algn="ctr"/>
            <a:r>
              <a:rPr lang="en-US" dirty="0" smtClean="0"/>
              <a:t>T</a:t>
            </a:r>
          </a:p>
        </p:txBody>
      </p:sp>
      <p:sp>
        <p:nvSpPr>
          <p:cNvPr id="5" name="TextBox 4"/>
          <p:cNvSpPr txBox="1"/>
          <p:nvPr/>
        </p:nvSpPr>
        <p:spPr>
          <a:xfrm>
            <a:off x="343682" y="545124"/>
            <a:ext cx="11718594" cy="3662541"/>
          </a:xfrm>
          <a:prstGeom prst="rect">
            <a:avLst/>
          </a:prstGeom>
          <a:noFill/>
        </p:spPr>
        <p:txBody>
          <a:bodyPr wrap="none" rtlCol="0">
            <a:spAutoFit/>
          </a:bodyPr>
          <a:lstStyle/>
          <a:p>
            <a:pPr algn="ctr"/>
            <a:r>
              <a:rPr lang="en-US" sz="4400" dirty="0" smtClean="0"/>
              <a:t>CONVERSATION CIRCLE:</a:t>
            </a:r>
          </a:p>
          <a:p>
            <a:pPr algn="ctr"/>
            <a:endParaRPr lang="en-US" sz="2000" dirty="0"/>
          </a:p>
          <a:p>
            <a:pPr algn="ctr"/>
            <a:r>
              <a:rPr lang="en-US" sz="2400" dirty="0" smtClean="0"/>
              <a:t>What are you most excited about in your leadership role?</a:t>
            </a:r>
          </a:p>
          <a:p>
            <a:pPr algn="ctr"/>
            <a:endParaRPr lang="en-US" sz="2400" dirty="0" smtClean="0"/>
          </a:p>
          <a:p>
            <a:pPr algn="ctr"/>
            <a:r>
              <a:rPr lang="en-US" sz="2400" dirty="0" smtClean="0"/>
              <a:t>What do you think will be some of your biggest challenges on your campus?</a:t>
            </a:r>
          </a:p>
          <a:p>
            <a:pPr algn="ctr"/>
            <a:endParaRPr lang="en-US" sz="2400" dirty="0" smtClean="0"/>
          </a:p>
          <a:p>
            <a:pPr algn="ctr"/>
            <a:r>
              <a:rPr lang="en-US" sz="2400" dirty="0" smtClean="0"/>
              <a:t>What strengths that you already have will you draw on in order to accomplish your goals?</a:t>
            </a:r>
          </a:p>
          <a:p>
            <a:pPr algn="ctr"/>
            <a:endParaRPr lang="en-US" sz="2400" dirty="0" smtClean="0"/>
          </a:p>
          <a:p>
            <a:pPr algn="ctr"/>
            <a:r>
              <a:rPr lang="en-US" sz="2400" dirty="0" smtClean="0"/>
              <a:t>What aspects of your leadership can you work on to improve the quality of your experience?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6896" y="4207665"/>
            <a:ext cx="2563415" cy="2650335"/>
          </a:xfrm>
          <a:prstGeom prst="rect">
            <a:avLst/>
          </a:prstGeom>
        </p:spPr>
      </p:pic>
    </p:spTree>
    <p:extLst>
      <p:ext uri="{BB962C8B-B14F-4D97-AF65-F5344CB8AC3E}">
        <p14:creationId xmlns:p14="http://schemas.microsoft.com/office/powerpoint/2010/main" val="4256591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5712" y="1894114"/>
            <a:ext cx="9531776" cy="3416320"/>
          </a:xfrm>
          <a:prstGeom prst="rect">
            <a:avLst/>
          </a:prstGeom>
          <a:noFill/>
        </p:spPr>
        <p:txBody>
          <a:bodyPr wrap="none" rtlCol="0">
            <a:spAutoFit/>
          </a:bodyPr>
          <a:lstStyle/>
          <a:p>
            <a:pPr algn="ctr"/>
            <a:r>
              <a:rPr lang="en-US" sz="2400" dirty="0" smtClean="0"/>
              <a:t>WELCOME TO OUR BREAKOUT!</a:t>
            </a:r>
          </a:p>
          <a:p>
            <a:pPr marL="342900" indent="-342900" algn="ctr">
              <a:buFont typeface="Arial" panose="020B0604020202020204" pitchFamily="34" charset="0"/>
              <a:buChar char="•"/>
            </a:pPr>
            <a:endParaRPr lang="en-US" sz="2400" dirty="0"/>
          </a:p>
          <a:p>
            <a:pPr algn="ctr"/>
            <a:r>
              <a:rPr lang="en-US" sz="2400" dirty="0" smtClean="0"/>
              <a:t>GETTING TO KNOW YOU, GETTING TO KNOW ALL ABOUT YOU:</a:t>
            </a:r>
          </a:p>
          <a:p>
            <a:pPr marL="342900" indent="-342900" algn="ctr">
              <a:buFont typeface="Arial" panose="020B0604020202020204" pitchFamily="34" charset="0"/>
              <a:buChar char="•"/>
            </a:pPr>
            <a:endParaRPr lang="en-US" sz="2400" dirty="0"/>
          </a:p>
          <a:p>
            <a:pPr marL="342900" indent="-342900" algn="ctr">
              <a:buFont typeface="Arial" panose="020B0604020202020204" pitchFamily="34" charset="0"/>
              <a:buChar char="•"/>
            </a:pPr>
            <a:r>
              <a:rPr lang="en-US" sz="2400" dirty="0" smtClean="0"/>
              <a:t>NAME</a:t>
            </a:r>
          </a:p>
          <a:p>
            <a:pPr marL="342900" indent="-342900" algn="ctr">
              <a:buFont typeface="Arial" panose="020B0604020202020204" pitchFamily="34" charset="0"/>
              <a:buChar char="•"/>
            </a:pPr>
            <a:r>
              <a:rPr lang="en-US" sz="2400" dirty="0" smtClean="0"/>
              <a:t>COLLEGE</a:t>
            </a:r>
          </a:p>
          <a:p>
            <a:pPr marL="342900" indent="-342900" algn="ctr">
              <a:buFont typeface="Arial" panose="020B0604020202020204" pitchFamily="34" charset="0"/>
              <a:buChar char="•"/>
            </a:pPr>
            <a:r>
              <a:rPr lang="en-US" sz="2400" dirty="0" smtClean="0"/>
              <a:t>LEADERSHIP ROLE</a:t>
            </a:r>
          </a:p>
          <a:p>
            <a:pPr marL="342900" indent="-342900" algn="ctr">
              <a:buFont typeface="Arial" panose="020B0604020202020204" pitchFamily="34" charset="0"/>
              <a:buChar char="•"/>
            </a:pPr>
            <a:endParaRPr lang="en-US" sz="2400" dirty="0"/>
          </a:p>
          <a:p>
            <a:pPr algn="ctr"/>
            <a:endParaRPr lang="en-US" sz="2400" dirty="0"/>
          </a:p>
        </p:txBody>
      </p:sp>
      <p:pic>
        <p:nvPicPr>
          <p:cNvPr id="5" name="Picture 4" descr="ASCCC_Logo">
            <a:extLst>
              <a:ext uri="{FF2B5EF4-FFF2-40B4-BE49-F238E27FC236}">
                <a16:creationId xmlns:a16="http://schemas.microsoft.com/office/drawing/2014/main" id="{F64B2D26-7586-C24D-9AF7-636D15C8FA81}"/>
              </a:ext>
            </a:extLst>
          </p:cNvPr>
          <p:cNvPicPr/>
          <p:nvPr/>
        </p:nvPicPr>
        <p:blipFill>
          <a:blip r:embed="rId2"/>
          <a:srcRect/>
          <a:stretch>
            <a:fillRect/>
          </a:stretch>
        </p:blipFill>
        <p:spPr bwMode="auto">
          <a:xfrm>
            <a:off x="3730918" y="244195"/>
            <a:ext cx="4231670" cy="786470"/>
          </a:xfrm>
          <a:prstGeom prst="rect">
            <a:avLst/>
          </a:prstGeom>
          <a:noFill/>
          <a:ln w="9525">
            <a:noFill/>
            <a:miter lim="800000"/>
            <a:headEnd/>
            <a:tailEnd/>
          </a:ln>
        </p:spPr>
      </p:pic>
    </p:spTree>
    <p:extLst>
      <p:ext uri="{BB962C8B-B14F-4D97-AF65-F5344CB8AC3E}">
        <p14:creationId xmlns:p14="http://schemas.microsoft.com/office/powerpoint/2010/main" val="289037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8092" y="1619793"/>
            <a:ext cx="11633314" cy="5139869"/>
          </a:xfrm>
          <a:prstGeom prst="rect">
            <a:avLst/>
          </a:prstGeom>
          <a:noFill/>
        </p:spPr>
        <p:txBody>
          <a:bodyPr wrap="none" rtlCol="0">
            <a:spAutoFit/>
          </a:bodyPr>
          <a:lstStyle/>
          <a:p>
            <a:pPr algn="ctr"/>
            <a:r>
              <a:rPr lang="en-US" sz="4800" dirty="0" smtClean="0">
                <a:solidFill>
                  <a:schemeClr val="accent1">
                    <a:lumMod val="50000"/>
                  </a:schemeClr>
                </a:solidFill>
              </a:rPr>
              <a:t>STEP ONE: ACCEPTANCE</a:t>
            </a:r>
            <a:endParaRPr lang="en-US" sz="4800" dirty="0" smtClean="0"/>
          </a:p>
          <a:p>
            <a:pPr algn="ctr"/>
            <a:r>
              <a:rPr lang="en-US" sz="4000" dirty="0" smtClean="0"/>
              <a:t>You are the same person, but you have a new role</a:t>
            </a:r>
          </a:p>
          <a:p>
            <a:pPr algn="ctr"/>
            <a:endParaRPr lang="en-US" sz="4000" dirty="0" smtClean="0"/>
          </a:p>
          <a:p>
            <a:pPr marL="685800" indent="-685800" algn="ctr">
              <a:buFont typeface="Arial" panose="020B0604020202020204" pitchFamily="34" charset="0"/>
              <a:buChar char="•"/>
            </a:pPr>
            <a:r>
              <a:rPr lang="en-US" sz="4000" dirty="0" smtClean="0"/>
              <a:t>Own your role</a:t>
            </a:r>
          </a:p>
          <a:p>
            <a:pPr marL="685800" indent="-685800" algn="ctr">
              <a:buFont typeface="Arial" panose="020B0604020202020204" pitchFamily="34" charset="0"/>
              <a:buChar char="•"/>
            </a:pPr>
            <a:r>
              <a:rPr lang="en-US" sz="4000" dirty="0" smtClean="0"/>
              <a:t>Understand Your Duties</a:t>
            </a:r>
          </a:p>
          <a:p>
            <a:pPr marL="685800" indent="-685800" algn="ctr">
              <a:buFont typeface="Arial" panose="020B0604020202020204" pitchFamily="34" charset="0"/>
              <a:buChar char="•"/>
            </a:pPr>
            <a:r>
              <a:rPr lang="en-US" sz="4000" dirty="0" smtClean="0"/>
              <a:t>Know the context of how you became a leader</a:t>
            </a:r>
          </a:p>
          <a:p>
            <a:pPr marL="685800" indent="-685800" algn="ctr">
              <a:buFont typeface="Arial" panose="020B0604020202020204" pitchFamily="34" charset="0"/>
              <a:buChar char="•"/>
            </a:pPr>
            <a:r>
              <a:rPr lang="en-US" sz="4000" dirty="0" smtClean="0"/>
              <a:t>You are now a public figure on</a:t>
            </a:r>
          </a:p>
          <a:p>
            <a:pPr algn="ctr"/>
            <a:r>
              <a:rPr lang="en-US" sz="4000" dirty="0" smtClean="0"/>
              <a:t> your campus, and folks are watching and listening</a:t>
            </a:r>
            <a:endParaRPr lang="en-US" sz="4000" dirty="0"/>
          </a:p>
        </p:txBody>
      </p:sp>
      <p:pic>
        <p:nvPicPr>
          <p:cNvPr id="6" name="Picture 5" descr="ASCCC_Logo">
            <a:extLst>
              <a:ext uri="{FF2B5EF4-FFF2-40B4-BE49-F238E27FC236}">
                <a16:creationId xmlns:a16="http://schemas.microsoft.com/office/drawing/2014/main" id="{F64B2D26-7586-C24D-9AF7-636D15C8FA81}"/>
              </a:ext>
            </a:extLst>
          </p:cNvPr>
          <p:cNvPicPr/>
          <p:nvPr/>
        </p:nvPicPr>
        <p:blipFill>
          <a:blip r:embed="rId2"/>
          <a:srcRect/>
          <a:stretch>
            <a:fillRect/>
          </a:stretch>
        </p:blipFill>
        <p:spPr bwMode="auto">
          <a:xfrm>
            <a:off x="3958914" y="244195"/>
            <a:ext cx="4231670" cy="786470"/>
          </a:xfrm>
          <a:prstGeom prst="rect">
            <a:avLst/>
          </a:prstGeom>
          <a:noFill/>
          <a:ln w="9525">
            <a:noFill/>
            <a:miter lim="800000"/>
            <a:headEnd/>
            <a:tailEnd/>
          </a:ln>
        </p:spPr>
      </p:pic>
    </p:spTree>
    <p:extLst>
      <p:ext uri="{BB962C8B-B14F-4D97-AF65-F5344CB8AC3E}">
        <p14:creationId xmlns:p14="http://schemas.microsoft.com/office/powerpoint/2010/main" val="298176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866" y="2117816"/>
            <a:ext cx="11458586" cy="3539430"/>
          </a:xfrm>
          <a:prstGeom prst="rect">
            <a:avLst/>
          </a:prstGeom>
          <a:noFill/>
        </p:spPr>
        <p:txBody>
          <a:bodyPr wrap="none" rtlCol="0">
            <a:spAutoFit/>
          </a:bodyPr>
          <a:lstStyle/>
          <a:p>
            <a:pPr algn="ctr"/>
            <a:r>
              <a:rPr lang="en-US" sz="3200" dirty="0" smtClean="0"/>
              <a:t>STEP TWO: INSPIRATION AND EMULATION</a:t>
            </a:r>
          </a:p>
          <a:p>
            <a:pPr algn="ctr"/>
            <a:endParaRPr lang="en-US" sz="3200" dirty="0" smtClean="0"/>
          </a:p>
          <a:p>
            <a:pPr marL="285750" indent="-285750" algn="ctr">
              <a:buFont typeface="Arial" panose="020B0604020202020204" pitchFamily="34" charset="0"/>
              <a:buChar char="•"/>
            </a:pPr>
            <a:r>
              <a:rPr lang="en-US" sz="3200" dirty="0" smtClean="0"/>
              <a:t>Which leaders inspire you?</a:t>
            </a:r>
          </a:p>
          <a:p>
            <a:pPr marL="285750" indent="-285750" algn="ctr">
              <a:buFont typeface="Arial" panose="020B0604020202020204" pitchFamily="34" charset="0"/>
              <a:buChar char="•"/>
            </a:pPr>
            <a:r>
              <a:rPr lang="en-US" sz="3200" dirty="0" smtClean="0"/>
              <a:t>What are the qualities of leadership that you value in others?</a:t>
            </a:r>
          </a:p>
          <a:p>
            <a:pPr marL="285750" indent="-285750" algn="ctr">
              <a:buFont typeface="Arial" panose="020B0604020202020204" pitchFamily="34" charset="0"/>
              <a:buChar char="•"/>
            </a:pPr>
            <a:r>
              <a:rPr lang="en-US" sz="3200" dirty="0" smtClean="0"/>
              <a:t>How can you emulate the qualities of the</a:t>
            </a:r>
          </a:p>
          <a:p>
            <a:pPr algn="ctr"/>
            <a:r>
              <a:rPr lang="en-US" sz="3200" dirty="0" smtClean="0"/>
              <a:t> leaders you admire in your leadership style?</a:t>
            </a:r>
          </a:p>
          <a:p>
            <a:pPr marL="285750" indent="-285750" algn="ctr">
              <a:buFont typeface="Arial" panose="020B0604020202020204" pitchFamily="34" charset="0"/>
              <a:buChar char="•"/>
            </a:pPr>
            <a:endParaRPr lang="en-US" sz="3200" dirty="0"/>
          </a:p>
        </p:txBody>
      </p:sp>
      <p:pic>
        <p:nvPicPr>
          <p:cNvPr id="6" name="Picture 5" descr="ASCCC_Logo">
            <a:extLst>
              <a:ext uri="{FF2B5EF4-FFF2-40B4-BE49-F238E27FC236}">
                <a16:creationId xmlns:a16="http://schemas.microsoft.com/office/drawing/2014/main" id="{F64B2D26-7586-C24D-9AF7-636D15C8FA81}"/>
              </a:ext>
            </a:extLst>
          </p:cNvPr>
          <p:cNvPicPr/>
          <p:nvPr/>
        </p:nvPicPr>
        <p:blipFill>
          <a:blip r:embed="rId2"/>
          <a:srcRect/>
          <a:stretch>
            <a:fillRect/>
          </a:stretch>
        </p:blipFill>
        <p:spPr bwMode="auto">
          <a:xfrm>
            <a:off x="3730918" y="244195"/>
            <a:ext cx="4231670" cy="786470"/>
          </a:xfrm>
          <a:prstGeom prst="rect">
            <a:avLst/>
          </a:prstGeom>
          <a:noFill/>
          <a:ln w="9525">
            <a:noFill/>
            <a:miter lim="800000"/>
            <a:headEnd/>
            <a:tailEnd/>
          </a:ln>
        </p:spPr>
      </p:pic>
    </p:spTree>
    <p:extLst>
      <p:ext uri="{BB962C8B-B14F-4D97-AF65-F5344CB8AC3E}">
        <p14:creationId xmlns:p14="http://schemas.microsoft.com/office/powerpoint/2010/main" val="235140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38" y="758060"/>
            <a:ext cx="3897630" cy="27887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1005" y="400050"/>
            <a:ext cx="2926080" cy="3657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6140" y="3501094"/>
            <a:ext cx="4820362" cy="318545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1650" y="206053"/>
            <a:ext cx="4694498" cy="313150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10" y="3752043"/>
            <a:ext cx="3712120" cy="268355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6329" y="4469640"/>
            <a:ext cx="2944411" cy="1965960"/>
          </a:xfrm>
          <a:prstGeom prst="rect">
            <a:avLst/>
          </a:prstGeom>
        </p:spPr>
      </p:pic>
    </p:spTree>
    <p:extLst>
      <p:ext uri="{BB962C8B-B14F-4D97-AF65-F5344CB8AC3E}">
        <p14:creationId xmlns:p14="http://schemas.microsoft.com/office/powerpoint/2010/main" val="3616602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050" y="1287587"/>
            <a:ext cx="9695906" cy="5090351"/>
          </a:xfrm>
          <a:prstGeom prst="rect">
            <a:avLst/>
          </a:prstGeom>
        </p:spPr>
      </p:pic>
      <p:pic>
        <p:nvPicPr>
          <p:cNvPr id="5" name="Picture 4" descr="ASCCC_Logo">
            <a:extLst>
              <a:ext uri="{FF2B5EF4-FFF2-40B4-BE49-F238E27FC236}">
                <a16:creationId xmlns:a16="http://schemas.microsoft.com/office/drawing/2014/main" id="{F64B2D26-7586-C24D-9AF7-636D15C8FA81}"/>
              </a:ext>
            </a:extLst>
          </p:cNvPr>
          <p:cNvPicPr/>
          <p:nvPr/>
        </p:nvPicPr>
        <p:blipFill>
          <a:blip r:embed="rId3"/>
          <a:srcRect/>
          <a:stretch>
            <a:fillRect/>
          </a:stretch>
        </p:blipFill>
        <p:spPr bwMode="auto">
          <a:xfrm>
            <a:off x="3958914" y="244195"/>
            <a:ext cx="4231670" cy="786470"/>
          </a:xfrm>
          <a:prstGeom prst="rect">
            <a:avLst/>
          </a:prstGeom>
          <a:noFill/>
          <a:ln w="9525">
            <a:noFill/>
            <a:miter lim="800000"/>
            <a:headEnd/>
            <a:tailEnd/>
          </a:ln>
        </p:spPr>
      </p:pic>
    </p:spTree>
    <p:extLst>
      <p:ext uri="{BB962C8B-B14F-4D97-AF65-F5344CB8AC3E}">
        <p14:creationId xmlns:p14="http://schemas.microsoft.com/office/powerpoint/2010/main" val="326502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31" y="318477"/>
            <a:ext cx="11832981" cy="6310923"/>
          </a:xfrm>
          <a:prstGeom prst="rect">
            <a:avLst/>
          </a:prstGeom>
        </p:spPr>
      </p:pic>
    </p:spTree>
    <p:extLst>
      <p:ext uri="{BB962C8B-B14F-4D97-AF65-F5344CB8AC3E}">
        <p14:creationId xmlns:p14="http://schemas.microsoft.com/office/powerpoint/2010/main" val="107284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8300" y="2577576"/>
            <a:ext cx="11365612" cy="2862322"/>
          </a:xfrm>
          <a:prstGeom prst="rect">
            <a:avLst/>
          </a:prstGeom>
          <a:noFill/>
        </p:spPr>
        <p:txBody>
          <a:bodyPr wrap="none" rtlCol="0">
            <a:spAutoFit/>
          </a:bodyPr>
          <a:lstStyle/>
          <a:p>
            <a:pPr algn="ctr"/>
            <a:r>
              <a:rPr lang="en-US" sz="3600" dirty="0" smtClean="0">
                <a:solidFill>
                  <a:schemeClr val="accent6">
                    <a:lumMod val="50000"/>
                  </a:schemeClr>
                </a:solidFill>
              </a:rPr>
              <a:t>The Paradox of Having an Amplified Voice:</a:t>
            </a:r>
            <a:endParaRPr lang="en-US" sz="3600" dirty="0">
              <a:solidFill>
                <a:schemeClr val="accent6">
                  <a:lumMod val="50000"/>
                </a:schemeClr>
              </a:solidFill>
            </a:endParaRPr>
          </a:p>
          <a:p>
            <a:pPr algn="ctr"/>
            <a:endParaRPr lang="en-US" sz="2400" dirty="0" smtClean="0"/>
          </a:p>
          <a:p>
            <a:pPr algn="ctr"/>
            <a:r>
              <a:rPr lang="en-US" sz="2400" dirty="0" smtClean="0"/>
              <a:t>You represent your constituents, and to promote student </a:t>
            </a:r>
          </a:p>
          <a:p>
            <a:pPr algn="ctr"/>
            <a:r>
              <a:rPr lang="en-US" sz="2400" dirty="0"/>
              <a:t>s</a:t>
            </a:r>
            <a:r>
              <a:rPr lang="en-US" sz="2400" dirty="0" smtClean="0"/>
              <a:t>uccess and equity according to the purview of the Academic Senate’s “10+1”</a:t>
            </a:r>
          </a:p>
          <a:p>
            <a:pPr algn="ctr"/>
            <a:endParaRPr lang="en-US" sz="2400" dirty="0"/>
          </a:p>
          <a:p>
            <a:pPr algn="ctr"/>
            <a:r>
              <a:rPr lang="en-US" sz="2400" dirty="0" smtClean="0"/>
              <a:t>Your opinions are your own, and your influence and platform are real,</a:t>
            </a:r>
          </a:p>
          <a:p>
            <a:pPr algn="ctr"/>
            <a:r>
              <a:rPr lang="en-US" sz="2400" dirty="0" smtClean="0"/>
              <a:t>But your voice now represent the people you serve and the organization you lead.</a:t>
            </a:r>
            <a:endParaRPr lang="en-US" sz="2400" dirty="0"/>
          </a:p>
        </p:txBody>
      </p:sp>
      <p:sp>
        <p:nvSpPr>
          <p:cNvPr id="6" name="TextBox 5"/>
          <p:cNvSpPr txBox="1"/>
          <p:nvPr/>
        </p:nvSpPr>
        <p:spPr>
          <a:xfrm>
            <a:off x="5834" y="1573288"/>
            <a:ext cx="11880175" cy="461665"/>
          </a:xfrm>
          <a:prstGeom prst="rect">
            <a:avLst/>
          </a:prstGeom>
          <a:noFill/>
        </p:spPr>
        <p:txBody>
          <a:bodyPr wrap="none" rtlCol="0">
            <a:spAutoFit/>
          </a:bodyPr>
          <a:lstStyle/>
          <a:p>
            <a:r>
              <a:rPr lang="en-US" sz="2400" dirty="0" smtClean="0"/>
              <a:t>PLAYING YOUR ROLE MEANS BEING PREPARED FOR YOUR VOICE TO CHANGE</a:t>
            </a:r>
            <a:endParaRPr lang="en-US" sz="2400" dirty="0"/>
          </a:p>
        </p:txBody>
      </p:sp>
      <p:pic>
        <p:nvPicPr>
          <p:cNvPr id="7" name="Picture 6" descr="ASCCC_Logo">
            <a:extLst>
              <a:ext uri="{FF2B5EF4-FFF2-40B4-BE49-F238E27FC236}">
                <a16:creationId xmlns:a16="http://schemas.microsoft.com/office/drawing/2014/main" id="{F64B2D26-7586-C24D-9AF7-636D15C8FA81}"/>
              </a:ext>
            </a:extLst>
          </p:cNvPr>
          <p:cNvPicPr/>
          <p:nvPr/>
        </p:nvPicPr>
        <p:blipFill>
          <a:blip r:embed="rId2"/>
          <a:srcRect/>
          <a:stretch>
            <a:fillRect/>
          </a:stretch>
        </p:blipFill>
        <p:spPr bwMode="auto">
          <a:xfrm>
            <a:off x="3730918" y="244195"/>
            <a:ext cx="4231670" cy="786470"/>
          </a:xfrm>
          <a:prstGeom prst="rect">
            <a:avLst/>
          </a:prstGeom>
          <a:noFill/>
          <a:ln w="9525">
            <a:noFill/>
            <a:miter lim="800000"/>
            <a:headEnd/>
            <a:tailEnd/>
          </a:ln>
        </p:spPr>
      </p:pic>
    </p:spTree>
    <p:extLst>
      <p:ext uri="{BB962C8B-B14F-4D97-AF65-F5344CB8AC3E}">
        <p14:creationId xmlns:p14="http://schemas.microsoft.com/office/powerpoint/2010/main" val="239837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4120" y="1353387"/>
            <a:ext cx="10695557" cy="4339650"/>
          </a:xfrm>
          <a:prstGeom prst="rect">
            <a:avLst/>
          </a:prstGeom>
          <a:noFill/>
        </p:spPr>
        <p:txBody>
          <a:bodyPr wrap="none" rtlCol="0">
            <a:spAutoFit/>
          </a:bodyPr>
          <a:lstStyle/>
          <a:p>
            <a:pPr algn="ctr"/>
            <a:r>
              <a:rPr lang="en-US" sz="3600" dirty="0" smtClean="0"/>
              <a:t>STEP THREE: DEVELOP YOUR VALUE SYSTEM</a:t>
            </a:r>
          </a:p>
          <a:p>
            <a:pPr algn="ctr"/>
            <a:endParaRPr lang="en-US" sz="2400" dirty="0"/>
          </a:p>
          <a:p>
            <a:pPr marL="285750" indent="-285750">
              <a:buFont typeface="Arial" panose="020B0604020202020204" pitchFamily="34" charset="0"/>
              <a:buChar char="•"/>
            </a:pPr>
            <a:r>
              <a:rPr lang="en-US" sz="2400" dirty="0" smtClean="0"/>
              <a:t>What core qualities will you center as your foundation for leadership?</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a:t>How can faculty </a:t>
            </a:r>
            <a:r>
              <a:rPr lang="en-US" sz="2400" dirty="0" smtClean="0"/>
              <a:t>develop strategies to achieve equitable student outcomes?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What  of governance and committee structure can be improved and be</a:t>
            </a:r>
          </a:p>
          <a:p>
            <a:r>
              <a:rPr lang="en-US" sz="2400" dirty="0" smtClean="0"/>
              <a:t>     be maximally </a:t>
            </a:r>
            <a:r>
              <a:rPr lang="en-US" sz="2400" dirty="0" err="1" smtClean="0"/>
              <a:t>collaboartive</a:t>
            </a:r>
            <a:r>
              <a:rPr lang="en-US" sz="2400" dirty="0" smtClean="0"/>
              <a:t>?</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What aspects of the college can be made more effective from the standpoint</a:t>
            </a:r>
          </a:p>
          <a:p>
            <a:r>
              <a:rPr lang="en-US" sz="2400" dirty="0"/>
              <a:t> </a:t>
            </a:r>
            <a:r>
              <a:rPr lang="en-US" sz="2400" dirty="0" smtClean="0"/>
              <a:t>     of the “10 +1”?</a:t>
            </a:r>
          </a:p>
        </p:txBody>
      </p:sp>
      <p:pic>
        <p:nvPicPr>
          <p:cNvPr id="7" name="Picture 6" descr="ASCCC_Logo">
            <a:extLst>
              <a:ext uri="{FF2B5EF4-FFF2-40B4-BE49-F238E27FC236}">
                <a16:creationId xmlns:a16="http://schemas.microsoft.com/office/drawing/2014/main" id="{F64B2D26-7586-C24D-9AF7-636D15C8FA81}"/>
              </a:ext>
            </a:extLst>
          </p:cNvPr>
          <p:cNvPicPr/>
          <p:nvPr/>
        </p:nvPicPr>
        <p:blipFill>
          <a:blip r:embed="rId2"/>
          <a:srcRect/>
          <a:stretch>
            <a:fillRect/>
          </a:stretch>
        </p:blipFill>
        <p:spPr bwMode="auto">
          <a:xfrm>
            <a:off x="3730918" y="244195"/>
            <a:ext cx="4231670" cy="786470"/>
          </a:xfrm>
          <a:prstGeom prst="rect">
            <a:avLst/>
          </a:prstGeom>
          <a:noFill/>
          <a:ln w="9525">
            <a:noFill/>
            <a:miter lim="800000"/>
            <a:headEnd/>
            <a:tailEnd/>
          </a:ln>
        </p:spPr>
      </p:pic>
    </p:spTree>
    <p:extLst>
      <p:ext uri="{BB962C8B-B14F-4D97-AF65-F5344CB8AC3E}">
        <p14:creationId xmlns:p14="http://schemas.microsoft.com/office/powerpoint/2010/main" val="668780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716</Words>
  <Application>Microsoft Office PowerPoint</Application>
  <PresentationFormat>Widescreen</PresentationFormat>
  <Paragraphs>99</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Zapfino</vt:lpstr>
      <vt:lpstr>Office Theme</vt:lpstr>
      <vt:lpstr>Developing a  Leadership Style  That Suits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Leadership Style  That Suits You</dc:title>
  <dc:creator>Academic Senate</dc:creator>
  <cp:lastModifiedBy>Academic Senate</cp:lastModifiedBy>
  <cp:revision>1</cp:revision>
  <dcterms:created xsi:type="dcterms:W3CDTF">2019-06-14T06:45:44Z</dcterms:created>
  <dcterms:modified xsi:type="dcterms:W3CDTF">2019-06-14T06:46:10Z</dcterms:modified>
</cp:coreProperties>
</file>