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233"/>
  </p:normalViewPr>
  <p:slideViewPr>
    <p:cSldViewPr snapToGrid="0" snapToObjects="1">
      <p:cViewPr varScale="1">
        <p:scale>
          <a:sx n="61" d="100"/>
          <a:sy n="61" d="100"/>
        </p:scale>
        <p:origin x="96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0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EFEC-3D1F-3F41-8235-1937F4B72B09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9B6C3-3343-014B-9121-4EF6AF7F2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ruzmayra@deanza.edu" TargetMode="External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bruno@sierracollege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" y="2130425"/>
            <a:ext cx="9105901" cy="1470025"/>
          </a:xfrm>
        </p:spPr>
        <p:txBody>
          <a:bodyPr/>
          <a:lstStyle/>
          <a:p>
            <a:r>
              <a:rPr lang="en-US" b="1" dirty="0">
                <a:latin typeface="Britannic Bold" charset="0"/>
                <a:ea typeface="Britannic Bold" charset="0"/>
                <a:cs typeface="Britannic Bold" charset="0"/>
              </a:rPr>
              <a:t>Leadership in the Age of Change</a:t>
            </a:r>
            <a:r>
              <a:rPr lang="en-US" b="1" dirty="0" smtClean="0">
                <a:effectLst/>
                <a:latin typeface="Britannic Bold" charset="0"/>
                <a:ea typeface="Britannic Bold" charset="0"/>
                <a:cs typeface="Britannic Bold" charset="0"/>
              </a:rPr>
              <a:t> </a:t>
            </a:r>
            <a:endParaRPr lang="en-US" b="1" dirty="0">
              <a:latin typeface="Britannic Bold" charset="0"/>
              <a:ea typeface="Britannic Bold" charset="0"/>
              <a:cs typeface="Britannic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127" y="3886200"/>
            <a:ext cx="7757386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Julie Bruno, ASCCC Past President, Sierra College</a:t>
            </a:r>
          </a:p>
          <a:p>
            <a:r>
              <a:rPr lang="en-US" dirty="0" smtClean="0"/>
              <a:t>Mayra Cruz, Area B Representative, De Anza College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400050"/>
            <a:ext cx="9144000" cy="1714500"/>
          </a:xfrm>
          <a:prstGeom prst="rect">
            <a:avLst/>
          </a:prstGeom>
        </p:spPr>
      </p:pic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6282" y="6060141"/>
            <a:ext cx="3969813" cy="6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57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86622" r="-86622"/>
          <a:stretch>
            <a:fillRect/>
          </a:stretch>
        </p:blipFill>
        <p:spPr>
          <a:xfrm>
            <a:off x="542259" y="1689988"/>
            <a:ext cx="8229600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923"/>
            <a:ext cx="9144000" cy="10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94" y="552875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pple Chancery"/>
                <a:cs typeface="Apple Chancery"/>
              </a:rPr>
              <a:t>Thank you!</a:t>
            </a:r>
            <a:endParaRPr lang="en-US" sz="5400" dirty="0">
              <a:latin typeface="Apple Chancery"/>
              <a:cs typeface="Apple Chancery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948569"/>
            <a:ext cx="8229600" cy="458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There are two ways of spreading light:  To be the candle or to be the mirror that reflects it.</a:t>
            </a:r>
          </a:p>
          <a:p>
            <a:pPr marL="0" indent="0" algn="r">
              <a:buNone/>
            </a:pPr>
            <a:r>
              <a:rPr lang="en-US" sz="4800" dirty="0" smtClean="0">
                <a:latin typeface="Apple Chancery"/>
                <a:cs typeface="Apple Chancery"/>
              </a:rPr>
              <a:t>~Edith Wharton</a:t>
            </a:r>
            <a:endParaRPr lang="en-US" sz="48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9250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more information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8921"/>
            <a:ext cx="8229600" cy="4127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Julie Bruno</a:t>
            </a:r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jbruno@sierracollege.edu</a:t>
            </a:r>
            <a:r>
              <a:rPr lang="en-US" sz="3600" dirty="0" smtClean="0"/>
              <a:t> 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Mayra Cruz </a:t>
            </a:r>
          </a:p>
          <a:p>
            <a:pPr marL="0" indent="0">
              <a:buNone/>
            </a:pPr>
            <a:r>
              <a:rPr lang="en-US" sz="3600" dirty="0" smtClean="0">
                <a:hlinkClick r:id="rId3"/>
              </a:rPr>
              <a:t>cruzmayra@deanza.edu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0923"/>
            <a:ext cx="9144000" cy="9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1260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1990"/>
            <a:ext cx="8229600" cy="72301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Our Esteemed Panelists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92" y="2098513"/>
            <a:ext cx="8539532" cy="39358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Christina Espinosa-</a:t>
            </a:r>
            <a:r>
              <a:rPr lang="en-US" dirty="0" err="1" smtClean="0"/>
              <a:t>Pieb</a:t>
            </a:r>
            <a:r>
              <a:rPr lang="en-US" dirty="0" smtClean="0"/>
              <a:t>, Interim President of De Anza College </a:t>
            </a:r>
          </a:p>
          <a:p>
            <a:r>
              <a:rPr lang="en-US" dirty="0" smtClean="0"/>
              <a:t>Mandy </a:t>
            </a:r>
            <a:r>
              <a:rPr lang="en-US" dirty="0"/>
              <a:t>Liang, </a:t>
            </a:r>
            <a:r>
              <a:rPr lang="en-US" dirty="0" smtClean="0"/>
              <a:t>Dean of </a:t>
            </a:r>
            <a:r>
              <a:rPr lang="en-US" dirty="0"/>
              <a:t>City College of San Francisco </a:t>
            </a:r>
          </a:p>
          <a:p>
            <a:r>
              <a:rPr lang="en-US" dirty="0" smtClean="0"/>
              <a:t>Rochelle </a:t>
            </a:r>
            <a:r>
              <a:rPr lang="en-US" dirty="0"/>
              <a:t>Olive, Senate </a:t>
            </a:r>
            <a:r>
              <a:rPr lang="en-US" dirty="0" smtClean="0"/>
              <a:t>President of </a:t>
            </a:r>
            <a:r>
              <a:rPr lang="en-US" dirty="0"/>
              <a:t>College of Alameda </a:t>
            </a:r>
          </a:p>
          <a:p>
            <a:r>
              <a:rPr lang="en-US" dirty="0"/>
              <a:t>Gayle </a:t>
            </a:r>
            <a:r>
              <a:rPr lang="en-US" dirty="0" smtClean="0"/>
              <a:t>Pittman, </a:t>
            </a:r>
            <a:r>
              <a:rPr lang="en-US" dirty="0"/>
              <a:t>Senate </a:t>
            </a:r>
            <a:r>
              <a:rPr lang="en-US" dirty="0" smtClean="0"/>
              <a:t>President of </a:t>
            </a:r>
            <a:r>
              <a:rPr lang="en-US" dirty="0"/>
              <a:t>Sacramento City College </a:t>
            </a:r>
            <a:endParaRPr lang="en-US" dirty="0" smtClean="0"/>
          </a:p>
          <a:p>
            <a:r>
              <a:rPr lang="en-US" dirty="0" smtClean="0"/>
              <a:t>Regina </a:t>
            </a:r>
            <a:r>
              <a:rPr lang="en-US" dirty="0" err="1" smtClean="0"/>
              <a:t>Stanback</a:t>
            </a:r>
            <a:r>
              <a:rPr lang="en-US" dirty="0" smtClean="0"/>
              <a:t>-Stroud, President of Skyline College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23"/>
            <a:ext cx="9144000" cy="111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31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748"/>
            <a:ext cx="8229600" cy="71588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Breakout Description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/>
              <a:t>We live in unprecedented times. </a:t>
            </a:r>
            <a:r>
              <a:rPr lang="en-US" i="1" dirty="0" err="1"/>
              <a:t>Womyn</a:t>
            </a:r>
            <a:r>
              <a:rPr lang="en-US" i="1" dirty="0"/>
              <a:t> across the country are using the power of their voice and vote to influence, position themselves and create change. How can we support </a:t>
            </a:r>
            <a:r>
              <a:rPr lang="en-US" i="1" dirty="0" err="1"/>
              <a:t>womyn</a:t>
            </a:r>
            <a:r>
              <a:rPr lang="en-US" i="1" dirty="0"/>
              <a:t> in community colleges by sharing experiences to think, grow, learn and connect in ways to help each advance their influence, their wisdom for transformative impact?   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Join </a:t>
            </a:r>
            <a:r>
              <a:rPr lang="en-US" i="1" dirty="0"/>
              <a:t>us for a conversation with a panel of diverse </a:t>
            </a:r>
            <a:r>
              <a:rPr lang="en-US" i="1" dirty="0" err="1"/>
              <a:t>womyn</a:t>
            </a:r>
            <a:r>
              <a:rPr lang="en-US" i="1" dirty="0"/>
              <a:t> of color who will share their wisdom, experiences and challenges as leaders in the </a:t>
            </a:r>
            <a:r>
              <a:rPr lang="en-US" i="1" dirty="0" smtClean="0"/>
              <a:t>California </a:t>
            </a:r>
            <a:r>
              <a:rPr lang="en-US" i="1" dirty="0"/>
              <a:t>community college system.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23"/>
            <a:ext cx="9144000" cy="77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3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748"/>
            <a:ext cx="8229600" cy="1056131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879"/>
            <a:ext cx="8229600" cy="43682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Panel</a:t>
            </a:r>
          </a:p>
          <a:p>
            <a:r>
              <a:rPr lang="en-US" dirty="0" smtClean="0"/>
              <a:t>Q</a:t>
            </a:r>
            <a:r>
              <a:rPr lang="en-US" dirty="0"/>
              <a:t>&amp;A with </a:t>
            </a:r>
            <a:r>
              <a:rPr lang="en-US" dirty="0" smtClean="0"/>
              <a:t>Panelists</a:t>
            </a:r>
            <a:endParaRPr lang="en-US" dirty="0"/>
          </a:p>
          <a:p>
            <a:r>
              <a:rPr lang="en-US" dirty="0"/>
              <a:t>Dialogue in small groups with </a:t>
            </a:r>
            <a:r>
              <a:rPr lang="en-US" dirty="0" smtClean="0"/>
              <a:t>panelists and facilitators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Sharing your leadership </a:t>
            </a:r>
            <a:r>
              <a:rPr lang="en-US" dirty="0" smtClean="0"/>
              <a:t>journey</a:t>
            </a:r>
            <a:r>
              <a:rPr lang="en-US" dirty="0"/>
              <a:t>  </a:t>
            </a:r>
          </a:p>
          <a:p>
            <a:r>
              <a:rPr lang="en-US" dirty="0"/>
              <a:t>Participants share an inspiration, a moment of </a:t>
            </a:r>
            <a:r>
              <a:rPr lang="en-US" dirty="0" smtClean="0"/>
              <a:t>wisdom, </a:t>
            </a:r>
            <a:r>
              <a:rPr lang="en-US" dirty="0"/>
              <a:t>or a </a:t>
            </a:r>
            <a:r>
              <a:rPr lang="en-US" dirty="0" smtClean="0"/>
              <a:t>takeaway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ormation </a:t>
            </a:r>
            <a:r>
              <a:rPr lang="en-US" dirty="0"/>
              <a:t>of the Women’s Caucus </a:t>
            </a:r>
            <a:endParaRPr lang="en-US" dirty="0" smtClean="0"/>
          </a:p>
          <a:p>
            <a:r>
              <a:rPr lang="en-US" dirty="0" smtClean="0"/>
              <a:t>Closing comments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23"/>
            <a:ext cx="9144000" cy="9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or our Panelists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Please share </a:t>
            </a:r>
            <a:r>
              <a:rPr lang="en-US" dirty="0"/>
              <a:t>with </a:t>
            </a:r>
            <a:r>
              <a:rPr lang="en-US" dirty="0" smtClean="0"/>
              <a:t>us the </a:t>
            </a:r>
            <a:r>
              <a:rPr lang="en-US" dirty="0"/>
              <a:t>experiences that </a:t>
            </a:r>
            <a:r>
              <a:rPr lang="en-US" dirty="0" smtClean="0"/>
              <a:t>shaped </a:t>
            </a:r>
            <a:r>
              <a:rPr lang="en-US" dirty="0"/>
              <a:t>you as a </a:t>
            </a:r>
            <a:r>
              <a:rPr lang="en-US" dirty="0" smtClean="0"/>
              <a:t>leader in the California Community College system.</a:t>
            </a:r>
            <a:r>
              <a:rPr lang="en-US" dirty="0"/>
              <a:t> 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Q &amp; 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23"/>
            <a:ext cx="9144000" cy="109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6938"/>
            <a:ext cx="8229600" cy="864746"/>
          </a:xfrm>
        </p:spPr>
        <p:txBody>
          <a:bodyPr/>
          <a:lstStyle/>
          <a:p>
            <a:r>
              <a:rPr lang="en-US" b="1" dirty="0" smtClean="0"/>
              <a:t>Small group dialogue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2958"/>
            <a:ext cx="82296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Share with </a:t>
            </a:r>
            <a:r>
              <a:rPr lang="en-US" dirty="0" smtClean="0"/>
              <a:t>your group </a:t>
            </a:r>
            <a:r>
              <a:rPr lang="en-US" dirty="0"/>
              <a:t>your successes and challenges as a </a:t>
            </a:r>
            <a:r>
              <a:rPr lang="en-US" dirty="0" err="1"/>
              <a:t>womyn</a:t>
            </a:r>
            <a:r>
              <a:rPr lang="en-US" dirty="0"/>
              <a:t> leader and the role that men, other </a:t>
            </a:r>
            <a:r>
              <a:rPr lang="en-US" dirty="0" err="1" smtClean="0"/>
              <a:t>womyn</a:t>
            </a:r>
            <a:r>
              <a:rPr lang="en-US" dirty="0" smtClean="0"/>
              <a:t>, </a:t>
            </a:r>
            <a:r>
              <a:rPr lang="en-US" dirty="0"/>
              <a:t>and allies had or have in your journey. 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23"/>
            <a:ext cx="9144000" cy="10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36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8937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Inspirations, moments of wisdom, or takeaways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90" y="336284"/>
            <a:ext cx="6496048" cy="433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1991"/>
            <a:ext cx="8229600" cy="843480"/>
          </a:xfrm>
        </p:spPr>
        <p:txBody>
          <a:bodyPr/>
          <a:lstStyle/>
          <a:p>
            <a:r>
              <a:rPr lang="en-US" b="1" dirty="0" err="1" smtClean="0"/>
              <a:t>Womyns</a:t>
            </a:r>
            <a:r>
              <a:rPr lang="en-US" b="1" dirty="0" smtClean="0"/>
              <a:t> Caucus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374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Academic Senate caucuses are intended to serve as groups of independently organized faculty to meet, network, and deliberate collegially in order to form a collective voice on issues of common concern that caucus members feel are of vital importance to faculty and the success of students as they relate to academic and professional matters.</a:t>
            </a:r>
          </a:p>
          <a:p>
            <a:r>
              <a:rPr lang="en-US" dirty="0"/>
              <a:t>Caucuses serve as forums within the Academic Senate for various groups of faculty to meet and deliberate collegially in order to form a collective voice.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0923"/>
            <a:ext cx="9144000" cy="9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062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Womyns</a:t>
            </a:r>
            <a:r>
              <a:rPr lang="en-US" b="1" dirty="0" smtClean="0"/>
              <a:t> Caucus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First Meeting</a:t>
            </a:r>
          </a:p>
          <a:p>
            <a:pPr marL="0" indent="0" algn="ctr">
              <a:buNone/>
            </a:pPr>
            <a:r>
              <a:rPr lang="en-US" sz="4400" dirty="0" smtClean="0"/>
              <a:t>Thursday, April 11</a:t>
            </a:r>
          </a:p>
          <a:p>
            <a:pPr marL="0" indent="0" algn="ctr">
              <a:buNone/>
            </a:pPr>
            <a:r>
              <a:rPr lang="en-US" sz="4400" dirty="0"/>
              <a:t>6</a:t>
            </a:r>
            <a:r>
              <a:rPr lang="en-US" sz="4400" dirty="0" smtClean="0"/>
              <a:t>-8 pm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" y="-70924"/>
            <a:ext cx="9144012" cy="9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01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349</Words>
  <Application>Microsoft Macintosh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Apple Chancery</vt:lpstr>
      <vt:lpstr>Britannic Bold</vt:lpstr>
      <vt:lpstr>Calibri</vt:lpstr>
      <vt:lpstr>Arial</vt:lpstr>
      <vt:lpstr>Office Theme</vt:lpstr>
      <vt:lpstr>Leadership in the Age of Change </vt:lpstr>
      <vt:lpstr>Our Esteemed Panelists</vt:lpstr>
      <vt:lpstr>Breakout Description</vt:lpstr>
      <vt:lpstr>Overview</vt:lpstr>
      <vt:lpstr>For our Panelists</vt:lpstr>
      <vt:lpstr>Small group dialogue</vt:lpstr>
      <vt:lpstr>Inspirations, moments of wisdom, or takeaways</vt:lpstr>
      <vt:lpstr>Womyns Caucus</vt:lpstr>
      <vt:lpstr>Womyns Caucus</vt:lpstr>
      <vt:lpstr>PowerPoint Presentation</vt:lpstr>
      <vt:lpstr>Thank you!</vt:lpstr>
      <vt:lpstr>For more information contact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 the Age of Change </dc:title>
  <dc:creator>Julie Bruno</dc:creator>
  <cp:lastModifiedBy>Mayra Cruz</cp:lastModifiedBy>
  <cp:revision>14</cp:revision>
  <dcterms:created xsi:type="dcterms:W3CDTF">2019-03-26T15:00:21Z</dcterms:created>
  <dcterms:modified xsi:type="dcterms:W3CDTF">2019-03-26T20:22:56Z</dcterms:modified>
</cp:coreProperties>
</file>