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webextensions/webextension1.xml" ContentType="application/vnd.ms-office.webextension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32"/>
  </p:notesMasterIdLst>
  <p:sldIdLst>
    <p:sldId id="256" r:id="rId3"/>
    <p:sldId id="257" r:id="rId4"/>
    <p:sldId id="258" r:id="rId5"/>
    <p:sldId id="260" r:id="rId6"/>
    <p:sldId id="261" r:id="rId7"/>
    <p:sldId id="287" r:id="rId8"/>
    <p:sldId id="288" r:id="rId9"/>
    <p:sldId id="284" r:id="rId10"/>
    <p:sldId id="263" r:id="rId11"/>
    <p:sldId id="294" r:id="rId12"/>
    <p:sldId id="266" r:id="rId13"/>
    <p:sldId id="267" r:id="rId14"/>
    <p:sldId id="291" r:id="rId15"/>
    <p:sldId id="292" r:id="rId16"/>
    <p:sldId id="289" r:id="rId17"/>
    <p:sldId id="286" r:id="rId18"/>
    <p:sldId id="290" r:id="rId19"/>
    <p:sldId id="279" r:id="rId20"/>
    <p:sldId id="295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0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0"/>
    <p:restoredTop sz="94669"/>
  </p:normalViewPr>
  <p:slideViewPr>
    <p:cSldViewPr snapToGrid="0" snapToObjects="1">
      <p:cViewPr varScale="1">
        <p:scale>
          <a:sx n="117" d="100"/>
          <a:sy n="117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108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740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343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Shape 5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more than 2.1 million students on 113 campuses, the California Community Colleges is the largest system of higher education in the United States.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in every five community college students in the nation attends a California community college.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of the 113 colleges are on the semester system, but Foothill, De Anza and Lake Tahoe community colleges are on the quarter system.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out of every 10 Californians ages 18-24 are currently enrolled in a community college.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67 percent of California community college students are people of diverse ethnic backgrounds and roughly 53 percent are female.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414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607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497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597823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Shape 17"/>
          <p:cNvGrpSpPr/>
          <p:nvPr/>
        </p:nvGrpSpPr>
        <p:grpSpPr>
          <a:xfrm>
            <a:off x="457199" y="408517"/>
            <a:ext cx="3971069" cy="933704"/>
            <a:chOff x="247797" y="4305826"/>
            <a:chExt cx="3190397" cy="750147"/>
          </a:xfrm>
        </p:grpSpPr>
        <p:sp>
          <p:nvSpPr>
            <p:cNvPr id="18" name="Shape 18"/>
            <p:cNvSpPr/>
            <p:nvPr/>
          </p:nvSpPr>
          <p:spPr>
            <a:xfrm>
              <a:off x="247797" y="4305826"/>
              <a:ext cx="3190397" cy="735281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DFFEE"/>
            </a:solidFill>
            <a:ln w="9525" cap="flat" cmpd="sng">
              <a:solidFill>
                <a:srgbClr val="006C5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" name="Shape 19" descr="ccc_logo_wrap_text_clr.gif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2345" y="4378103"/>
              <a:ext cx="580394" cy="580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20" descr="OEI-logo-finalRubric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5016" y="4357132"/>
              <a:ext cx="2386291" cy="6988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5463777" y="1371601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7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12367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12367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305799" cy="3257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75260" algn="l" rtl="0">
              <a:spcBef>
                <a:spcPts val="480"/>
              </a:spcBef>
              <a:buClr>
                <a:srgbClr val="FFC000"/>
              </a:buClr>
              <a:buSzPct val="11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3990" algn="l" rtl="0">
              <a:spcBef>
                <a:spcPts val="320"/>
              </a:spcBef>
              <a:buClr>
                <a:srgbClr val="FFC000"/>
              </a:buClr>
              <a:buSzPct val="11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6839" algn="l" rtl="0">
              <a:spcBef>
                <a:spcPts val="320"/>
              </a:spcBef>
              <a:buClr>
                <a:srgbClr val="FFC000"/>
              </a:buClr>
              <a:buSzPct val="11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186610"/>
            <a:ext cx="8229600" cy="784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sz="5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37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39775" y="2077570"/>
            <a:ext cx="7662863" cy="30659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7170" algn="l" rtl="0">
              <a:spcBef>
                <a:spcPts val="2000"/>
              </a:spcBef>
              <a:buClr>
                <a:srgbClr val="0070C0"/>
              </a:buClr>
              <a:buSzPct val="90000"/>
              <a:buFont typeface="Noto Sans Symbols"/>
              <a:buChar char="▪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719455" marR="0" lvl="1" indent="-250825" algn="l" rtl="0">
              <a:spcBef>
                <a:spcPts val="2000"/>
              </a:spcBef>
              <a:buClr>
                <a:srgbClr val="0070C0"/>
              </a:buClr>
              <a:buSzPct val="90000"/>
              <a:buFont typeface="Noto Sans Symbols"/>
              <a:buChar char="▪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112661" marR="0" lvl="2" indent="-301130" algn="l" rtl="0">
              <a:spcBef>
                <a:spcPts val="2000"/>
              </a:spcBef>
              <a:buClr>
                <a:srgbClr val="0070C0"/>
              </a:buClr>
              <a:buSzPct val="90000"/>
              <a:buFont typeface="Noto Sans Symbols"/>
              <a:buChar char="▪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446388" marR="0" lvl="3" indent="-291957" algn="l" rtl="0">
              <a:spcBef>
                <a:spcPts val="2000"/>
              </a:spcBef>
              <a:buClr>
                <a:srgbClr val="0070C0"/>
              </a:buClr>
              <a:buSzPct val="90000"/>
              <a:buFont typeface="Noto Sans Symbols"/>
              <a:buChar char="▪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98461" marR="0" lvl="4" indent="-301130" algn="l" rtl="0">
              <a:spcBef>
                <a:spcPts val="2000"/>
              </a:spcBef>
              <a:buClr>
                <a:srgbClr val="0070C0"/>
              </a:buClr>
              <a:buSzPct val="90000"/>
              <a:buFont typeface="Noto Sans Symbols"/>
              <a:buChar char="▪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132365" marR="0" lvl="5" indent="-304835" algn="l" rtl="0">
              <a:spcBef>
                <a:spcPts val="2000"/>
              </a:spcBef>
              <a:buClr>
                <a:srgbClr val="80B606"/>
              </a:buClr>
              <a:buSzPct val="90000"/>
              <a:buFont typeface="Helvetica Neue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475265" marR="0" lvl="6" indent="-304835" algn="l" rtl="0">
              <a:spcBef>
                <a:spcPts val="2000"/>
              </a:spcBef>
              <a:buClr>
                <a:srgbClr val="80B606"/>
              </a:buClr>
              <a:buSzPct val="90000"/>
              <a:buFont typeface="Helvetica Neue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819752" marR="0" lvl="7" indent="-306422" algn="l" rtl="0">
              <a:spcBef>
                <a:spcPts val="2000"/>
              </a:spcBef>
              <a:buClr>
                <a:srgbClr val="80B606"/>
              </a:buClr>
              <a:buSzPct val="90000"/>
              <a:buFont typeface="Helvetica Neue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164240" marR="0" lvl="8" indent="-295310" algn="l" rtl="0">
              <a:spcBef>
                <a:spcPts val="2000"/>
              </a:spcBef>
              <a:buClr>
                <a:srgbClr val="80B606"/>
              </a:buClr>
              <a:buSzPct val="90000"/>
              <a:buFont typeface="Helvetica Neue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305300" y="4814969"/>
            <a:ext cx="533399" cy="17842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1" i="0" u="none" strike="noStrike" cap="none">
                <a:solidFill>
                  <a:srgbClr val="808080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" sz="1100" b="1" i="0" u="none" strike="noStrike" cap="none">
              <a:solidFill>
                <a:srgbClr val="808080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-long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2" y="457479"/>
            <a:ext cx="7612077" cy="710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D5232A"/>
              </a:buClr>
              <a:buFont typeface="Proxima Nova"/>
              <a:buNone/>
              <a:defRPr sz="2800" b="0" i="0" u="none" strike="noStrike" cap="none">
                <a:solidFill>
                  <a:srgbClr val="D5232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2" y="1167542"/>
            <a:ext cx="7612077" cy="19022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320"/>
              </a:spcBef>
              <a:buClr>
                <a:srgbClr val="3C3C3B"/>
              </a:buClr>
              <a:buFont typeface="Arial"/>
              <a:buChar char="●"/>
              <a:defRPr sz="1600" b="0" i="0" u="none" strike="noStrike" cap="none">
                <a:solidFill>
                  <a:srgbClr val="3C3C3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742950" marR="0" lvl="1" indent="-184150" algn="l" rtl="0">
              <a:spcBef>
                <a:spcPts val="320"/>
              </a:spcBef>
              <a:buNone/>
              <a:defRPr sz="1600" b="0" i="0" u="none" strike="noStrike" cap="none">
                <a:solidFill>
                  <a:srgbClr val="323C4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143000" marR="0" lvl="2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rgbClr val="323C4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600200" marR="0" lvl="3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rgbClr val="323C4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057400" marR="0" lvl="4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rgbClr val="323C4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514600" marR="0" lvl="5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1279408" y="3077759"/>
            <a:ext cx="6170733" cy="11141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4000" algn="l" rtl="0">
              <a:spcBef>
                <a:spcPts val="280"/>
              </a:spcBef>
              <a:buNone/>
              <a:defRPr sz="1400" b="0" i="0" u="none" strike="noStrike" cap="none">
                <a:solidFill>
                  <a:srgbClr val="4D4D4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742950" marR="0" lvl="1" indent="-13335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1481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685800" y="159782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Shape 119"/>
          <p:cNvGrpSpPr/>
          <p:nvPr/>
        </p:nvGrpSpPr>
        <p:grpSpPr>
          <a:xfrm>
            <a:off x="457201" y="408542"/>
            <a:ext cx="3971215" cy="933532"/>
            <a:chOff x="247797" y="4305826"/>
            <a:chExt cx="3190499" cy="750005"/>
          </a:xfrm>
        </p:grpSpPr>
        <p:sp>
          <p:nvSpPr>
            <p:cNvPr id="120" name="Shape 120"/>
            <p:cNvSpPr/>
            <p:nvPr/>
          </p:nvSpPr>
          <p:spPr>
            <a:xfrm>
              <a:off x="247797" y="4305826"/>
              <a:ext cx="3190499" cy="7353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DFFEE"/>
            </a:solidFill>
            <a:ln w="9525" cap="flat" cmpd="sng">
              <a:solidFill>
                <a:srgbClr val="006C5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1" name="Shape 121" descr="ccc_logo_wrap_text_clr.gif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2345" y="4378103"/>
              <a:ext cx="580500" cy="58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Shape 122" descr="OEI-logo-finalRubric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5016" y="4357132"/>
              <a:ext cx="2386199" cy="69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12367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12367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" name="Shape 129"/>
          <p:cNvGrpSpPr/>
          <p:nvPr/>
        </p:nvGrpSpPr>
        <p:grpSpPr>
          <a:xfrm>
            <a:off x="5819910" y="4281501"/>
            <a:ext cx="3190499" cy="750005"/>
            <a:chOff x="247797" y="4305826"/>
            <a:chExt cx="3190499" cy="750005"/>
          </a:xfrm>
        </p:grpSpPr>
        <p:sp>
          <p:nvSpPr>
            <p:cNvPr id="130" name="Shape 130"/>
            <p:cNvSpPr/>
            <p:nvPr/>
          </p:nvSpPr>
          <p:spPr>
            <a:xfrm>
              <a:off x="247797" y="4305826"/>
              <a:ext cx="3190499" cy="7353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DFFEE"/>
            </a:solidFill>
            <a:ln w="9525" cap="flat" cmpd="sng">
              <a:solidFill>
                <a:srgbClr val="006C5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1" name="Shape 131" descr="ccc_logo_wrap_text_clr.gif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2345" y="4378103"/>
              <a:ext cx="580500" cy="58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Shape 132" descr="OEI-logo-finalRubric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5016" y="4357132"/>
              <a:ext cx="2386199" cy="69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722312" y="2107391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0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22312" y="982251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Shape 139"/>
          <p:cNvGrpSpPr/>
          <p:nvPr/>
        </p:nvGrpSpPr>
        <p:grpSpPr>
          <a:xfrm>
            <a:off x="2814363" y="3539093"/>
            <a:ext cx="3738946" cy="878930"/>
            <a:chOff x="247797" y="4305826"/>
            <a:chExt cx="3190499" cy="750004"/>
          </a:xfrm>
        </p:grpSpPr>
        <p:sp>
          <p:nvSpPr>
            <p:cNvPr id="140" name="Shape 140"/>
            <p:cNvSpPr/>
            <p:nvPr/>
          </p:nvSpPr>
          <p:spPr>
            <a:xfrm>
              <a:off x="247797" y="4305826"/>
              <a:ext cx="3190499" cy="7353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DFFEE"/>
            </a:solidFill>
            <a:ln w="9525" cap="flat" cmpd="sng">
              <a:solidFill>
                <a:srgbClr val="006C5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1" name="Shape 141" descr="ccc_logo_wrap_text_clr.gif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2345" y="4378103"/>
              <a:ext cx="580500" cy="58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Shape 142" descr="OEI-logo-finalRubric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5016" y="4357130"/>
              <a:ext cx="2386199" cy="69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12367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12367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123670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12367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12367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123670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Shape 150"/>
          <p:cNvGrpSpPr/>
          <p:nvPr/>
        </p:nvGrpSpPr>
        <p:grpSpPr>
          <a:xfrm>
            <a:off x="7151629" y="4594681"/>
            <a:ext cx="1858785" cy="436953"/>
            <a:chOff x="247797" y="4305826"/>
            <a:chExt cx="3190499" cy="750005"/>
          </a:xfrm>
        </p:grpSpPr>
        <p:sp>
          <p:nvSpPr>
            <p:cNvPr id="151" name="Shape 151"/>
            <p:cNvSpPr/>
            <p:nvPr/>
          </p:nvSpPr>
          <p:spPr>
            <a:xfrm>
              <a:off x="247797" y="4305826"/>
              <a:ext cx="3190499" cy="7353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DFFEE"/>
            </a:solidFill>
            <a:ln w="9525" cap="flat" cmpd="sng">
              <a:solidFill>
                <a:srgbClr val="006C5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2" name="Shape 152" descr="ccc_logo_wrap_text_clr.gif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2345" y="4378103"/>
              <a:ext cx="580500" cy="58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Shape 153" descr="OEI-logo-finalRubric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5016" y="4357132"/>
              <a:ext cx="2386199" cy="69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123670"/>
              </a:buClr>
              <a:buFont typeface="Arial"/>
              <a:buNone/>
              <a:defRPr sz="24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123670"/>
              </a:buClr>
              <a:buFont typeface="Arial"/>
              <a:buNone/>
              <a:defRPr sz="20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123670"/>
              </a:buClr>
              <a:buFont typeface="Arial"/>
              <a:buNone/>
              <a:defRPr sz="18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123670"/>
              </a:buClr>
              <a:buFont typeface="Arial"/>
              <a:buNone/>
              <a:defRPr sz="16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123670"/>
              </a:buClr>
              <a:buFont typeface="Arial"/>
              <a:buNone/>
              <a:defRPr sz="16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12367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12367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12367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3"/>
          </p:nvPr>
        </p:nvSpPr>
        <p:spPr>
          <a:xfrm>
            <a:off x="4645032" y="1151334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123670"/>
              </a:buClr>
              <a:buFont typeface="Arial"/>
              <a:buNone/>
              <a:defRPr sz="24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123670"/>
              </a:buClr>
              <a:buFont typeface="Arial"/>
              <a:buNone/>
              <a:defRPr sz="20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123670"/>
              </a:buClr>
              <a:buFont typeface="Arial"/>
              <a:buNone/>
              <a:defRPr sz="18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123670"/>
              </a:buClr>
              <a:buFont typeface="Arial"/>
              <a:buNone/>
              <a:defRPr sz="16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123670"/>
              </a:buClr>
              <a:buFont typeface="Arial"/>
              <a:buNone/>
              <a:defRPr sz="16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4"/>
          </p:nvPr>
        </p:nvSpPr>
        <p:spPr>
          <a:xfrm>
            <a:off x="4645032" y="1631155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12367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12367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12367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7151629" y="4594681"/>
            <a:ext cx="1858785" cy="436953"/>
            <a:chOff x="247797" y="4305826"/>
            <a:chExt cx="3190499" cy="750005"/>
          </a:xfrm>
        </p:grpSpPr>
        <p:sp>
          <p:nvSpPr>
            <p:cNvPr id="164" name="Shape 164"/>
            <p:cNvSpPr/>
            <p:nvPr/>
          </p:nvSpPr>
          <p:spPr>
            <a:xfrm>
              <a:off x="247797" y="4305826"/>
              <a:ext cx="3190499" cy="7353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DFFEE"/>
            </a:solidFill>
            <a:ln w="9525" cap="flat" cmpd="sng">
              <a:solidFill>
                <a:srgbClr val="006C5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5" name="Shape 165" descr="ccc_logo_wrap_text_clr.gif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2345" y="4378103"/>
              <a:ext cx="580500" cy="58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Shape 166" descr="OEI-logo-finalRubric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5016" y="4357132"/>
              <a:ext cx="2386199" cy="69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12367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12367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Shape 27"/>
          <p:cNvGrpSpPr/>
          <p:nvPr/>
        </p:nvGrpSpPr>
        <p:grpSpPr>
          <a:xfrm>
            <a:off x="5819910" y="4281501"/>
            <a:ext cx="3190397" cy="750147"/>
            <a:chOff x="247797" y="4305826"/>
            <a:chExt cx="3190397" cy="750147"/>
          </a:xfrm>
        </p:grpSpPr>
        <p:sp>
          <p:nvSpPr>
            <p:cNvPr id="28" name="Shape 28"/>
            <p:cNvSpPr/>
            <p:nvPr/>
          </p:nvSpPr>
          <p:spPr>
            <a:xfrm>
              <a:off x="247797" y="4305826"/>
              <a:ext cx="3190397" cy="735281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DFFEE"/>
            </a:solidFill>
            <a:ln w="9525" cap="flat" cmpd="sng">
              <a:solidFill>
                <a:srgbClr val="006C5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" name="Shape 29" descr="ccc_logo_wrap_text_clr.gif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2345" y="4378103"/>
              <a:ext cx="580394" cy="580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Shape 30" descr="OEI-logo-finalRubric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5016" y="4357132"/>
              <a:ext cx="2386291" cy="6988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8" y="204787"/>
            <a:ext cx="3008399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20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575050" y="204792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12367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12367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457208" y="1076328"/>
            <a:ext cx="3008399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123670"/>
              </a:buClr>
              <a:buFont typeface="Arial"/>
              <a:buNone/>
              <a:defRPr sz="1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123670"/>
              </a:buClr>
              <a:buFont typeface="Arial"/>
              <a:buNone/>
              <a:defRPr sz="12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123670"/>
              </a:buClr>
              <a:buFont typeface="Arial"/>
              <a:buNone/>
              <a:defRPr sz="1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123670"/>
              </a:buClr>
              <a:buFont typeface="Arial"/>
              <a:buNone/>
              <a:defRPr sz="9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123670"/>
              </a:buClr>
              <a:buFont typeface="Arial"/>
              <a:buNone/>
              <a:defRPr sz="9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20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123670"/>
              </a:buClr>
              <a:buFont typeface="Arial"/>
              <a:buNone/>
              <a:defRPr sz="32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123670"/>
              </a:buClr>
              <a:buFont typeface="Arial"/>
              <a:buNone/>
              <a:defRPr sz="2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123670"/>
              </a:buClr>
              <a:buFont typeface="Arial"/>
              <a:buNone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123670"/>
              </a:buClr>
              <a:buFont typeface="Arial"/>
              <a:buNone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123670"/>
              </a:buClr>
              <a:buFont typeface="Arial"/>
              <a:buNone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792288" y="4025507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123670"/>
              </a:buClr>
              <a:buFont typeface="Arial"/>
              <a:buNone/>
              <a:defRPr sz="1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123670"/>
              </a:buClr>
              <a:buFont typeface="Arial"/>
              <a:buNone/>
              <a:defRPr sz="12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123670"/>
              </a:buClr>
              <a:buFont typeface="Arial"/>
              <a:buNone/>
              <a:defRPr sz="1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123670"/>
              </a:buClr>
              <a:buFont typeface="Arial"/>
              <a:buNone/>
              <a:defRPr sz="9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123670"/>
              </a:buClr>
              <a:buFont typeface="Arial"/>
              <a:buNone/>
              <a:defRPr sz="9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12367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12367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 rot="5400000">
            <a:off x="5463750" y="1371630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69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12367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12367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305800" cy="325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75260" algn="l" rtl="0">
              <a:spcBef>
                <a:spcPts val="480"/>
              </a:spcBef>
              <a:buClr>
                <a:srgbClr val="FFC000"/>
              </a:buClr>
              <a:buSzPct val="11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3990" algn="l" rtl="0">
              <a:spcBef>
                <a:spcPts val="320"/>
              </a:spcBef>
              <a:buClr>
                <a:srgbClr val="FFC000"/>
              </a:buClr>
              <a:buSzPct val="11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6839" algn="l" rtl="0">
              <a:spcBef>
                <a:spcPts val="320"/>
              </a:spcBef>
              <a:buClr>
                <a:srgbClr val="FFC000"/>
              </a:buClr>
              <a:buSzPct val="11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186610"/>
            <a:ext cx="8229600" cy="7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sz="5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37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4600" b="0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39775" y="2077570"/>
            <a:ext cx="7662900" cy="306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7170" algn="l" rtl="0">
              <a:spcBef>
                <a:spcPts val="2000"/>
              </a:spcBef>
              <a:buClr>
                <a:srgbClr val="0070C0"/>
              </a:buClr>
              <a:buSzPct val="90000"/>
              <a:buFont typeface="Noto Sans Symbols"/>
              <a:buChar char="▪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719455" marR="0" lvl="1" indent="-250825" algn="l" rtl="0">
              <a:spcBef>
                <a:spcPts val="2000"/>
              </a:spcBef>
              <a:buClr>
                <a:srgbClr val="0070C0"/>
              </a:buClr>
              <a:buSzPct val="90000"/>
              <a:buFont typeface="Noto Sans Symbols"/>
              <a:buChar char="▪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112661" marR="0" lvl="2" indent="-301130" algn="l" rtl="0">
              <a:spcBef>
                <a:spcPts val="2000"/>
              </a:spcBef>
              <a:buClr>
                <a:srgbClr val="0070C0"/>
              </a:buClr>
              <a:buSzPct val="90000"/>
              <a:buFont typeface="Noto Sans Symbols"/>
              <a:buChar char="▪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446387" marR="0" lvl="3" indent="-291957" algn="l" rtl="0">
              <a:spcBef>
                <a:spcPts val="2000"/>
              </a:spcBef>
              <a:buClr>
                <a:srgbClr val="0070C0"/>
              </a:buClr>
              <a:buSzPct val="90000"/>
              <a:buFont typeface="Noto Sans Symbols"/>
              <a:buChar char="▪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98461" marR="0" lvl="4" indent="-301130" algn="l" rtl="0">
              <a:spcBef>
                <a:spcPts val="2000"/>
              </a:spcBef>
              <a:buClr>
                <a:srgbClr val="0070C0"/>
              </a:buClr>
              <a:buSzPct val="90000"/>
              <a:buFont typeface="Noto Sans Symbols"/>
              <a:buChar char="▪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132365" marR="0" lvl="5" indent="-304835" algn="l" rtl="0">
              <a:spcBef>
                <a:spcPts val="2000"/>
              </a:spcBef>
              <a:buClr>
                <a:srgbClr val="80B606"/>
              </a:buClr>
              <a:buSzPct val="90000"/>
              <a:buFont typeface="Helvetica Neue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475265" marR="0" lvl="6" indent="-304835" algn="l" rtl="0">
              <a:spcBef>
                <a:spcPts val="2000"/>
              </a:spcBef>
              <a:buClr>
                <a:srgbClr val="80B606"/>
              </a:buClr>
              <a:buSzPct val="90000"/>
              <a:buFont typeface="Helvetica Neue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819751" marR="0" lvl="7" indent="-306421" algn="l" rtl="0">
              <a:spcBef>
                <a:spcPts val="2000"/>
              </a:spcBef>
              <a:buClr>
                <a:srgbClr val="80B606"/>
              </a:buClr>
              <a:buSzPct val="90000"/>
              <a:buFont typeface="Helvetica Neue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164240" marR="0" lvl="8" indent="-295310" algn="l" rtl="0">
              <a:spcBef>
                <a:spcPts val="2000"/>
              </a:spcBef>
              <a:buClr>
                <a:srgbClr val="80B606"/>
              </a:buClr>
              <a:buSzPct val="90000"/>
              <a:buFont typeface="Helvetica Neue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4305300" y="4814969"/>
            <a:ext cx="533400" cy="178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1" i="0" u="none" strike="noStrike" cap="none">
                <a:solidFill>
                  <a:srgbClr val="808080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" sz="1100" b="1" i="0" u="none" strike="noStrike" cap="none">
              <a:solidFill>
                <a:srgbClr val="808080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6751974" y="484180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4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57187" y="428625"/>
            <a:ext cx="8429700" cy="624000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900"/>
              </a:spcBef>
              <a:buSzPct val="25000"/>
              <a:buNone/>
              <a:defRPr sz="37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0" marR="0" lvl="1" indent="88900" algn="ctr" rtl="0">
              <a:lnSpc>
                <a:spcPct val="90000"/>
              </a:lnSpc>
              <a:spcBef>
                <a:spcPts val="900"/>
              </a:spcBef>
              <a:buSzPct val="25000"/>
              <a:buNone/>
              <a:defRPr sz="37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marL="0" marR="0" lvl="2" indent="177800" algn="ctr" rtl="0">
              <a:lnSpc>
                <a:spcPct val="90000"/>
              </a:lnSpc>
              <a:spcBef>
                <a:spcPts val="900"/>
              </a:spcBef>
              <a:buSzPct val="25000"/>
              <a:buNone/>
              <a:defRPr sz="37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marL="0" marR="0" lvl="3" indent="254000" algn="ctr" rtl="0">
              <a:lnSpc>
                <a:spcPct val="90000"/>
              </a:lnSpc>
              <a:spcBef>
                <a:spcPts val="900"/>
              </a:spcBef>
              <a:buSzPct val="25000"/>
              <a:buNone/>
              <a:defRPr sz="37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marL="0" marR="0" lvl="4" indent="342900" algn="ctr" rtl="0">
              <a:lnSpc>
                <a:spcPct val="90000"/>
              </a:lnSpc>
              <a:spcBef>
                <a:spcPts val="900"/>
              </a:spcBef>
              <a:buSzPct val="25000"/>
              <a:buNone/>
              <a:defRPr sz="37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marL="0" marR="0" lvl="5" indent="431800" algn="ctr" rtl="0">
              <a:lnSpc>
                <a:spcPct val="90000"/>
              </a:lnSpc>
              <a:spcBef>
                <a:spcPts val="900"/>
              </a:spcBef>
              <a:buSzPct val="25000"/>
              <a:buNone/>
              <a:defRPr sz="37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marL="0" marR="0" lvl="6" indent="520700" algn="ctr" rtl="0">
              <a:lnSpc>
                <a:spcPct val="90000"/>
              </a:lnSpc>
              <a:spcBef>
                <a:spcPts val="900"/>
              </a:spcBef>
              <a:buSzPct val="25000"/>
              <a:buNone/>
              <a:defRPr sz="37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marL="0" marR="0" lvl="7" indent="596900" algn="ctr" rtl="0">
              <a:lnSpc>
                <a:spcPct val="90000"/>
              </a:lnSpc>
              <a:spcBef>
                <a:spcPts val="900"/>
              </a:spcBef>
              <a:buSzPct val="25000"/>
              <a:buNone/>
              <a:defRPr sz="37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marL="0" marR="0" lvl="8" indent="685800" algn="ctr" rtl="0">
              <a:lnSpc>
                <a:spcPct val="90000"/>
              </a:lnSpc>
              <a:spcBef>
                <a:spcPts val="900"/>
              </a:spcBef>
              <a:buSzPct val="25000"/>
              <a:buNone/>
              <a:defRPr sz="37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57187" y="1385887"/>
            <a:ext cx="8429700" cy="3214800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ctr" anchorCtr="0"/>
          <a:lstStyle>
            <a:lvl1pPr marL="228600" marR="0" lvl="0" indent="-152400" algn="l" rtl="0">
              <a:spcBef>
                <a:spcPts val="1300"/>
              </a:spcBef>
              <a:buClr>
                <a:srgbClr val="929292"/>
              </a:buClr>
              <a:buSzPct val="57894"/>
              <a:buFont typeface="Arial"/>
              <a:buChar char="●"/>
              <a:defRPr sz="19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457200" marR="0" lvl="1" indent="-152400" algn="l" rtl="0">
              <a:spcBef>
                <a:spcPts val="1300"/>
              </a:spcBef>
              <a:buClr>
                <a:srgbClr val="929292"/>
              </a:buClr>
              <a:buSzPct val="57894"/>
              <a:buFont typeface="Arial"/>
              <a:buChar char="●"/>
              <a:defRPr sz="19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685800" marR="0" lvl="2" indent="-152400" algn="l" rtl="0">
              <a:spcBef>
                <a:spcPts val="1300"/>
              </a:spcBef>
              <a:buClr>
                <a:srgbClr val="929292"/>
              </a:buClr>
              <a:buSzPct val="57894"/>
              <a:buFont typeface="Arial"/>
              <a:buChar char="●"/>
              <a:defRPr sz="19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914400" marR="0" lvl="3" indent="-152400" algn="l" rtl="0">
              <a:spcBef>
                <a:spcPts val="1300"/>
              </a:spcBef>
              <a:buClr>
                <a:srgbClr val="929292"/>
              </a:buClr>
              <a:buSzPct val="57894"/>
              <a:buFont typeface="Arial"/>
              <a:buChar char="●"/>
              <a:defRPr sz="19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143000" marR="0" lvl="4" indent="-152400" algn="l" rtl="0">
              <a:spcBef>
                <a:spcPts val="1300"/>
              </a:spcBef>
              <a:buClr>
                <a:srgbClr val="929292"/>
              </a:buClr>
              <a:buSzPct val="57894"/>
              <a:buFont typeface="Arial"/>
              <a:buChar char="●"/>
              <a:defRPr sz="19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1371600" marR="0" lvl="5" indent="-152400" algn="l" rtl="0">
              <a:spcBef>
                <a:spcPts val="1300"/>
              </a:spcBef>
              <a:buClr>
                <a:srgbClr val="929292"/>
              </a:buClr>
              <a:buSzPct val="57894"/>
              <a:buFont typeface="Arial"/>
              <a:buChar char="●"/>
              <a:defRPr sz="19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1600200" marR="0" lvl="6" indent="-152400" algn="l" rtl="0">
              <a:spcBef>
                <a:spcPts val="1300"/>
              </a:spcBef>
              <a:buClr>
                <a:srgbClr val="929292"/>
              </a:buClr>
              <a:buSzPct val="57894"/>
              <a:buFont typeface="Arial"/>
              <a:buChar char="●"/>
              <a:defRPr sz="19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1828800" marR="0" lvl="7" indent="-152400" algn="l" rtl="0">
              <a:spcBef>
                <a:spcPts val="1300"/>
              </a:spcBef>
              <a:buClr>
                <a:srgbClr val="929292"/>
              </a:buClr>
              <a:buSzPct val="57894"/>
              <a:buFont typeface="Arial"/>
              <a:buChar char="●"/>
              <a:defRPr sz="19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2057400" marR="0" lvl="8" indent="-152400" algn="l" rtl="0">
              <a:spcBef>
                <a:spcPts val="1300"/>
              </a:spcBef>
              <a:buClr>
                <a:srgbClr val="929292"/>
              </a:buClr>
              <a:buSzPct val="57894"/>
              <a:buFont typeface="Arial"/>
              <a:buChar char="●"/>
              <a:defRPr sz="19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2107391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0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982251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2814364" y="3539109"/>
            <a:ext cx="3738835" cy="879099"/>
            <a:chOff x="247797" y="4305826"/>
            <a:chExt cx="3190397" cy="750146"/>
          </a:xfrm>
        </p:grpSpPr>
        <p:sp>
          <p:nvSpPr>
            <p:cNvPr id="38" name="Shape 38"/>
            <p:cNvSpPr/>
            <p:nvPr/>
          </p:nvSpPr>
          <p:spPr>
            <a:xfrm>
              <a:off x="247797" y="4305826"/>
              <a:ext cx="3190397" cy="735281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DFFEE"/>
            </a:solidFill>
            <a:ln w="9525" cap="flat" cmpd="sng">
              <a:solidFill>
                <a:srgbClr val="006C5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" name="Shape 39" descr="ccc_logo_wrap_text_clr.gif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2345" y="4378103"/>
              <a:ext cx="580394" cy="580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Shape 40" descr="OEI-logo-finalRubric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5016" y="4357130"/>
              <a:ext cx="2386291" cy="6988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12367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12367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123670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12367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12367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123670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Shape 48"/>
          <p:cNvGrpSpPr/>
          <p:nvPr/>
        </p:nvGrpSpPr>
        <p:grpSpPr>
          <a:xfrm>
            <a:off x="7151626" y="4594622"/>
            <a:ext cx="1858681" cy="437025"/>
            <a:chOff x="247797" y="4305826"/>
            <a:chExt cx="3190397" cy="750147"/>
          </a:xfrm>
        </p:grpSpPr>
        <p:sp>
          <p:nvSpPr>
            <p:cNvPr id="49" name="Shape 49"/>
            <p:cNvSpPr/>
            <p:nvPr/>
          </p:nvSpPr>
          <p:spPr>
            <a:xfrm>
              <a:off x="247797" y="4305826"/>
              <a:ext cx="3190397" cy="735281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DFFEE"/>
            </a:solidFill>
            <a:ln w="9525" cap="flat" cmpd="sng">
              <a:solidFill>
                <a:srgbClr val="006C5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" name="Shape 50" descr="ccc_logo_wrap_text_clr.gif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2345" y="4378103"/>
              <a:ext cx="580394" cy="580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Shape 51" descr="OEI-logo-finalRubric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5016" y="4357132"/>
              <a:ext cx="2386291" cy="6988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123670"/>
              </a:buClr>
              <a:buFont typeface="Arial"/>
              <a:buNone/>
              <a:defRPr sz="24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123670"/>
              </a:buClr>
              <a:buFont typeface="Arial"/>
              <a:buNone/>
              <a:defRPr sz="20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123670"/>
              </a:buClr>
              <a:buFont typeface="Arial"/>
              <a:buNone/>
              <a:defRPr sz="18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123670"/>
              </a:buClr>
              <a:buFont typeface="Arial"/>
              <a:buNone/>
              <a:defRPr sz="16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123670"/>
              </a:buClr>
              <a:buFont typeface="Arial"/>
              <a:buNone/>
              <a:defRPr sz="16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12367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12367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12367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45032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123670"/>
              </a:buClr>
              <a:buFont typeface="Arial"/>
              <a:buNone/>
              <a:defRPr sz="24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123670"/>
              </a:buClr>
              <a:buFont typeface="Arial"/>
              <a:buNone/>
              <a:defRPr sz="20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123670"/>
              </a:buClr>
              <a:buFont typeface="Arial"/>
              <a:buNone/>
              <a:defRPr sz="18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123670"/>
              </a:buClr>
              <a:buFont typeface="Arial"/>
              <a:buNone/>
              <a:defRPr sz="16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123670"/>
              </a:buClr>
              <a:buFont typeface="Arial"/>
              <a:buNone/>
              <a:defRPr sz="16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32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12367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12367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12367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" name="Shape 61"/>
          <p:cNvGrpSpPr/>
          <p:nvPr/>
        </p:nvGrpSpPr>
        <p:grpSpPr>
          <a:xfrm>
            <a:off x="7151626" y="4594622"/>
            <a:ext cx="1858681" cy="437025"/>
            <a:chOff x="247797" y="4305826"/>
            <a:chExt cx="3190397" cy="750147"/>
          </a:xfrm>
        </p:grpSpPr>
        <p:sp>
          <p:nvSpPr>
            <p:cNvPr id="62" name="Shape 62"/>
            <p:cNvSpPr/>
            <p:nvPr/>
          </p:nvSpPr>
          <p:spPr>
            <a:xfrm>
              <a:off x="247797" y="4305826"/>
              <a:ext cx="3190397" cy="735281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DFFEE"/>
            </a:solidFill>
            <a:ln w="9525" cap="flat" cmpd="sng">
              <a:solidFill>
                <a:srgbClr val="006C5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" name="Shape 63" descr="ccc_logo_wrap_text_clr.gif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2345" y="4378103"/>
              <a:ext cx="580394" cy="580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Shape 64" descr="OEI-logo-finalRubric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5016" y="4357132"/>
              <a:ext cx="2386291" cy="6988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8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20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575050" y="204792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12367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12367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57208" y="1076328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123670"/>
              </a:buClr>
              <a:buFont typeface="Arial"/>
              <a:buNone/>
              <a:defRPr sz="1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123670"/>
              </a:buClr>
              <a:buFont typeface="Arial"/>
              <a:buNone/>
              <a:defRPr sz="12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123670"/>
              </a:buClr>
              <a:buFont typeface="Arial"/>
              <a:buNone/>
              <a:defRPr sz="1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123670"/>
              </a:buClr>
              <a:buFont typeface="Arial"/>
              <a:buNone/>
              <a:defRPr sz="9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123670"/>
              </a:buClr>
              <a:buFont typeface="Arial"/>
              <a:buNone/>
              <a:defRPr sz="9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2000" b="1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123670"/>
              </a:buClr>
              <a:buFont typeface="Arial"/>
              <a:buNone/>
              <a:defRPr sz="32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123670"/>
              </a:buClr>
              <a:buFont typeface="Arial"/>
              <a:buNone/>
              <a:defRPr sz="2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123670"/>
              </a:buClr>
              <a:buFont typeface="Arial"/>
              <a:buNone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123670"/>
              </a:buClr>
              <a:buFont typeface="Arial"/>
              <a:buNone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123670"/>
              </a:buClr>
              <a:buFont typeface="Arial"/>
              <a:buNone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792288" y="4025507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123670"/>
              </a:buClr>
              <a:buFont typeface="Arial"/>
              <a:buNone/>
              <a:defRPr sz="1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123670"/>
              </a:buClr>
              <a:buFont typeface="Arial"/>
              <a:buNone/>
              <a:defRPr sz="12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123670"/>
              </a:buClr>
              <a:buFont typeface="Arial"/>
              <a:buNone/>
              <a:defRPr sz="1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123670"/>
              </a:buClr>
              <a:buFont typeface="Arial"/>
              <a:buNone/>
              <a:defRPr sz="9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123670"/>
              </a:buClr>
              <a:buFont typeface="Arial"/>
              <a:buNone/>
              <a:defRPr sz="9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12367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12367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12367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12367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23670"/>
              </a:buClr>
              <a:buFont typeface="Calibri"/>
              <a:buNone/>
              <a:defRPr sz="4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12367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12367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1236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12367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microsoft.com/office/2011/relationships/webextension" Target="../webextensions/webextension1.xml"/><Relationship Id="rId3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cconlineed.instructure.com/courses/700/pages/pocr-application" TargetMode="External"/><Relationship Id="rId4" Type="http://schemas.openxmlformats.org/officeDocument/2006/relationships/hyperlink" Target="http://www.onefortraining.org/" TargetMode="External"/><Relationship Id="rId5" Type="http://schemas.openxmlformats.org/officeDocument/2006/relationships/hyperlink" Target="http://innovate.losrios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cconlineed.instructure.com/courses/700/pages/course-review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cconlineed.instructure.com/courses/700/pages/the-course-review-process" TargetMode="External"/><Relationship Id="rId3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kjordahl@ccconlineed.or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GnFKrzE75OTxtR9Wl-4555UiKVnoYvYB" TargetMode="External"/><Relationship Id="rId4" Type="http://schemas.openxmlformats.org/officeDocument/2006/relationships/hyperlink" Target="http://www.youtube.com/watch?v=HKSSw4wJMEg" TargetMode="External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hyperlink" Target="http://thegoldguys.blogspot.com/" TargetMode="External"/><Relationship Id="rId5" Type="http://schemas.openxmlformats.org/officeDocument/2006/relationships/hyperlink" Target="http://www.lumaxart.com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hyperlink" Target="https://youtu.be/1DdlaIZYiDI" TargetMode="External"/><Relationship Id="rId7" Type="http://schemas.openxmlformats.org/officeDocument/2006/relationships/hyperlink" Target="https://www.youtube.com/channel/UC36HyLul95qjKO0CT-DPlm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1532400" y="2286400"/>
            <a:ext cx="6331799" cy="1198199"/>
          </a:xfrm>
          <a:prstGeom prst="roundRect">
            <a:avLst>
              <a:gd name="adj" fmla="val 16667"/>
            </a:avLst>
          </a:prstGeom>
          <a:solidFill>
            <a:srgbClr val="FBFDED"/>
          </a:solidFill>
          <a:ln w="9525" cap="flat" cmpd="sng">
            <a:solidFill>
              <a:srgbClr val="006C5E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subTitle" idx="1"/>
          </p:nvPr>
        </p:nvSpPr>
        <p:spPr>
          <a:xfrm>
            <a:off x="1455225" y="2313166"/>
            <a:ext cx="6593400" cy="13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>
                <a:latin typeface="Perpetua" charset="0"/>
                <a:ea typeface="Perpetua" charset="0"/>
                <a:cs typeface="Perpetua" charset="0"/>
              </a:rPr>
              <a:t>Online Education Initiative: </a:t>
            </a:r>
          </a:p>
          <a:p>
            <a:pPr lvl="0">
              <a:spcBef>
                <a:spcPts val="0"/>
              </a:spcBef>
              <a:buSzPct val="25000"/>
            </a:pPr>
            <a:r>
              <a:rPr lang="en-US">
                <a:latin typeface="Perpetua" charset="0"/>
                <a:ea typeface="Perpetua" charset="0"/>
                <a:cs typeface="Perpetua" charset="0"/>
              </a:rPr>
              <a:t>Information and Opportunities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3998383" y="3834312"/>
            <a:ext cx="4817399" cy="96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123670"/>
              </a:buClr>
              <a:buSzPct val="25000"/>
              <a:buFont typeface="Calibri"/>
              <a:buNone/>
            </a:pPr>
            <a:r>
              <a:rPr lang="en" sz="1800" b="1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rPr>
              <a:t>Kate Jordahl</a:t>
            </a:r>
          </a:p>
          <a:p>
            <a:pPr lvl="0" algn="r" rtl="0">
              <a:spcBef>
                <a:spcPts val="0"/>
              </a:spcBef>
              <a:buClr>
                <a:srgbClr val="123670"/>
              </a:buClr>
              <a:buSzPct val="25000"/>
              <a:buFont typeface="Calibri"/>
              <a:buNone/>
            </a:pPr>
            <a:r>
              <a:rPr lang="en" sz="1100" b="1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rPr>
              <a:t>Director of Strategic Planning &amp; Operations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670"/>
              </a:buClr>
              <a:buSzPct val="25000"/>
              <a:buFont typeface="Calibri"/>
              <a:buNone/>
            </a:pPr>
            <a:r>
              <a:rPr lang="en-US" sz="1600" b="1">
                <a:solidFill>
                  <a:srgbClr val="123670"/>
                </a:solidFill>
                <a:latin typeface="Calibri"/>
                <a:ea typeface="Calibri"/>
                <a:cs typeface="Calibri"/>
                <a:sym typeface="Calibri"/>
              </a:rPr>
              <a:t>August 4, 2017</a:t>
            </a:r>
            <a:endParaRPr lang="en" sz="1600" b="1" i="0" u="none" strike="noStrike" cap="none">
              <a:solidFill>
                <a:srgbClr val="1236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Picture Placeholder 4" title="Web Video Player"/>
              <p:cNvGraphicFramePr>
                <a:graphicFrameLocks noGrp="1"/>
              </p:cNvGraphicFramePr>
              <p:nvPr>
                <p:ph type="pic" idx="2"/>
                <p:extLst>
                  <p:ext uri="{D42A27DB-BD31-4B8C-83A1-F6EECF244321}">
                    <p14:modId xmlns:p14="http://schemas.microsoft.com/office/powerpoint/2010/main" val="1078973779"/>
                  </p:ext>
                </p:extLst>
              </p:nvPr>
            </p:nvGraphicFramePr>
            <p:xfrm>
              <a:off x="594859" y="239486"/>
              <a:ext cx="7612970" cy="370114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Picture Placeholder 4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859" y="239486"/>
                <a:ext cx="7612970" cy="3701144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OEI Course Exchange: Student Guide</a:t>
            </a:r>
          </a:p>
        </p:txBody>
      </p:sp>
    </p:spTree>
    <p:extLst>
      <p:ext uri="{BB962C8B-B14F-4D97-AF65-F5344CB8AC3E}">
        <p14:creationId xmlns:p14="http://schemas.microsoft.com/office/powerpoint/2010/main" val="17270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154484"/>
            <a:ext cx="8229600" cy="642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>Course Exchange: Current Status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57200" y="800100"/>
            <a:ext cx="8441700" cy="40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" sz="28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>Launched v1.0 in January 2017</a:t>
            </a:r>
          </a:p>
          <a:p>
            <a:pPr marL="914400" lvl="1" indent="-393700" rtl="0">
              <a:spcBef>
                <a:spcPts val="0"/>
              </a:spcBef>
              <a:buSzPct val="100000"/>
            </a:pPr>
            <a:r>
              <a:rPr lang="en" sz="26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>Currently 6 pilot colleges live for Fall 2017 registration</a:t>
            </a:r>
          </a:p>
          <a:p>
            <a:pPr marL="914400" lvl="1" indent="-393700" rtl="0">
              <a:spcBef>
                <a:spcPts val="0"/>
              </a:spcBef>
              <a:buSzPct val="100000"/>
            </a:pPr>
            <a:r>
              <a:rPr lang="en" sz="26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>Working with additional colleges on implementation</a:t>
            </a:r>
          </a:p>
          <a:p>
            <a:pPr marL="914400" lvl="1" indent="-393700" rtl="0">
              <a:spcBef>
                <a:spcPts val="0"/>
              </a:spcBef>
              <a:buSzPct val="100000"/>
            </a:pPr>
            <a:r>
              <a:rPr lang="en-US" sz="26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>V</a:t>
            </a:r>
            <a:r>
              <a:rPr lang="en" sz="26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>ersion 2.0 deployment</a:t>
            </a:r>
            <a:r>
              <a:rPr lang="en-US" sz="26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> at end of September</a:t>
            </a:r>
            <a:endParaRPr lang="en" sz="2600">
              <a:solidFill>
                <a:schemeClr val="tx1"/>
              </a:solidFill>
              <a:latin typeface="Perpetua" charset="0"/>
              <a:ea typeface="Perpetua" charset="0"/>
              <a:cs typeface="Perpetua" charset="0"/>
            </a:endParaRPr>
          </a:p>
          <a:p>
            <a:pPr marL="914400" lvl="1" indent="-393700" rtl="0">
              <a:spcBef>
                <a:spcPts val="0"/>
              </a:spcBef>
              <a:buSzPct val="100000"/>
            </a:pPr>
            <a:r>
              <a:rPr lang="en" sz="26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>Key milestones: 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>Students pilot priority registration workflows for Fall 2017 term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>Version 2.0 automates financial aid activities, introduces</a:t>
            </a:r>
            <a:br>
              <a:rPr lang="en" sz="22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</a:br>
            <a:r>
              <a:rPr lang="en" sz="22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>feature flags, reporting enhancements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154484"/>
            <a:ext cx="8229600" cy="642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24 OEI Consortium Colleges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2"/>
          </p:nvPr>
        </p:nvSpPr>
        <p:spPr>
          <a:xfrm>
            <a:off x="1650999" y="1009650"/>
            <a:ext cx="3497099" cy="2765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Antelope Valley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Barstow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Butte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Cabrillo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Coastline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College of the Canyons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Columbia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Foothill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Fresno City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Hartnell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Imperial Valley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Lake Tahoe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Mira Costa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2"/>
          </p:nvPr>
        </p:nvSpPr>
        <p:spPr>
          <a:xfrm>
            <a:off x="4602948" y="1009650"/>
            <a:ext cx="3497099" cy="2765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Monterey Peninsula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Mt. San Antonio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Mt. San Jacinto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Ohlone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Pierce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Rio Hondo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Saddleback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Shasta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Ventura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Victor Valley</a:t>
            </a:r>
          </a:p>
          <a:p>
            <a:pPr marL="342900" marR="0" lvl="0" indent="-3302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5342"/>
              <a:buFont typeface="Arial"/>
              <a:buChar char="•"/>
            </a:pPr>
            <a:r>
              <a:rPr lang="en" sz="166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West Los Angeles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>How do you participate?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Perpetua" charset="0"/>
                <a:ea typeface="Perpetua" charset="0"/>
                <a:cs typeface="Perpetua" charset="0"/>
              </a:rPr>
              <a:t>Submit your </a:t>
            </a:r>
            <a:r>
              <a:rPr lang="en-US">
                <a:latin typeface="Perpetua" charset="0"/>
                <a:ea typeface="Perpetua" charset="0"/>
                <a:cs typeface="Perpetua" charset="0"/>
                <a:hlinkClick r:id="rId2"/>
              </a:rPr>
              <a:t>class for review</a:t>
            </a:r>
            <a:endParaRPr lang="en-US">
              <a:latin typeface="Perpetua" charset="0"/>
              <a:ea typeface="Perpetua" charset="0"/>
              <a:cs typeface="Perpetua" charset="0"/>
            </a:endParaRPr>
          </a:p>
          <a:p>
            <a:r>
              <a:rPr lang="en-US">
                <a:latin typeface="Perpetua" charset="0"/>
                <a:ea typeface="Perpetua" charset="0"/>
                <a:cs typeface="Perpetua" charset="0"/>
              </a:rPr>
              <a:t>Apply to be a </a:t>
            </a:r>
            <a:r>
              <a:rPr lang="en-US">
                <a:latin typeface="Perpetua" charset="0"/>
                <a:ea typeface="Perpetua" charset="0"/>
                <a:cs typeface="Perpetua" charset="0"/>
                <a:hlinkClick r:id="rId3"/>
              </a:rPr>
              <a:t>POCR</a:t>
            </a:r>
            <a:r>
              <a:rPr lang="en-US">
                <a:latin typeface="Perpetua" charset="0"/>
                <a:ea typeface="Perpetua" charset="0"/>
                <a:cs typeface="Perpetua" charset="0"/>
              </a:rPr>
              <a:t> (Peer Online Course Reviewer)</a:t>
            </a:r>
          </a:p>
          <a:p>
            <a:r>
              <a:rPr lang="en-US">
                <a:latin typeface="Perpetua" charset="0"/>
                <a:ea typeface="Perpetua" charset="0"/>
                <a:cs typeface="Perpetua" charset="0"/>
              </a:rPr>
              <a:t>Take advantage of training opportunities</a:t>
            </a:r>
          </a:p>
          <a:p>
            <a:pPr lvl="1"/>
            <a:r>
              <a:rPr lang="en-US">
                <a:latin typeface="Perpetua" charset="0"/>
                <a:ea typeface="Perpetua" charset="0"/>
                <a:cs typeface="Perpetua" charset="0"/>
                <a:hlinkClick r:id="rId4"/>
              </a:rPr>
              <a:t>@ONE </a:t>
            </a:r>
            <a:endParaRPr lang="en-US">
              <a:latin typeface="Perpetua" charset="0"/>
              <a:ea typeface="Perpetua" charset="0"/>
              <a:cs typeface="Perpetua" charset="0"/>
            </a:endParaRPr>
          </a:p>
          <a:p>
            <a:pPr lvl="1"/>
            <a:r>
              <a:rPr lang="en-US">
                <a:latin typeface="Perpetua" charset="0"/>
                <a:ea typeface="Perpetua" charset="0"/>
                <a:cs typeface="Perpetua" charset="0"/>
                <a:hlinkClick r:id="rId5"/>
              </a:rPr>
              <a:t>Can•Innovate</a:t>
            </a:r>
            <a:endParaRPr lang="en-US">
              <a:latin typeface="Perpetua" charset="0"/>
              <a:ea typeface="Perpetua" charset="0"/>
              <a:cs typeface="Perpet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Perpetua" charset="0"/>
                <a:ea typeface="Perpetua" charset="0"/>
                <a:cs typeface="Perpetua" charset="0"/>
              </a:rPr>
              <a:t>Review Process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215008" cy="3394472"/>
          </a:xfrm>
        </p:spPr>
        <p:txBody>
          <a:bodyPr/>
          <a:lstStyle/>
          <a:p>
            <a:r>
              <a:rPr lang="en-US" i="1">
                <a:latin typeface="Perpetua" charset="0"/>
                <a:ea typeface="Perpetua" charset="0"/>
                <a:cs typeface="Perpetua" charset="0"/>
              </a:rPr>
              <a:t>Start Here: </a:t>
            </a:r>
            <a:r>
              <a:rPr lang="en-US" i="1" u="sng">
                <a:latin typeface="Perpetua" charset="0"/>
                <a:ea typeface="Perpetua" charset="0"/>
                <a:cs typeface="Perpetua" charset="0"/>
                <a:hlinkClick r:id="rId2" tooltip="The Course Review Process"/>
              </a:rPr>
              <a:t>Step-by-Step Guide to Course Review</a:t>
            </a:r>
            <a:endParaRPr lang="en-US" i="1">
              <a:latin typeface="Perpetua" charset="0"/>
              <a:ea typeface="Perpetua" charset="0"/>
              <a:cs typeface="Perpetua" charset="0"/>
            </a:endParaRPr>
          </a:p>
          <a:p>
            <a:endParaRPr lang="en-US"/>
          </a:p>
        </p:txBody>
      </p:sp>
      <p:pic>
        <p:nvPicPr>
          <p:cNvPr id="6" name="Picture Placeholder 5"/>
          <p:cNvPicPr preferRelativeResize="0">
            <a:picLocks noGrp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63" y="95250"/>
            <a:ext cx="3970337" cy="504825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292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2800">
                <a:solidFill>
                  <a:srgbClr val="FF0000"/>
                </a:solidFill>
                <a:latin typeface="Perpetua" charset="0"/>
                <a:ea typeface="Perpetua" charset="0"/>
                <a:cs typeface="Perpetua" charset="0"/>
              </a:rPr>
              <a:t>Faculty Voices: Lindsey J Bertomen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  <a:latin typeface="Perpetua" charset="0"/>
                <a:ea typeface="Perpetua" charset="0"/>
                <a:cs typeface="Perpetua" charset="0"/>
              </a:rPr>
              <a:t>Instructor, Administration of Justice</a:t>
            </a:r>
            <a:r>
              <a:rPr lang="en-US" sz="2000">
                <a:solidFill>
                  <a:srgbClr val="FF0000"/>
                </a:solidFill>
                <a:latin typeface="Perpetua" charset="0"/>
                <a:ea typeface="Perpetua" charset="0"/>
                <a:cs typeface="Perpetua" charset="0"/>
              </a:rPr>
              <a:t/>
            </a:r>
            <a:br>
              <a:rPr lang="en-US" sz="2000">
                <a:solidFill>
                  <a:srgbClr val="FF0000"/>
                </a:solidFill>
                <a:latin typeface="Perpetua" charset="0"/>
                <a:ea typeface="Perpetua" charset="0"/>
                <a:cs typeface="Perpetua" charset="0"/>
              </a:rPr>
            </a:br>
            <a:r>
              <a:rPr lang="en" sz="2000">
                <a:solidFill>
                  <a:srgbClr val="FF0000"/>
                </a:solidFill>
                <a:latin typeface="Perpetua" charset="0"/>
                <a:ea typeface="Perpetua" charset="0"/>
                <a:cs typeface="Perpetua" charset="0"/>
              </a:rPr>
              <a:t>Hartnell College</a:t>
            </a:r>
          </a:p>
          <a:p>
            <a:pPr lvl="0" algn="l">
              <a:spcBef>
                <a:spcPts val="0"/>
              </a:spcBef>
              <a:buNone/>
            </a:pPr>
            <a:endParaRPr sz="2400">
              <a:solidFill>
                <a:srgbClr val="FF0000"/>
              </a:solidFill>
              <a:latin typeface="Perpetua" charset="0"/>
              <a:ea typeface="Perpetua" charset="0"/>
              <a:cs typeface="Perpetua" charset="0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57200" y="1590804"/>
            <a:ext cx="8229600" cy="30038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algn="just">
              <a:spcBef>
                <a:spcPts val="600"/>
              </a:spcBef>
              <a:buNone/>
            </a:pPr>
            <a:r>
              <a:rPr lang="en" sz="20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>OEI has completely changed the way I look at online education. The entire initiative is focused on student success and they do this by creating an environment of available resources. </a:t>
            </a:r>
          </a:p>
          <a:p>
            <a:pPr marL="0" lvl="0" algn="just" rtl="0">
              <a:spcBef>
                <a:spcPts val="600"/>
              </a:spcBef>
              <a:buNone/>
            </a:pPr>
            <a:r>
              <a:rPr lang="en" sz="20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>OEI provided professional development training, great networking with experienced educators and well vetted apps for use in the online classroom. Since the inception of OEI, I have had the benefit of shared experience and expert advice that has really given me insight on how I can improve my online content delivery.</a:t>
            </a:r>
          </a:p>
        </p:txBody>
      </p:sp>
    </p:spTree>
    <p:extLst>
      <p:ext uri="{BB962C8B-B14F-4D97-AF65-F5344CB8AC3E}">
        <p14:creationId xmlns:p14="http://schemas.microsoft.com/office/powerpoint/2010/main" val="11282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2800">
                <a:solidFill>
                  <a:srgbClr val="FF0000"/>
                </a:solidFill>
                <a:latin typeface="Perpetua" charset="0"/>
                <a:ea typeface="Perpetua" charset="0"/>
                <a:cs typeface="Perpetua" charset="0"/>
              </a:rPr>
              <a:t>Faculty Voices: Wendy Bass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  <a:latin typeface="Perpetua" charset="0"/>
                <a:ea typeface="Perpetua" charset="0"/>
                <a:cs typeface="Perpetua" charset="0"/>
              </a:rPr>
              <a:t>Distance Education Coordinator and Instructor, Early Childhood Ed</a:t>
            </a:r>
            <a:r>
              <a:rPr lang="en-US" sz="2000">
                <a:solidFill>
                  <a:srgbClr val="FF0000"/>
                </a:solidFill>
                <a:latin typeface="Perpetua" charset="0"/>
                <a:ea typeface="Perpetua" charset="0"/>
                <a:cs typeface="Perpetua" charset="0"/>
              </a:rPr>
              <a:t>ucation</a:t>
            </a:r>
            <a:br>
              <a:rPr lang="en-US" sz="2000">
                <a:solidFill>
                  <a:srgbClr val="FF0000"/>
                </a:solidFill>
                <a:latin typeface="Perpetua" charset="0"/>
                <a:ea typeface="Perpetua" charset="0"/>
                <a:cs typeface="Perpetua" charset="0"/>
              </a:rPr>
            </a:br>
            <a:r>
              <a:rPr lang="en" sz="2000">
                <a:solidFill>
                  <a:srgbClr val="FF0000"/>
                </a:solidFill>
                <a:latin typeface="Perpetua" charset="0"/>
                <a:ea typeface="Perpetua" charset="0"/>
                <a:cs typeface="Perpetua" charset="0"/>
              </a:rPr>
              <a:t>Los Angeles Pierce College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57200" y="1565752"/>
            <a:ext cx="8229600" cy="30288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rtl="0">
              <a:spcBef>
                <a:spcPts val="600"/>
              </a:spcBef>
              <a:buNone/>
            </a:pPr>
            <a:r>
              <a:rPr lang="en" sz="20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>One of the best features of the OEI ecosystem is the ability to find support in so many place.  Prior to this I was isolated as a DE Coordinator using RL Moodle, there was only one other coordinator I could call when I had issues and I did not want to bother her all the time. Now with so many DE Coordinators supporting Canvas, I have a complete network to go to for support.  Additionally, OEI recommendations and the online course rubric have helped me to emphasize some best online practices for my faculty.</a:t>
            </a:r>
          </a:p>
        </p:txBody>
      </p:sp>
    </p:spTree>
    <p:extLst>
      <p:ext uri="{BB962C8B-B14F-4D97-AF65-F5344CB8AC3E}">
        <p14:creationId xmlns:p14="http://schemas.microsoft.com/office/powerpoint/2010/main" val="13434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2800">
                <a:solidFill>
                  <a:srgbClr val="FF0000"/>
                </a:solidFill>
                <a:latin typeface="Perpetua" charset="0"/>
                <a:ea typeface="Perpetua" charset="0"/>
                <a:cs typeface="Perpetua" charset="0"/>
              </a:rPr>
              <a:t>Faculty Voices: </a:t>
            </a:r>
            <a:r>
              <a:rPr lang="en-US" sz="2800">
                <a:solidFill>
                  <a:srgbClr val="FF0000"/>
                </a:solidFill>
                <a:latin typeface="Perpetua" charset="0"/>
                <a:ea typeface="Perpetua" charset="0"/>
                <a:cs typeface="Perpetua" charset="0"/>
              </a:rPr>
              <a:t>Xochitl Tirado</a:t>
            </a:r>
            <a:endParaRPr lang="en" sz="2800">
              <a:solidFill>
                <a:srgbClr val="FF0000"/>
              </a:solidFill>
              <a:latin typeface="Perpetua" charset="0"/>
              <a:ea typeface="Perpetua" charset="0"/>
              <a:cs typeface="Perpetua" charset="0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  <a:latin typeface="Perpetua" charset="0"/>
                <a:ea typeface="Perpetua" charset="0"/>
                <a:cs typeface="Perpetua" charset="0"/>
              </a:rPr>
              <a:t>Distance Education Coordinator and Instructor, </a:t>
            </a:r>
            <a:r>
              <a:rPr lang="en-US" sz="2000">
                <a:solidFill>
                  <a:srgbClr val="FF0000"/>
                </a:solidFill>
                <a:latin typeface="Perpetua" charset="0"/>
                <a:ea typeface="Perpetua" charset="0"/>
                <a:cs typeface="Perpetua" charset="0"/>
              </a:rPr>
              <a:t>English</a:t>
            </a:r>
            <a:br>
              <a:rPr lang="en-US" sz="2000">
                <a:solidFill>
                  <a:srgbClr val="FF0000"/>
                </a:solidFill>
                <a:latin typeface="Perpetua" charset="0"/>
                <a:ea typeface="Perpetua" charset="0"/>
                <a:cs typeface="Perpetua" charset="0"/>
              </a:rPr>
            </a:br>
            <a:r>
              <a:rPr lang="en-US" sz="2000">
                <a:solidFill>
                  <a:srgbClr val="FF0000"/>
                </a:solidFill>
                <a:latin typeface="Perpetua" charset="0"/>
                <a:ea typeface="Perpetua" charset="0"/>
                <a:cs typeface="Perpetua" charset="0"/>
              </a:rPr>
              <a:t>Imperial Valley College</a:t>
            </a:r>
            <a:endParaRPr lang="en" sz="2000">
              <a:solidFill>
                <a:srgbClr val="FF0000"/>
              </a:solidFill>
              <a:latin typeface="Perpetua" charset="0"/>
              <a:ea typeface="Perpetua" charset="0"/>
              <a:cs typeface="Perpetua" charset="0"/>
            </a:endParaRP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57200" y="1565752"/>
            <a:ext cx="8229600" cy="30288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indent="0">
              <a:buNone/>
            </a:pPr>
            <a:r>
              <a:rPr lang="en-US" sz="20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>Putting my course through the OEI review process has allowed me to build a stronger course and to reflect on the needs of my students.</a:t>
            </a:r>
          </a:p>
          <a:p>
            <a:pPr marL="203200" indent="0">
              <a:buNone/>
            </a:pPr>
            <a:r>
              <a:rPr lang="en-US" sz="20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  <a:t/>
            </a:r>
            <a:br>
              <a:rPr lang="en-US" sz="2000">
                <a:solidFill>
                  <a:schemeClr val="tx1"/>
                </a:solidFill>
                <a:latin typeface="Perpetua" charset="0"/>
                <a:ea typeface="Perpetua" charset="0"/>
                <a:cs typeface="Perpetua" charset="0"/>
              </a:rPr>
            </a:br>
            <a:endParaRPr lang="en" sz="2000">
              <a:solidFill>
                <a:schemeClr val="tx1"/>
              </a:solidFill>
              <a:latin typeface="Perpetua" charset="0"/>
              <a:ea typeface="Perpetua" charset="0"/>
              <a:cs typeface="Perpet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4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subTitle" idx="1"/>
          </p:nvPr>
        </p:nvSpPr>
        <p:spPr>
          <a:xfrm>
            <a:off x="1371600" y="1568884"/>
            <a:ext cx="6400799" cy="31158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Thanks!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9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" sz="16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Kate Jordahl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r>
              <a:rPr lang="en" sz="1000" i="1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Director of Strategic Planning &amp; Operations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16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kjordahl@ccconlineed.org</a:t>
            </a:r>
            <a:endParaRPr lang="en-US" sz="160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lang="en-US" sz="16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" sz="16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CCC Online Education Initiative (OEI)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" sz="16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Office: 650-949-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6187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" sz="16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Visit us online at http://cccOnlineEd.org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" sz="12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 OEI is funded by a grant from the California Community Colleges Chancellor’s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Perpetua" charset="0"/>
                <a:ea typeface="Perpetua" charset="0"/>
                <a:cs typeface="Perpetua" charset="0"/>
              </a:rPr>
              <a:t>ADDITIONAL SLIDES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1332345" y="692802"/>
            <a:ext cx="6650565" cy="339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Online Education Initiative Mission:  </a:t>
            </a:r>
            <a:br>
              <a:rPr lang="en" sz="3600" b="1" i="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</a:br>
            <a:r>
              <a:rPr lang="en" sz="3000" b="0" i="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Increase student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Calibri"/>
              <a:buNone/>
            </a:pPr>
            <a:r>
              <a:rPr lang="en" sz="3000" b="1" i="0" u="none" strike="noStrike" cap="none">
                <a:solidFill>
                  <a:srgbClr val="31859B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COMPLETION</a:t>
            </a:r>
            <a:r>
              <a:rPr lang="en" sz="3000" b="0" i="0" u="none" strike="noStrike" cap="none">
                <a:solidFill>
                  <a:srgbClr val="31859B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 </a:t>
            </a:r>
            <a:r>
              <a:rPr lang="en" sz="3000" b="0" i="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of transfer degrees by working together to increase </a:t>
            </a:r>
            <a:r>
              <a:rPr lang="en" sz="3000" b="1">
                <a:solidFill>
                  <a:srgbClr val="31859C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access</a:t>
            </a:r>
            <a:r>
              <a:rPr lang="en" sz="3000" b="0" i="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 to </a:t>
            </a:r>
            <a:r>
              <a:rPr lang="en" sz="3000" b="1" i="0" u="none" strike="noStrike" cap="none">
                <a:solidFill>
                  <a:srgbClr val="31859C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quality</a:t>
            </a:r>
            <a:r>
              <a:rPr lang="en" sz="3000" b="0" i="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 online </a:t>
            </a:r>
            <a:r>
              <a:rPr lang="en" sz="3000" b="1" i="0" u="none" strike="noStrike" cap="none">
                <a:solidFill>
                  <a:srgbClr val="31859C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courses</a:t>
            </a:r>
            <a:r>
              <a:rPr lang="en" sz="3000" b="0" i="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 </a:t>
            </a:r>
            <a:r>
              <a:rPr lang="en" sz="3000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and</a:t>
            </a:r>
            <a:r>
              <a:rPr lang="en" sz="3000" b="0" i="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 support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ct val="25000"/>
              <a:buFont typeface="Calibri"/>
              <a:buNone/>
            </a:pPr>
            <a:r>
              <a:rPr lang="en" sz="3000" b="1" i="0" u="none" strike="noStrike" cap="none">
                <a:solidFill>
                  <a:srgbClr val="31859C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services</a:t>
            </a:r>
            <a:r>
              <a:rPr lang="en" sz="3000" b="0" i="0" u="none" strike="noStrike" cap="none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 for students.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311450" y="409348"/>
            <a:ext cx="8375400" cy="64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i="0" u="none" strike="noStrike" cap="none">
                <a:solidFill>
                  <a:schemeClr val="dk1"/>
                </a:solidFill>
              </a:rPr>
              <a:t>What are the possible outcomes of </a:t>
            </a:r>
            <a:br>
              <a:rPr lang="en" sz="3600" i="0" u="none" strike="noStrike" cap="none">
                <a:solidFill>
                  <a:schemeClr val="dk1"/>
                </a:solidFill>
              </a:rPr>
            </a:br>
            <a:r>
              <a:rPr lang="en" sz="3600" i="0" u="none" strike="noStrike" cap="none">
                <a:solidFill>
                  <a:schemeClr val="dk1"/>
                </a:solidFill>
              </a:rPr>
              <a:t>Course Exchange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457200" y="1539499"/>
            <a:ext cx="8229600" cy="190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Students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Faculty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Colleges </a:t>
            </a: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875" y="1502700"/>
            <a:ext cx="2601900" cy="26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154484"/>
            <a:ext cx="8229600" cy="642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Course Exchange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229600" cy="25458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02856"/>
            <a:ext cx="1900003" cy="1900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7" name="Shape 347"/>
          <p:cNvGrpSpPr/>
          <p:nvPr/>
        </p:nvGrpSpPr>
        <p:grpSpPr>
          <a:xfrm>
            <a:off x="2990538" y="1047750"/>
            <a:ext cx="5696261" cy="3047999"/>
            <a:chOff x="0" y="0"/>
            <a:chExt cx="5696261" cy="4063999"/>
          </a:xfrm>
        </p:grpSpPr>
        <p:sp>
          <p:nvSpPr>
            <p:cNvPr id="348" name="Shape 348"/>
            <p:cNvSpPr/>
            <p:nvPr/>
          </p:nvSpPr>
          <p:spPr>
            <a:xfrm>
              <a:off x="0" y="0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1A4C2"/>
                </a:gs>
                <a:gs pos="100000">
                  <a:srgbClr val="97E4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 txBox="1"/>
            <p:nvPr/>
          </p:nvSpPr>
          <p:spPr>
            <a:xfrm>
              <a:off x="35712" y="35700"/>
              <a:ext cx="3978000" cy="114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Student signs up for two classes at your college</a:t>
              </a:r>
            </a:p>
          </p:txBody>
        </p:sp>
        <p:sp>
          <p:nvSpPr>
            <p:cNvPr id="350" name="Shape 350"/>
            <p:cNvSpPr/>
            <p:nvPr/>
          </p:nvSpPr>
          <p:spPr>
            <a:xfrm>
              <a:off x="427218" y="1422399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EB8D4"/>
                </a:gs>
                <a:gs pos="100000">
                  <a:srgbClr val="9FEC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 txBox="1"/>
            <p:nvPr/>
          </p:nvSpPr>
          <p:spPr>
            <a:xfrm>
              <a:off x="462936" y="1458100"/>
              <a:ext cx="4378800" cy="114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That student can’t find another class for full</a:t>
              </a:r>
              <a:r>
                <a:rPr lang="en" sz="2400">
                  <a:solidFill>
                    <a:schemeClr val="lt1"/>
                  </a:solidFill>
                </a:rPr>
                <a:t>-</a:t>
              </a:r>
              <a:r>
                <a:rPr lang="en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time status	</a:t>
              </a:r>
            </a:p>
          </p:txBody>
        </p:sp>
        <p:sp>
          <p:nvSpPr>
            <p:cNvPr id="352" name="Shape 352"/>
            <p:cNvSpPr/>
            <p:nvPr/>
          </p:nvSpPr>
          <p:spPr>
            <a:xfrm>
              <a:off x="854438" y="2844799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3CCE1"/>
                </a:gs>
                <a:gs pos="100000">
                  <a:srgbClr val="B8F0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 txBox="1"/>
            <p:nvPr/>
          </p:nvSpPr>
          <p:spPr>
            <a:xfrm>
              <a:off x="890148" y="2880508"/>
              <a:ext cx="3550705" cy="11477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400" b="0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Student Drops out</a:t>
              </a:r>
            </a:p>
          </p:txBody>
        </p:sp>
        <p:sp>
          <p:nvSpPr>
            <p:cNvPr id="354" name="Shape 354"/>
            <p:cNvSpPr/>
            <p:nvPr/>
          </p:nvSpPr>
          <p:spPr>
            <a:xfrm>
              <a:off x="4049342" y="924559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 txBox="1"/>
            <p:nvPr/>
          </p:nvSpPr>
          <p:spPr>
            <a:xfrm>
              <a:off x="4227650" y="924559"/>
              <a:ext cx="435864" cy="59634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4476562" y="2338832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 txBox="1"/>
            <p:nvPr/>
          </p:nvSpPr>
          <p:spPr>
            <a:xfrm>
              <a:off x="4654869" y="2338832"/>
              <a:ext cx="435864" cy="59634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57200" y="154484"/>
            <a:ext cx="8229600" cy="642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Course Exchange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229600" cy="25458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104" y="1657105"/>
            <a:ext cx="2069648" cy="20696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5" name="Shape 365"/>
          <p:cNvGrpSpPr/>
          <p:nvPr/>
        </p:nvGrpSpPr>
        <p:grpSpPr>
          <a:xfrm>
            <a:off x="2990538" y="1047750"/>
            <a:ext cx="5696261" cy="3047999"/>
            <a:chOff x="0" y="0"/>
            <a:chExt cx="5696261" cy="4063999"/>
          </a:xfrm>
        </p:grpSpPr>
        <p:sp>
          <p:nvSpPr>
            <p:cNvPr id="366" name="Shape 366"/>
            <p:cNvSpPr/>
            <p:nvPr/>
          </p:nvSpPr>
          <p:spPr>
            <a:xfrm>
              <a:off x="0" y="0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1A4C2"/>
                </a:gs>
                <a:gs pos="100000">
                  <a:srgbClr val="97E4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 txBox="1"/>
            <p:nvPr/>
          </p:nvSpPr>
          <p:spPr>
            <a:xfrm>
              <a:off x="35708" y="35708"/>
              <a:ext cx="3526211" cy="1147781"/>
            </a:xfrm>
            <a:prstGeom prst="rect">
              <a:avLst/>
            </a:prstGeom>
            <a:noFill/>
            <a:ln>
              <a:noFill/>
            </a:ln>
          </p:spPr>
          <p:txBody>
            <a:bodyPr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Loss of two class enrollments for college</a:t>
              </a:r>
            </a:p>
          </p:txBody>
        </p:sp>
        <p:sp>
          <p:nvSpPr>
            <p:cNvPr id="368" name="Shape 368"/>
            <p:cNvSpPr/>
            <p:nvPr/>
          </p:nvSpPr>
          <p:spPr>
            <a:xfrm>
              <a:off x="427218" y="1422399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EB8D4"/>
                </a:gs>
                <a:gs pos="100000">
                  <a:srgbClr val="9FEC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 txBox="1"/>
            <p:nvPr/>
          </p:nvSpPr>
          <p:spPr>
            <a:xfrm>
              <a:off x="462927" y="1458108"/>
              <a:ext cx="3550705" cy="1147781"/>
            </a:xfrm>
            <a:prstGeom prst="rect">
              <a:avLst/>
            </a:prstGeom>
            <a:noFill/>
            <a:ln>
              <a:noFill/>
            </a:ln>
          </p:spPr>
          <p:txBody>
            <a:bodyPr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Possible loss of completion for college if student was ready to graduate	</a:t>
              </a:r>
            </a:p>
          </p:txBody>
        </p:sp>
        <p:sp>
          <p:nvSpPr>
            <p:cNvPr id="370" name="Shape 370"/>
            <p:cNvSpPr/>
            <p:nvPr/>
          </p:nvSpPr>
          <p:spPr>
            <a:xfrm>
              <a:off x="854438" y="2844799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3CCE1"/>
                </a:gs>
                <a:gs pos="100000">
                  <a:srgbClr val="B8F0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 txBox="1"/>
            <p:nvPr/>
          </p:nvSpPr>
          <p:spPr>
            <a:xfrm>
              <a:off x="890148" y="2880508"/>
              <a:ext cx="3550705" cy="1147781"/>
            </a:xfrm>
            <a:prstGeom prst="rect">
              <a:avLst/>
            </a:prstGeom>
            <a:noFill/>
            <a:ln>
              <a:noFill/>
            </a:ln>
          </p:spPr>
          <p:txBody>
            <a:bodyPr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Loss of progress for student</a:t>
              </a:r>
            </a:p>
          </p:txBody>
        </p:sp>
        <p:sp>
          <p:nvSpPr>
            <p:cNvPr id="372" name="Shape 372"/>
            <p:cNvSpPr/>
            <p:nvPr/>
          </p:nvSpPr>
          <p:spPr>
            <a:xfrm>
              <a:off x="4049342" y="924559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 txBox="1"/>
            <p:nvPr/>
          </p:nvSpPr>
          <p:spPr>
            <a:xfrm>
              <a:off x="4227650" y="924559"/>
              <a:ext cx="435864" cy="59634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4476562" y="2338832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 txBox="1"/>
            <p:nvPr/>
          </p:nvSpPr>
          <p:spPr>
            <a:xfrm>
              <a:off x="4654869" y="2338832"/>
              <a:ext cx="435864" cy="59634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57200" y="154484"/>
            <a:ext cx="8229600" cy="642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Course Exchange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229600" cy="25458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02856"/>
            <a:ext cx="1900003" cy="1900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Shape 383"/>
          <p:cNvGrpSpPr/>
          <p:nvPr/>
        </p:nvGrpSpPr>
        <p:grpSpPr>
          <a:xfrm>
            <a:off x="2990538" y="1047750"/>
            <a:ext cx="5696261" cy="3047999"/>
            <a:chOff x="0" y="0"/>
            <a:chExt cx="5696261" cy="4063999"/>
          </a:xfrm>
        </p:grpSpPr>
        <p:sp>
          <p:nvSpPr>
            <p:cNvPr id="384" name="Shape 384"/>
            <p:cNvSpPr/>
            <p:nvPr/>
          </p:nvSpPr>
          <p:spPr>
            <a:xfrm>
              <a:off x="0" y="0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1A4C2"/>
                </a:gs>
                <a:gs pos="100000">
                  <a:srgbClr val="97E4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 txBox="1"/>
            <p:nvPr/>
          </p:nvSpPr>
          <p:spPr>
            <a:xfrm>
              <a:off x="35708" y="35708"/>
              <a:ext cx="3526211" cy="1147781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Student signs up for two classes at your college</a:t>
              </a:r>
            </a:p>
          </p:txBody>
        </p:sp>
        <p:sp>
          <p:nvSpPr>
            <p:cNvPr id="386" name="Shape 386"/>
            <p:cNvSpPr/>
            <p:nvPr/>
          </p:nvSpPr>
          <p:spPr>
            <a:xfrm>
              <a:off x="427218" y="1422399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EB8D4"/>
                </a:gs>
                <a:gs pos="100000">
                  <a:srgbClr val="9FEC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 txBox="1"/>
            <p:nvPr/>
          </p:nvSpPr>
          <p:spPr>
            <a:xfrm>
              <a:off x="462927" y="1458108"/>
              <a:ext cx="3550705" cy="1147781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That student uses Course Exchange to find the additional needed class for full time status</a:t>
              </a:r>
            </a:p>
          </p:txBody>
        </p:sp>
        <p:sp>
          <p:nvSpPr>
            <p:cNvPr id="388" name="Shape 388"/>
            <p:cNvSpPr/>
            <p:nvPr/>
          </p:nvSpPr>
          <p:spPr>
            <a:xfrm>
              <a:off x="854438" y="2844799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3CCE1"/>
                </a:gs>
                <a:gs pos="100000">
                  <a:srgbClr val="B8F0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 txBox="1"/>
            <p:nvPr/>
          </p:nvSpPr>
          <p:spPr>
            <a:xfrm>
              <a:off x="890148" y="2880508"/>
              <a:ext cx="3550705" cy="1147781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Student stays in school and completes their degree or transfer goal</a:t>
              </a:r>
            </a:p>
          </p:txBody>
        </p:sp>
        <p:sp>
          <p:nvSpPr>
            <p:cNvPr id="390" name="Shape 390"/>
            <p:cNvSpPr/>
            <p:nvPr/>
          </p:nvSpPr>
          <p:spPr>
            <a:xfrm>
              <a:off x="4049342" y="924559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 txBox="1"/>
            <p:nvPr/>
          </p:nvSpPr>
          <p:spPr>
            <a:xfrm>
              <a:off x="4227650" y="924559"/>
              <a:ext cx="435864" cy="59634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4476562" y="2338832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 txBox="1"/>
            <p:nvPr/>
          </p:nvSpPr>
          <p:spPr>
            <a:xfrm>
              <a:off x="4654869" y="2338832"/>
              <a:ext cx="435864" cy="59634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457200" y="154484"/>
            <a:ext cx="8229600" cy="642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Course Exchange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229600" cy="25458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0" name="Shape 400"/>
          <p:cNvGrpSpPr/>
          <p:nvPr/>
        </p:nvGrpSpPr>
        <p:grpSpPr>
          <a:xfrm>
            <a:off x="2990538" y="1047750"/>
            <a:ext cx="5696261" cy="3047999"/>
            <a:chOff x="0" y="0"/>
            <a:chExt cx="5696261" cy="4063999"/>
          </a:xfrm>
        </p:grpSpPr>
        <p:sp>
          <p:nvSpPr>
            <p:cNvPr id="401" name="Shape 401"/>
            <p:cNvSpPr/>
            <p:nvPr/>
          </p:nvSpPr>
          <p:spPr>
            <a:xfrm>
              <a:off x="0" y="0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1A4C2"/>
                </a:gs>
                <a:gs pos="100000">
                  <a:srgbClr val="97E4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 txBox="1"/>
            <p:nvPr/>
          </p:nvSpPr>
          <p:spPr>
            <a:xfrm>
              <a:off x="35712" y="35700"/>
              <a:ext cx="4013700" cy="1147800"/>
            </a:xfrm>
            <a:prstGeom prst="rect">
              <a:avLst/>
            </a:prstGeom>
            <a:noFill/>
            <a:ln>
              <a:noFill/>
            </a:ln>
          </p:spPr>
          <p:txBody>
            <a:bodyPr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Home college preserves the two enrollments and get the completion </a:t>
              </a:r>
            </a:p>
          </p:txBody>
        </p:sp>
        <p:sp>
          <p:nvSpPr>
            <p:cNvPr id="403" name="Shape 403"/>
            <p:cNvSpPr/>
            <p:nvPr/>
          </p:nvSpPr>
          <p:spPr>
            <a:xfrm>
              <a:off x="427218" y="1422399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EB8D4"/>
                </a:gs>
                <a:gs pos="100000">
                  <a:srgbClr val="9FEC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 txBox="1"/>
            <p:nvPr/>
          </p:nvSpPr>
          <p:spPr>
            <a:xfrm>
              <a:off x="462927" y="1458108"/>
              <a:ext cx="3550705" cy="1147781"/>
            </a:xfrm>
            <a:prstGeom prst="rect">
              <a:avLst/>
            </a:prstGeom>
            <a:noFill/>
            <a:ln>
              <a:noFill/>
            </a:ln>
          </p:spPr>
          <p:txBody>
            <a:bodyPr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Teaching college gets </a:t>
              </a:r>
              <a:r>
                <a:rPr lang="en" sz="2300">
                  <a:solidFill>
                    <a:schemeClr val="lt1"/>
                  </a:solidFill>
                </a:rPr>
                <a:t>one</a:t>
              </a:r>
              <a:r>
                <a:rPr lang="en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class enrollment	</a:t>
              </a:r>
            </a:p>
          </p:txBody>
        </p:sp>
        <p:sp>
          <p:nvSpPr>
            <p:cNvPr id="405" name="Shape 405"/>
            <p:cNvSpPr/>
            <p:nvPr/>
          </p:nvSpPr>
          <p:spPr>
            <a:xfrm>
              <a:off x="854438" y="2844799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3CCE1"/>
                </a:gs>
                <a:gs pos="100000">
                  <a:srgbClr val="B8F0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 txBox="1"/>
            <p:nvPr/>
          </p:nvSpPr>
          <p:spPr>
            <a:xfrm>
              <a:off x="890148" y="2880508"/>
              <a:ext cx="3550705" cy="1147781"/>
            </a:xfrm>
            <a:prstGeom prst="rect">
              <a:avLst/>
            </a:prstGeom>
            <a:noFill/>
            <a:ln>
              <a:noFill/>
            </a:ln>
          </p:spPr>
          <p:txBody>
            <a:bodyPr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300" b="1" i="0" u="none" strike="noStrike" cap="none">
                  <a:solidFill>
                    <a:schemeClr val="lt1"/>
                  </a:solidFill>
                </a:rPr>
                <a:t>SUCCESS</a:t>
              </a:r>
              <a:r>
                <a:rPr lang="en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for student</a:t>
              </a:r>
            </a:p>
          </p:txBody>
        </p:sp>
        <p:sp>
          <p:nvSpPr>
            <p:cNvPr id="407" name="Shape 407"/>
            <p:cNvSpPr/>
            <p:nvPr/>
          </p:nvSpPr>
          <p:spPr>
            <a:xfrm>
              <a:off x="4049342" y="924559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 txBox="1"/>
            <p:nvPr/>
          </p:nvSpPr>
          <p:spPr>
            <a:xfrm>
              <a:off x="4227650" y="924559"/>
              <a:ext cx="435864" cy="59634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4476562" y="2338832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 txBox="1"/>
            <p:nvPr/>
          </p:nvSpPr>
          <p:spPr>
            <a:xfrm>
              <a:off x="4654869" y="2338832"/>
              <a:ext cx="435864" cy="59634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1" name="Shape 4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24136"/>
            <a:ext cx="2146614" cy="2146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457200" y="154484"/>
            <a:ext cx="8229600" cy="642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Course Exchange Story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229600" cy="25458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Shape 4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02856"/>
            <a:ext cx="1900003" cy="1900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9" name="Shape 419"/>
          <p:cNvGrpSpPr/>
          <p:nvPr/>
        </p:nvGrpSpPr>
        <p:grpSpPr>
          <a:xfrm>
            <a:off x="2990538" y="1047750"/>
            <a:ext cx="5696261" cy="3047999"/>
            <a:chOff x="0" y="0"/>
            <a:chExt cx="5696261" cy="4063998"/>
          </a:xfrm>
        </p:grpSpPr>
        <p:sp>
          <p:nvSpPr>
            <p:cNvPr id="420" name="Shape 420"/>
            <p:cNvSpPr/>
            <p:nvPr/>
          </p:nvSpPr>
          <p:spPr>
            <a:xfrm>
              <a:off x="0" y="0"/>
              <a:ext cx="4557009" cy="89408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1A4C2"/>
                </a:gs>
                <a:gs pos="100000">
                  <a:srgbClr val="97E4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 txBox="1"/>
            <p:nvPr/>
          </p:nvSpPr>
          <p:spPr>
            <a:xfrm>
              <a:off x="26186" y="26200"/>
              <a:ext cx="3949800" cy="841800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College has an advanced class that does not have sufficient enrollment to be offered each year. </a:t>
              </a:r>
            </a:p>
          </p:txBody>
        </p:sp>
        <p:sp>
          <p:nvSpPr>
            <p:cNvPr id="422" name="Shape 422"/>
            <p:cNvSpPr/>
            <p:nvPr/>
          </p:nvSpPr>
          <p:spPr>
            <a:xfrm>
              <a:off x="381648" y="1056640"/>
              <a:ext cx="4557009" cy="89408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4CB2D1"/>
                </a:gs>
                <a:gs pos="100000">
                  <a:srgbClr val="9BEB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 txBox="1"/>
            <p:nvPr/>
          </p:nvSpPr>
          <p:spPr>
            <a:xfrm>
              <a:off x="407836" y="1082826"/>
              <a:ext cx="3541834" cy="84170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Class is Cancelled	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757602" y="2113280"/>
              <a:ext cx="4557009" cy="89408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FBFD9"/>
                </a:gs>
                <a:gs pos="100000">
                  <a:srgbClr val="A6EC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 txBox="1"/>
            <p:nvPr/>
          </p:nvSpPr>
          <p:spPr>
            <a:xfrm>
              <a:off x="783789" y="2139466"/>
              <a:ext cx="3547530" cy="84170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Students don't get the class they need</a:t>
              </a:r>
            </a:p>
          </p:txBody>
        </p:sp>
        <p:sp>
          <p:nvSpPr>
            <p:cNvPr id="426" name="Shape 426"/>
            <p:cNvSpPr/>
            <p:nvPr/>
          </p:nvSpPr>
          <p:spPr>
            <a:xfrm>
              <a:off x="1139251" y="3169918"/>
              <a:ext cx="4557009" cy="89408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3CCE1"/>
                </a:gs>
                <a:gs pos="100000">
                  <a:srgbClr val="B8F0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 txBox="1"/>
            <p:nvPr/>
          </p:nvSpPr>
          <p:spPr>
            <a:xfrm>
              <a:off x="1165438" y="3196106"/>
              <a:ext cx="3541834" cy="84170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College loses the enrollments for those students</a:t>
              </a:r>
            </a:p>
          </p:txBody>
        </p:sp>
        <p:sp>
          <p:nvSpPr>
            <p:cNvPr id="428" name="Shape 428"/>
            <p:cNvSpPr/>
            <p:nvPr/>
          </p:nvSpPr>
          <p:spPr>
            <a:xfrm>
              <a:off x="3975857" y="684783"/>
              <a:ext cx="581151" cy="58115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 txBox="1"/>
            <p:nvPr/>
          </p:nvSpPr>
          <p:spPr>
            <a:xfrm>
              <a:off x="4106616" y="684783"/>
              <a:ext cx="319633" cy="437317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4357507" y="1741423"/>
              <a:ext cx="581151" cy="58115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 txBox="1"/>
            <p:nvPr/>
          </p:nvSpPr>
          <p:spPr>
            <a:xfrm>
              <a:off x="4488266" y="1741423"/>
              <a:ext cx="319633" cy="437317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4733460" y="2798064"/>
              <a:ext cx="581151" cy="58115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 txBox="1"/>
            <p:nvPr/>
          </p:nvSpPr>
          <p:spPr>
            <a:xfrm>
              <a:off x="4864219" y="2798064"/>
              <a:ext cx="319633" cy="437317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457200" y="154484"/>
            <a:ext cx="8229600" cy="642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Results? 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229600" cy="25458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Shape 4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104" y="1657105"/>
            <a:ext cx="2069648" cy="20696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1" name="Shape 441"/>
          <p:cNvGrpSpPr/>
          <p:nvPr/>
        </p:nvGrpSpPr>
        <p:grpSpPr>
          <a:xfrm>
            <a:off x="2990538" y="1047750"/>
            <a:ext cx="5696261" cy="3047999"/>
            <a:chOff x="0" y="0"/>
            <a:chExt cx="5696261" cy="4063999"/>
          </a:xfrm>
        </p:grpSpPr>
        <p:sp>
          <p:nvSpPr>
            <p:cNvPr id="442" name="Shape 442"/>
            <p:cNvSpPr/>
            <p:nvPr/>
          </p:nvSpPr>
          <p:spPr>
            <a:xfrm>
              <a:off x="0" y="0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1A4C2"/>
                </a:gs>
                <a:gs pos="100000">
                  <a:srgbClr val="97E4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 txBox="1"/>
            <p:nvPr/>
          </p:nvSpPr>
          <p:spPr>
            <a:xfrm>
              <a:off x="35708" y="35708"/>
              <a:ext cx="3526211" cy="11477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Loss of enrollments</a:t>
              </a:r>
            </a:p>
          </p:txBody>
        </p:sp>
        <p:sp>
          <p:nvSpPr>
            <p:cNvPr id="444" name="Shape 444"/>
            <p:cNvSpPr/>
            <p:nvPr/>
          </p:nvSpPr>
          <p:spPr>
            <a:xfrm>
              <a:off x="427218" y="1422399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EB8D4"/>
                </a:gs>
                <a:gs pos="100000">
                  <a:srgbClr val="9FEC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 txBox="1"/>
            <p:nvPr/>
          </p:nvSpPr>
          <p:spPr>
            <a:xfrm>
              <a:off x="462936" y="1664200"/>
              <a:ext cx="3978000" cy="941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Delay of students progress toward degree or </a:t>
              </a:r>
              <a:r>
                <a:rPr lang="en" sz="2000">
                  <a:solidFill>
                    <a:schemeClr val="lt1"/>
                  </a:solidFill>
                </a:rPr>
                <a:t>transfer goals	</a:t>
              </a:r>
              <a:r>
                <a:rPr lang="en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</a:p>
          </p:txBody>
        </p:sp>
        <p:sp>
          <p:nvSpPr>
            <p:cNvPr id="446" name="Shape 446"/>
            <p:cNvSpPr/>
            <p:nvPr/>
          </p:nvSpPr>
          <p:spPr>
            <a:xfrm>
              <a:off x="854438" y="2844799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3CCE1"/>
                </a:gs>
                <a:gs pos="100000">
                  <a:srgbClr val="B8F0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 txBox="1"/>
            <p:nvPr/>
          </p:nvSpPr>
          <p:spPr>
            <a:xfrm>
              <a:off x="890136" y="2880500"/>
              <a:ext cx="4200600" cy="114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Faculty might lose </a:t>
              </a:r>
              <a:r>
                <a:rPr lang="en" sz="2000">
                  <a:solidFill>
                    <a:schemeClr val="lt1"/>
                  </a:solidFill>
                </a:rPr>
                <a:t>a</a:t>
              </a:r>
              <a:r>
                <a:rPr lang="en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class assignment for that term</a:t>
              </a:r>
            </a:p>
          </p:txBody>
        </p:sp>
        <p:sp>
          <p:nvSpPr>
            <p:cNvPr id="448" name="Shape 448"/>
            <p:cNvSpPr/>
            <p:nvPr/>
          </p:nvSpPr>
          <p:spPr>
            <a:xfrm>
              <a:off x="4049342" y="924559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 txBox="1"/>
            <p:nvPr/>
          </p:nvSpPr>
          <p:spPr>
            <a:xfrm>
              <a:off x="4227650" y="924559"/>
              <a:ext cx="435864" cy="59634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4476562" y="2338832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 txBox="1"/>
            <p:nvPr/>
          </p:nvSpPr>
          <p:spPr>
            <a:xfrm>
              <a:off x="4654869" y="2338832"/>
              <a:ext cx="435864" cy="59634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457200" y="154484"/>
            <a:ext cx="8229600" cy="642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Course Exchange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229600" cy="25458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8" name="Shape 458"/>
          <p:cNvGrpSpPr/>
          <p:nvPr/>
        </p:nvGrpSpPr>
        <p:grpSpPr>
          <a:xfrm>
            <a:off x="2990538" y="1047750"/>
            <a:ext cx="5871072" cy="3218328"/>
            <a:chOff x="0" y="0"/>
            <a:chExt cx="5871072" cy="4291104"/>
          </a:xfrm>
        </p:grpSpPr>
        <p:sp>
          <p:nvSpPr>
            <p:cNvPr id="459" name="Shape 459"/>
            <p:cNvSpPr/>
            <p:nvPr/>
          </p:nvSpPr>
          <p:spPr>
            <a:xfrm>
              <a:off x="0" y="0"/>
              <a:ext cx="4520725" cy="7723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1A4C2"/>
                </a:gs>
                <a:gs pos="100000">
                  <a:srgbClr val="97E4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 txBox="1"/>
            <p:nvPr/>
          </p:nvSpPr>
          <p:spPr>
            <a:xfrm>
              <a:off x="22622" y="22622"/>
              <a:ext cx="3596876" cy="727152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College enrolls additional students from other colleges to fill the class</a:t>
              </a:r>
            </a:p>
          </p:txBody>
        </p:sp>
        <p:sp>
          <p:nvSpPr>
            <p:cNvPr id="461" name="Shape 461"/>
            <p:cNvSpPr/>
            <p:nvPr/>
          </p:nvSpPr>
          <p:spPr>
            <a:xfrm>
              <a:off x="337586" y="879675"/>
              <a:ext cx="4520725" cy="7723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43AFCF"/>
                </a:gs>
                <a:gs pos="100000">
                  <a:srgbClr val="97E8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 txBox="1"/>
            <p:nvPr/>
          </p:nvSpPr>
          <p:spPr>
            <a:xfrm>
              <a:off x="360209" y="902299"/>
              <a:ext cx="3635834" cy="727152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College keeps the enrollments that would have been lost from a cancelled class</a:t>
              </a:r>
            </a:p>
          </p:txBody>
        </p:sp>
        <p:sp>
          <p:nvSpPr>
            <p:cNvPr id="463" name="Shape 463"/>
            <p:cNvSpPr/>
            <p:nvPr/>
          </p:nvSpPr>
          <p:spPr>
            <a:xfrm>
              <a:off x="675172" y="1759352"/>
              <a:ext cx="4520725" cy="7723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EB8D4"/>
                </a:gs>
                <a:gs pos="100000">
                  <a:srgbClr val="9FEC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 txBox="1"/>
            <p:nvPr/>
          </p:nvSpPr>
          <p:spPr>
            <a:xfrm>
              <a:off x="697795" y="1781975"/>
              <a:ext cx="3635834" cy="727152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Local Students stay in school and completes their degree or transfer goal</a:t>
              </a:r>
            </a:p>
          </p:txBody>
        </p:sp>
        <p:sp>
          <p:nvSpPr>
            <p:cNvPr id="465" name="Shape 465"/>
            <p:cNvSpPr/>
            <p:nvPr/>
          </p:nvSpPr>
          <p:spPr>
            <a:xfrm>
              <a:off x="1012759" y="2639030"/>
              <a:ext cx="4520725" cy="7723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79C1DA"/>
                </a:gs>
                <a:gs pos="100000">
                  <a:srgbClr val="ABF1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6" name="Shape 466"/>
            <p:cNvSpPr txBox="1"/>
            <p:nvPr/>
          </p:nvSpPr>
          <p:spPr>
            <a:xfrm>
              <a:off x="1035383" y="2661652"/>
              <a:ext cx="3635834" cy="727152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Course Exchange students get a class they need</a:t>
              </a:r>
            </a:p>
          </p:txBody>
        </p:sp>
        <p:sp>
          <p:nvSpPr>
            <p:cNvPr id="467" name="Shape 467"/>
            <p:cNvSpPr/>
            <p:nvPr/>
          </p:nvSpPr>
          <p:spPr>
            <a:xfrm>
              <a:off x="1350346" y="3518705"/>
              <a:ext cx="4520725" cy="7723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3CCE1"/>
                </a:gs>
                <a:gs pos="100000">
                  <a:srgbClr val="B8F0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8" name="Shape 468"/>
            <p:cNvSpPr txBox="1"/>
            <p:nvPr/>
          </p:nvSpPr>
          <p:spPr>
            <a:xfrm>
              <a:off x="1372970" y="3541328"/>
              <a:ext cx="3635834" cy="727152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Faculty keep their class assignment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4018667" y="564279"/>
              <a:ext cx="502059" cy="50205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 txBox="1"/>
            <p:nvPr/>
          </p:nvSpPr>
          <p:spPr>
            <a:xfrm>
              <a:off x="4131630" y="564279"/>
              <a:ext cx="276132" cy="377799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Shape 471"/>
            <p:cNvSpPr/>
            <p:nvPr/>
          </p:nvSpPr>
          <p:spPr>
            <a:xfrm>
              <a:off x="4356253" y="1443957"/>
              <a:ext cx="502059" cy="50205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 txBox="1"/>
            <p:nvPr/>
          </p:nvSpPr>
          <p:spPr>
            <a:xfrm>
              <a:off x="4469217" y="1443957"/>
              <a:ext cx="276132" cy="377799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4693841" y="2310759"/>
              <a:ext cx="502059" cy="50205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 txBox="1"/>
            <p:nvPr/>
          </p:nvSpPr>
          <p:spPr>
            <a:xfrm>
              <a:off x="4806803" y="2310759"/>
              <a:ext cx="276132" cy="377799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5031426" y="3199018"/>
              <a:ext cx="502059" cy="50205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6" name="Shape 476"/>
            <p:cNvSpPr txBox="1"/>
            <p:nvPr/>
          </p:nvSpPr>
          <p:spPr>
            <a:xfrm>
              <a:off x="5144389" y="3199018"/>
              <a:ext cx="276132" cy="377799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7" name="Shape 4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38971"/>
            <a:ext cx="2146614" cy="2146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457200" y="154484"/>
            <a:ext cx="8229600" cy="642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Advantages of Course Exchange</a:t>
            </a:r>
          </a:p>
        </p:txBody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229600" cy="25458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4" name="Shape 484"/>
          <p:cNvGrpSpPr/>
          <p:nvPr/>
        </p:nvGrpSpPr>
        <p:grpSpPr>
          <a:xfrm>
            <a:off x="2990538" y="1047750"/>
            <a:ext cx="5696261" cy="3047999"/>
            <a:chOff x="0" y="0"/>
            <a:chExt cx="5696261" cy="4063999"/>
          </a:xfrm>
        </p:grpSpPr>
        <p:sp>
          <p:nvSpPr>
            <p:cNvPr id="485" name="Shape 485"/>
            <p:cNvSpPr/>
            <p:nvPr/>
          </p:nvSpPr>
          <p:spPr>
            <a:xfrm>
              <a:off x="0" y="0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1A4C2"/>
                </a:gs>
                <a:gs pos="100000">
                  <a:srgbClr val="97E4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 txBox="1"/>
            <p:nvPr/>
          </p:nvSpPr>
          <p:spPr>
            <a:xfrm>
              <a:off x="35712" y="35700"/>
              <a:ext cx="4066200" cy="1147800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Another tool for Enrollment </a:t>
              </a:r>
              <a:r>
                <a:rPr lang="en" sz="1900">
                  <a:solidFill>
                    <a:schemeClr val="lt1"/>
                  </a:solidFill>
                </a:rPr>
                <a:t>M</a:t>
              </a:r>
              <a:r>
                <a:rPr lang="en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anagement as campus and student needs change</a:t>
              </a:r>
            </a:p>
          </p:txBody>
        </p:sp>
        <p:sp>
          <p:nvSpPr>
            <p:cNvPr id="487" name="Shape 487"/>
            <p:cNvSpPr/>
            <p:nvPr/>
          </p:nvSpPr>
          <p:spPr>
            <a:xfrm>
              <a:off x="427218" y="1422399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EB8D4"/>
                </a:gs>
                <a:gs pos="100000">
                  <a:srgbClr val="9FEC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 txBox="1"/>
            <p:nvPr/>
          </p:nvSpPr>
          <p:spPr>
            <a:xfrm>
              <a:off x="462937" y="1458100"/>
              <a:ext cx="3870300" cy="1147800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Allows student to find the classes they need to complete their degree, reach their transfer goals</a:t>
              </a:r>
            </a:p>
          </p:txBody>
        </p:sp>
        <p:sp>
          <p:nvSpPr>
            <p:cNvPr id="489" name="Shape 489"/>
            <p:cNvSpPr/>
            <p:nvPr/>
          </p:nvSpPr>
          <p:spPr>
            <a:xfrm>
              <a:off x="854438" y="2844799"/>
              <a:ext cx="4841822" cy="12191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3CCE1"/>
                </a:gs>
                <a:gs pos="100000">
                  <a:srgbClr val="B8F0FF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 txBox="1"/>
            <p:nvPr/>
          </p:nvSpPr>
          <p:spPr>
            <a:xfrm>
              <a:off x="890136" y="2880500"/>
              <a:ext cx="4066200" cy="1147800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Supports quality online classes through resourc</a:t>
              </a:r>
              <a:r>
                <a:rPr lang="en" sz="1800">
                  <a:solidFill>
                    <a:schemeClr val="lt1"/>
                  </a:solidFill>
                </a:rPr>
                <a:t>e, accessibility support</a:t>
              </a:r>
              <a:r>
                <a:rPr lang="en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and professional development</a:t>
              </a:r>
            </a:p>
          </p:txBody>
        </p:sp>
        <p:sp>
          <p:nvSpPr>
            <p:cNvPr id="491" name="Shape 491"/>
            <p:cNvSpPr/>
            <p:nvPr/>
          </p:nvSpPr>
          <p:spPr>
            <a:xfrm>
              <a:off x="4049342" y="924559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 txBox="1"/>
            <p:nvPr/>
          </p:nvSpPr>
          <p:spPr>
            <a:xfrm>
              <a:off x="4227650" y="924559"/>
              <a:ext cx="435864" cy="59634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4476562" y="2338832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 txBox="1"/>
            <p:nvPr/>
          </p:nvSpPr>
          <p:spPr>
            <a:xfrm>
              <a:off x="4654869" y="2338832"/>
              <a:ext cx="435864" cy="59634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5" name="Shape 4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53014"/>
            <a:ext cx="2037471" cy="2037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title"/>
          </p:nvPr>
        </p:nvSpPr>
        <p:spPr>
          <a:xfrm>
            <a:off x="1526400" y="4346624"/>
            <a:ext cx="60912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i="0" u="none" strike="noStrike" cap="none">
                <a:solidFill>
                  <a:schemeClr val="dk1"/>
                </a:solidFill>
              </a:rPr>
              <a:t>Student Guide to the Online Course Exchange </a:t>
            </a:r>
          </a:p>
        </p:txBody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1751100" y="4460850"/>
            <a:ext cx="5641800" cy="48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video shows how the course exchange enrollment looks to the student. </a:t>
            </a:r>
            <a:r>
              <a:rPr lang="en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Other videos about course exchange and online learning are </a:t>
            </a:r>
            <a:r>
              <a:rPr lang="en" u="sng">
                <a:solidFill>
                  <a:schemeClr val="hlink"/>
                </a:solidFill>
                <a:hlinkClick r:id="rId3"/>
              </a:rPr>
              <a:t>in this playlist.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08" name="Shape 508" title="Student Guide to the Online Course Exchange 3 14 17">
            <a:hlinkClick r:id="rId4"/>
          </p:cNvPr>
          <p:cNvSpPr/>
          <p:nvPr/>
        </p:nvSpPr>
        <p:spPr>
          <a:xfrm>
            <a:off x="2286000" y="447900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 descr="Map of California showing location of all California Community Colleges" title="Map of California "/>
          <p:cNvPicPr preferRelativeResize="0"/>
          <p:nvPr/>
        </p:nvPicPr>
        <p:blipFill rotWithShape="1">
          <a:blip r:embed="rId3">
            <a:alphaModFix/>
          </a:blip>
          <a:srcRect b="17564"/>
          <a:stretch/>
        </p:blipFill>
        <p:spPr>
          <a:xfrm>
            <a:off x="21172" y="87269"/>
            <a:ext cx="4688415" cy="502005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889624" y="318490"/>
            <a:ext cx="8229600" cy="548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25000"/>
              <a:buFont typeface="Calibri"/>
              <a:buNone/>
            </a:pPr>
            <a:r>
              <a:rPr lang="en" sz="3959" b="0" i="0" u="none" strike="noStrike" cap="none">
                <a:solidFill>
                  <a:srgbClr val="000090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               California Community Colleges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201432" y="933450"/>
            <a:ext cx="47925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200" u="none" strike="noStrike" cap="none">
                <a:solidFill>
                  <a:srgbClr val="000000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One in every five community college students in the nation attends a California Community College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200">
                <a:solidFill>
                  <a:srgbClr val="000000"/>
                </a:solidFill>
                <a:latin typeface="Perpetua" charset="0"/>
                <a:ea typeface="Perpetua" charset="0"/>
                <a:cs typeface="Perpetua" charset="0"/>
              </a:rPr>
              <a:t>One in three takes at least one online course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200">
                <a:solidFill>
                  <a:srgbClr val="000000"/>
                </a:solidFill>
                <a:latin typeface="Perpetua" charset="0"/>
                <a:ea typeface="Perpetua" charset="0"/>
                <a:cs typeface="Perpetua" charset="0"/>
              </a:rPr>
              <a:t>2015-16: 57,883 online sections with 796,600 unduplicated students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u="none" strike="noStrike" cap="none">
              <a:solidFill>
                <a:schemeClr val="dk1"/>
              </a:solidFill>
              <a:latin typeface="Perpetua" charset="0"/>
              <a:ea typeface="Perpetua" charset="0"/>
              <a:cs typeface="Perpetua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670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rgbClr val="123670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Student Access &amp; Completion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149487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670"/>
              </a:buClr>
              <a:buSzPct val="100000"/>
              <a:buFont typeface="Arial"/>
              <a:buChar char="•"/>
            </a:pPr>
            <a:r>
              <a:rPr lang="en" sz="2400" b="0" i="0" u="sng" strike="noStrike" cap="none">
                <a:solidFill>
                  <a:srgbClr val="123670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Increase online course quality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23670"/>
              </a:buClr>
              <a:buSzPct val="100000"/>
              <a:buFont typeface="Arial"/>
              <a:buChar char="–"/>
            </a:pPr>
            <a:r>
              <a:rPr lang="en" sz="2000" b="0" i="0" u="none" strike="noStrike" cap="none">
                <a:solidFill>
                  <a:srgbClr val="123670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Support course design standards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23670"/>
              </a:buClr>
              <a:buSzPct val="100000"/>
              <a:buFont typeface="Arial"/>
              <a:buChar char="–"/>
            </a:pPr>
            <a:r>
              <a:rPr lang="en" sz="2000">
                <a:latin typeface="Perpetua" charset="0"/>
                <a:ea typeface="Perpetua" charset="0"/>
                <a:cs typeface="Perpetua" charset="0"/>
              </a:rPr>
              <a:t>P</a:t>
            </a:r>
            <a:r>
              <a:rPr lang="en" sz="2000" b="0" i="0" u="none" strike="noStrike" cap="none">
                <a:solidFill>
                  <a:srgbClr val="123670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rofessional development for faculty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23670"/>
              </a:buClr>
              <a:buSzPct val="100000"/>
              <a:buFont typeface="Arial"/>
              <a:buChar char="–"/>
            </a:pPr>
            <a:r>
              <a:rPr lang="en" sz="2000" b="0" i="0" u="none" strike="noStrike" cap="none">
                <a:solidFill>
                  <a:srgbClr val="123670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Provide online resources and tools </a:t>
            </a:r>
            <a:br>
              <a:rPr lang="en" sz="2000" b="0" i="0" u="none" strike="noStrike" cap="none">
                <a:solidFill>
                  <a:srgbClr val="123670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</a:br>
            <a:r>
              <a:rPr lang="en" sz="2000" b="0" i="0" u="none" strike="noStrike" cap="none">
                <a:solidFill>
                  <a:srgbClr val="123670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(part of a larger learning ecosystem)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23670"/>
              </a:buClr>
              <a:buSzPct val="100000"/>
              <a:buFont typeface="Arial"/>
              <a:buChar char="–"/>
            </a:pPr>
            <a:r>
              <a:rPr lang="en" sz="2000">
                <a:latin typeface="Perpetua" charset="0"/>
                <a:ea typeface="Perpetua" charset="0"/>
                <a:cs typeface="Perpetua" charset="0"/>
              </a:rPr>
              <a:t>A</a:t>
            </a:r>
            <a:r>
              <a:rPr lang="en" sz="2000" b="0" i="0" u="none" strike="noStrike" cap="none">
                <a:solidFill>
                  <a:srgbClr val="123670"/>
                </a:solidFill>
                <a:latin typeface="Perpetua" charset="0"/>
                <a:ea typeface="Perpetua" charset="0"/>
                <a:cs typeface="Perpetua" charset="0"/>
                <a:sym typeface="Calibri"/>
              </a:rPr>
              <a:t>ccessibility support</a:t>
            </a: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6114" y="3771419"/>
            <a:ext cx="1320384" cy="62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 descr="6f7a5f_030b6578c5cc4116a43653e64762783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12255">
            <a:off x="325047" y="3662118"/>
            <a:ext cx="2053880" cy="113374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1" name="Shape 271" descr="proctorio-js-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8403" y="1486312"/>
            <a:ext cx="1833000" cy="3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 descr="NetTutor-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95700" y="2311291"/>
            <a:ext cx="1471500" cy="4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 descr="cranium-cafe-logo-slogan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63203" y="2797906"/>
            <a:ext cx="2323596" cy="319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 descr="Canvas_vertical_color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29399" y="1149475"/>
            <a:ext cx="973500" cy="7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 descr="smarter_measure_color_logo_trans_tm_no_tagline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94592" y="2158226"/>
            <a:ext cx="2095532" cy="3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2395136" y="1814850"/>
            <a:ext cx="4353720" cy="26073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dk2"/>
                </a:solidFill>
                <a:latin typeface="Perpetua" charset="0"/>
                <a:ea typeface="Perpetua" charset="0"/>
                <a:cs typeface="Perpetua" charset="0"/>
              </a:rPr>
              <a:t>Access.</a:t>
            </a:r>
            <a:br>
              <a:rPr b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dk2"/>
                </a:solidFill>
                <a:latin typeface="Perpetua" charset="0"/>
                <a:ea typeface="Perpetua" charset="0"/>
                <a:cs typeface="Perpetua" charset="0"/>
              </a:rPr>
            </a:br>
            <a:r>
              <a:rPr b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dk2"/>
                </a:solidFill>
                <a:latin typeface="Perpetua" charset="0"/>
                <a:ea typeface="Perpetua" charset="0"/>
                <a:cs typeface="Perpetua" charset="0"/>
              </a:rPr>
              <a:t>Quality.</a:t>
            </a:r>
            <a:br>
              <a:rPr b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dk2"/>
                </a:solidFill>
                <a:latin typeface="Perpetua" charset="0"/>
                <a:ea typeface="Perpetua" charset="0"/>
                <a:cs typeface="Perpetua" charset="0"/>
              </a:rPr>
            </a:br>
            <a:r>
              <a:rPr b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dk2"/>
                </a:solidFill>
                <a:latin typeface="Perpetua" charset="0"/>
                <a:ea typeface="Perpetua" charset="0"/>
                <a:cs typeface="Perpetua" charset="0"/>
              </a:rPr>
              <a:t>Completion</a:t>
            </a:r>
            <a:endParaRPr b="0" i="0"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dk2"/>
              </a:solidFill>
              <a:latin typeface="Arial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title" idx="4294967295"/>
          </p:nvPr>
        </p:nvSpPr>
        <p:spPr>
          <a:xfrm rot="-587064">
            <a:off x="-1209268" y="706988"/>
            <a:ext cx="8229910" cy="857289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670"/>
              </a:buClr>
              <a:buSzPct val="25000"/>
              <a:buFont typeface="Calibri"/>
              <a:buNone/>
            </a:pPr>
            <a:r>
              <a:rPr lang="en" sz="5700">
                <a:solidFill>
                  <a:srgbClr val="FFC000"/>
                </a:solidFill>
                <a:latin typeface="Perpetua" charset="0"/>
                <a:ea typeface="Perpetua" charset="0"/>
                <a:cs typeface="Perpetua" charset="0"/>
              </a:rPr>
              <a:t>Goal?  Increased: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Perpetua" charset="0"/>
                <a:ea typeface="Perpetua" charset="0"/>
                <a:cs typeface="Perpetua" charset="0"/>
              </a:rPr>
              <a:t>Enhanced access for students to get a course needed for completionfrom another college in the consortium that they cannot get at their home college, without a lot of hassle. Students...</a:t>
            </a:r>
          </a:p>
          <a:p>
            <a:pPr marL="0" lvl="0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</a:rPr>
              <a:t>Online Course Exchange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4294967295"/>
          </p:nvPr>
        </p:nvSpPr>
        <p:spPr>
          <a:xfrm>
            <a:off x="1315233" y="2652925"/>
            <a:ext cx="4855380" cy="189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Proxima Nova"/>
            </a:pPr>
            <a:r>
              <a:rPr lang="en" sz="1800">
                <a:latin typeface="Perpetua" charset="0"/>
                <a:ea typeface="Perpetua" charset="0"/>
                <a:cs typeface="Perpetua" charset="0"/>
                <a:sym typeface="Proxima Nova"/>
              </a:rPr>
              <a:t>Can combine units for financial aid award.</a:t>
            </a:r>
          </a:p>
          <a:p>
            <a:pPr marL="457200" lvl="0" indent="-228600" rtl="0">
              <a:spcBef>
                <a:spcPts val="0"/>
              </a:spcBef>
              <a:buFont typeface="Proxima Nova"/>
            </a:pPr>
            <a:r>
              <a:rPr lang="en" sz="1800">
                <a:latin typeface="Perpetua" charset="0"/>
                <a:ea typeface="Perpetua" charset="0"/>
                <a:cs typeface="Perpetua" charset="0"/>
                <a:sym typeface="Proxima Nova"/>
              </a:rPr>
              <a:t>Do not need to repeat placement &amp; orientation</a:t>
            </a:r>
          </a:p>
          <a:p>
            <a:pPr marL="457200" lvl="0" indent="-228600" rtl="0">
              <a:spcBef>
                <a:spcPts val="0"/>
              </a:spcBef>
              <a:buFont typeface="Proxima Nova"/>
            </a:pPr>
            <a:r>
              <a:rPr lang="en" sz="1800">
                <a:latin typeface="Perpetua" charset="0"/>
                <a:ea typeface="Perpetua" charset="0"/>
                <a:cs typeface="Perpetua" charset="0"/>
                <a:sym typeface="Proxima Nova"/>
              </a:rPr>
              <a:t>Receive a combined schedule </a:t>
            </a:r>
          </a:p>
          <a:p>
            <a:pPr marL="457200" lvl="0" indent="-228600" rtl="0">
              <a:spcBef>
                <a:spcPts val="0"/>
              </a:spcBef>
              <a:buFont typeface="Proxima Nova"/>
            </a:pPr>
            <a:r>
              <a:rPr lang="en" sz="1800">
                <a:latin typeface="Perpetua" charset="0"/>
                <a:ea typeface="Perpetua" charset="0"/>
                <a:cs typeface="Perpetua" charset="0"/>
                <a:sym typeface="Proxima Nova"/>
              </a:rPr>
              <a:t>FIND THE CLASSES THEY NEED!</a:t>
            </a:r>
          </a:p>
        </p:txBody>
      </p:sp>
      <p:pic>
        <p:nvPicPr>
          <p:cNvPr id="271" name="Shape 271" descr="2137737248_318e717653_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824" y="2652925"/>
            <a:ext cx="1893000" cy="18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2509400" y="4782400"/>
            <a:ext cx="6588600" cy="1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50">
                <a:solidFill>
                  <a:srgbClr val="212124"/>
                </a:solidFill>
                <a:highlight>
                  <a:srgbClr val="F3F5F6"/>
                </a:highlight>
                <a:latin typeface="Proxima Nova"/>
                <a:ea typeface="Proxima Nova"/>
                <a:cs typeface="Proxima Nova"/>
                <a:sym typeface="Proxima Nova"/>
              </a:rPr>
              <a:t>Teamwork Puzzle Concept - credit link: </a:t>
            </a:r>
            <a:r>
              <a:rPr lang="en" sz="1050" u="sng">
                <a:solidFill>
                  <a:srgbClr val="006DAC"/>
                </a:solidFill>
                <a:highlight>
                  <a:srgbClr val="F3F5F6"/>
                </a:highlight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thegoldguys.blogspot.com/</a:t>
            </a:r>
            <a:r>
              <a:rPr lang="en" sz="1050">
                <a:solidFill>
                  <a:srgbClr val="212124"/>
                </a:solidFill>
                <a:highlight>
                  <a:srgbClr val="F3F5F6"/>
                </a:highlight>
                <a:latin typeface="Proxima Nova"/>
                <a:ea typeface="Proxima Nova"/>
                <a:cs typeface="Proxima Nova"/>
                <a:sym typeface="Proxima Nova"/>
              </a:rPr>
              <a:t> or </a:t>
            </a:r>
            <a:r>
              <a:rPr lang="en" sz="1050" u="sng">
                <a:solidFill>
                  <a:srgbClr val="006DAC"/>
                </a:solidFill>
                <a:highlight>
                  <a:srgbClr val="F3F5F6"/>
                </a:highlight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www.lumaxart.com/</a:t>
            </a:r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Perpetua" charset="0"/>
                <a:ea typeface="Perpetua" charset="0"/>
                <a:cs typeface="Perpetua" charset="0"/>
              </a:rPr>
              <a:t>Enhanced access for students to get a course needed for completionfrom another college in the consortium that they cannot get at their home college, without a lot of hassle. Students...</a:t>
            </a:r>
          </a:p>
          <a:p>
            <a:pPr marL="0" lvl="0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</a:rPr>
              <a:t>Online Course Exchange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4294967295"/>
          </p:nvPr>
        </p:nvSpPr>
        <p:spPr>
          <a:xfrm>
            <a:off x="1315233" y="2652925"/>
            <a:ext cx="4855380" cy="189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Proxima Nova"/>
            </a:pPr>
            <a:r>
              <a:rPr lang="en" sz="1800">
                <a:latin typeface="Perpetua" charset="0"/>
                <a:ea typeface="Perpetua" charset="0"/>
                <a:cs typeface="Perpetua" charset="0"/>
                <a:sym typeface="Proxima Nova"/>
              </a:rPr>
              <a:t>Can combine units for financial aid award.</a:t>
            </a:r>
          </a:p>
          <a:p>
            <a:pPr marL="457200" lvl="0" indent="-228600" rtl="0">
              <a:spcBef>
                <a:spcPts val="0"/>
              </a:spcBef>
              <a:buFont typeface="Proxima Nova"/>
            </a:pPr>
            <a:r>
              <a:rPr lang="en" sz="1800">
                <a:latin typeface="Perpetua" charset="0"/>
                <a:ea typeface="Perpetua" charset="0"/>
                <a:cs typeface="Perpetua" charset="0"/>
                <a:sym typeface="Proxima Nova"/>
              </a:rPr>
              <a:t>Do not need to repeat placement &amp; orientation</a:t>
            </a:r>
          </a:p>
          <a:p>
            <a:pPr marL="457200" lvl="0" indent="-228600" rtl="0">
              <a:spcBef>
                <a:spcPts val="0"/>
              </a:spcBef>
              <a:buFont typeface="Proxima Nova"/>
            </a:pPr>
            <a:r>
              <a:rPr lang="en" sz="1800">
                <a:latin typeface="Perpetua" charset="0"/>
                <a:ea typeface="Perpetua" charset="0"/>
                <a:cs typeface="Perpetua" charset="0"/>
                <a:sym typeface="Proxima Nova"/>
              </a:rPr>
              <a:t>Receive a combined schedule </a:t>
            </a:r>
          </a:p>
          <a:p>
            <a:pPr marL="457200" lvl="0" indent="-228600" rtl="0">
              <a:spcBef>
                <a:spcPts val="0"/>
              </a:spcBef>
              <a:buFont typeface="Proxima Nova"/>
            </a:pPr>
            <a:r>
              <a:rPr lang="en" sz="1800">
                <a:latin typeface="Perpetua" charset="0"/>
                <a:ea typeface="Perpetua" charset="0"/>
                <a:cs typeface="Perpetua" charset="0"/>
                <a:sym typeface="Proxima Nova"/>
              </a:rPr>
              <a:t>FIND THE CLASSES THEY NEED!</a:t>
            </a:r>
          </a:p>
        </p:txBody>
      </p:sp>
      <p:pic>
        <p:nvPicPr>
          <p:cNvPr id="7" name="Shape 281" descr="Canvas_vertical_colo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3886" y="2599325"/>
            <a:ext cx="2297864" cy="189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erpetua" charset="0"/>
                <a:ea typeface="Perpetua" charset="0"/>
                <a:cs typeface="Perpetua" charset="0"/>
              </a:rPr>
              <a:t>Advantages of Course Exchange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1490596" y="1206700"/>
            <a:ext cx="7196203" cy="33879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000">
                <a:solidFill>
                  <a:srgbClr val="000000"/>
                </a:solidFill>
                <a:latin typeface="Perpetua" charset="0"/>
                <a:ea typeface="Perpetua" charset="0"/>
                <a:cs typeface="Perpetua" charset="0"/>
              </a:rPr>
              <a:t>COLLEGES - Flexibility and tool for Enrollment Management</a:t>
            </a:r>
          </a:p>
          <a:p>
            <a:pPr marL="457200" lvl="0" indent="457200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" sz="2000">
                <a:solidFill>
                  <a:srgbClr val="000000"/>
                </a:solidFill>
                <a:latin typeface="Perpetua" charset="0"/>
                <a:ea typeface="Perpetua" charset="0"/>
                <a:cs typeface="Perpetua" charset="0"/>
              </a:rPr>
              <a:t>STUDENTS - Find and complete the classes</a:t>
            </a:r>
            <a:br>
              <a:rPr lang="en" sz="2000">
                <a:solidFill>
                  <a:srgbClr val="000000"/>
                </a:solidFill>
                <a:latin typeface="Perpetua" charset="0"/>
                <a:ea typeface="Perpetua" charset="0"/>
                <a:cs typeface="Perpetua" charset="0"/>
              </a:rPr>
            </a:br>
            <a:r>
              <a:rPr lang="en" sz="2000">
                <a:solidFill>
                  <a:srgbClr val="000000"/>
                </a:solidFill>
                <a:latin typeface="Perpetua" charset="0"/>
                <a:ea typeface="Perpetua" charset="0"/>
                <a:cs typeface="Perpetua" charset="0"/>
              </a:rPr>
              <a:t>	they need to complete their degree and </a:t>
            </a:r>
            <a:br>
              <a:rPr lang="en" sz="2000">
                <a:solidFill>
                  <a:srgbClr val="000000"/>
                </a:solidFill>
                <a:latin typeface="Perpetua" charset="0"/>
                <a:ea typeface="Perpetua" charset="0"/>
                <a:cs typeface="Perpetua" charset="0"/>
              </a:rPr>
            </a:br>
            <a:r>
              <a:rPr lang="en" sz="2000">
                <a:solidFill>
                  <a:srgbClr val="000000"/>
                </a:solidFill>
                <a:latin typeface="Perpetua" charset="0"/>
                <a:ea typeface="Perpetua" charset="0"/>
                <a:cs typeface="Perpetua" charset="0"/>
              </a:rPr>
              <a:t>	reach their transfer goals</a:t>
            </a:r>
          </a:p>
          <a:p>
            <a:pPr marL="457200" lvl="0" indent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" sz="2000">
                <a:solidFill>
                  <a:srgbClr val="000000"/>
                </a:solidFill>
                <a:latin typeface="Perpetua" charset="0"/>
                <a:ea typeface="Perpetua" charset="0"/>
                <a:cs typeface="Perpetua" charset="0"/>
              </a:rPr>
              <a:t>FACULTY - Supports quality online classes </a:t>
            </a:r>
            <a:br>
              <a:rPr lang="en" sz="2000">
                <a:solidFill>
                  <a:srgbClr val="000000"/>
                </a:solidFill>
                <a:latin typeface="Perpetua" charset="0"/>
                <a:ea typeface="Perpetua" charset="0"/>
                <a:cs typeface="Perpetua" charset="0"/>
              </a:rPr>
            </a:br>
            <a:r>
              <a:rPr lang="en" sz="2000">
                <a:solidFill>
                  <a:srgbClr val="000000"/>
                </a:solidFill>
                <a:latin typeface="Perpetua" charset="0"/>
                <a:ea typeface="Perpetua" charset="0"/>
                <a:cs typeface="Perpetua" charset="0"/>
              </a:rPr>
              <a:t>through resources, accessibility support and </a:t>
            </a:r>
            <a:br>
              <a:rPr lang="en" sz="2000">
                <a:solidFill>
                  <a:srgbClr val="000000"/>
                </a:solidFill>
                <a:latin typeface="Perpetua" charset="0"/>
                <a:ea typeface="Perpetua" charset="0"/>
                <a:cs typeface="Perpetua" charset="0"/>
              </a:rPr>
            </a:br>
            <a:r>
              <a:rPr lang="en" sz="2000">
                <a:solidFill>
                  <a:srgbClr val="000000"/>
                </a:solidFill>
                <a:latin typeface="Perpetua" charset="0"/>
                <a:ea typeface="Perpetua" charset="0"/>
                <a:cs typeface="Perpetua" charset="0"/>
              </a:rPr>
              <a:t>professional development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1800">
              <a:solidFill>
                <a:srgbClr val="000000"/>
              </a:solidFill>
              <a:latin typeface="Perpetua" charset="0"/>
              <a:ea typeface="Perpetua" charset="0"/>
              <a:cs typeface="Perpetua" charset="0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1800">
              <a:solidFill>
                <a:srgbClr val="000000"/>
              </a:solidFill>
              <a:latin typeface="Perpetua" charset="0"/>
              <a:ea typeface="Perpetua" charset="0"/>
              <a:cs typeface="Perpetua" charset="0"/>
            </a:endParaRPr>
          </a:p>
        </p:txBody>
      </p:sp>
      <p:pic>
        <p:nvPicPr>
          <p:cNvPr id="288" name="Shape 288" descr="College-_YouTub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100" y="1206700"/>
            <a:ext cx="980249" cy="116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 descr="Facultyyoutube0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100" y="2624550"/>
            <a:ext cx="1419301" cy="139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 descr="StudentsYouTub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4096" y="1755412"/>
            <a:ext cx="1419304" cy="146398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>
            <a:off x="2217107" y="4594621"/>
            <a:ext cx="3006246" cy="240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900" i="1">
                <a:latin typeface="Proxima Nova"/>
                <a:ea typeface="Proxima Nova"/>
                <a:cs typeface="Proxima Nova"/>
                <a:sym typeface="Proxima Nova"/>
              </a:rPr>
              <a:t>Screen shots from  </a:t>
            </a:r>
            <a:r>
              <a:rPr lang="en" sz="900" i="1" u="sng"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Course Exchanges: The intended consequences</a:t>
            </a:r>
            <a:r>
              <a:rPr lang="en" sz="900" i="1">
                <a:latin typeface="Proxima Nova"/>
                <a:ea typeface="Proxima Nova"/>
                <a:cs typeface="Proxima Nova"/>
                <a:sym typeface="Proxima Nova"/>
              </a:rPr>
              <a:t>  (CC)  </a:t>
            </a:r>
            <a:r>
              <a:rPr lang="en" sz="900" i="1" u="sng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e-Literate TV</a:t>
            </a:r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4294967295"/>
          </p:nvPr>
        </p:nvSpPr>
        <p:spPr>
          <a:xfrm>
            <a:off x="585262" y="676856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3000"/>
              <a:t>Course Exchange</a:t>
            </a:r>
            <a:br>
              <a:rPr lang="en" sz="3000"/>
            </a:br>
            <a:r>
              <a:rPr lang="en" sz="3000"/>
              <a:t> in production:</a:t>
            </a: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"/>
              <a:t>Butte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</a:pPr>
            <a:r>
              <a:rPr lang="en"/>
              <a:t>Coastline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</a:pPr>
            <a:r>
              <a:rPr lang="en"/>
              <a:t>Foothill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</a:pPr>
            <a:r>
              <a:rPr lang="en"/>
              <a:t>Fresno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</a:pPr>
            <a:r>
              <a:rPr lang="en"/>
              <a:t>Lake Tahoe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</a:pPr>
            <a:r>
              <a:rPr lang="en"/>
              <a:t>Ventura</a:t>
            </a:r>
          </a:p>
        </p:txBody>
      </p:sp>
      <p:pic>
        <p:nvPicPr>
          <p:cNvPr id="294" name="Shape 294" descr="Screenshot 2017-06-20 14.17.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800" y="131200"/>
            <a:ext cx="4579026" cy="478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webextensions/webextension1.xml><?xml version="1.0" encoding="utf-8"?>
<we:webextension xmlns:we="http://schemas.microsoft.com/office/webextensions/webextension/2010/11" id="{4BB42DBD-595B-1947-B984-130C101FABB1}">
  <we:reference id="wa104221182" version="3.2.0.0" store="en-US" storeType="OMEX"/>
  <we:alternateReferences>
    <we:reference id="wa104221182" version="3.2.0.0" store="wa104221182" storeType="OMEX"/>
  </we:alternateReferences>
  <we:properties>
    <we:property name="vid" value="&quot;https://youtu.be/GZ1A7m35SYk&quot;"/>
    <we:property name="autoplay" value="0"/>
    <we:property name="starttime" value="0"/>
    <we:property name="endtime" value="0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1081</Words>
  <Application>Microsoft Macintosh PowerPoint</Application>
  <PresentationFormat>On-screen Show (16:9)</PresentationFormat>
  <Paragraphs>157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Bodoni</vt:lpstr>
      <vt:lpstr>Calibri</vt:lpstr>
      <vt:lpstr>Century Gothic</vt:lpstr>
      <vt:lpstr>Courier New</vt:lpstr>
      <vt:lpstr>Helvetica Neue</vt:lpstr>
      <vt:lpstr>Lustria</vt:lpstr>
      <vt:lpstr>Noto Sans Symbols</vt:lpstr>
      <vt:lpstr>Palatino</vt:lpstr>
      <vt:lpstr>Palatino Linotype</vt:lpstr>
      <vt:lpstr>Perpetua</vt:lpstr>
      <vt:lpstr>Proxima Nova</vt:lpstr>
      <vt:lpstr>Office Theme</vt:lpstr>
      <vt:lpstr>Office Theme</vt:lpstr>
      <vt:lpstr>PowerPoint Presentation</vt:lpstr>
      <vt:lpstr>PowerPoint Presentation</vt:lpstr>
      <vt:lpstr>               California Community Colleges</vt:lpstr>
      <vt:lpstr>Student Access &amp; Completion</vt:lpstr>
      <vt:lpstr>Goal?  Increased:</vt:lpstr>
      <vt:lpstr>Online Course Exchange</vt:lpstr>
      <vt:lpstr>Online Course Exchange</vt:lpstr>
      <vt:lpstr>Advantages of Course Exchange</vt:lpstr>
      <vt:lpstr>PowerPoint Presentation</vt:lpstr>
      <vt:lpstr>PowerPoint Presentation</vt:lpstr>
      <vt:lpstr>Course Exchange: Current Status</vt:lpstr>
      <vt:lpstr>24 OEI Consortium Colleges</vt:lpstr>
      <vt:lpstr>How do you participate?</vt:lpstr>
      <vt:lpstr>Review Process</vt:lpstr>
      <vt:lpstr>Faculty Voices: Lindsey J Bertomen Instructor, Administration of Justice Hartnell College </vt:lpstr>
      <vt:lpstr>Faculty Voices: Wendy Bass Distance Education Coordinator and Instructor, Early Childhood Education Los Angeles Pierce College </vt:lpstr>
      <vt:lpstr>Faculty Voices: Xochitl Tirado Distance Education Coordinator and Instructor, English Imperial Valley College </vt:lpstr>
      <vt:lpstr>PowerPoint Presentation</vt:lpstr>
      <vt:lpstr>ADDITIONAL SLIDES </vt:lpstr>
      <vt:lpstr>What are the possible outcomes of  Course Exchange</vt:lpstr>
      <vt:lpstr>Without Course Exchange</vt:lpstr>
      <vt:lpstr>Without Course Exchange</vt:lpstr>
      <vt:lpstr>With Course Exchange</vt:lpstr>
      <vt:lpstr>With Course Exchange</vt:lpstr>
      <vt:lpstr>Another Course Exchange Story</vt:lpstr>
      <vt:lpstr>Results? </vt:lpstr>
      <vt:lpstr>With Course Exchange</vt:lpstr>
      <vt:lpstr>Advantages of Course Exchange</vt:lpstr>
      <vt:lpstr>Student Guide to the Online Course Exchange 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Kate Jordahl</cp:lastModifiedBy>
  <cp:revision>8</cp:revision>
  <dcterms:modified xsi:type="dcterms:W3CDTF">2017-08-03T01:29:28Z</dcterms:modified>
</cp:coreProperties>
</file>