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ill Sans"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1" name="Google Shape;1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5192875f5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5192875f5_7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09" name="Google Shape;109;g115192875f5_7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16" name="Google Shape;1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3" name="Google Shape;1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0" name="Google Shape;1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37" name="Google Shape;13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44" name="Google Shape;1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51" name="Google Shape;15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5192875f5_7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15192875f5_7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59" name="Google Shape;159;g115192875f5_7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71" name="Google Shape;1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5" name="Google Shape;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78" name="Google Shape;1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4fcd08c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14fcd08c6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86" name="Google Shape;186;g114fcd08c6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9" name="Google Shape;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6" name="Google Shape;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73" name="Google Shape;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0" name="Google Shape;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7" name="Google Shape;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4" name="Google Shape;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959005" y="4683512"/>
            <a:ext cx="10432249" cy="173666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sp>
        <p:nvSpPr>
          <p:cNvPr id="16" name="Google Shape;16;p3"/>
          <p:cNvSpPr/>
          <p:nvPr/>
        </p:nvSpPr>
        <p:spPr>
          <a:xfrm>
            <a:off x="2352691" y="0"/>
            <a:ext cx="9839310" cy="235269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Arial"/>
                <a:ea typeface="Arial"/>
                <a:cs typeface="Arial"/>
                <a:sym typeface="Arial"/>
              </a:rPr>
              <a:t> </a:t>
            </a:r>
            <a:endParaRPr dirty="0"/>
          </a:p>
        </p:txBody>
      </p:sp>
      <p:pic>
        <p:nvPicPr>
          <p:cNvPr id="17" name="Google Shape;17;p3"/>
          <p:cNvPicPr preferRelativeResize="0"/>
          <p:nvPr/>
        </p:nvPicPr>
        <p:blipFill rotWithShape="1">
          <a:blip r:embed="rId2">
            <a:alphaModFix/>
          </a:blip>
          <a:srcRect/>
          <a:stretch/>
        </p:blipFill>
        <p:spPr>
          <a:xfrm>
            <a:off x="0" y="0"/>
            <a:ext cx="2352690" cy="2352690"/>
          </a:xfrm>
          <a:prstGeom prst="rect">
            <a:avLst/>
          </a:prstGeom>
          <a:noFill/>
          <a:ln>
            <a:noFill/>
          </a:ln>
        </p:spPr>
      </p:pic>
      <p:pic>
        <p:nvPicPr>
          <p:cNvPr id="18" name="Google Shape;18;p3"/>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19" name="Google Shape;19;p3"/>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24" name="Google Shape;24;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pic>
        <p:nvPicPr>
          <p:cNvPr id="27" name="Google Shape;27;p4"/>
          <p:cNvPicPr preferRelativeResize="0"/>
          <p:nvPr/>
        </p:nvPicPr>
        <p:blipFill rotWithShape="1">
          <a:blip r:embed="rId3">
            <a:alphaModFix/>
          </a:blip>
          <a:srcRect/>
          <a:stretch/>
        </p:blipFill>
        <p:spPr>
          <a:xfrm>
            <a:off x="456" y="5355"/>
            <a:ext cx="821412" cy="685264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30" name="Google Shape;30;p5"/>
          <p:cNvPicPr preferRelativeResize="0"/>
          <p:nvPr/>
        </p:nvPicPr>
        <p:blipFill rotWithShape="1">
          <a:blip r:embed="rId3">
            <a:alphaModFix/>
          </a:blip>
          <a:srcRect/>
          <a:stretch/>
        </p:blipFill>
        <p:spPr>
          <a:xfrm>
            <a:off x="456" y="5355"/>
            <a:ext cx="821412" cy="6852645"/>
          </a:xfrm>
          <a:prstGeom prst="rect">
            <a:avLst/>
          </a:prstGeom>
          <a:noFill/>
          <a:ln>
            <a:noFill/>
          </a:ln>
        </p:spPr>
      </p:pic>
      <p:sp>
        <p:nvSpPr>
          <p:cNvPr id="31" name="Google Shape;31;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37" name="Google Shape;37;p6"/>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958850" y="4683125"/>
            <a:ext cx="10433050" cy="17367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dirty="0"/>
              <a:t>Accreditation 101: A Crash Course Orientation for Those New to Accreditation Work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What are the Standards?  </a:t>
            </a:r>
            <a:endParaRPr dirty="0"/>
          </a:p>
        </p:txBody>
      </p:sp>
      <p:sp>
        <p:nvSpPr>
          <p:cNvPr id="104" name="Google Shape;104;p16"/>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dirty="0"/>
              <a:t>Current Standards (2014) </a:t>
            </a:r>
            <a:endParaRPr dirty="0"/>
          </a:p>
          <a:p>
            <a:pPr marL="0" marR="0" lvl="0" indent="0" algn="l" rtl="0">
              <a:lnSpc>
                <a:spcPct val="90000"/>
              </a:lnSpc>
              <a:spcBef>
                <a:spcPts val="1000"/>
              </a:spcBef>
              <a:spcAft>
                <a:spcPts val="0"/>
              </a:spcAft>
              <a:buClr>
                <a:srgbClr val="404040"/>
              </a:buClr>
              <a:buSzPts val="2400"/>
              <a:buFont typeface="Arial"/>
              <a:buNone/>
            </a:pPr>
            <a:r>
              <a:rPr lang="en-US" dirty="0"/>
              <a:t>Standard I- Mission, Academic Quality, Intuitional Effectiveness and Integrity </a:t>
            </a:r>
            <a:endParaRPr dirty="0"/>
          </a:p>
          <a:p>
            <a:pPr marL="0" marR="0" lvl="0" indent="0" algn="l" rtl="0">
              <a:lnSpc>
                <a:spcPct val="90000"/>
              </a:lnSpc>
              <a:spcBef>
                <a:spcPts val="1000"/>
              </a:spcBef>
              <a:spcAft>
                <a:spcPts val="0"/>
              </a:spcAft>
              <a:buClr>
                <a:srgbClr val="404040"/>
              </a:buClr>
              <a:buSzPts val="2400"/>
              <a:buFont typeface="Arial"/>
              <a:buNone/>
            </a:pPr>
            <a:r>
              <a:rPr lang="en-US" dirty="0"/>
              <a:t>Standard II- Student Learning Programs and Support Services</a:t>
            </a:r>
            <a:endParaRPr dirty="0"/>
          </a:p>
          <a:p>
            <a:pPr marL="0" marR="0" lvl="0" indent="0" algn="l" rtl="0">
              <a:lnSpc>
                <a:spcPct val="90000"/>
              </a:lnSpc>
              <a:spcBef>
                <a:spcPts val="1000"/>
              </a:spcBef>
              <a:spcAft>
                <a:spcPts val="0"/>
              </a:spcAft>
              <a:buClr>
                <a:srgbClr val="404040"/>
              </a:buClr>
              <a:buSzPts val="2400"/>
              <a:buFont typeface="Arial"/>
              <a:buNone/>
            </a:pPr>
            <a:r>
              <a:rPr lang="en-US" dirty="0"/>
              <a:t>Standard III- Resources  </a:t>
            </a:r>
            <a:endParaRPr dirty="0"/>
          </a:p>
          <a:p>
            <a:pPr marL="0" marR="0" lvl="0" indent="0" algn="l" rtl="0">
              <a:lnSpc>
                <a:spcPct val="90000"/>
              </a:lnSpc>
              <a:spcBef>
                <a:spcPts val="1000"/>
              </a:spcBef>
              <a:spcAft>
                <a:spcPts val="0"/>
              </a:spcAft>
              <a:buClr>
                <a:srgbClr val="404040"/>
              </a:buClr>
              <a:buSzPts val="2400"/>
              <a:buFont typeface="Arial"/>
              <a:buNone/>
            </a:pPr>
            <a:r>
              <a:rPr lang="en-US" dirty="0"/>
              <a:t>Standard IV- Leadership and Governance </a:t>
            </a:r>
            <a:endParaRPr dirty="0"/>
          </a:p>
          <a:p>
            <a:pPr marL="0" marR="0" lvl="0" indent="0" algn="l" rtl="0">
              <a:lnSpc>
                <a:spcPct val="90000"/>
              </a:lnSpc>
              <a:spcBef>
                <a:spcPts val="1000"/>
              </a:spcBef>
              <a:spcAft>
                <a:spcPts val="0"/>
              </a:spcAft>
              <a:buClr>
                <a:srgbClr val="404040"/>
              </a:buClr>
              <a:buSzPts val="2400"/>
              <a:buFont typeface="Arial"/>
              <a:buNone/>
            </a:pPr>
            <a:endParaRPr dirty="0"/>
          </a:p>
          <a:p>
            <a:pPr marL="0" marR="0" lvl="0" indent="0" algn="l" rtl="0">
              <a:lnSpc>
                <a:spcPct val="90000"/>
              </a:lnSpc>
              <a:spcBef>
                <a:spcPts val="1000"/>
              </a:spcBef>
              <a:spcAft>
                <a:spcPts val="0"/>
              </a:spcAft>
              <a:buClr>
                <a:srgbClr val="404040"/>
              </a:buClr>
              <a:buSzPts val="2400"/>
              <a:buFont typeface="Arial"/>
              <a:buNone/>
            </a:pPr>
            <a:r>
              <a:rPr lang="en-US" dirty="0"/>
              <a:t>New Standards Currently in development. Expected to be used for colleges 2025 and beyond. </a:t>
            </a:r>
            <a:endParaRPr dirty="0"/>
          </a:p>
        </p:txBody>
      </p:sp>
      <p:sp>
        <p:nvSpPr>
          <p:cNvPr id="105" name="Google Shape;105;p1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295515" y="403412"/>
            <a:ext cx="80583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Accreditation Standards at a Glance</a:t>
            </a:r>
            <a:endParaRPr dirty="0"/>
          </a:p>
        </p:txBody>
      </p:sp>
      <p:sp>
        <p:nvSpPr>
          <p:cNvPr id="112" name="Google Shape;112;p17"/>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pic>
        <p:nvPicPr>
          <p:cNvPr id="113" name="Google Shape;113;p17" descr="Sub standards table "/>
          <p:cNvPicPr preferRelativeResize="0"/>
          <p:nvPr/>
        </p:nvPicPr>
        <p:blipFill>
          <a:blip r:embed="rId3">
            <a:alphaModFix/>
          </a:blip>
          <a:stretch>
            <a:fillRect/>
          </a:stretch>
        </p:blipFill>
        <p:spPr>
          <a:xfrm>
            <a:off x="833462" y="2361617"/>
            <a:ext cx="10525076" cy="4524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Key Concepts Woven Throughout Standards </a:t>
            </a:r>
            <a:endParaRPr dirty="0"/>
          </a:p>
        </p:txBody>
      </p:sp>
      <p:sp>
        <p:nvSpPr>
          <p:cNvPr id="119" name="Google Shape;119;p18"/>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0"/>
              </a:spcBef>
              <a:spcAft>
                <a:spcPts val="0"/>
              </a:spcAft>
              <a:buSzPts val="2400"/>
              <a:buChar char="●"/>
            </a:pPr>
            <a:r>
              <a:rPr lang="en-US" dirty="0"/>
              <a:t>Focus on achieving institutional mission</a:t>
            </a:r>
            <a:endParaRPr dirty="0"/>
          </a:p>
          <a:p>
            <a:pPr marL="457200" marR="0" lvl="0" indent="-381000" algn="l" rtl="0">
              <a:lnSpc>
                <a:spcPct val="90000"/>
              </a:lnSpc>
              <a:spcBef>
                <a:spcPts val="0"/>
              </a:spcBef>
              <a:spcAft>
                <a:spcPts val="0"/>
              </a:spcAft>
              <a:buSzPts val="2400"/>
              <a:buChar char="●"/>
            </a:pPr>
            <a:r>
              <a:rPr lang="en-US" dirty="0"/>
              <a:t>Integrity and honesty in institutional policies and actions</a:t>
            </a:r>
            <a:endParaRPr dirty="0"/>
          </a:p>
          <a:p>
            <a:pPr marL="457200" marR="0" lvl="0" indent="-381000" algn="l" rtl="0">
              <a:lnSpc>
                <a:spcPct val="90000"/>
              </a:lnSpc>
              <a:spcBef>
                <a:spcPts val="0"/>
              </a:spcBef>
              <a:spcAft>
                <a:spcPts val="0"/>
              </a:spcAft>
              <a:buSzPts val="2400"/>
              <a:buChar char="●"/>
            </a:pPr>
            <a:r>
              <a:rPr lang="en-US" dirty="0"/>
              <a:t>Focus on student outcomes </a:t>
            </a:r>
            <a:endParaRPr dirty="0"/>
          </a:p>
          <a:p>
            <a:pPr marL="457200" marR="0" lvl="0" indent="-381000" algn="l" rtl="0">
              <a:lnSpc>
                <a:spcPct val="90000"/>
              </a:lnSpc>
              <a:spcBef>
                <a:spcPts val="0"/>
              </a:spcBef>
              <a:spcAft>
                <a:spcPts val="0"/>
              </a:spcAft>
              <a:buSzPts val="2400"/>
              <a:buChar char="●"/>
            </a:pPr>
            <a:r>
              <a:rPr lang="en-US" dirty="0"/>
              <a:t>Student achievement: Completion of meaningful educational goals</a:t>
            </a:r>
            <a:endParaRPr dirty="0"/>
          </a:p>
          <a:p>
            <a:pPr marL="457200" marR="0" lvl="0" indent="-381000" algn="l" rtl="0">
              <a:lnSpc>
                <a:spcPct val="90000"/>
              </a:lnSpc>
              <a:spcBef>
                <a:spcPts val="0"/>
              </a:spcBef>
              <a:spcAft>
                <a:spcPts val="0"/>
              </a:spcAft>
              <a:buSzPts val="2400"/>
              <a:buChar char="●"/>
            </a:pPr>
            <a:r>
              <a:rPr lang="en-US" dirty="0"/>
              <a:t>Student learning: Attainment of demonstrable knowledge and skills</a:t>
            </a:r>
            <a:endParaRPr dirty="0"/>
          </a:p>
          <a:p>
            <a:pPr marL="457200" marR="0" lvl="0" indent="-381000" algn="l" rtl="0">
              <a:lnSpc>
                <a:spcPct val="90000"/>
              </a:lnSpc>
              <a:spcBef>
                <a:spcPts val="0"/>
              </a:spcBef>
              <a:spcAft>
                <a:spcPts val="0"/>
              </a:spcAft>
              <a:buSzPts val="2400"/>
              <a:buChar char="●"/>
            </a:pPr>
            <a:r>
              <a:rPr lang="en-US" dirty="0"/>
              <a:t>Metrics and evidence used to assess institutional quality </a:t>
            </a:r>
            <a:endParaRPr dirty="0"/>
          </a:p>
          <a:p>
            <a:pPr marL="457200" marR="0" lvl="0" indent="-381000" algn="l" rtl="0">
              <a:lnSpc>
                <a:spcPct val="90000"/>
              </a:lnSpc>
              <a:spcBef>
                <a:spcPts val="0"/>
              </a:spcBef>
              <a:spcAft>
                <a:spcPts val="0"/>
              </a:spcAft>
              <a:buSzPts val="2400"/>
              <a:buChar char="●"/>
            </a:pPr>
            <a:r>
              <a:rPr lang="en-US" dirty="0"/>
              <a:t>Ongoing internal quality assurance practices</a:t>
            </a:r>
            <a:endParaRPr dirty="0"/>
          </a:p>
          <a:p>
            <a:pPr marL="457200" marR="0" lvl="0" indent="-381000" algn="l" rtl="0">
              <a:lnSpc>
                <a:spcPct val="90000"/>
              </a:lnSpc>
              <a:spcBef>
                <a:spcPts val="0"/>
              </a:spcBef>
              <a:spcAft>
                <a:spcPts val="0"/>
              </a:spcAft>
              <a:buSzPts val="2400"/>
              <a:buChar char="●"/>
            </a:pPr>
            <a:r>
              <a:rPr lang="en-US" dirty="0"/>
              <a:t>Continuous improvement for high performance</a:t>
            </a:r>
            <a:endParaRPr dirty="0"/>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120" name="Google Shape;120;p1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What can be used for Evidence? </a:t>
            </a:r>
            <a:endParaRPr dirty="0"/>
          </a:p>
        </p:txBody>
      </p:sp>
      <p:sp>
        <p:nvSpPr>
          <p:cNvPr id="126" name="Google Shape;126;p19"/>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dirty="0"/>
              <a:t>Policies on curriculum review &amp; implementation</a:t>
            </a:r>
            <a:endParaRPr dirty="0"/>
          </a:p>
          <a:p>
            <a:pPr marL="228600" lvl="0" indent="-228600" algn="l" rtl="0">
              <a:lnSpc>
                <a:spcPct val="90000"/>
              </a:lnSpc>
              <a:spcBef>
                <a:spcPts val="1000"/>
              </a:spcBef>
              <a:spcAft>
                <a:spcPts val="0"/>
              </a:spcAft>
              <a:buClr>
                <a:srgbClr val="404040"/>
              </a:buClr>
              <a:buSzPts val="2400"/>
              <a:buChar char="•"/>
            </a:pPr>
            <a:r>
              <a:rPr lang="en-US" dirty="0"/>
              <a:t>Evaluation of student learning outcomes </a:t>
            </a:r>
            <a:endParaRPr dirty="0"/>
          </a:p>
          <a:p>
            <a:pPr marL="228600" lvl="0" indent="-228600" algn="l" rtl="0">
              <a:lnSpc>
                <a:spcPct val="90000"/>
              </a:lnSpc>
              <a:spcBef>
                <a:spcPts val="1000"/>
              </a:spcBef>
              <a:spcAft>
                <a:spcPts val="0"/>
              </a:spcAft>
              <a:buClr>
                <a:srgbClr val="404040"/>
              </a:buClr>
              <a:buSzPts val="2400"/>
              <a:buChar char="•"/>
            </a:pPr>
            <a:r>
              <a:rPr lang="en-US" dirty="0"/>
              <a:t>Review elements, cycles/timelines, connection and correlation between program review with institutional planning </a:t>
            </a:r>
            <a:endParaRPr dirty="0"/>
          </a:p>
          <a:p>
            <a:pPr marL="228600" lvl="0" indent="-228600" algn="l" rtl="0">
              <a:lnSpc>
                <a:spcPct val="90000"/>
              </a:lnSpc>
              <a:spcBef>
                <a:spcPts val="1000"/>
              </a:spcBef>
              <a:spcAft>
                <a:spcPts val="0"/>
              </a:spcAft>
              <a:buClr>
                <a:srgbClr val="404040"/>
              </a:buClr>
              <a:buSzPts val="2400"/>
              <a:buChar char="•"/>
            </a:pPr>
            <a:r>
              <a:rPr lang="en-US" dirty="0"/>
              <a:t>Usage of program review data at all levels and across multiple cycles </a:t>
            </a:r>
            <a:endParaRPr dirty="0"/>
          </a:p>
          <a:p>
            <a:pPr marL="228600" lvl="0" indent="-228600" algn="l" rtl="0">
              <a:lnSpc>
                <a:spcPct val="90000"/>
              </a:lnSpc>
              <a:spcBef>
                <a:spcPts val="1000"/>
              </a:spcBef>
              <a:spcAft>
                <a:spcPts val="0"/>
              </a:spcAft>
              <a:buClr>
                <a:srgbClr val="404040"/>
              </a:buClr>
              <a:buSzPts val="2400"/>
              <a:buChar char="•"/>
            </a:pPr>
            <a:r>
              <a:rPr lang="en-US" dirty="0"/>
              <a:t>Actions taken (improvements) on the basis of available data, program review, etc. - What have we done? Examples?</a:t>
            </a:r>
            <a:endParaRPr dirty="0"/>
          </a:p>
          <a:p>
            <a:pPr marL="228600" lvl="0" indent="-228600" algn="l" rtl="0">
              <a:lnSpc>
                <a:spcPct val="90000"/>
              </a:lnSpc>
              <a:spcBef>
                <a:spcPts val="1000"/>
              </a:spcBef>
              <a:spcAft>
                <a:spcPts val="0"/>
              </a:spcAft>
              <a:buClr>
                <a:srgbClr val="404040"/>
              </a:buClr>
              <a:buSzPts val="2400"/>
              <a:buChar char="•"/>
            </a:pPr>
            <a:r>
              <a:rPr lang="en-US" dirty="0"/>
              <a:t>Student achievement data</a:t>
            </a:r>
            <a:endParaRPr dirty="0"/>
          </a:p>
          <a:p>
            <a:pPr marL="228600" lvl="0" indent="-228600" algn="l" rtl="0">
              <a:lnSpc>
                <a:spcPct val="90000"/>
              </a:lnSpc>
              <a:spcBef>
                <a:spcPts val="1000"/>
              </a:spcBef>
              <a:spcAft>
                <a:spcPts val="0"/>
              </a:spcAft>
              <a:buClr>
                <a:srgbClr val="404040"/>
              </a:buClr>
              <a:buSzPts val="2400"/>
              <a:buChar char="•"/>
            </a:pPr>
            <a:r>
              <a:rPr lang="en-US" dirty="0"/>
              <a:t>Planning data (external and internal scans, community)</a:t>
            </a:r>
            <a:endParaRPr dirty="0"/>
          </a:p>
          <a:p>
            <a:pPr marL="228600" lvl="0" indent="-228600" algn="l" rtl="0">
              <a:lnSpc>
                <a:spcPct val="90000"/>
              </a:lnSpc>
              <a:spcBef>
                <a:spcPts val="1000"/>
              </a:spcBef>
              <a:spcAft>
                <a:spcPts val="0"/>
              </a:spcAft>
              <a:buClr>
                <a:srgbClr val="404040"/>
              </a:buClr>
              <a:buSzPts val="2400"/>
              <a:buChar char="•"/>
            </a:pPr>
            <a:r>
              <a:rPr lang="en-US" dirty="0"/>
              <a:t>Surveys</a:t>
            </a:r>
            <a:endParaRPr dirty="0"/>
          </a:p>
          <a:p>
            <a:pPr marL="228600" lvl="0" indent="-76200" algn="l" rtl="0">
              <a:lnSpc>
                <a:spcPct val="90000"/>
              </a:lnSpc>
              <a:spcBef>
                <a:spcPts val="1000"/>
              </a:spcBef>
              <a:spcAft>
                <a:spcPts val="0"/>
              </a:spcAft>
              <a:buClr>
                <a:srgbClr val="404040"/>
              </a:buClr>
              <a:buSzPts val="2400"/>
              <a:buNone/>
            </a:pPr>
            <a:endParaRPr dirty="0"/>
          </a:p>
        </p:txBody>
      </p:sp>
      <p:sp>
        <p:nvSpPr>
          <p:cNvPr id="127" name="Google Shape;127;p1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Quality Focus Essay (QFE)  </a:t>
            </a:r>
            <a:endParaRPr dirty="0"/>
          </a:p>
        </p:txBody>
      </p:sp>
      <p:sp>
        <p:nvSpPr>
          <p:cNvPr id="133" name="Google Shape;133;p20"/>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4800"/>
              <a:buNone/>
            </a:pPr>
            <a:r>
              <a:rPr lang="en-US" sz="4800" dirty="0"/>
              <a:t>Used for the College to identify policies, procedures, or practices that need to be changed in order to  </a:t>
            </a:r>
            <a:r>
              <a:rPr lang="en-US" sz="4800" b="1" dirty="0"/>
              <a:t>improve student learning and/or student achievement.</a:t>
            </a:r>
            <a:br>
              <a:rPr lang="en-US" dirty="0"/>
            </a:br>
            <a:endParaRPr dirty="0"/>
          </a:p>
        </p:txBody>
      </p:sp>
      <p:sp>
        <p:nvSpPr>
          <p:cNvPr id="134" name="Google Shape;134;p2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What are Eligibility Requirements (ER)?  </a:t>
            </a:r>
            <a:endParaRPr dirty="0"/>
          </a:p>
        </p:txBody>
      </p:sp>
      <p:sp>
        <p:nvSpPr>
          <p:cNvPr id="140" name="Google Shape;140;p21"/>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dirty="0"/>
              <a:t>The Commission’s Eligibility Requirements represent the minimum qualifications for institutions seeking an accredited status with ACCJC</a:t>
            </a:r>
            <a:endParaRPr dirty="0"/>
          </a:p>
          <a:p>
            <a:pPr marL="0" marR="0" lvl="0" indent="0" algn="l" rtl="0">
              <a:lnSpc>
                <a:spcPct val="90000"/>
              </a:lnSpc>
              <a:spcBef>
                <a:spcPts val="1000"/>
              </a:spcBef>
              <a:spcAft>
                <a:spcPts val="0"/>
              </a:spcAft>
              <a:buClr>
                <a:srgbClr val="404040"/>
              </a:buClr>
              <a:buSzPts val="2400"/>
              <a:buFont typeface="Arial"/>
              <a:buNone/>
            </a:pPr>
            <a:r>
              <a:rPr lang="en-US" dirty="0"/>
              <a:t>Member institutions are expected to maintain compliance with the Eligibility Requirements at all times. Ongoing compliance with Eligibility Requirements will be monitored during an institution’s comprehensive review process</a:t>
            </a:r>
            <a:endParaRPr dirty="0"/>
          </a:p>
          <a:p>
            <a:pPr marL="0" marR="0" lvl="0" indent="0" algn="l" rtl="0">
              <a:lnSpc>
                <a:spcPct val="90000"/>
              </a:lnSpc>
              <a:spcBef>
                <a:spcPts val="1000"/>
              </a:spcBef>
              <a:spcAft>
                <a:spcPts val="0"/>
              </a:spcAft>
              <a:buClr>
                <a:srgbClr val="404040"/>
              </a:buClr>
              <a:buSzPts val="2400"/>
              <a:buFont typeface="Arial"/>
              <a:buNone/>
            </a:pPr>
            <a:endParaRPr dirty="0"/>
          </a:p>
          <a:p>
            <a:pPr marL="0" marR="0" lvl="0" indent="0" algn="l" rtl="0">
              <a:lnSpc>
                <a:spcPct val="90000"/>
              </a:lnSpc>
              <a:spcBef>
                <a:spcPts val="1000"/>
              </a:spcBef>
              <a:spcAft>
                <a:spcPts val="0"/>
              </a:spcAft>
              <a:buClr>
                <a:srgbClr val="404040"/>
              </a:buClr>
              <a:buSzPts val="2400"/>
              <a:buFont typeface="Arial"/>
              <a:buNone/>
            </a:pPr>
            <a:r>
              <a:rPr lang="en-US" dirty="0"/>
              <a:t>Sample ER’s </a:t>
            </a:r>
            <a:endParaRPr dirty="0"/>
          </a:p>
          <a:p>
            <a:pPr marL="0" marR="0" lvl="0" indent="0" algn="l" rtl="0">
              <a:lnSpc>
                <a:spcPct val="90000"/>
              </a:lnSpc>
              <a:spcBef>
                <a:spcPts val="1000"/>
              </a:spcBef>
              <a:spcAft>
                <a:spcPts val="0"/>
              </a:spcAft>
              <a:buClr>
                <a:srgbClr val="404040"/>
              </a:buClr>
              <a:buSzPts val="2400"/>
              <a:buFont typeface="Arial"/>
              <a:buNone/>
            </a:pPr>
            <a:r>
              <a:rPr lang="en-US" dirty="0"/>
              <a:t>Offers Degrees, Has a CEO, College Mission, Governing Board, Student Learning Outcomes, Academic Freedom, Financial Resources</a:t>
            </a:r>
            <a:endParaRPr dirty="0"/>
          </a:p>
          <a:p>
            <a:pPr marL="0" marR="0" lvl="0" indent="0" algn="l" rtl="0">
              <a:lnSpc>
                <a:spcPct val="90000"/>
              </a:lnSpc>
              <a:spcBef>
                <a:spcPts val="1000"/>
              </a:spcBef>
              <a:spcAft>
                <a:spcPts val="0"/>
              </a:spcAft>
              <a:buClr>
                <a:srgbClr val="404040"/>
              </a:buClr>
              <a:buSzPts val="2400"/>
              <a:buFont typeface="Arial"/>
              <a:buNone/>
            </a:pPr>
            <a:endParaRPr dirty="0"/>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141" name="Google Shape;141;p2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None/>
            </a:pPr>
            <a:r>
              <a:rPr lang="en-US" dirty="0"/>
              <a:t>ACCJC Policies </a:t>
            </a:r>
            <a:endParaRPr dirty="0"/>
          </a:p>
        </p:txBody>
      </p:sp>
      <p:sp>
        <p:nvSpPr>
          <p:cNvPr id="147" name="Google Shape;147;p22"/>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dirty="0"/>
              <a:t>Sample Policies for Guidance and Clarification </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Baccalaureate Degrees </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Competency Based Education </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Distance Education and Correspondence Education</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Role of Accrediation Liaison Officers (ALO’s)</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Social Justice </a:t>
            </a:r>
            <a:endParaRPr dirty="0"/>
          </a:p>
          <a:p>
            <a:pPr marL="342900" lvl="0" indent="-342900" algn="l" rtl="0">
              <a:lnSpc>
                <a:spcPct val="90000"/>
              </a:lnSpc>
              <a:spcBef>
                <a:spcPts val="1000"/>
              </a:spcBef>
              <a:spcAft>
                <a:spcPts val="0"/>
              </a:spcAft>
              <a:buClr>
                <a:srgbClr val="404040"/>
              </a:buClr>
              <a:buSzPts val="2400"/>
              <a:buFont typeface="Arial"/>
              <a:buChar char="•"/>
            </a:pPr>
            <a:r>
              <a:rPr lang="en-US" dirty="0"/>
              <a:t>Substantive Change  </a:t>
            </a:r>
            <a:endParaRPr dirty="0"/>
          </a:p>
          <a:p>
            <a:pPr marL="342900" lvl="0" indent="-190500" algn="l" rtl="0">
              <a:lnSpc>
                <a:spcPct val="90000"/>
              </a:lnSpc>
              <a:spcBef>
                <a:spcPts val="1000"/>
              </a:spcBef>
              <a:spcAft>
                <a:spcPts val="0"/>
              </a:spcAft>
              <a:buClr>
                <a:srgbClr val="404040"/>
              </a:buClr>
              <a:buSzPts val="2400"/>
              <a:buFont typeface="Arial"/>
              <a:buNone/>
            </a:pPr>
            <a:endParaRPr dirty="0"/>
          </a:p>
          <a:p>
            <a:pPr marL="342900" lvl="0" indent="-190500" algn="l" rtl="0">
              <a:lnSpc>
                <a:spcPct val="90000"/>
              </a:lnSpc>
              <a:spcBef>
                <a:spcPts val="1000"/>
              </a:spcBef>
              <a:spcAft>
                <a:spcPts val="0"/>
              </a:spcAft>
              <a:buClr>
                <a:srgbClr val="404040"/>
              </a:buClr>
              <a:buSzPts val="2400"/>
              <a:buFont typeface="Arial"/>
              <a:buNone/>
            </a:pPr>
            <a:endParaRPr dirty="0"/>
          </a:p>
        </p:txBody>
      </p:sp>
      <p:sp>
        <p:nvSpPr>
          <p:cNvPr id="148" name="Google Shape;148;p2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ISER- Institutional Self Evaluation Report </a:t>
            </a:r>
            <a:endParaRPr dirty="0"/>
          </a:p>
        </p:txBody>
      </p:sp>
      <p:sp>
        <p:nvSpPr>
          <p:cNvPr id="154" name="Google Shape;154;p2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1800"/>
              <a:buNone/>
            </a:pPr>
            <a:endParaRPr sz="1800" b="1" dirty="0">
              <a:solidFill>
                <a:srgbClr val="272401"/>
              </a:solidFill>
            </a:endParaRPr>
          </a:p>
          <a:p>
            <a:pPr marL="342900" lvl="0" indent="-342900" algn="l" rtl="0">
              <a:lnSpc>
                <a:spcPct val="90000"/>
              </a:lnSpc>
              <a:spcBef>
                <a:spcPts val="0"/>
              </a:spcBef>
              <a:spcAft>
                <a:spcPts val="0"/>
              </a:spcAft>
              <a:buClr>
                <a:srgbClr val="272401"/>
              </a:buClr>
              <a:buSzPts val="2000"/>
              <a:buFont typeface="Noto Sans Symbols"/>
              <a:buChar char="✔"/>
            </a:pPr>
            <a:r>
              <a:rPr lang="en-US" sz="2000" dirty="0">
                <a:solidFill>
                  <a:srgbClr val="272401"/>
                </a:solidFill>
              </a:rPr>
              <a:t>College appraises itself: Eligibility Requirements, </a:t>
            </a:r>
            <a:endParaRPr dirty="0"/>
          </a:p>
          <a:p>
            <a:pPr marL="0" lvl="0" indent="0" algn="l" rtl="0">
              <a:lnSpc>
                <a:spcPct val="90000"/>
              </a:lnSpc>
              <a:spcBef>
                <a:spcPts val="0"/>
              </a:spcBef>
              <a:spcAft>
                <a:spcPts val="0"/>
              </a:spcAft>
              <a:buClr>
                <a:srgbClr val="272401"/>
              </a:buClr>
              <a:buSzPts val="2000"/>
              <a:buNone/>
            </a:pPr>
            <a:r>
              <a:rPr lang="en-US" sz="2000" dirty="0">
                <a:solidFill>
                  <a:srgbClr val="272401"/>
                </a:solidFill>
              </a:rPr>
              <a:t>      Accreditation Standards, Commission Policies </a:t>
            </a:r>
            <a:endParaRPr dirty="0"/>
          </a:p>
          <a:p>
            <a:pPr marL="0" lvl="0" indent="0" algn="l" rtl="0">
              <a:lnSpc>
                <a:spcPct val="90000"/>
              </a:lnSpc>
              <a:spcBef>
                <a:spcPts val="0"/>
              </a:spcBef>
              <a:spcAft>
                <a:spcPts val="0"/>
              </a:spcAft>
              <a:buClr>
                <a:srgbClr val="404040"/>
              </a:buClr>
              <a:buSzPts val="2000"/>
              <a:buNone/>
            </a:pPr>
            <a:endParaRPr sz="2000" dirty="0">
              <a:solidFill>
                <a:srgbClr val="272401"/>
              </a:solidFill>
            </a:endParaRPr>
          </a:p>
          <a:p>
            <a:pPr marL="342900" lvl="0" indent="-342900" algn="l" rtl="0">
              <a:lnSpc>
                <a:spcPct val="90000"/>
              </a:lnSpc>
              <a:spcBef>
                <a:spcPts val="0"/>
              </a:spcBef>
              <a:spcAft>
                <a:spcPts val="0"/>
              </a:spcAft>
              <a:buClr>
                <a:srgbClr val="272401"/>
              </a:buClr>
              <a:buSzPts val="2000"/>
              <a:buFont typeface="Noto Sans Symbols"/>
              <a:buChar char="✔"/>
            </a:pPr>
            <a:r>
              <a:rPr lang="en-US" sz="2000" dirty="0">
                <a:solidFill>
                  <a:srgbClr val="272401"/>
                </a:solidFill>
              </a:rPr>
              <a:t>Honest self-assessment of strengths &amp; weaknesses</a:t>
            </a:r>
            <a:endParaRPr dirty="0"/>
          </a:p>
          <a:p>
            <a:pPr marL="0" lvl="0" indent="0" algn="l" rtl="0">
              <a:lnSpc>
                <a:spcPct val="90000"/>
              </a:lnSpc>
              <a:spcBef>
                <a:spcPts val="0"/>
              </a:spcBef>
              <a:spcAft>
                <a:spcPts val="0"/>
              </a:spcAft>
              <a:buClr>
                <a:srgbClr val="404040"/>
              </a:buClr>
              <a:buSzPts val="2000"/>
              <a:buNone/>
            </a:pPr>
            <a:endParaRPr sz="2000" dirty="0">
              <a:solidFill>
                <a:srgbClr val="272401"/>
              </a:solidFill>
            </a:endParaRPr>
          </a:p>
          <a:p>
            <a:pPr marL="342900" lvl="0" indent="-342900" algn="l" rtl="0">
              <a:lnSpc>
                <a:spcPct val="90000"/>
              </a:lnSpc>
              <a:spcBef>
                <a:spcPts val="0"/>
              </a:spcBef>
              <a:spcAft>
                <a:spcPts val="0"/>
              </a:spcAft>
              <a:buClr>
                <a:srgbClr val="272401"/>
              </a:buClr>
              <a:buSzPts val="2000"/>
              <a:buFont typeface="Noto Sans Symbols"/>
              <a:buChar char="✔"/>
            </a:pPr>
            <a:r>
              <a:rPr lang="en-US" sz="2000" dirty="0">
                <a:solidFill>
                  <a:srgbClr val="272401"/>
                </a:solidFill>
              </a:rPr>
              <a:t>Assessment of meeting ACCJC standards </a:t>
            </a:r>
            <a:endParaRPr dirty="0"/>
          </a:p>
          <a:p>
            <a:pPr marL="0" lvl="0" indent="0" algn="l" rtl="0">
              <a:lnSpc>
                <a:spcPct val="90000"/>
              </a:lnSpc>
              <a:spcBef>
                <a:spcPts val="0"/>
              </a:spcBef>
              <a:spcAft>
                <a:spcPts val="0"/>
              </a:spcAft>
              <a:buClr>
                <a:srgbClr val="404040"/>
              </a:buClr>
              <a:buSzPts val="2000"/>
              <a:buNone/>
            </a:pPr>
            <a:endParaRPr sz="2000" dirty="0">
              <a:solidFill>
                <a:srgbClr val="272401"/>
              </a:solidFill>
            </a:endParaRPr>
          </a:p>
          <a:p>
            <a:pPr marL="342900" lvl="0" indent="-342900" algn="l" rtl="0">
              <a:lnSpc>
                <a:spcPct val="90000"/>
              </a:lnSpc>
              <a:spcBef>
                <a:spcPts val="0"/>
              </a:spcBef>
              <a:spcAft>
                <a:spcPts val="0"/>
              </a:spcAft>
              <a:buClr>
                <a:srgbClr val="272401"/>
              </a:buClr>
              <a:buSzPts val="2000"/>
              <a:buFont typeface="Noto Sans Symbols"/>
              <a:buChar char="✔"/>
            </a:pPr>
            <a:r>
              <a:rPr lang="en-US" sz="2000" dirty="0">
                <a:solidFill>
                  <a:srgbClr val="272401"/>
                </a:solidFill>
              </a:rPr>
              <a:t>On-going self-evaluation of activities for continuous improvement</a:t>
            </a:r>
            <a:endParaRPr dirty="0"/>
          </a:p>
          <a:p>
            <a:pPr marL="0" lvl="0" indent="0" algn="l" rtl="0">
              <a:lnSpc>
                <a:spcPct val="90000"/>
              </a:lnSpc>
              <a:spcBef>
                <a:spcPts val="0"/>
              </a:spcBef>
              <a:spcAft>
                <a:spcPts val="0"/>
              </a:spcAft>
              <a:buClr>
                <a:srgbClr val="404040"/>
              </a:buClr>
              <a:buSzPts val="2000"/>
              <a:buNone/>
            </a:pPr>
            <a:endParaRPr sz="2000" dirty="0">
              <a:solidFill>
                <a:srgbClr val="272401"/>
              </a:solidFill>
            </a:endParaRPr>
          </a:p>
          <a:p>
            <a:pPr marL="342900" lvl="0" indent="-342900" algn="l" rtl="0">
              <a:lnSpc>
                <a:spcPct val="90000"/>
              </a:lnSpc>
              <a:spcBef>
                <a:spcPts val="0"/>
              </a:spcBef>
              <a:spcAft>
                <a:spcPts val="0"/>
              </a:spcAft>
              <a:buClr>
                <a:srgbClr val="272401"/>
              </a:buClr>
              <a:buSzPts val="2000"/>
              <a:buFont typeface="Noto Sans Symbols"/>
              <a:buChar char="✔"/>
            </a:pPr>
            <a:r>
              <a:rPr lang="en-US" sz="2000" dirty="0">
                <a:solidFill>
                  <a:srgbClr val="272401"/>
                </a:solidFill>
              </a:rPr>
              <a:t>Reflective and forward thinking review &amp; analysis of college processes, procedures, &amp; practices</a:t>
            </a:r>
            <a:endParaRPr dirty="0"/>
          </a:p>
          <a:p>
            <a:pPr marL="342900" lvl="0" indent="-215900" algn="l" rtl="0">
              <a:lnSpc>
                <a:spcPct val="90000"/>
              </a:lnSpc>
              <a:spcBef>
                <a:spcPts val="0"/>
              </a:spcBef>
              <a:spcAft>
                <a:spcPts val="0"/>
              </a:spcAft>
              <a:buClr>
                <a:srgbClr val="404040"/>
              </a:buClr>
              <a:buSzPts val="2000"/>
              <a:buFont typeface="Noto Sans Symbols"/>
              <a:buNone/>
            </a:pPr>
            <a:endParaRPr sz="2000" dirty="0">
              <a:solidFill>
                <a:srgbClr val="272401"/>
              </a:solidFill>
            </a:endParaRPr>
          </a:p>
          <a:p>
            <a:pPr marL="342900" lvl="0" indent="-342900" algn="l" rtl="0">
              <a:lnSpc>
                <a:spcPct val="90000"/>
              </a:lnSpc>
              <a:spcBef>
                <a:spcPts val="0"/>
              </a:spcBef>
              <a:spcAft>
                <a:spcPts val="0"/>
              </a:spcAft>
              <a:buClr>
                <a:srgbClr val="272401"/>
              </a:buClr>
              <a:buSzPts val="2000"/>
              <a:buFont typeface="Noto Sans Symbols"/>
              <a:buChar char="✔"/>
            </a:pPr>
            <a:r>
              <a:rPr lang="en-US" sz="2000" dirty="0">
                <a:solidFill>
                  <a:srgbClr val="272401"/>
                </a:solidFill>
              </a:rPr>
              <a:t>Future planning with Quality Focus Essay (QFE) </a:t>
            </a:r>
            <a:endParaRPr dirty="0"/>
          </a:p>
        </p:txBody>
      </p:sp>
      <p:sp>
        <p:nvSpPr>
          <p:cNvPr id="155" name="Google Shape;155;p2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1277650" y="365125"/>
            <a:ext cx="10046100" cy="816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Accreditation Cycle</a:t>
            </a:r>
            <a:endParaRPr dirty="0"/>
          </a:p>
        </p:txBody>
      </p:sp>
      <p:sp>
        <p:nvSpPr>
          <p:cNvPr id="162" name="Google Shape;162;p2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pic>
        <p:nvPicPr>
          <p:cNvPr id="163" name="Google Shape;163;p24" descr="Accrediation Cycle Diagram "/>
          <p:cNvPicPr preferRelativeResize="0"/>
          <p:nvPr/>
        </p:nvPicPr>
        <p:blipFill>
          <a:blip r:embed="rId3">
            <a:alphaModFix/>
          </a:blip>
          <a:stretch>
            <a:fillRect/>
          </a:stretch>
        </p:blipFill>
        <p:spPr>
          <a:xfrm>
            <a:off x="2185900" y="1540725"/>
            <a:ext cx="8229600" cy="4552950"/>
          </a:xfrm>
          <a:prstGeom prst="rect">
            <a:avLst/>
          </a:prstGeom>
          <a:noFill/>
          <a:ln>
            <a:noFill/>
          </a:ln>
        </p:spPr>
      </p:pic>
      <p:pic>
        <p:nvPicPr>
          <p:cNvPr id="164" name="Google Shape;164;p24"/>
          <p:cNvPicPr preferRelativeResize="0"/>
          <p:nvPr/>
        </p:nvPicPr>
        <p:blipFill>
          <a:blip r:embed="rId4">
            <a:alphaModFix/>
          </a:blip>
          <a:stretch>
            <a:fillRect/>
          </a:stretch>
        </p:blipFill>
        <p:spPr>
          <a:xfrm>
            <a:off x="7984175" y="1851500"/>
            <a:ext cx="1876425" cy="495300"/>
          </a:xfrm>
          <a:prstGeom prst="rect">
            <a:avLst/>
          </a:prstGeom>
          <a:noFill/>
          <a:ln>
            <a:noFill/>
          </a:ln>
        </p:spPr>
      </p:pic>
      <p:pic>
        <p:nvPicPr>
          <p:cNvPr id="165" name="Google Shape;165;p24"/>
          <p:cNvPicPr preferRelativeResize="0"/>
          <p:nvPr/>
        </p:nvPicPr>
        <p:blipFill>
          <a:blip r:embed="rId5">
            <a:alphaModFix/>
          </a:blip>
          <a:stretch>
            <a:fillRect/>
          </a:stretch>
        </p:blipFill>
        <p:spPr>
          <a:xfrm>
            <a:off x="8767675" y="5062975"/>
            <a:ext cx="1647825" cy="495300"/>
          </a:xfrm>
          <a:prstGeom prst="rect">
            <a:avLst/>
          </a:prstGeom>
          <a:noFill/>
          <a:ln>
            <a:noFill/>
          </a:ln>
        </p:spPr>
      </p:pic>
      <p:pic>
        <p:nvPicPr>
          <p:cNvPr id="166" name="Google Shape;166;p24"/>
          <p:cNvPicPr preferRelativeResize="0"/>
          <p:nvPr/>
        </p:nvPicPr>
        <p:blipFill>
          <a:blip r:embed="rId6">
            <a:alphaModFix/>
          </a:blip>
          <a:stretch>
            <a:fillRect/>
          </a:stretch>
        </p:blipFill>
        <p:spPr>
          <a:xfrm>
            <a:off x="2390050" y="4441375"/>
            <a:ext cx="1524000" cy="495300"/>
          </a:xfrm>
          <a:prstGeom prst="rect">
            <a:avLst/>
          </a:prstGeom>
          <a:noFill/>
          <a:ln>
            <a:noFill/>
          </a:ln>
        </p:spPr>
      </p:pic>
      <p:pic>
        <p:nvPicPr>
          <p:cNvPr id="167" name="Google Shape;167;p24"/>
          <p:cNvPicPr preferRelativeResize="0"/>
          <p:nvPr/>
        </p:nvPicPr>
        <p:blipFill>
          <a:blip r:embed="rId7">
            <a:alphaModFix/>
          </a:blip>
          <a:stretch>
            <a:fillRect/>
          </a:stretch>
        </p:blipFill>
        <p:spPr>
          <a:xfrm>
            <a:off x="3053075" y="1851500"/>
            <a:ext cx="1524000" cy="495300"/>
          </a:xfrm>
          <a:prstGeom prst="rect">
            <a:avLst/>
          </a:prstGeom>
          <a:noFill/>
          <a:ln>
            <a:noFill/>
          </a:ln>
        </p:spPr>
      </p:pic>
      <p:pic>
        <p:nvPicPr>
          <p:cNvPr id="168" name="Google Shape;168;p24"/>
          <p:cNvPicPr preferRelativeResize="0"/>
          <p:nvPr/>
        </p:nvPicPr>
        <p:blipFill>
          <a:blip r:embed="rId8">
            <a:alphaModFix/>
          </a:blip>
          <a:stretch>
            <a:fillRect/>
          </a:stretch>
        </p:blipFill>
        <p:spPr>
          <a:xfrm>
            <a:off x="5360150" y="4004700"/>
            <a:ext cx="1881100" cy="4366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Who is on Accreditation Teams? </a:t>
            </a:r>
            <a:endParaRPr dirty="0"/>
          </a:p>
        </p:txBody>
      </p:sp>
      <p:sp>
        <p:nvSpPr>
          <p:cNvPr id="174" name="Google Shape;174;p25"/>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3200"/>
              <a:buFont typeface="Arial"/>
              <a:buNone/>
            </a:pPr>
            <a:r>
              <a:rPr lang="en-US" sz="3200" b="1" dirty="0"/>
              <a:t>Our Peers</a:t>
            </a:r>
            <a:endParaRPr dirty="0"/>
          </a:p>
          <a:p>
            <a:pPr marL="342900" lvl="0" indent="-342900" algn="l" rtl="0">
              <a:lnSpc>
                <a:spcPct val="90000"/>
              </a:lnSpc>
              <a:spcBef>
                <a:spcPts val="1000"/>
              </a:spcBef>
              <a:spcAft>
                <a:spcPts val="0"/>
              </a:spcAft>
              <a:buClr>
                <a:srgbClr val="404040"/>
              </a:buClr>
              <a:buSzPts val="3200"/>
              <a:buFont typeface="Arial"/>
              <a:buChar char="•"/>
            </a:pPr>
            <a:r>
              <a:rPr lang="en-US" sz="3200" dirty="0"/>
              <a:t>Typically 8-12 members: </a:t>
            </a:r>
            <a:endParaRPr dirty="0"/>
          </a:p>
          <a:p>
            <a:pPr marL="342900" lvl="0" indent="-342900" algn="l" rtl="0">
              <a:lnSpc>
                <a:spcPct val="90000"/>
              </a:lnSpc>
              <a:spcBef>
                <a:spcPts val="1000"/>
              </a:spcBef>
              <a:spcAft>
                <a:spcPts val="0"/>
              </a:spcAft>
              <a:buClr>
                <a:srgbClr val="404040"/>
              </a:buClr>
              <a:buSzPts val="3200"/>
              <a:buFont typeface="Arial"/>
              <a:buChar char="•"/>
            </a:pPr>
            <a:r>
              <a:rPr lang="en-US" sz="3200" dirty="0"/>
              <a:t>Faculty and Administrators (discipline, counselor, librarian, researcher, CIO, CEO, CBO, DE Coordinator, SLO Coordinator…); </a:t>
            </a:r>
            <a:endParaRPr dirty="0"/>
          </a:p>
          <a:p>
            <a:pPr marL="342900" lvl="0" indent="-342900" algn="l" rtl="0">
              <a:lnSpc>
                <a:spcPct val="90000"/>
              </a:lnSpc>
              <a:spcBef>
                <a:spcPts val="1000"/>
              </a:spcBef>
              <a:spcAft>
                <a:spcPts val="0"/>
              </a:spcAft>
              <a:buClr>
                <a:srgbClr val="404040"/>
              </a:buClr>
              <a:buSzPts val="3200"/>
              <a:buFont typeface="Arial"/>
              <a:buChar char="•"/>
            </a:pPr>
            <a:r>
              <a:rPr lang="en-US" sz="3200" dirty="0"/>
              <a:t>Commission Liaison </a:t>
            </a:r>
            <a:endParaRPr sz="3200" dirty="0"/>
          </a:p>
          <a:p>
            <a:pPr marL="0" lvl="0" indent="0" algn="l" rtl="0">
              <a:lnSpc>
                <a:spcPct val="90000"/>
              </a:lnSpc>
              <a:spcBef>
                <a:spcPts val="1000"/>
              </a:spcBef>
              <a:spcAft>
                <a:spcPts val="0"/>
              </a:spcAft>
              <a:buNone/>
            </a:pPr>
            <a:r>
              <a:rPr lang="en-US" sz="3200" dirty="0"/>
              <a:t>* You can volunteer to be on a team!</a:t>
            </a:r>
            <a:endParaRPr sz="3200" dirty="0"/>
          </a:p>
        </p:txBody>
      </p:sp>
      <p:sp>
        <p:nvSpPr>
          <p:cNvPr id="175" name="Google Shape;175;p2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6600" dirty="0"/>
              <a:t>Presenters </a:t>
            </a:r>
            <a:endParaRPr dirty="0"/>
          </a:p>
        </p:txBody>
      </p:sp>
      <p:sp>
        <p:nvSpPr>
          <p:cNvPr id="48" name="Google Shape;48;p8"/>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4000"/>
              <a:buFont typeface="Arial"/>
              <a:buNone/>
            </a:pPr>
            <a:r>
              <a:rPr lang="en-US" sz="4000" dirty="0"/>
              <a:t>Laura Adams, ASCCC Accreditation Committee Member </a:t>
            </a:r>
            <a:endParaRPr dirty="0"/>
          </a:p>
          <a:p>
            <a:pPr marL="0" marR="0" lvl="0" indent="0" algn="l" rtl="0">
              <a:lnSpc>
                <a:spcPct val="90000"/>
              </a:lnSpc>
              <a:spcBef>
                <a:spcPts val="1000"/>
              </a:spcBef>
              <a:spcAft>
                <a:spcPts val="0"/>
              </a:spcAft>
              <a:buClr>
                <a:srgbClr val="404040"/>
              </a:buClr>
              <a:buSzPts val="4000"/>
              <a:buFont typeface="Arial"/>
              <a:buNone/>
            </a:pPr>
            <a:r>
              <a:rPr lang="en-US" sz="4000" dirty="0"/>
              <a:t>Stephanie Curry, ASCCC Area A Representative  </a:t>
            </a:r>
            <a:endParaRPr dirty="0"/>
          </a:p>
          <a:p>
            <a:pPr marL="0" marR="0" lvl="0" indent="0" algn="l" rtl="0">
              <a:lnSpc>
                <a:spcPct val="90000"/>
              </a:lnSpc>
              <a:spcBef>
                <a:spcPts val="1000"/>
              </a:spcBef>
              <a:spcAft>
                <a:spcPts val="0"/>
              </a:spcAft>
              <a:buClr>
                <a:srgbClr val="404040"/>
              </a:buClr>
              <a:buSzPts val="4000"/>
              <a:buFont typeface="Arial"/>
              <a:buNone/>
            </a:pPr>
            <a:r>
              <a:rPr lang="en-US" sz="4000" dirty="0"/>
              <a:t>Amber Gillis, ASCCC South Representative </a:t>
            </a:r>
            <a:endParaRPr dirty="0"/>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49" name="Google Shape;49;p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What is the Faculty Role in Accreditation?</a:t>
            </a:r>
            <a:endParaRPr dirty="0"/>
          </a:p>
        </p:txBody>
      </p:sp>
      <p:sp>
        <p:nvSpPr>
          <p:cNvPr id="181" name="Google Shape;181;p26"/>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72401"/>
              </a:buClr>
              <a:buSzPts val="2400"/>
              <a:buFont typeface="Arial"/>
              <a:buNone/>
            </a:pPr>
            <a:r>
              <a:rPr lang="en-US" dirty="0">
                <a:solidFill>
                  <a:srgbClr val="272401"/>
                </a:solidFill>
              </a:rPr>
              <a:t>Faculty Roles in Accreditation is one of the ASCCC 10+ 1 </a:t>
            </a:r>
            <a:endParaRPr dirty="0"/>
          </a:p>
          <a:p>
            <a:pPr marL="0" marR="0" lvl="0" indent="0" algn="l" rtl="0">
              <a:lnSpc>
                <a:spcPct val="90000"/>
              </a:lnSpc>
              <a:spcBef>
                <a:spcPts val="1000"/>
              </a:spcBef>
              <a:spcAft>
                <a:spcPts val="0"/>
              </a:spcAft>
              <a:buClr>
                <a:srgbClr val="272401"/>
              </a:buClr>
              <a:buSzPts val="2400"/>
              <a:buFont typeface="Arial"/>
              <a:buNone/>
            </a:pPr>
            <a:r>
              <a:rPr lang="en-US" b="1" dirty="0">
                <a:solidFill>
                  <a:srgbClr val="272401"/>
                </a:solidFill>
              </a:rPr>
              <a:t>#7 Faculty roles and involvement in accreditation processes</a:t>
            </a:r>
            <a:endParaRPr dirty="0"/>
          </a:p>
          <a:p>
            <a:pPr marL="0" marR="0" lvl="0" indent="0" algn="l" rtl="0">
              <a:lnSpc>
                <a:spcPct val="90000"/>
              </a:lnSpc>
              <a:spcBef>
                <a:spcPts val="1000"/>
              </a:spcBef>
              <a:spcAft>
                <a:spcPts val="0"/>
              </a:spcAft>
              <a:buClr>
                <a:srgbClr val="272401"/>
              </a:buClr>
              <a:buSzPts val="2400"/>
              <a:buFont typeface="Arial"/>
              <a:buNone/>
            </a:pPr>
            <a:r>
              <a:rPr lang="en-US" dirty="0">
                <a:solidFill>
                  <a:srgbClr val="272401"/>
                </a:solidFill>
              </a:rPr>
              <a:t>ASCCC created a handbook, “Effective Practices in Accreditation: A Guide for Faculty,” in fall 2015.</a:t>
            </a:r>
            <a:endParaRPr dirty="0"/>
          </a:p>
          <a:p>
            <a:pPr marL="0" marR="0" lvl="0" indent="0" algn="l" rtl="0">
              <a:lnSpc>
                <a:spcPct val="90000"/>
              </a:lnSpc>
              <a:spcBef>
                <a:spcPts val="1000"/>
              </a:spcBef>
              <a:spcAft>
                <a:spcPts val="0"/>
              </a:spcAft>
              <a:buClr>
                <a:srgbClr val="272401"/>
              </a:buClr>
              <a:buSzPts val="2400"/>
              <a:buFont typeface="Arial"/>
              <a:buNone/>
            </a:pPr>
            <a:r>
              <a:rPr lang="en-US" dirty="0">
                <a:solidFill>
                  <a:srgbClr val="272401"/>
                </a:solidFill>
              </a:rPr>
              <a:t>“The Accreditation Standards begin with the message, ‘</a:t>
            </a:r>
            <a:r>
              <a:rPr lang="en-US" b="1" dirty="0">
                <a:solidFill>
                  <a:srgbClr val="272401"/>
                </a:solidFill>
              </a:rPr>
              <a:t>The primary purpose of the ACCJC-accredited institution is to foster student learning and student achievement</a:t>
            </a:r>
            <a:r>
              <a:rPr lang="en-US" dirty="0">
                <a:solidFill>
                  <a:srgbClr val="272401"/>
                </a:solidFill>
              </a:rPr>
              <a:t>.’  </a:t>
            </a:r>
            <a:r>
              <a:rPr lang="en-US" b="1" u="sng" dirty="0">
                <a:solidFill>
                  <a:srgbClr val="272401"/>
                </a:solidFill>
              </a:rPr>
              <a:t>That is, obviously, impossible without faculty involvement</a:t>
            </a:r>
            <a:r>
              <a:rPr lang="en-US" dirty="0">
                <a:solidFill>
                  <a:srgbClr val="272401"/>
                </a:solidFill>
              </a:rPr>
              <a:t>” (3).</a:t>
            </a:r>
            <a:endParaRPr dirty="0">
              <a:solidFill>
                <a:srgbClr val="272401"/>
              </a:solidFill>
            </a:endParaRPr>
          </a:p>
          <a:p>
            <a:pPr marL="0" marR="0" lvl="0" indent="0" algn="l" rtl="0">
              <a:lnSpc>
                <a:spcPct val="90000"/>
              </a:lnSpc>
              <a:spcBef>
                <a:spcPts val="1000"/>
              </a:spcBef>
              <a:spcAft>
                <a:spcPts val="0"/>
              </a:spcAft>
              <a:buClr>
                <a:srgbClr val="272401"/>
              </a:buClr>
              <a:buSzPts val="2400"/>
              <a:buFont typeface="Arial"/>
              <a:buNone/>
            </a:pPr>
            <a:r>
              <a:rPr lang="en-US" dirty="0">
                <a:solidFill>
                  <a:srgbClr val="272401"/>
                </a:solidFill>
              </a:rPr>
              <a:t>Most colleges have an Accreditation Faculty Chair/Coordinator.</a:t>
            </a:r>
            <a:endParaRPr dirty="0">
              <a:solidFill>
                <a:srgbClr val="272401"/>
              </a:solidFill>
            </a:endParaRPr>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182" name="Google Shape;182;p2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title"/>
          </p:nvPr>
        </p:nvSpPr>
        <p:spPr>
          <a:xfrm>
            <a:off x="3295515" y="403412"/>
            <a:ext cx="80583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Additional Questions?</a:t>
            </a:r>
            <a:endParaRPr dirty="0"/>
          </a:p>
        </p:txBody>
      </p:sp>
      <p:sp>
        <p:nvSpPr>
          <p:cNvPr id="189" name="Google Shape;189;p27"/>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190" name="Google Shape;190;p27"/>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pic>
        <p:nvPicPr>
          <p:cNvPr id="191" name="Google Shape;191;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13750" y="2601275"/>
            <a:ext cx="6592875" cy="369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Breakout Description </a:t>
            </a:r>
            <a:endParaRPr dirty="0"/>
          </a:p>
        </p:txBody>
      </p:sp>
      <p:sp>
        <p:nvSpPr>
          <p:cNvPr id="55" name="Google Shape;55;p9"/>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dirty="0"/>
              <a:t> </a:t>
            </a:r>
            <a:endParaRPr dirty="0"/>
          </a:p>
          <a:p>
            <a:pPr marL="0" marR="0" lvl="0" indent="0" algn="l" rtl="0">
              <a:lnSpc>
                <a:spcPct val="90000"/>
              </a:lnSpc>
              <a:spcBef>
                <a:spcPts val="1000"/>
              </a:spcBef>
              <a:spcAft>
                <a:spcPts val="0"/>
              </a:spcAft>
              <a:buClr>
                <a:srgbClr val="404040"/>
              </a:buClr>
              <a:buSzPts val="2400"/>
              <a:buFont typeface="Arial"/>
              <a:buNone/>
            </a:pPr>
            <a:r>
              <a:rPr lang="en-US" dirty="0"/>
              <a:t>The process of accreditation can seem overwhelming. This session is for individuals who are new to accreditation work or those who would welcome an overview refresher. Some of the questions that will be answered are: Who is ACCJC? What is the accreditation process? What are the standards and why do we have them? Who are on the accreditation teams? What are the benefits of being an accredited institution?  Also, please feel free to bring your own questions for a peer discussion. </a:t>
            </a:r>
            <a:endParaRPr dirty="0"/>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56" name="Google Shape;56;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Why are Colleges Accredited? </a:t>
            </a:r>
            <a:endParaRPr dirty="0"/>
          </a:p>
        </p:txBody>
      </p:sp>
      <p:sp>
        <p:nvSpPr>
          <p:cNvPr id="62" name="Google Shape;62;p10"/>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000"/>
              <a:buFont typeface="Noto Sans Symbols"/>
              <a:buChar char="✔"/>
            </a:pPr>
            <a:r>
              <a:rPr lang="en-US" sz="2000" dirty="0">
                <a:solidFill>
                  <a:srgbClr val="000000"/>
                </a:solidFill>
                <a:latin typeface="Gill Sans"/>
                <a:ea typeface="Gill Sans"/>
                <a:cs typeface="Gill Sans"/>
                <a:sym typeface="Gill Sans"/>
              </a:rPr>
              <a:t> </a:t>
            </a:r>
            <a:r>
              <a:rPr lang="en-US" sz="2000" dirty="0">
                <a:solidFill>
                  <a:srgbClr val="130018"/>
                </a:solidFill>
                <a:latin typeface="Gill Sans"/>
                <a:ea typeface="Gill Sans"/>
                <a:cs typeface="Gill Sans"/>
                <a:sym typeface="Gill Sans"/>
              </a:rPr>
              <a:t>Encourage institutions to continuously improve:</a:t>
            </a:r>
            <a:endParaRPr dirty="0"/>
          </a:p>
          <a:p>
            <a:pPr marL="1085850" lvl="1" indent="-342900" algn="l" rtl="0">
              <a:lnSpc>
                <a:spcPct val="100000"/>
              </a:lnSpc>
              <a:spcBef>
                <a:spcPts val="0"/>
              </a:spcBef>
              <a:spcAft>
                <a:spcPts val="0"/>
              </a:spcAft>
              <a:buClr>
                <a:srgbClr val="130018"/>
              </a:buClr>
              <a:buSzPts val="2000"/>
              <a:buChar char="•"/>
            </a:pPr>
            <a:r>
              <a:rPr lang="en-US" sz="2000" dirty="0">
                <a:solidFill>
                  <a:srgbClr val="130018"/>
                </a:solidFill>
                <a:latin typeface="Gill Sans"/>
                <a:ea typeface="Gill Sans"/>
                <a:cs typeface="Gill Sans"/>
                <a:sym typeface="Gill Sans"/>
              </a:rPr>
              <a:t>Academic quality, </a:t>
            </a:r>
            <a:endParaRPr dirty="0"/>
          </a:p>
          <a:p>
            <a:pPr marL="1085850" lvl="1" indent="-342900" algn="l" rtl="0">
              <a:lnSpc>
                <a:spcPct val="100000"/>
              </a:lnSpc>
              <a:spcBef>
                <a:spcPts val="0"/>
              </a:spcBef>
              <a:spcAft>
                <a:spcPts val="0"/>
              </a:spcAft>
              <a:buClr>
                <a:srgbClr val="130018"/>
              </a:buClr>
              <a:buSzPts val="2000"/>
              <a:buChar char="•"/>
            </a:pPr>
            <a:r>
              <a:rPr lang="en-US" sz="2000" dirty="0">
                <a:solidFill>
                  <a:srgbClr val="130018"/>
                </a:solidFill>
                <a:latin typeface="Gill Sans"/>
                <a:ea typeface="Gill Sans"/>
                <a:cs typeface="Gill Sans"/>
                <a:sym typeface="Gill Sans"/>
              </a:rPr>
              <a:t>Institutional effectiveness, </a:t>
            </a:r>
            <a:endParaRPr dirty="0"/>
          </a:p>
          <a:p>
            <a:pPr marL="1085850" lvl="1" indent="-342900" algn="l" rtl="0">
              <a:lnSpc>
                <a:spcPct val="100000"/>
              </a:lnSpc>
              <a:spcBef>
                <a:spcPts val="0"/>
              </a:spcBef>
              <a:spcAft>
                <a:spcPts val="0"/>
              </a:spcAft>
              <a:buClr>
                <a:srgbClr val="130018"/>
              </a:buClr>
              <a:buSzPts val="2000"/>
              <a:buChar char="•"/>
            </a:pPr>
            <a:r>
              <a:rPr lang="en-US" sz="2000" dirty="0">
                <a:solidFill>
                  <a:srgbClr val="130018"/>
                </a:solidFill>
                <a:latin typeface="Gill Sans"/>
                <a:ea typeface="Gill Sans"/>
                <a:cs typeface="Gill Sans"/>
                <a:sym typeface="Gill Sans"/>
              </a:rPr>
              <a:t>Student success</a:t>
            </a:r>
            <a:endParaRPr dirty="0"/>
          </a:p>
          <a:p>
            <a:pPr marL="457200" lvl="1" indent="0" algn="l" rtl="0">
              <a:lnSpc>
                <a:spcPct val="100000"/>
              </a:lnSpc>
              <a:spcBef>
                <a:spcPts val="0"/>
              </a:spcBef>
              <a:spcAft>
                <a:spcPts val="0"/>
              </a:spcAft>
              <a:buClr>
                <a:srgbClr val="404040"/>
              </a:buClr>
              <a:buSzPts val="1000"/>
              <a:buNone/>
            </a:pPr>
            <a:endParaRPr sz="1000" dirty="0">
              <a:solidFill>
                <a:srgbClr val="130018"/>
              </a:solidFill>
              <a:latin typeface="Gill Sans"/>
              <a:ea typeface="Gill Sans"/>
              <a:cs typeface="Gill Sans"/>
              <a:sym typeface="Gill Sans"/>
            </a:endParaRPr>
          </a:p>
          <a:p>
            <a:pPr marL="342900" lvl="0" indent="-342900" algn="l" rtl="0">
              <a:lnSpc>
                <a:spcPct val="100000"/>
              </a:lnSpc>
              <a:spcBef>
                <a:spcPts val="0"/>
              </a:spcBef>
              <a:spcAft>
                <a:spcPts val="0"/>
              </a:spcAft>
              <a:buClr>
                <a:srgbClr val="130018"/>
              </a:buClr>
              <a:buSzPts val="2000"/>
              <a:buFont typeface="Noto Sans Symbols"/>
              <a:buChar char="✔"/>
            </a:pPr>
            <a:r>
              <a:rPr lang="en-US" sz="2000" dirty="0">
                <a:solidFill>
                  <a:srgbClr val="130018"/>
                </a:solidFill>
                <a:latin typeface="Gill Sans"/>
                <a:ea typeface="Gill Sans"/>
                <a:cs typeface="Gill Sans"/>
                <a:sym typeface="Gill Sans"/>
              </a:rPr>
              <a:t>Provides assurance to the public that the college meets:</a:t>
            </a:r>
            <a:endParaRPr dirty="0"/>
          </a:p>
          <a:p>
            <a:pPr marL="1085850" lvl="1" indent="-342900" algn="l" rtl="0">
              <a:lnSpc>
                <a:spcPct val="100000"/>
              </a:lnSpc>
              <a:spcBef>
                <a:spcPts val="0"/>
              </a:spcBef>
              <a:spcAft>
                <a:spcPts val="0"/>
              </a:spcAft>
              <a:buClr>
                <a:srgbClr val="130018"/>
              </a:buClr>
              <a:buSzPts val="2000"/>
              <a:buFont typeface="Noto Sans Symbols"/>
              <a:buChar char="▪"/>
            </a:pPr>
            <a:r>
              <a:rPr lang="en-US" sz="2000" dirty="0">
                <a:solidFill>
                  <a:srgbClr val="130018"/>
                </a:solidFill>
                <a:latin typeface="Gill Sans"/>
                <a:ea typeface="Gill Sans"/>
                <a:cs typeface="Gill Sans"/>
                <a:sym typeface="Gill Sans"/>
              </a:rPr>
              <a:t>Set Standards and Eligibility Requirements (ERs)</a:t>
            </a:r>
            <a:endParaRPr dirty="0"/>
          </a:p>
          <a:p>
            <a:pPr marL="1085850" lvl="1" indent="-342900" algn="l" rtl="0">
              <a:lnSpc>
                <a:spcPct val="100000"/>
              </a:lnSpc>
              <a:spcBef>
                <a:spcPts val="0"/>
              </a:spcBef>
              <a:spcAft>
                <a:spcPts val="0"/>
              </a:spcAft>
              <a:buClr>
                <a:srgbClr val="130018"/>
              </a:buClr>
              <a:buSzPts val="2000"/>
              <a:buFont typeface="Noto Sans Symbols"/>
              <a:buChar char="▪"/>
            </a:pPr>
            <a:r>
              <a:rPr lang="en-US" sz="2000" dirty="0">
                <a:solidFill>
                  <a:srgbClr val="130018"/>
                </a:solidFill>
                <a:latin typeface="Gill Sans"/>
                <a:ea typeface="Gill Sans"/>
                <a:cs typeface="Gill Sans"/>
                <a:sym typeface="Gill Sans"/>
              </a:rPr>
              <a:t>ACCJC Commission Policies </a:t>
            </a:r>
            <a:endParaRPr dirty="0"/>
          </a:p>
          <a:p>
            <a:pPr marL="1085850" lvl="1" indent="-342900" algn="l" rtl="0">
              <a:lnSpc>
                <a:spcPct val="100000"/>
              </a:lnSpc>
              <a:spcBef>
                <a:spcPts val="0"/>
              </a:spcBef>
              <a:spcAft>
                <a:spcPts val="0"/>
              </a:spcAft>
              <a:buClr>
                <a:srgbClr val="130018"/>
              </a:buClr>
              <a:buSzPts val="2000"/>
              <a:buFont typeface="Noto Sans Symbols"/>
              <a:buChar char="▪"/>
            </a:pPr>
            <a:r>
              <a:rPr lang="en-US" sz="2000" dirty="0">
                <a:solidFill>
                  <a:srgbClr val="130018"/>
                </a:solidFill>
                <a:latin typeface="Gill Sans"/>
                <a:ea typeface="Gill Sans"/>
                <a:cs typeface="Gill Sans"/>
                <a:sym typeface="Gill Sans"/>
              </a:rPr>
              <a:t>Education received (degree) is legitimate</a:t>
            </a:r>
            <a:endParaRPr dirty="0"/>
          </a:p>
          <a:p>
            <a:pPr marL="1085850" lvl="1" indent="-342900" algn="l" rtl="0">
              <a:lnSpc>
                <a:spcPct val="100000"/>
              </a:lnSpc>
              <a:spcBef>
                <a:spcPts val="0"/>
              </a:spcBef>
              <a:spcAft>
                <a:spcPts val="0"/>
              </a:spcAft>
              <a:buClr>
                <a:srgbClr val="130018"/>
              </a:buClr>
              <a:buSzPts val="2000"/>
              <a:buFont typeface="Noto Sans Symbols"/>
              <a:buChar char="▪"/>
            </a:pPr>
            <a:r>
              <a:rPr lang="en-US" sz="2000" dirty="0">
                <a:solidFill>
                  <a:srgbClr val="130018"/>
                </a:solidFill>
                <a:latin typeface="Gill Sans"/>
                <a:ea typeface="Gill Sans"/>
                <a:cs typeface="Gill Sans"/>
                <a:sym typeface="Gill Sans"/>
              </a:rPr>
              <a:t>Needed to receive federal financial aid - Title IV</a:t>
            </a:r>
            <a:endParaRPr dirty="0"/>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63" name="Google Shape;63;p1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Who Is ACCJC? </a:t>
            </a:r>
            <a:endParaRPr dirty="0"/>
          </a:p>
        </p:txBody>
      </p:sp>
      <p:sp>
        <p:nvSpPr>
          <p:cNvPr id="69" name="Google Shape;69;p11"/>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3200"/>
              <a:buNone/>
            </a:pPr>
            <a:r>
              <a:rPr lang="en-US" sz="3200" b="1" u="sng" dirty="0">
                <a:latin typeface="Gill Sans"/>
                <a:ea typeface="Gill Sans"/>
                <a:cs typeface="Gill Sans"/>
                <a:sym typeface="Gill Sans"/>
              </a:rPr>
              <a:t>Who </a:t>
            </a:r>
            <a:r>
              <a:rPr lang="en-US" sz="3200" b="1" dirty="0">
                <a:latin typeface="Gill Sans"/>
                <a:ea typeface="Gill Sans"/>
                <a:cs typeface="Gill Sans"/>
                <a:sym typeface="Gill Sans"/>
              </a:rPr>
              <a:t>is ACCJC?</a:t>
            </a:r>
            <a:endParaRPr dirty="0"/>
          </a:p>
          <a:p>
            <a:pPr marL="571500" lvl="0" indent="-285750" algn="l" rtl="0">
              <a:lnSpc>
                <a:spcPct val="90000"/>
              </a:lnSpc>
              <a:spcBef>
                <a:spcPts val="0"/>
              </a:spcBef>
              <a:spcAft>
                <a:spcPts val="0"/>
              </a:spcAft>
              <a:buClr>
                <a:srgbClr val="404040"/>
              </a:buClr>
              <a:buSzPts val="3200"/>
              <a:buFont typeface="Noto Sans Symbols"/>
              <a:buChar char="✔"/>
            </a:pPr>
            <a:r>
              <a:rPr lang="en-US" sz="3200" dirty="0">
                <a:latin typeface="Gill Sans"/>
                <a:ea typeface="Gill Sans"/>
                <a:cs typeface="Gill Sans"/>
                <a:sym typeface="Gill Sans"/>
              </a:rPr>
              <a:t>Accrediting Commission for Community and Junior Colleges</a:t>
            </a:r>
            <a:endParaRPr dirty="0"/>
          </a:p>
          <a:p>
            <a:pPr marL="571500" lvl="0" indent="-285750" algn="l" rtl="0">
              <a:lnSpc>
                <a:spcPct val="90000"/>
              </a:lnSpc>
              <a:spcBef>
                <a:spcPts val="0"/>
              </a:spcBef>
              <a:spcAft>
                <a:spcPts val="0"/>
              </a:spcAft>
              <a:buClr>
                <a:srgbClr val="404040"/>
              </a:buClr>
              <a:buSzPts val="3200"/>
              <a:buFont typeface="Noto Sans Symbols"/>
              <a:buChar char="✔"/>
            </a:pPr>
            <a:r>
              <a:rPr lang="en-US" sz="3200" dirty="0">
                <a:latin typeface="Gill Sans"/>
                <a:ea typeface="Gill Sans"/>
                <a:cs typeface="Gill Sans"/>
                <a:sym typeface="Gill Sans"/>
              </a:rPr>
              <a:t>Part of WASC (Western Association of Schools and Colleges)</a:t>
            </a:r>
            <a:endParaRPr dirty="0"/>
          </a:p>
          <a:p>
            <a:pPr marL="571500" lvl="0" indent="-285750" algn="l" rtl="0">
              <a:lnSpc>
                <a:spcPct val="90000"/>
              </a:lnSpc>
              <a:spcBef>
                <a:spcPts val="0"/>
              </a:spcBef>
              <a:spcAft>
                <a:spcPts val="0"/>
              </a:spcAft>
              <a:buClr>
                <a:srgbClr val="404040"/>
              </a:buClr>
              <a:buSzPts val="3200"/>
              <a:buFont typeface="Noto Sans Symbols"/>
              <a:buChar char="✔"/>
            </a:pPr>
            <a:r>
              <a:rPr lang="en-US" sz="3200" dirty="0">
                <a:latin typeface="Gill Sans"/>
                <a:ea typeface="Gill Sans"/>
                <a:cs typeface="Gill Sans"/>
                <a:sym typeface="Gill Sans"/>
              </a:rPr>
              <a:t>Accredits community colleges and other associate degree granting institutions in the Western region.</a:t>
            </a:r>
            <a:endParaRPr dirty="0"/>
          </a:p>
          <a:p>
            <a:pPr marL="571500" lvl="0" indent="-285750" algn="l" rtl="0">
              <a:lnSpc>
                <a:spcPct val="90000"/>
              </a:lnSpc>
              <a:spcBef>
                <a:spcPts val="0"/>
              </a:spcBef>
              <a:spcAft>
                <a:spcPts val="0"/>
              </a:spcAft>
              <a:buClr>
                <a:srgbClr val="404040"/>
              </a:buClr>
              <a:buSzPts val="3200"/>
              <a:buFont typeface="Noto Sans Symbols"/>
              <a:buChar char="✔"/>
            </a:pPr>
            <a:r>
              <a:rPr lang="en-US" sz="3200" dirty="0">
                <a:latin typeface="Gill Sans"/>
                <a:ea typeface="Gill Sans"/>
                <a:cs typeface="Gill Sans"/>
                <a:sym typeface="Gill Sans"/>
              </a:rPr>
              <a:t>ACCJC recognized by the US Dept. of Education </a:t>
            </a:r>
            <a:endParaRPr dirty="0"/>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70" name="Google Shape;70;p1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Regional Accreditation—It’s not just about CCCs</a:t>
            </a:r>
            <a:endParaRPr dirty="0"/>
          </a:p>
        </p:txBody>
      </p:sp>
      <p:pic>
        <p:nvPicPr>
          <p:cNvPr id="76" name="Google Shape;76;p12" descr="Regional Accrediation Map of United Sates "/>
          <p:cNvPicPr preferRelativeResize="0">
            <a:picLocks noGrp="1"/>
          </p:cNvPicPr>
          <p:nvPr>
            <p:ph type="body" idx="1"/>
          </p:nvPr>
        </p:nvPicPr>
        <p:blipFill rotWithShape="1">
          <a:blip r:embed="rId3">
            <a:alphaModFix/>
          </a:blip>
          <a:srcRect/>
          <a:stretch/>
        </p:blipFill>
        <p:spPr>
          <a:xfrm>
            <a:off x="2990626" y="2030114"/>
            <a:ext cx="7481485" cy="4462761"/>
          </a:xfrm>
          <a:prstGeom prst="rect">
            <a:avLst/>
          </a:prstGeom>
          <a:noFill/>
          <a:ln>
            <a:noFill/>
          </a:ln>
        </p:spPr>
      </p:pic>
      <p:sp>
        <p:nvSpPr>
          <p:cNvPr id="77" name="Google Shape;77;p1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Peer Review </a:t>
            </a:r>
            <a:endParaRPr dirty="0"/>
          </a:p>
        </p:txBody>
      </p:sp>
      <p:sp>
        <p:nvSpPr>
          <p:cNvPr id="83" name="Google Shape;83;p1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72401"/>
              </a:buClr>
              <a:buSzPts val="2800"/>
              <a:buNone/>
            </a:pPr>
            <a:r>
              <a:rPr lang="en-US" sz="2800" b="1" u="sng" dirty="0">
                <a:solidFill>
                  <a:srgbClr val="272401"/>
                </a:solidFill>
                <a:latin typeface="Gill Sans"/>
                <a:ea typeface="Gill Sans"/>
                <a:cs typeface="Gill Sans"/>
                <a:sym typeface="Gill Sans"/>
              </a:rPr>
              <a:t>What</a:t>
            </a:r>
            <a:r>
              <a:rPr lang="en-US" sz="2800" b="1" dirty="0">
                <a:solidFill>
                  <a:srgbClr val="272401"/>
                </a:solidFill>
                <a:latin typeface="Gill Sans"/>
                <a:ea typeface="Gill Sans"/>
                <a:cs typeface="Gill Sans"/>
                <a:sym typeface="Gill Sans"/>
              </a:rPr>
              <a:t> is accreditation?</a:t>
            </a:r>
            <a:endParaRPr dirty="0"/>
          </a:p>
          <a:p>
            <a:pPr marL="285750" lvl="0" indent="-177800" algn="l" rtl="0">
              <a:lnSpc>
                <a:spcPct val="90000"/>
              </a:lnSpc>
              <a:spcBef>
                <a:spcPts val="0"/>
              </a:spcBef>
              <a:spcAft>
                <a:spcPts val="0"/>
              </a:spcAft>
              <a:buClr>
                <a:srgbClr val="272401"/>
              </a:buClr>
              <a:buSzPts val="2800"/>
              <a:buFont typeface="Noto Sans Symbols"/>
              <a:buChar char="✔"/>
            </a:pPr>
            <a:r>
              <a:rPr lang="en-US" sz="2800" dirty="0">
                <a:solidFill>
                  <a:srgbClr val="272401"/>
                </a:solidFill>
                <a:latin typeface="Gill Sans"/>
                <a:ea typeface="Gill Sans"/>
                <a:cs typeface="Gill Sans"/>
                <a:sym typeface="Gill Sans"/>
              </a:rPr>
              <a:t>Voluntary, non-governmental, self-regulation, peer review participation </a:t>
            </a:r>
            <a:endParaRPr dirty="0"/>
          </a:p>
          <a:p>
            <a:pPr marL="285750" lvl="0" indent="-177800" algn="l" rtl="0">
              <a:lnSpc>
                <a:spcPct val="90000"/>
              </a:lnSpc>
              <a:spcBef>
                <a:spcPts val="0"/>
              </a:spcBef>
              <a:spcAft>
                <a:spcPts val="0"/>
              </a:spcAft>
              <a:buClr>
                <a:srgbClr val="272401"/>
              </a:buClr>
              <a:buSzPts val="2800"/>
              <a:buFont typeface="Noto Sans Symbols"/>
              <a:buChar char="✔"/>
            </a:pPr>
            <a:r>
              <a:rPr lang="en-US" sz="2800" dirty="0">
                <a:solidFill>
                  <a:srgbClr val="272401"/>
                </a:solidFill>
                <a:latin typeface="Gill Sans"/>
                <a:ea typeface="Gill Sans"/>
                <a:cs typeface="Gill Sans"/>
                <a:sym typeface="Gill Sans"/>
              </a:rPr>
              <a:t>Systems of self-evaluation on standards of good practice: </a:t>
            </a:r>
            <a:endParaRPr dirty="0"/>
          </a:p>
          <a:p>
            <a:pPr marL="1028700" lvl="1" indent="-228600" algn="l" rtl="0">
              <a:lnSpc>
                <a:spcPct val="90000"/>
              </a:lnSpc>
              <a:spcBef>
                <a:spcPts val="0"/>
              </a:spcBef>
              <a:spcAft>
                <a:spcPts val="0"/>
              </a:spcAft>
              <a:buClr>
                <a:srgbClr val="272401"/>
              </a:buClr>
              <a:buSzPts val="2800"/>
              <a:buFont typeface="Noto Sans Symbols"/>
              <a:buChar char="✔"/>
            </a:pPr>
            <a:r>
              <a:rPr lang="en-US" sz="2800" dirty="0">
                <a:solidFill>
                  <a:srgbClr val="272401"/>
                </a:solidFill>
                <a:latin typeface="Gill Sans"/>
                <a:ea typeface="Gill Sans"/>
                <a:cs typeface="Gill Sans"/>
                <a:sym typeface="Gill Sans"/>
              </a:rPr>
              <a:t>Mission, goals, objectives</a:t>
            </a:r>
            <a:endParaRPr dirty="0"/>
          </a:p>
          <a:p>
            <a:pPr marL="1028700" lvl="1" indent="-228600" algn="l" rtl="0">
              <a:lnSpc>
                <a:spcPct val="90000"/>
              </a:lnSpc>
              <a:spcBef>
                <a:spcPts val="0"/>
              </a:spcBef>
              <a:spcAft>
                <a:spcPts val="0"/>
              </a:spcAft>
              <a:buClr>
                <a:srgbClr val="272401"/>
              </a:buClr>
              <a:buSzPts val="2800"/>
              <a:buFont typeface="Noto Sans Symbols"/>
              <a:buChar char="✔"/>
            </a:pPr>
            <a:r>
              <a:rPr lang="en-US" sz="2800" dirty="0">
                <a:solidFill>
                  <a:srgbClr val="272401"/>
                </a:solidFill>
                <a:latin typeface="Gill Sans"/>
                <a:ea typeface="Gill Sans"/>
                <a:cs typeface="Gill Sans"/>
                <a:sym typeface="Gill Sans"/>
              </a:rPr>
              <a:t>Appropriateness, sufficiency, utilization of resources</a:t>
            </a:r>
            <a:endParaRPr dirty="0"/>
          </a:p>
          <a:p>
            <a:pPr marL="1028700" lvl="1" indent="-228600" algn="l" rtl="0">
              <a:lnSpc>
                <a:spcPct val="90000"/>
              </a:lnSpc>
              <a:spcBef>
                <a:spcPts val="0"/>
              </a:spcBef>
              <a:spcAft>
                <a:spcPts val="0"/>
              </a:spcAft>
              <a:buClr>
                <a:srgbClr val="272401"/>
              </a:buClr>
              <a:buSzPts val="2800"/>
              <a:buFont typeface="Noto Sans Symbols"/>
              <a:buChar char="✔"/>
            </a:pPr>
            <a:r>
              <a:rPr lang="en-US" sz="2800" dirty="0">
                <a:solidFill>
                  <a:srgbClr val="272401"/>
                </a:solidFill>
                <a:latin typeface="Gill Sans"/>
                <a:ea typeface="Gill Sans"/>
                <a:cs typeface="Gill Sans"/>
                <a:sym typeface="Gill Sans"/>
              </a:rPr>
              <a:t>Usefulness, integrity, effectiveness</a:t>
            </a:r>
            <a:endParaRPr dirty="0"/>
          </a:p>
          <a:p>
            <a:pPr marL="1028700" lvl="1" indent="-228600" algn="l" rtl="0">
              <a:lnSpc>
                <a:spcPct val="90000"/>
              </a:lnSpc>
              <a:spcBef>
                <a:spcPts val="0"/>
              </a:spcBef>
              <a:spcAft>
                <a:spcPts val="0"/>
              </a:spcAft>
              <a:buClr>
                <a:srgbClr val="272401"/>
              </a:buClr>
              <a:buSzPts val="2800"/>
              <a:buFont typeface="Noto Sans Symbols"/>
              <a:buChar char="✔"/>
            </a:pPr>
            <a:r>
              <a:rPr lang="en-US" sz="2800" dirty="0">
                <a:solidFill>
                  <a:srgbClr val="272401"/>
                </a:solidFill>
                <a:latin typeface="Gill Sans"/>
                <a:ea typeface="Gill Sans"/>
                <a:cs typeface="Gill Sans"/>
                <a:sym typeface="Gill Sans"/>
              </a:rPr>
              <a:t>Achievement of intended student learning outcomes</a:t>
            </a:r>
            <a:endParaRPr dirty="0"/>
          </a:p>
          <a:p>
            <a:pPr marL="285750" lvl="0" indent="-177800" algn="l" rtl="0">
              <a:lnSpc>
                <a:spcPct val="90000"/>
              </a:lnSpc>
              <a:spcBef>
                <a:spcPts val="0"/>
              </a:spcBef>
              <a:spcAft>
                <a:spcPts val="0"/>
              </a:spcAft>
              <a:buClr>
                <a:srgbClr val="272401"/>
              </a:buClr>
              <a:buSzPts val="2800"/>
              <a:buFont typeface="Noto Sans Symbols"/>
              <a:buChar char="✔"/>
            </a:pPr>
            <a:r>
              <a:rPr lang="en-US" sz="2800" dirty="0">
                <a:solidFill>
                  <a:srgbClr val="272401"/>
                </a:solidFill>
                <a:latin typeface="Gill Sans"/>
                <a:ea typeface="Gill Sans"/>
                <a:cs typeface="Gill Sans"/>
                <a:sym typeface="Gill Sans"/>
              </a:rPr>
              <a:t>Assurances of institutional integrity/effectiveness &amp; educational quality</a:t>
            </a:r>
            <a:endParaRPr dirty="0"/>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84" name="Google Shape;84;p1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1277650" y="365125"/>
            <a:ext cx="10046043" cy="7921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What is the Accreditation Process ? </a:t>
            </a:r>
            <a:endParaRPr dirty="0"/>
          </a:p>
        </p:txBody>
      </p:sp>
      <p:sp>
        <p:nvSpPr>
          <p:cNvPr id="90" name="Google Shape;90;p1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8</a:t>
            </a:fld>
            <a:endParaRPr dirty="0"/>
          </a:p>
        </p:txBody>
      </p:sp>
      <p:pic>
        <p:nvPicPr>
          <p:cNvPr id="91" name="Google Shape;91;p14" descr="Visual Representation of Accrediation Process "/>
          <p:cNvPicPr preferRelativeResize="0">
            <a:picLocks noGrp="1"/>
          </p:cNvPicPr>
          <p:nvPr>
            <p:ph type="body" idx="1"/>
          </p:nvPr>
        </p:nvPicPr>
        <p:blipFill rotWithShape="1">
          <a:blip r:embed="rId3">
            <a:alphaModFix/>
          </a:blip>
          <a:srcRect/>
          <a:stretch/>
        </p:blipFill>
        <p:spPr>
          <a:xfrm>
            <a:off x="1971205" y="1657350"/>
            <a:ext cx="9069858" cy="469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dirty="0"/>
              <a:t>New Formative and Summative Approach</a:t>
            </a:r>
            <a:endParaRPr dirty="0"/>
          </a:p>
        </p:txBody>
      </p:sp>
      <p:sp>
        <p:nvSpPr>
          <p:cNvPr id="97" name="Google Shape;97;p15"/>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200"/>
              <a:buNone/>
            </a:pPr>
            <a:r>
              <a:rPr lang="en-US" sz="2200" dirty="0"/>
              <a:t>A “Formative/Summative” model for comprehensive reviews</a:t>
            </a:r>
            <a:endParaRPr dirty="0"/>
          </a:p>
          <a:p>
            <a:pPr marL="228600" lvl="0" indent="-228600" algn="l" rtl="0">
              <a:lnSpc>
                <a:spcPct val="90000"/>
              </a:lnSpc>
              <a:spcBef>
                <a:spcPts val="1000"/>
              </a:spcBef>
              <a:spcAft>
                <a:spcPts val="0"/>
              </a:spcAft>
              <a:buClr>
                <a:srgbClr val="404040"/>
              </a:buClr>
              <a:buSzPts val="2200"/>
              <a:buChar char="•"/>
            </a:pPr>
            <a:r>
              <a:rPr lang="en-US" sz="2200" dirty="0"/>
              <a:t>The college’s self-study is submitted to the review team a semester prior to the site visit for the Team ISER Review (TIR)</a:t>
            </a:r>
            <a:endParaRPr dirty="0"/>
          </a:p>
          <a:p>
            <a:pPr marL="228600" lvl="0" indent="-228600" algn="l" rtl="0">
              <a:lnSpc>
                <a:spcPct val="90000"/>
              </a:lnSpc>
              <a:spcBef>
                <a:spcPts val="1000"/>
              </a:spcBef>
              <a:spcAft>
                <a:spcPts val="0"/>
              </a:spcAft>
              <a:buClr>
                <a:srgbClr val="404040"/>
              </a:buClr>
              <a:buSzPts val="2200"/>
              <a:buChar char="•"/>
            </a:pPr>
            <a:r>
              <a:rPr lang="en-US" sz="2200" dirty="0"/>
              <a:t>During the TIR, peer review team conducts a formative evaluation:</a:t>
            </a:r>
            <a:endParaRPr dirty="0"/>
          </a:p>
          <a:p>
            <a:pPr marL="228600" lvl="0" indent="-228600" algn="l" rtl="0">
              <a:lnSpc>
                <a:spcPct val="90000"/>
              </a:lnSpc>
              <a:spcBef>
                <a:spcPts val="1000"/>
              </a:spcBef>
              <a:spcAft>
                <a:spcPts val="0"/>
              </a:spcAft>
              <a:buClr>
                <a:srgbClr val="404040"/>
              </a:buClr>
              <a:buSzPts val="2200"/>
              <a:buChar char="•"/>
            </a:pPr>
            <a:r>
              <a:rPr lang="en-US" sz="2200" dirty="0"/>
              <a:t>Verifies compliance with many operational aspects, taking them “off the table” as not requiring onsite verification</a:t>
            </a:r>
            <a:endParaRPr dirty="0"/>
          </a:p>
          <a:p>
            <a:pPr marL="228600" lvl="0" indent="-228600" algn="l" rtl="0">
              <a:lnSpc>
                <a:spcPct val="90000"/>
              </a:lnSpc>
              <a:spcBef>
                <a:spcPts val="1000"/>
              </a:spcBef>
              <a:spcAft>
                <a:spcPts val="0"/>
              </a:spcAft>
              <a:buClr>
                <a:srgbClr val="404040"/>
              </a:buClr>
              <a:buSzPts val="2200"/>
              <a:buChar char="•"/>
            </a:pPr>
            <a:r>
              <a:rPr lang="en-US" sz="2200" dirty="0"/>
              <a:t>Specifies areas where additional information is needed, or where the institution needs to further develop its processes, in anticipation of the site visit a semester later</a:t>
            </a:r>
            <a:endParaRPr dirty="0"/>
          </a:p>
          <a:p>
            <a:pPr marL="228600" lvl="0" indent="-228600" algn="l" rtl="0">
              <a:lnSpc>
                <a:spcPct val="90000"/>
              </a:lnSpc>
              <a:spcBef>
                <a:spcPts val="1000"/>
              </a:spcBef>
              <a:spcAft>
                <a:spcPts val="0"/>
              </a:spcAft>
              <a:buClr>
                <a:srgbClr val="404040"/>
              </a:buClr>
              <a:buSzPts val="2200"/>
              <a:buChar char="•"/>
            </a:pPr>
            <a:r>
              <a:rPr lang="en-US" sz="2200" dirty="0"/>
              <a:t>Identifies focused “Core Inquiries” that will be pursued during the on-site visit</a:t>
            </a:r>
            <a:endParaRPr dirty="0"/>
          </a:p>
          <a:p>
            <a:pPr marL="228600" lvl="0" indent="-228600" algn="l" rtl="0">
              <a:lnSpc>
                <a:spcPct val="90000"/>
              </a:lnSpc>
              <a:spcBef>
                <a:spcPts val="1000"/>
              </a:spcBef>
              <a:spcAft>
                <a:spcPts val="0"/>
              </a:spcAft>
              <a:buClr>
                <a:srgbClr val="404040"/>
              </a:buClr>
              <a:buSzPts val="2200"/>
              <a:buChar char="•"/>
            </a:pPr>
            <a:r>
              <a:rPr lang="en-US" sz="2200" dirty="0"/>
              <a:t>A smaller team (and/or a shorter visit schedule) conducts the Focused Sit</a:t>
            </a:r>
            <a:endParaRPr dirty="0"/>
          </a:p>
        </p:txBody>
      </p:sp>
      <p:sp>
        <p:nvSpPr>
          <p:cNvPr id="98" name="Google Shape;98;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ASCCC Curriculum Inst. 2020 Theme">
  <a:themeElements>
    <a:clrScheme name="ASCCC Ai 2022 2">
      <a:dk1>
        <a:srgbClr val="4C0061"/>
      </a:dk1>
      <a:lt1>
        <a:srgbClr val="FFFFFF"/>
      </a:lt1>
      <a:dk2>
        <a:srgbClr val="8A528C"/>
      </a:dk2>
      <a:lt2>
        <a:srgbClr val="48A6B3"/>
      </a:lt2>
      <a:accent1>
        <a:srgbClr val="EF6873"/>
      </a:accent1>
      <a:accent2>
        <a:srgbClr val="BF75E7"/>
      </a:accent2>
      <a:accent3>
        <a:srgbClr val="FBF39F"/>
      </a:accent3>
      <a:accent4>
        <a:srgbClr val="AEDA7E"/>
      </a:accent4>
      <a:accent5>
        <a:srgbClr val="8ED4CE"/>
      </a:accent5>
      <a:accent6>
        <a:srgbClr val="D0AAEE"/>
      </a:accent6>
      <a:hlink>
        <a:srgbClr val="8A528C"/>
      </a:hlink>
      <a:folHlink>
        <a:srgbClr val="A375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1008</Words>
  <Application>Microsoft Office PowerPoint</Application>
  <PresentationFormat>Widescreen</PresentationFormat>
  <Paragraphs>138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Palatino</vt:lpstr>
      <vt:lpstr>Noto Sans Symbols</vt:lpstr>
      <vt:lpstr>Arial</vt:lpstr>
      <vt:lpstr>Calibri</vt:lpstr>
      <vt:lpstr>Gill Sans</vt:lpstr>
      <vt:lpstr>ASCCC Curriculum Inst. 2020 Theme</vt:lpstr>
      <vt:lpstr>Accreditation 101: A Crash Course Orientation for Those New to Accreditation Work </vt:lpstr>
      <vt:lpstr>Presenters </vt:lpstr>
      <vt:lpstr>Breakout Description </vt:lpstr>
      <vt:lpstr>Why are Colleges Accredited? </vt:lpstr>
      <vt:lpstr>Who Is ACCJC? </vt:lpstr>
      <vt:lpstr>Regional Accreditation—It’s not just about CCCs</vt:lpstr>
      <vt:lpstr>Peer Review </vt:lpstr>
      <vt:lpstr>What is the Accreditation Process ? </vt:lpstr>
      <vt:lpstr>New Formative and Summative Approach</vt:lpstr>
      <vt:lpstr>What are the Standards?  </vt:lpstr>
      <vt:lpstr>Accreditation Standards at a Glance</vt:lpstr>
      <vt:lpstr>Key Concepts Woven Throughout Standards </vt:lpstr>
      <vt:lpstr>What can be used for Evidence? </vt:lpstr>
      <vt:lpstr>Quality Focus Essay (QFE)  </vt:lpstr>
      <vt:lpstr>What are Eligibility Requirements (ER)?  </vt:lpstr>
      <vt:lpstr>ACCJC Policies </vt:lpstr>
      <vt:lpstr>ISER- Institutional Self Evaluation Report </vt:lpstr>
      <vt:lpstr>Accreditation Cycle</vt:lpstr>
      <vt:lpstr>Who is on Accreditation Teams? </vt:lpstr>
      <vt:lpstr>What is the Faculty Role in Accreditation?</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101: A Crash Course Orientation for Those New to Accreditation Work</dc:title>
  <dc:creator>Stephanie Curry</dc:creator>
  <cp:lastModifiedBy>Stephanie Curry</cp:lastModifiedBy>
  <cp:revision>2</cp:revision>
  <dcterms:modified xsi:type="dcterms:W3CDTF">2022-02-22T17:14:38Z</dcterms:modified>
</cp:coreProperties>
</file>