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7"/>
  </p:notesMasterIdLst>
  <p:sldIdLst>
    <p:sldId id="256" r:id="rId2"/>
    <p:sldId id="257" r:id="rId3"/>
    <p:sldId id="262" r:id="rId4"/>
    <p:sldId id="270" r:id="rId5"/>
    <p:sldId id="259" r:id="rId6"/>
    <p:sldId id="261" r:id="rId7"/>
    <p:sldId id="271" r:id="rId8"/>
    <p:sldId id="263" r:id="rId9"/>
    <p:sldId id="264" r:id="rId10"/>
    <p:sldId id="266" r:id="rId11"/>
    <p:sldId id="269" r:id="rId12"/>
    <p:sldId id="267" r:id="rId13"/>
    <p:sldId id="268" r:id="rId14"/>
    <p:sldId id="265" r:id="rId15"/>
    <p:sldId id="25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7931" autoAdjust="0"/>
  </p:normalViewPr>
  <p:slideViewPr>
    <p:cSldViewPr snapToGrid="0" snapToObjects="1">
      <p:cViewPr varScale="1">
        <p:scale>
          <a:sx n="110" d="100"/>
          <a:sy n="110" d="100"/>
        </p:scale>
        <p:origin x="-8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07790-27D8-3546-9CF1-BE66E063C601}" type="datetimeFigureOut">
              <a:rPr lang="en-US" smtClean="0"/>
              <a:pPr/>
              <a:t>11/4/15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A99B1-B592-E248-B0CB-78683F58934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3682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FA99B1-B592-E248-B0CB-78683F58934D}"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343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solidFill>
          <a:schemeClr val="accent6">
            <a:lumMod val="20000"/>
            <a:lumOff val="80000"/>
            <a:alpha val="64000"/>
          </a:schemeClr>
        </a:solidFill>
        <a:effectLst/>
      </p:bgPr>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99C49E-88A5-624C-9425-9D48D34CAC09}" type="datetimeFigureOut">
              <a:rPr lang="en-US" smtClean="0"/>
              <a:pPr/>
              <a:t>11/4/15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F48CB2-9ED4-064E-9253-5A971C1BF71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C49E-88A5-624C-9425-9D48D34CAC09}" type="datetimeFigureOut">
              <a:rPr lang="en-US" smtClean="0"/>
              <a:pPr/>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8CB2-9ED4-064E-9253-5A971C1BF71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6F48CB2-9ED4-064E-9253-5A971C1BF71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C49E-88A5-624C-9425-9D48D34CAC09}" type="datetimeFigureOut">
              <a:rPr lang="en-US" smtClean="0"/>
              <a:pPr/>
              <a:t>11/4/15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Pr>
        <a:solidFill>
          <a:schemeClr val="accent6">
            <a:lumMod val="20000"/>
            <a:lumOff val="80000"/>
            <a:alpha val="6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99C49E-88A5-624C-9425-9D48D34CAC09}" type="datetimeFigureOut">
              <a:rPr lang="en-US" smtClean="0"/>
              <a:pPr/>
              <a:t>11/4/15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6F48CB2-9ED4-064E-9253-5A971C1BF71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C99C49E-88A5-624C-9425-9D48D34CAC09}" type="datetimeFigureOut">
              <a:rPr lang="en-US" smtClean="0"/>
              <a:pPr/>
              <a:t>11/4/15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F48CB2-9ED4-064E-9253-5A971C1BF71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Pr>
        <a:solidFill>
          <a:schemeClr val="accent6">
            <a:lumMod val="20000"/>
            <a:lumOff val="80000"/>
            <a:alpha val="6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C99C49E-88A5-624C-9425-9D48D34CAC09}" type="datetimeFigureOut">
              <a:rPr lang="en-US" smtClean="0"/>
              <a:pPr/>
              <a:t>11/4/15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48CB2-9ED4-064E-9253-5A971C1BF71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99C49E-88A5-624C-9425-9D48D34CAC09}" type="datetimeFigureOut">
              <a:rPr lang="en-US" smtClean="0"/>
              <a:pPr/>
              <a:t>11/4/15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6F48CB2-9ED4-064E-9253-5A971C1BF71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99C49E-88A5-624C-9425-9D48D34CAC09}" type="datetimeFigureOut">
              <a:rPr lang="en-US" smtClean="0"/>
              <a:pPr/>
              <a:t>11/4/15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6F48CB2-9ED4-064E-9253-5A971C1BF7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C99C49E-88A5-624C-9425-9D48D34CAC09}" type="datetimeFigureOut">
              <a:rPr lang="en-US" smtClean="0"/>
              <a:pPr/>
              <a:t>11/4/15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6F48CB2-9ED4-064E-9253-5A971C1BF7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6F48CB2-9ED4-064E-9253-5A971C1BF71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C99C49E-88A5-624C-9425-9D48D34CAC09}" type="datetimeFigureOut">
              <a:rPr lang="en-US" smtClean="0"/>
              <a:pPr/>
              <a:t>11/4/15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6F48CB2-9ED4-064E-9253-5A971C1BF71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C99C49E-88A5-624C-9425-9D48D34CAC09}" type="datetimeFigureOut">
              <a:rPr lang="en-US" smtClean="0"/>
              <a:pPr/>
              <a:t>11/4/15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C99C49E-88A5-624C-9425-9D48D34CAC09}" type="datetimeFigureOut">
              <a:rPr lang="en-US" smtClean="0"/>
              <a:pPr/>
              <a:t>11/4/15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6F48CB2-9ED4-064E-9253-5A971C1BF71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 name="Picture 19" descr="Academic Senate vector logo.pdf"/>
          <p:cNvPicPr>
            <a:picLocks noChangeAspect="1"/>
          </p:cNvPicPr>
          <p:nvPr userDrawn="1"/>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43919" y="6075079"/>
            <a:ext cx="2654919" cy="88497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odle.com/poll/8tb5z58f7kk82kb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err="1" smtClean="0"/>
              <a:t>Roseann</a:t>
            </a:r>
            <a:r>
              <a:rPr lang="en-US" dirty="0" smtClean="0"/>
              <a:t> Berg, Foothill/San Jose</a:t>
            </a:r>
          </a:p>
          <a:p>
            <a:r>
              <a:rPr lang="en-US" dirty="0" smtClean="0"/>
              <a:t>Arnita Porter, West LA College</a:t>
            </a:r>
          </a:p>
          <a:p>
            <a:r>
              <a:rPr lang="en-US" dirty="0" smtClean="0"/>
              <a:t>Lorraine Slattery-Farrell, MSJC</a:t>
            </a:r>
          </a:p>
          <a:p>
            <a:r>
              <a:rPr lang="en-US" dirty="0" smtClean="0"/>
              <a:t>Wheeler North, SD Miramar</a:t>
            </a:r>
          </a:p>
          <a:p>
            <a:endParaRPr lang="en-US" dirty="0"/>
          </a:p>
        </p:txBody>
      </p:sp>
      <p:sp>
        <p:nvSpPr>
          <p:cNvPr id="2" name="Title 1"/>
          <p:cNvSpPr>
            <a:spLocks noGrp="1"/>
          </p:cNvSpPr>
          <p:nvPr>
            <p:ph type="ctrTitle"/>
          </p:nvPr>
        </p:nvSpPr>
        <p:spPr/>
        <p:txBody>
          <a:bodyPr/>
          <a:lstStyle/>
          <a:p>
            <a:r>
              <a:rPr lang="en-US" dirty="0" smtClean="0"/>
              <a:t>Empowering Part-Time Faculty</a:t>
            </a:r>
            <a:endParaRPr lang="en-US" dirty="0"/>
          </a:p>
        </p:txBody>
      </p:sp>
      <p:pic>
        <p:nvPicPr>
          <p:cNvPr id="4" name="Picture 3" descr="Academic Senate vector logo.pdf"/>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3967" y="70557"/>
            <a:ext cx="4234970" cy="14116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52"/>
            <a:ext cx="8229600" cy="1143000"/>
          </a:xfrm>
        </p:spPr>
        <p:txBody>
          <a:bodyPr/>
          <a:lstStyle/>
          <a:p>
            <a:r>
              <a:rPr lang="en-US" dirty="0" smtClean="0"/>
              <a:t>Results Cont.</a:t>
            </a:r>
            <a:br>
              <a:rPr lang="en-US" dirty="0" smtClean="0"/>
            </a:br>
            <a:r>
              <a:rPr lang="en-US" sz="1600" dirty="0" smtClean="0"/>
              <a:t>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247105943"/>
              </p:ext>
            </p:extLst>
          </p:nvPr>
        </p:nvGraphicFramePr>
        <p:xfrm>
          <a:off x="457200" y="1291087"/>
          <a:ext cx="8229600" cy="5029200"/>
        </p:xfrm>
        <a:graphic>
          <a:graphicData uri="http://schemas.openxmlformats.org/drawingml/2006/table">
            <a:tbl>
              <a:tblPr firstRow="1" bandRow="1">
                <a:tableStyleId>{5C22544A-7EE6-4342-B048-85BDC9FD1C3A}</a:tableStyleId>
              </a:tblPr>
              <a:tblGrid>
                <a:gridCol w="2743200"/>
                <a:gridCol w="2743200"/>
                <a:gridCol w="2743200"/>
              </a:tblGrid>
              <a:tr h="133823">
                <a:tc>
                  <a:txBody>
                    <a:bodyPr/>
                    <a:lstStyle/>
                    <a:p>
                      <a:pPr algn="ctr" fontAlgn="ctr"/>
                      <a:r>
                        <a:rPr lang="en-US" sz="1100" b="1" i="0" u="none" strike="noStrike" dirty="0">
                          <a:solidFill>
                            <a:srgbClr val="FFFFFF"/>
                          </a:solidFill>
                          <a:latin typeface="Calibri"/>
                        </a:rPr>
                        <a:t>Original Text</a:t>
                      </a:r>
                    </a:p>
                  </a:txBody>
                  <a:tcPr marL="0" marR="0" marT="0" marB="0" anchor="ctr"/>
                </a:tc>
                <a:tc>
                  <a:txBody>
                    <a:bodyPr/>
                    <a:lstStyle/>
                    <a:p>
                      <a:pPr algn="ctr" fontAlgn="ctr"/>
                      <a:r>
                        <a:rPr lang="en-US" sz="1100" b="1" i="0" u="none" strike="noStrike" dirty="0">
                          <a:solidFill>
                            <a:srgbClr val="FFFFFF"/>
                          </a:solidFill>
                          <a:latin typeface="Calibri"/>
                        </a:rPr>
                        <a:t>Text as Reinterpreted for Survey</a:t>
                      </a:r>
                    </a:p>
                  </a:txBody>
                  <a:tcPr marL="0" marR="0" marT="0" marB="0" anchor="ctr"/>
                </a:tc>
                <a:tc>
                  <a:txBody>
                    <a:bodyPr/>
                    <a:lstStyle/>
                    <a:p>
                      <a:pPr algn="ctr" fontAlgn="ctr"/>
                      <a:r>
                        <a:rPr lang="en-US" sz="1100" b="1" i="0" u="none" strike="noStrike" dirty="0">
                          <a:solidFill>
                            <a:srgbClr val="FFFFFF"/>
                          </a:solidFill>
                          <a:latin typeface="Calibri"/>
                        </a:rPr>
                        <a:t>Administrative Entity Bearing Responsibility</a:t>
                      </a:r>
                    </a:p>
                  </a:txBody>
                  <a:tcPr marL="0" marR="0" marT="0" marB="0" anchor="ctr"/>
                </a:tc>
              </a:tr>
              <a:tr h="267646">
                <a:tc>
                  <a:txBody>
                    <a:bodyPr/>
                    <a:lstStyle/>
                    <a:p>
                      <a:pPr algn="l" fontAlgn="ctr"/>
                      <a:r>
                        <a:rPr lang="en-US" sz="1100" b="0" i="0" u="none" strike="noStrike" dirty="0">
                          <a:solidFill>
                            <a:srgbClr val="000000"/>
                          </a:solidFill>
                          <a:latin typeface="Calibri"/>
                        </a:rPr>
                        <a:t>Document cameras need replaced</a:t>
                      </a:r>
                    </a:p>
                  </a:txBody>
                  <a:tcPr marL="0" marR="0" marT="0" marB="0" anchor="ctr"/>
                </a:tc>
                <a:tc>
                  <a:txBody>
                    <a:bodyPr/>
                    <a:lstStyle/>
                    <a:p>
                      <a:pPr algn="l" fontAlgn="ctr"/>
                      <a:r>
                        <a:rPr lang="en-US" sz="1100" b="0" i="0" u="none" strike="noStrike">
                          <a:solidFill>
                            <a:srgbClr val="000000"/>
                          </a:solidFill>
                          <a:latin typeface="Calibri"/>
                        </a:rPr>
                        <a:t>The classroom document cameras need to be replaced.</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267646">
                <a:tc>
                  <a:txBody>
                    <a:bodyPr/>
                    <a:lstStyle/>
                    <a:p>
                      <a:pPr algn="l" fontAlgn="ctr"/>
                      <a:r>
                        <a:rPr lang="en-US" sz="1100" b="0" i="0" u="none" strike="noStrike">
                          <a:solidFill>
                            <a:srgbClr val="000000"/>
                          </a:solidFill>
                          <a:latin typeface="Calibri"/>
                        </a:rPr>
                        <a:t>Classroom video projectors are off center.</a:t>
                      </a:r>
                    </a:p>
                  </a:txBody>
                  <a:tcPr marL="0" marR="0" marT="0" marB="0" anchor="ctr"/>
                </a:tc>
                <a:tc>
                  <a:txBody>
                    <a:bodyPr/>
                    <a:lstStyle/>
                    <a:p>
                      <a:pPr algn="l" fontAlgn="ctr"/>
                      <a:r>
                        <a:rPr lang="en-US" sz="1100" b="0" i="0" u="none" strike="noStrike">
                          <a:solidFill>
                            <a:srgbClr val="000000"/>
                          </a:solidFill>
                          <a:latin typeface="Calibri"/>
                        </a:rPr>
                        <a:t>The classroom video projectors need to be checked and adjusted if the image is off-center.</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401469">
                <a:tc>
                  <a:txBody>
                    <a:bodyPr/>
                    <a:lstStyle/>
                    <a:p>
                      <a:pPr algn="l" fontAlgn="ctr"/>
                      <a:r>
                        <a:rPr lang="en-US" sz="1100" b="0" i="0" u="none" strike="noStrike">
                          <a:solidFill>
                            <a:srgbClr val="000000"/>
                          </a:solidFill>
                          <a:latin typeface="Calibri"/>
                        </a:rPr>
                        <a:t>Should receive compensation for program development/entering SLO data / Pay for programmatic work (e.g. SLOs)</a:t>
                      </a:r>
                    </a:p>
                  </a:txBody>
                  <a:tcPr marL="0" marR="0" marT="0" marB="0" anchor="ctr"/>
                </a:tc>
                <a:tc>
                  <a:txBody>
                    <a:bodyPr/>
                    <a:lstStyle/>
                    <a:p>
                      <a:pPr algn="l" fontAlgn="ctr"/>
                      <a:r>
                        <a:rPr lang="en-US" sz="1100" b="0" i="0" u="none" strike="noStrike">
                          <a:solidFill>
                            <a:srgbClr val="000000"/>
                          </a:solidFill>
                          <a:latin typeface="Calibri"/>
                        </a:rPr>
                        <a:t>Adjunct faculty should be compensated for any work related to program development and/or SLO assessment. </a:t>
                      </a:r>
                    </a:p>
                  </a:txBody>
                  <a:tcPr marL="0" marR="0" marT="0" marB="0" anchor="ctr"/>
                </a:tc>
                <a:tc>
                  <a:txBody>
                    <a:bodyPr/>
                    <a:lstStyle/>
                    <a:p>
                      <a:pPr algn="l" fontAlgn="ctr"/>
                      <a:r>
                        <a:rPr lang="en-US" sz="1100" b="0" i="0" u="none" strike="noStrike">
                          <a:solidFill>
                            <a:srgbClr val="000000"/>
                          </a:solidFill>
                          <a:latin typeface="Calibri"/>
                        </a:rPr>
                        <a:t>DO/FA</a:t>
                      </a:r>
                    </a:p>
                  </a:txBody>
                  <a:tcPr marL="0" marR="0" marT="0" marB="0" anchor="ctr"/>
                </a:tc>
              </a:tr>
              <a:tr h="401469">
                <a:tc>
                  <a:txBody>
                    <a:bodyPr/>
                    <a:lstStyle/>
                    <a:p>
                      <a:pPr algn="l" fontAlgn="ctr"/>
                      <a:r>
                        <a:rPr lang="en-US" sz="1100" b="0" i="0" u="none" strike="noStrike">
                          <a:solidFill>
                            <a:srgbClr val="000000"/>
                          </a:solidFill>
                          <a:latin typeface="Calibri"/>
                        </a:rPr>
                        <a:t>Never see SLO data</a:t>
                      </a:r>
                    </a:p>
                  </a:txBody>
                  <a:tcPr marL="0" marR="0" marT="0" marB="0" anchor="ctr"/>
                </a:tc>
                <a:tc>
                  <a:txBody>
                    <a:bodyPr/>
                    <a:lstStyle/>
                    <a:p>
                      <a:pPr algn="l" fontAlgn="ctr"/>
                      <a:r>
                        <a:rPr lang="en-US" sz="1100" b="0" i="0" u="none" strike="noStrike">
                          <a:solidFill>
                            <a:srgbClr val="000000"/>
                          </a:solidFill>
                          <a:latin typeface="Calibri"/>
                        </a:rPr>
                        <a:t>Data regarding SLO assessment, results and how those results are used, should involve - and be available to - the adjunct faculty. </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401469">
                <a:tc>
                  <a:txBody>
                    <a:bodyPr/>
                    <a:lstStyle/>
                    <a:p>
                      <a:pPr algn="l" fontAlgn="ctr"/>
                      <a:r>
                        <a:rPr lang="en-US" sz="1100" b="0" i="0" u="none" strike="noStrike" dirty="0">
                          <a:solidFill>
                            <a:srgbClr val="000000"/>
                          </a:solidFill>
                          <a:latin typeface="Calibri"/>
                        </a:rPr>
                        <a:t>No acknowledgement of adjuncts working beyond hours</a:t>
                      </a:r>
                    </a:p>
                  </a:txBody>
                  <a:tcPr marL="0" marR="0" marT="0" marB="0" anchor="ctr"/>
                </a:tc>
                <a:tc>
                  <a:txBody>
                    <a:bodyPr/>
                    <a:lstStyle/>
                    <a:p>
                      <a:pPr algn="l" fontAlgn="ctr"/>
                      <a:r>
                        <a:rPr lang="en-US" sz="1100" b="0" i="0" u="none" strike="noStrike">
                          <a:solidFill>
                            <a:srgbClr val="000000"/>
                          </a:solidFill>
                          <a:latin typeface="Calibri"/>
                        </a:rPr>
                        <a:t>We need to address the issue of adjuncts working more hours than they are compensated for. </a:t>
                      </a:r>
                    </a:p>
                  </a:txBody>
                  <a:tcPr marL="0" marR="0" marT="0" marB="0" anchor="ctr"/>
                </a:tc>
                <a:tc>
                  <a:txBody>
                    <a:bodyPr/>
                    <a:lstStyle/>
                    <a:p>
                      <a:pPr algn="l" fontAlgn="ctr"/>
                      <a:r>
                        <a:rPr lang="en-US" sz="1100" b="0" i="0" u="none" strike="noStrike" dirty="0">
                          <a:solidFill>
                            <a:srgbClr val="000000"/>
                          </a:solidFill>
                          <a:latin typeface="Calibri"/>
                        </a:rPr>
                        <a:t>DO/FA</a:t>
                      </a:r>
                    </a:p>
                  </a:txBody>
                  <a:tcPr marL="0" marR="0" marT="0" marB="0" anchor="ctr"/>
                </a:tc>
              </a:tr>
              <a:tr h="267646">
                <a:tc>
                  <a:txBody>
                    <a:bodyPr/>
                    <a:lstStyle/>
                    <a:p>
                      <a:pPr algn="l" fontAlgn="ctr"/>
                      <a:r>
                        <a:rPr lang="en-US" sz="1100" b="0" i="0" u="none" strike="noStrike" dirty="0">
                          <a:solidFill>
                            <a:srgbClr val="000000"/>
                          </a:solidFill>
                          <a:latin typeface="Calibri"/>
                        </a:rPr>
                        <a:t>Reprographics deadline for adjuncts / last minute needs.</a:t>
                      </a:r>
                    </a:p>
                  </a:txBody>
                  <a:tcPr marL="0" marR="0" marT="0" marB="0" anchor="ctr"/>
                </a:tc>
                <a:tc>
                  <a:txBody>
                    <a:bodyPr/>
                    <a:lstStyle/>
                    <a:p>
                      <a:pPr algn="l" fontAlgn="ctr"/>
                      <a:r>
                        <a:rPr lang="en-US" sz="1100" b="0" i="0" u="none" strike="noStrike">
                          <a:solidFill>
                            <a:srgbClr val="000000"/>
                          </a:solidFill>
                          <a:latin typeface="Calibri"/>
                        </a:rPr>
                        <a:t>Special allowance from Reprographics for last-minute adjunct needs.</a:t>
                      </a:r>
                    </a:p>
                  </a:txBody>
                  <a:tcPr marL="0" marR="0" marT="0" marB="0" anchor="ctr"/>
                </a:tc>
                <a:tc>
                  <a:txBody>
                    <a:bodyPr/>
                    <a:lstStyle/>
                    <a:p>
                      <a:pPr algn="l" fontAlgn="ctr"/>
                      <a:r>
                        <a:rPr lang="en-US" sz="1100" b="0" i="0" u="none" strike="noStrike" dirty="0">
                          <a:solidFill>
                            <a:srgbClr val="000000"/>
                          </a:solidFill>
                          <a:latin typeface="Calibri"/>
                        </a:rPr>
                        <a:t>SJCC</a:t>
                      </a:r>
                    </a:p>
                  </a:txBody>
                  <a:tcPr marL="0" marR="0" marT="0" marB="0" anchor="ctr"/>
                </a:tc>
              </a:tr>
              <a:tr h="535292">
                <a:tc>
                  <a:txBody>
                    <a:bodyPr/>
                    <a:lstStyle/>
                    <a:p>
                      <a:pPr algn="l" fontAlgn="ctr"/>
                      <a:r>
                        <a:rPr lang="en-US" sz="1100" b="0" i="0" u="none" strike="noStrike" dirty="0">
                          <a:solidFill>
                            <a:srgbClr val="000000"/>
                          </a:solidFill>
                          <a:latin typeface="Calibri"/>
                        </a:rPr>
                        <a:t>Better info about </a:t>
                      </a:r>
                      <a:r>
                        <a:rPr lang="en-US" sz="1100" b="0" i="0" u="none" strike="noStrike" dirty="0" err="1">
                          <a:solidFill>
                            <a:srgbClr val="000000"/>
                          </a:solidFill>
                          <a:latin typeface="Calibri"/>
                        </a:rPr>
                        <a:t>Calstrs</a:t>
                      </a:r>
                      <a:r>
                        <a:rPr lang="en-US" sz="1100" b="0" i="0" u="none" strike="noStrike" dirty="0">
                          <a:solidFill>
                            <a:srgbClr val="000000"/>
                          </a:solidFill>
                          <a:latin typeface="Calibri"/>
                        </a:rPr>
                        <a:t> and benefits (leave, medical and dental benefits)/Frustration on retirement and enrollment - need more communication from HR</a:t>
                      </a:r>
                    </a:p>
                  </a:txBody>
                  <a:tcPr marL="0" marR="0" marT="0" marB="0" anchor="ctr"/>
                </a:tc>
                <a:tc>
                  <a:txBody>
                    <a:bodyPr/>
                    <a:lstStyle/>
                    <a:p>
                      <a:pPr algn="l" fontAlgn="ctr"/>
                      <a:r>
                        <a:rPr lang="en-US" sz="1100" b="0" i="0" u="none" strike="noStrike">
                          <a:solidFill>
                            <a:srgbClr val="000000"/>
                          </a:solidFill>
                          <a:latin typeface="Calibri"/>
                        </a:rPr>
                        <a:t>Better communication from HR regarding benefits (e.g. CalsTrs/retirement enrollment, leave, medical/dental).</a:t>
                      </a:r>
                    </a:p>
                  </a:txBody>
                  <a:tcPr marL="0" marR="0" marT="0" marB="0" anchor="ctr"/>
                </a:tc>
                <a:tc>
                  <a:txBody>
                    <a:bodyPr/>
                    <a:lstStyle/>
                    <a:p>
                      <a:pPr algn="l" fontAlgn="ctr"/>
                      <a:r>
                        <a:rPr lang="en-US" sz="1100" b="0" i="0" u="none" strike="noStrike">
                          <a:solidFill>
                            <a:srgbClr val="000000"/>
                          </a:solidFill>
                          <a:latin typeface="Calibri"/>
                        </a:rPr>
                        <a:t>DO</a:t>
                      </a:r>
                    </a:p>
                  </a:txBody>
                  <a:tcPr marL="0" marR="0" marT="0" marB="0" anchor="ctr"/>
                </a:tc>
              </a:tr>
              <a:tr h="535292">
                <a:tc>
                  <a:txBody>
                    <a:bodyPr/>
                    <a:lstStyle/>
                    <a:p>
                      <a:pPr algn="l" fontAlgn="ctr"/>
                      <a:r>
                        <a:rPr lang="en-US" sz="1100" b="0" i="0" u="none" strike="noStrike" dirty="0">
                          <a:solidFill>
                            <a:srgbClr val="000000"/>
                          </a:solidFill>
                          <a:latin typeface="Calibri"/>
                        </a:rPr>
                        <a:t>Webinars (phone meetings), video meetings (</a:t>
                      </a:r>
                      <a:r>
                        <a:rPr lang="en-US" sz="1100" b="0" i="0" u="none" strike="noStrike" dirty="0" err="1">
                          <a:solidFill>
                            <a:srgbClr val="000000"/>
                          </a:solidFill>
                          <a:latin typeface="Calibri"/>
                        </a:rPr>
                        <a:t>skype</a:t>
                      </a:r>
                      <a:r>
                        <a:rPr lang="en-US" sz="1100" b="0" i="0" u="none" strike="noStrike" dirty="0">
                          <a:solidFill>
                            <a:srgbClr val="000000"/>
                          </a:solidFill>
                          <a:latin typeface="Calibri"/>
                        </a:rPr>
                        <a:t>) for adjuncts [RE department meetings] / Online Skype or Google Hangout [for department meetings]</a:t>
                      </a:r>
                    </a:p>
                  </a:txBody>
                  <a:tcPr marL="0" marR="0" marT="0" marB="0" anchor="ctr"/>
                </a:tc>
                <a:tc>
                  <a:txBody>
                    <a:bodyPr/>
                    <a:lstStyle/>
                    <a:p>
                      <a:pPr algn="l" fontAlgn="ctr"/>
                      <a:r>
                        <a:rPr lang="en-US" sz="1100" b="0" i="0" u="none" strike="noStrike">
                          <a:solidFill>
                            <a:srgbClr val="000000"/>
                          </a:solidFill>
                          <a:latin typeface="Calibri"/>
                        </a:rPr>
                        <a:t>The opportunity to attend department meetings virtually (e.g. phone, Skype, Google Hangout).</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133823">
                <a:tc>
                  <a:txBody>
                    <a:bodyPr/>
                    <a:lstStyle/>
                    <a:p>
                      <a:pPr algn="l" fontAlgn="ctr"/>
                      <a:r>
                        <a:rPr lang="en-US" sz="1100" b="0" i="0" u="none" strike="noStrike">
                          <a:solidFill>
                            <a:srgbClr val="000000"/>
                          </a:solidFill>
                          <a:latin typeface="Calibri"/>
                        </a:rPr>
                        <a:t>Scantron machine / Better maintenance</a:t>
                      </a:r>
                    </a:p>
                  </a:txBody>
                  <a:tcPr marL="0" marR="0" marT="0" marB="0" anchor="ctr"/>
                </a:tc>
                <a:tc>
                  <a:txBody>
                    <a:bodyPr/>
                    <a:lstStyle/>
                    <a:p>
                      <a:pPr algn="l" fontAlgn="ctr"/>
                      <a:r>
                        <a:rPr lang="en-US" sz="1100" b="0" i="0" u="none" strike="noStrike">
                          <a:solidFill>
                            <a:srgbClr val="000000"/>
                          </a:solidFill>
                          <a:latin typeface="Calibri"/>
                        </a:rPr>
                        <a:t>Better access to working Scantron machines. </a:t>
                      </a:r>
                    </a:p>
                  </a:txBody>
                  <a:tcPr marL="0" marR="0" marT="0" marB="0" anchor="ctr"/>
                </a:tc>
                <a:tc>
                  <a:txBody>
                    <a:bodyPr/>
                    <a:lstStyle/>
                    <a:p>
                      <a:pPr algn="l" fontAlgn="ctr"/>
                      <a:r>
                        <a:rPr lang="en-US" sz="1100" b="0" i="0" u="none" strike="noStrike">
                          <a:solidFill>
                            <a:srgbClr val="000000"/>
                          </a:solidFill>
                          <a:latin typeface="Calibri"/>
                        </a:rPr>
                        <a:t>SJCC/Div</a:t>
                      </a:r>
                    </a:p>
                  </a:txBody>
                  <a:tcPr marL="0" marR="0" marT="0" marB="0" anchor="ctr"/>
                </a:tc>
              </a:tr>
              <a:tr h="133823">
                <a:tc>
                  <a:txBody>
                    <a:bodyPr/>
                    <a:lstStyle/>
                    <a:p>
                      <a:pPr algn="l" fontAlgn="ctr"/>
                      <a:r>
                        <a:rPr lang="en-US" sz="1100" b="0" i="0" u="none" strike="noStrike">
                          <a:solidFill>
                            <a:srgbClr val="000000"/>
                          </a:solidFill>
                          <a:latin typeface="Calibri"/>
                        </a:rPr>
                        <a:t>Lack of prep time, no payment and no help</a:t>
                      </a:r>
                    </a:p>
                  </a:txBody>
                  <a:tcPr marL="0" marR="0" marT="0" marB="0" anchor="ctr"/>
                </a:tc>
                <a:tc>
                  <a:txBody>
                    <a:bodyPr/>
                    <a:lstStyle/>
                    <a:p>
                      <a:pPr algn="l" fontAlgn="ctr"/>
                      <a:r>
                        <a:rPr lang="en-US" sz="1100" b="0" i="0" u="none" strike="noStrike">
                          <a:solidFill>
                            <a:srgbClr val="000000"/>
                          </a:solidFill>
                          <a:latin typeface="Calibri"/>
                        </a:rPr>
                        <a:t>Paid prep time. </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267646">
                <a:tc>
                  <a:txBody>
                    <a:bodyPr/>
                    <a:lstStyle/>
                    <a:p>
                      <a:pPr algn="l" fontAlgn="ctr"/>
                      <a:r>
                        <a:rPr lang="en-US" sz="1100" b="0" i="0" u="none" strike="noStrike" dirty="0">
                          <a:solidFill>
                            <a:srgbClr val="000000"/>
                          </a:solidFill>
                          <a:latin typeface="Calibri"/>
                        </a:rPr>
                        <a:t>Contracts should be issued no later than first week.</a:t>
                      </a:r>
                    </a:p>
                  </a:txBody>
                  <a:tcPr marL="0" marR="0" marT="0" marB="0" anchor="ctr"/>
                </a:tc>
                <a:tc>
                  <a:txBody>
                    <a:bodyPr/>
                    <a:lstStyle/>
                    <a:p>
                      <a:pPr algn="l" fontAlgn="ctr"/>
                      <a:r>
                        <a:rPr lang="en-US" sz="1100" b="0" i="0" u="none" strike="noStrike">
                          <a:solidFill>
                            <a:srgbClr val="000000"/>
                          </a:solidFill>
                          <a:latin typeface="Calibri"/>
                        </a:rPr>
                        <a:t>Addressed below.</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267646">
                <a:tc>
                  <a:txBody>
                    <a:bodyPr/>
                    <a:lstStyle/>
                    <a:p>
                      <a:pPr algn="l" fontAlgn="ctr"/>
                      <a:r>
                        <a:rPr lang="en-US" sz="1100" b="0" i="0" u="none" strike="noStrike">
                          <a:solidFill>
                            <a:srgbClr val="000000"/>
                          </a:solidFill>
                          <a:latin typeface="Calibri"/>
                        </a:rPr>
                        <a:t>Give priority to Pters for summer classes</a:t>
                      </a:r>
                    </a:p>
                  </a:txBody>
                  <a:tcPr marL="0" marR="0" marT="0" marB="0" anchor="ctr"/>
                </a:tc>
                <a:tc>
                  <a:txBody>
                    <a:bodyPr/>
                    <a:lstStyle/>
                    <a:p>
                      <a:pPr algn="l" fontAlgn="ctr"/>
                      <a:r>
                        <a:rPr lang="en-US" sz="1100" b="0" i="0" u="none" strike="noStrike">
                          <a:solidFill>
                            <a:srgbClr val="000000"/>
                          </a:solidFill>
                          <a:latin typeface="Calibri"/>
                        </a:rPr>
                        <a:t>Adjunct faculty should be given priority over full time faculty for summer classes. </a:t>
                      </a:r>
                    </a:p>
                  </a:txBody>
                  <a:tcPr marL="0" marR="0" marT="0" marB="0" anchor="ctr"/>
                </a:tc>
                <a:tc>
                  <a:txBody>
                    <a:bodyPr/>
                    <a:lstStyle/>
                    <a:p>
                      <a:pPr algn="l" fontAlgn="ctr"/>
                      <a:r>
                        <a:rPr lang="en-US" sz="1100" b="0" i="0" u="none" strike="noStrike" dirty="0">
                          <a:solidFill>
                            <a:srgbClr val="000000"/>
                          </a:solidFill>
                          <a:latin typeface="Calibri"/>
                        </a:rPr>
                        <a:t>DO/FA</a:t>
                      </a:r>
                    </a:p>
                  </a:txBody>
                  <a:tcPr marL="0" marR="0" marT="0" marB="0"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Through</a:t>
            </a:r>
            <a:endParaRPr lang="en-US" dirty="0"/>
          </a:p>
        </p:txBody>
      </p:sp>
      <p:sp>
        <p:nvSpPr>
          <p:cNvPr id="3" name="Content Placeholder 2"/>
          <p:cNvSpPr>
            <a:spLocks noGrp="1"/>
          </p:cNvSpPr>
          <p:nvPr>
            <p:ph sz="quarter" idx="1"/>
          </p:nvPr>
        </p:nvSpPr>
        <p:spPr/>
        <p:txBody>
          <a:bodyPr/>
          <a:lstStyle/>
          <a:p>
            <a:r>
              <a:rPr lang="en-US" dirty="0" smtClean="0"/>
              <a:t>Simple tasks were done rapidly</a:t>
            </a:r>
          </a:p>
          <a:p>
            <a:pPr lvl="1"/>
            <a:r>
              <a:rPr lang="en-US" dirty="0" smtClean="0"/>
              <a:t>Document cameras purchased</a:t>
            </a:r>
          </a:p>
          <a:p>
            <a:pPr lvl="1"/>
            <a:r>
              <a:rPr lang="en-US" dirty="0" smtClean="0"/>
              <a:t>Projectors adjusted</a:t>
            </a:r>
          </a:p>
          <a:p>
            <a:pPr lvl="1"/>
            <a:r>
              <a:rPr lang="en-US" dirty="0" smtClean="0"/>
              <a:t>Markers made available</a:t>
            </a:r>
          </a:p>
          <a:p>
            <a:pPr lvl="1"/>
            <a:r>
              <a:rPr lang="en-US" dirty="0" smtClean="0"/>
              <a:t>Email reminders to faculty to clean whiteboards</a:t>
            </a:r>
          </a:p>
          <a:p>
            <a:pPr lvl="1"/>
            <a:r>
              <a:rPr lang="en-US" dirty="0" smtClean="0"/>
              <a:t>Spring scheduling done promptly</a:t>
            </a:r>
          </a:p>
          <a:p>
            <a:pPr lvl="1"/>
            <a:r>
              <a:rPr lang="en-US" dirty="0" smtClean="0"/>
              <a:t>SLO data distributed</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Strategy</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Hi </a:t>
            </a:r>
            <a:r>
              <a:rPr lang="en-US" dirty="0"/>
              <a:t>all,</a:t>
            </a:r>
          </a:p>
          <a:p>
            <a:pPr>
              <a:buNone/>
            </a:pPr>
            <a:r>
              <a:rPr lang="en-US" dirty="0"/>
              <a:t>Just a quick update regarding adjunct-related strategic planning </a:t>
            </a:r>
            <a:r>
              <a:rPr lang="en-US" dirty="0" smtClean="0"/>
              <a:t>activities:</a:t>
            </a:r>
            <a:endParaRPr lang="en-US" dirty="0"/>
          </a:p>
          <a:p>
            <a:pPr>
              <a:buNone/>
            </a:pPr>
            <a:r>
              <a:rPr lang="en-US" dirty="0" smtClean="0"/>
              <a:t>Your </a:t>
            </a:r>
            <a:r>
              <a:rPr lang="en-US" dirty="0"/>
              <a:t>department coordinators have - or will be - distributing the attached survey results. The “2015 Fall Adjunct Faculty Strategic Planning Goals” will be my </a:t>
            </a:r>
            <a:r>
              <a:rPr lang="en-US" dirty="0" err="1"/>
              <a:t>ToDo</a:t>
            </a:r>
            <a:r>
              <a:rPr lang="en-US" dirty="0"/>
              <a:t> list for the fall and the focus of the meetings proposed herein</a:t>
            </a:r>
            <a:r>
              <a:rPr lang="en-US" dirty="0" smtClean="0"/>
              <a:t>; </a:t>
            </a:r>
            <a:r>
              <a:rPr lang="en-US" dirty="0"/>
              <a:t>Please visit </a:t>
            </a:r>
            <a:r>
              <a:rPr lang="en-US" dirty="0">
                <a:hlinkClick r:id="rId2"/>
              </a:rPr>
              <a:t>http://doodle.com/poll/8tb5z58f7kk82kbf</a:t>
            </a:r>
            <a:r>
              <a:rPr lang="en-US" dirty="0"/>
              <a:t> to indicate your availability for follow up meetings.</a:t>
            </a:r>
            <a:r>
              <a:rPr lang="en-US" dirty="0" smtClean="0"/>
              <a:t> </a:t>
            </a:r>
          </a:p>
          <a:p>
            <a:pPr>
              <a:buNone/>
            </a:pPr>
            <a:r>
              <a:rPr lang="en-US" dirty="0" smtClean="0"/>
              <a:t>At </a:t>
            </a:r>
            <a:r>
              <a:rPr lang="en-US" dirty="0"/>
              <a:t>these meetings, I will report out on progress made on individual action items, and solicit input for ongoing initiatives. Please respond by email if you are interested in participating in either or both of these meetings virtually;</a:t>
            </a:r>
            <a:endParaRPr lang="en-US" dirty="0" smtClean="0"/>
          </a:p>
          <a:p>
            <a:pPr>
              <a:buNone/>
            </a:pPr>
            <a:r>
              <a:rPr lang="en-US" dirty="0" smtClean="0"/>
              <a:t>Stay </a:t>
            </a:r>
            <a:r>
              <a:rPr lang="en-US" dirty="0"/>
              <a:t>tuned: I will likely solicit additional input as I tackle various individual action </a:t>
            </a:r>
            <a:r>
              <a:rPr lang="en-US" dirty="0" smtClean="0"/>
              <a:t>items.</a:t>
            </a:r>
          </a:p>
          <a:p>
            <a:pPr>
              <a:buNone/>
            </a:pPr>
            <a:r>
              <a:rPr lang="en-US" dirty="0" smtClean="0"/>
              <a:t>Onward</a:t>
            </a:r>
            <a:r>
              <a:rPr lang="en-US" dirty="0"/>
              <a:t>!</a:t>
            </a:r>
          </a:p>
          <a:p>
            <a:pPr>
              <a:buNone/>
            </a:pPr>
            <a:r>
              <a:rPr lang="en-US" dirty="0"/>
              <a:t>Jamie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85491" cy="1143000"/>
          </a:xfrm>
        </p:spPr>
        <p:txBody>
          <a:bodyPr>
            <a:normAutofit/>
          </a:bodyPr>
          <a:lstStyle/>
          <a:p>
            <a:r>
              <a:rPr lang="en-US" dirty="0" smtClean="0"/>
              <a:t>SJCC is ONE example… What are yours?</a:t>
            </a:r>
            <a:br>
              <a:rPr lang="en-US" dirty="0" smtClean="0"/>
            </a:br>
            <a:endParaRPr lang="en-US" dirty="0"/>
          </a:p>
        </p:txBody>
      </p:sp>
      <p:sp>
        <p:nvSpPr>
          <p:cNvPr id="3" name="Content Placeholder 2"/>
          <p:cNvSpPr>
            <a:spLocks noGrp="1"/>
          </p:cNvSpPr>
          <p:nvPr>
            <p:ph sz="quarter" idx="1"/>
          </p:nvPr>
        </p:nvSpPr>
        <p:spPr/>
        <p:txBody>
          <a:bodyPr/>
          <a:lstStyle/>
          <a:p>
            <a:pPr lvl="0"/>
            <a:r>
              <a:rPr lang="en-US" dirty="0"/>
              <a:t>What is your campus doing to support </a:t>
            </a:r>
            <a:r>
              <a:rPr lang="en-US" dirty="0" smtClean="0"/>
              <a:t>part-time faculty? </a:t>
            </a:r>
          </a:p>
          <a:p>
            <a:pPr>
              <a:buNone/>
            </a:pPr>
            <a:endParaRPr lang="en-US" dirty="0" smtClean="0"/>
          </a:p>
          <a:p>
            <a:pPr lvl="0"/>
            <a:r>
              <a:rPr lang="en-US" dirty="0"/>
              <a:t>Can any of</a:t>
            </a:r>
            <a:r>
              <a:rPr lang="en-US" dirty="0" smtClean="0"/>
              <a:t> your issues </a:t>
            </a:r>
            <a:r>
              <a:rPr lang="en-US" dirty="0"/>
              <a:t>be fixed simply</a:t>
            </a:r>
            <a:r>
              <a:rPr lang="en-US" dirty="0" smtClean="0"/>
              <a:t>? Which ones? Who should be responsible?</a:t>
            </a:r>
          </a:p>
          <a:p>
            <a:pPr>
              <a:buNone/>
            </a:pPr>
            <a:r>
              <a:rPr lang="en-US" dirty="0"/>
              <a:t> </a:t>
            </a:r>
          </a:p>
          <a:p>
            <a:pPr lvl="0"/>
            <a:r>
              <a:rPr lang="en-US" dirty="0"/>
              <a:t>Innovative strategies?  Training modules?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 to consider:</a:t>
            </a:r>
            <a:endParaRPr lang="en-US" dirty="0"/>
          </a:p>
        </p:txBody>
      </p:sp>
      <p:sp>
        <p:nvSpPr>
          <p:cNvPr id="3" name="Content Placeholder 2"/>
          <p:cNvSpPr>
            <a:spLocks noGrp="1"/>
          </p:cNvSpPr>
          <p:nvPr>
            <p:ph sz="quarter" idx="1"/>
          </p:nvPr>
        </p:nvSpPr>
        <p:spPr/>
        <p:txBody>
          <a:bodyPr>
            <a:normAutofit/>
          </a:bodyPr>
          <a:lstStyle/>
          <a:p>
            <a:r>
              <a:rPr lang="en-US" dirty="0" smtClean="0"/>
              <a:t>Hiring practices</a:t>
            </a:r>
          </a:p>
          <a:p>
            <a:r>
              <a:rPr lang="en-US" dirty="0" smtClean="0"/>
              <a:t>Help part-time faculty understand why participatory governance is</a:t>
            </a:r>
            <a:r>
              <a:rPr lang="en-US" dirty="0" smtClean="0"/>
              <a:t> important</a:t>
            </a:r>
            <a:endParaRPr lang="en-US" dirty="0" smtClean="0"/>
          </a:p>
          <a:p>
            <a:r>
              <a:rPr lang="en-US" dirty="0" smtClean="0"/>
              <a:t>Part-time faculty representation on Academic Senate and other committees (stipends!)</a:t>
            </a:r>
          </a:p>
          <a:p>
            <a:r>
              <a:rPr lang="en-US" dirty="0" smtClean="0"/>
              <a:t>Online training repositories</a:t>
            </a:r>
          </a:p>
          <a:p>
            <a:r>
              <a:rPr lang="en-US" dirty="0" smtClean="0"/>
              <a:t>College specific online resources</a:t>
            </a:r>
          </a:p>
          <a:p>
            <a:r>
              <a:rPr lang="en-US" dirty="0" smtClean="0"/>
              <a:t>Asynchronous and paid professional development</a:t>
            </a:r>
          </a:p>
          <a:p>
            <a:r>
              <a:rPr lang="en-US" dirty="0" smtClean="0"/>
              <a:t>Faculty teaching partnerships, mentoring</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fontScale="92500"/>
          </a:bodyPr>
          <a:lstStyle/>
          <a:p>
            <a:r>
              <a:rPr lang="en-US" dirty="0" smtClean="0"/>
              <a:t>All issues stem from policy issues. If we don’t change the laws and pay structure, we may continue to see these same problems. </a:t>
            </a:r>
          </a:p>
          <a:p>
            <a:pPr lvl="1"/>
            <a:r>
              <a:rPr lang="en-US" dirty="0" smtClean="0"/>
              <a:t>Senate issue</a:t>
            </a:r>
          </a:p>
          <a:p>
            <a:pPr lvl="1"/>
            <a:r>
              <a:rPr lang="en-US" dirty="0" smtClean="0"/>
              <a:t>Union issue</a:t>
            </a:r>
          </a:p>
          <a:p>
            <a:pPr lvl="1"/>
            <a:r>
              <a:rPr lang="en-US" dirty="0" smtClean="0"/>
              <a:t>Policy issue</a:t>
            </a:r>
          </a:p>
          <a:p>
            <a:pPr lvl="1"/>
            <a:r>
              <a:rPr lang="en-US" dirty="0" smtClean="0"/>
              <a:t>Society issue</a:t>
            </a:r>
          </a:p>
          <a:p>
            <a:r>
              <a:rPr lang="en-US" dirty="0" smtClean="0"/>
              <a:t>Help</a:t>
            </a:r>
            <a:r>
              <a:rPr lang="en-US" dirty="0" smtClean="0"/>
              <a:t> PT faculty be </a:t>
            </a:r>
            <a:r>
              <a:rPr lang="en-US" dirty="0" smtClean="0"/>
              <a:t>the best professionals possible!</a:t>
            </a:r>
          </a:p>
          <a:p>
            <a:r>
              <a:rPr lang="en-US" dirty="0" smtClean="0"/>
              <a:t>We know hiring FT faculty improve students success. We can change our mindset so although we may not get more FT faculty, we still get improved student success.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a:t>
            </a:r>
            <a:r>
              <a:rPr lang="en-US" dirty="0" smtClean="0"/>
              <a:t>Context</a:t>
            </a:r>
            <a:endParaRPr lang="en-US" dirty="0"/>
          </a:p>
        </p:txBody>
      </p:sp>
      <p:sp>
        <p:nvSpPr>
          <p:cNvPr id="3" name="Content Placeholder 2"/>
          <p:cNvSpPr>
            <a:spLocks noGrp="1"/>
          </p:cNvSpPr>
          <p:nvPr>
            <p:ph sz="quarter" idx="1"/>
          </p:nvPr>
        </p:nvSpPr>
        <p:spPr/>
        <p:txBody>
          <a:bodyPr>
            <a:normAutofit/>
          </a:bodyPr>
          <a:lstStyle/>
          <a:p>
            <a:pPr>
              <a:buNone/>
            </a:pPr>
            <a:r>
              <a:rPr lang="en-US" dirty="0"/>
              <a:t>Are part time faculty simply an expedient means to an ever-urgent end, or do we see them as valued colleagues equal in the charge to serve and teach students? What are you doing strategically and intentionally to ensure your part time colleagues are able to flourish and serve students with the same caliber and capacity that you do? This breakout will consider these questions and more in hopes of engendering similar conversations locally.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
            </a:r>
            <a:r>
              <a:rPr lang="en-US" dirty="0" smtClean="0"/>
              <a:t>lobal </a:t>
            </a:r>
            <a:r>
              <a:rPr lang="en-US" dirty="0"/>
              <a:t>C</a:t>
            </a:r>
            <a:r>
              <a:rPr lang="en-US" dirty="0" smtClean="0"/>
              <a:t>hallenges</a:t>
            </a:r>
            <a:endParaRPr lang="en-US" dirty="0"/>
          </a:p>
        </p:txBody>
      </p:sp>
      <p:sp>
        <p:nvSpPr>
          <p:cNvPr id="3" name="Content Placeholder 2"/>
          <p:cNvSpPr>
            <a:spLocks noGrp="1"/>
          </p:cNvSpPr>
          <p:nvPr>
            <p:ph sz="quarter" idx="1"/>
          </p:nvPr>
        </p:nvSpPr>
        <p:spPr>
          <a:xfrm>
            <a:off x="457200" y="1600200"/>
            <a:ext cx="8229600" cy="5051569"/>
          </a:xfrm>
        </p:spPr>
        <p:txBody>
          <a:bodyPr>
            <a:normAutofit/>
          </a:bodyPr>
          <a:lstStyle/>
          <a:p>
            <a:pPr>
              <a:spcAft>
                <a:spcPts val="1200"/>
              </a:spcAft>
            </a:pPr>
            <a:r>
              <a:rPr lang="en-US" sz="2800" dirty="0" smtClean="0"/>
              <a:t>We the People, are unwilling </a:t>
            </a:r>
            <a:r>
              <a:rPr lang="en-US" sz="2800" dirty="0"/>
              <a:t>to pay for </a:t>
            </a:r>
            <a:r>
              <a:rPr lang="en-US" sz="2800" dirty="0" smtClean="0"/>
              <a:t>education</a:t>
            </a:r>
          </a:p>
          <a:p>
            <a:pPr lvl="1">
              <a:spcAft>
                <a:spcPts val="1200"/>
              </a:spcAft>
            </a:pPr>
            <a:r>
              <a:rPr lang="en-US" sz="2400" dirty="0" smtClean="0"/>
              <a:t>Expectations are ever increasing (growth funding)</a:t>
            </a:r>
          </a:p>
          <a:p>
            <a:pPr lvl="1">
              <a:spcAft>
                <a:spcPts val="1200"/>
              </a:spcAft>
            </a:pPr>
            <a:r>
              <a:rPr lang="en-US" sz="2400" dirty="0" smtClean="0"/>
              <a:t>Purchasing power is ever decreasing (inflation)</a:t>
            </a:r>
          </a:p>
          <a:p>
            <a:pPr>
              <a:spcAft>
                <a:spcPts val="1200"/>
              </a:spcAft>
            </a:pPr>
            <a:r>
              <a:rPr lang="en-US" sz="2800" dirty="0" smtClean="0"/>
              <a:t>PT Faculty issues impact all higher education</a:t>
            </a:r>
          </a:p>
          <a:p>
            <a:pPr>
              <a:spcAft>
                <a:spcPts val="1200"/>
              </a:spcAft>
            </a:pPr>
            <a:r>
              <a:rPr lang="en-US" sz="2800" dirty="0" smtClean="0"/>
              <a:t>Dysfunction is acknowledged with limited discussion, action or meaningful change</a:t>
            </a:r>
          </a:p>
          <a:p>
            <a:pPr marL="0" indent="0">
              <a:spcAft>
                <a:spcPts val="1200"/>
              </a:spcAft>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t>
            </a:r>
            <a:r>
              <a:rPr lang="en-US" dirty="0"/>
              <a:t>C</a:t>
            </a:r>
            <a:r>
              <a:rPr lang="en-US" dirty="0" smtClean="0"/>
              <a:t>hallenges</a:t>
            </a:r>
            <a:endParaRPr lang="en-US" dirty="0"/>
          </a:p>
        </p:txBody>
      </p:sp>
      <p:sp>
        <p:nvSpPr>
          <p:cNvPr id="3" name="Content Placeholder 2"/>
          <p:cNvSpPr>
            <a:spLocks noGrp="1"/>
          </p:cNvSpPr>
          <p:nvPr>
            <p:ph sz="quarter" idx="1"/>
          </p:nvPr>
        </p:nvSpPr>
        <p:spPr>
          <a:xfrm>
            <a:off x="457200" y="1600200"/>
            <a:ext cx="8229600" cy="5051569"/>
          </a:xfrm>
        </p:spPr>
        <p:txBody>
          <a:bodyPr>
            <a:normAutofit/>
          </a:bodyPr>
          <a:lstStyle/>
          <a:p>
            <a:pPr>
              <a:spcAft>
                <a:spcPts val="1200"/>
              </a:spcAft>
            </a:pPr>
            <a:r>
              <a:rPr lang="en-US" sz="2600" dirty="0" smtClean="0"/>
              <a:t>PT Faculty </a:t>
            </a:r>
            <a:r>
              <a:rPr lang="en-US" sz="2600" dirty="0"/>
              <a:t>representation across </a:t>
            </a:r>
            <a:r>
              <a:rPr lang="en-US" sz="2600" dirty="0" smtClean="0"/>
              <a:t>campuses is dismal</a:t>
            </a:r>
            <a:endParaRPr lang="en-US" sz="2600" dirty="0"/>
          </a:p>
          <a:p>
            <a:pPr>
              <a:spcAft>
                <a:spcPts val="1200"/>
              </a:spcAft>
            </a:pPr>
            <a:r>
              <a:rPr lang="en-US" sz="2600" dirty="0" smtClean="0"/>
              <a:t>Campus mindsets largely view PT Faculty as “less than” FT</a:t>
            </a:r>
          </a:p>
          <a:p>
            <a:pPr>
              <a:spcAft>
                <a:spcPts val="1200"/>
              </a:spcAft>
            </a:pPr>
            <a:r>
              <a:rPr lang="en-US" sz="2600" dirty="0" smtClean="0"/>
              <a:t>Ineffective PT Faculty preparation for FT jobs</a:t>
            </a:r>
          </a:p>
          <a:p>
            <a:pPr>
              <a:spcAft>
                <a:spcPts val="1200"/>
              </a:spcAft>
            </a:pPr>
            <a:r>
              <a:rPr lang="en-US" sz="2600" dirty="0" smtClean="0"/>
              <a:t>National/State economic policy drives local culture and practice in spite of laws, regulations and accreditation standards</a:t>
            </a:r>
            <a:endParaRPr lang="en-US" sz="2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917613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6245" y="274638"/>
            <a:ext cx="8690002" cy="1143000"/>
          </a:xfrm>
        </p:spPr>
        <p:txBody>
          <a:bodyPr>
            <a:normAutofit/>
          </a:bodyPr>
          <a:lstStyle/>
          <a:p>
            <a:r>
              <a:rPr lang="en-US" dirty="0" smtClean="0"/>
              <a:t>In small groups, consider the following:</a:t>
            </a:r>
            <a:br>
              <a:rPr lang="en-US" dirty="0" smtClean="0"/>
            </a:br>
            <a:r>
              <a:rPr lang="en-US" dirty="0" smtClean="0"/>
              <a:t> </a:t>
            </a:r>
            <a:endParaRPr lang="en-US" dirty="0"/>
          </a:p>
        </p:txBody>
      </p:sp>
      <p:sp>
        <p:nvSpPr>
          <p:cNvPr id="3" name="Content Placeholder 2"/>
          <p:cNvSpPr>
            <a:spLocks noGrp="1"/>
          </p:cNvSpPr>
          <p:nvPr>
            <p:ph sz="quarter" idx="1"/>
          </p:nvPr>
        </p:nvSpPr>
        <p:spPr>
          <a:xfrm>
            <a:off x="457200" y="1600200"/>
            <a:ext cx="8229600" cy="4972340"/>
          </a:xfrm>
        </p:spPr>
        <p:txBody>
          <a:bodyPr>
            <a:normAutofit lnSpcReduction="10000"/>
          </a:bodyPr>
          <a:lstStyle/>
          <a:p>
            <a:pPr lvl="0"/>
            <a:r>
              <a:rPr lang="en-US" dirty="0"/>
              <a:t>In what ways are the local needs of </a:t>
            </a:r>
            <a:r>
              <a:rPr lang="en-US" dirty="0" smtClean="0"/>
              <a:t>part-time faculty different</a:t>
            </a:r>
            <a:r>
              <a:rPr lang="en-US" dirty="0"/>
              <a:t>?</a:t>
            </a:r>
          </a:p>
          <a:p>
            <a:pPr>
              <a:buNone/>
            </a:pPr>
            <a:r>
              <a:rPr lang="en-US" dirty="0"/>
              <a:t> </a:t>
            </a:r>
          </a:p>
          <a:p>
            <a:pPr lvl="0"/>
            <a:r>
              <a:rPr lang="en-US" dirty="0"/>
              <a:t>What policies and procedures</a:t>
            </a:r>
            <a:r>
              <a:rPr lang="en-US" dirty="0" smtClean="0"/>
              <a:t> make </a:t>
            </a:r>
            <a:r>
              <a:rPr lang="en-US" dirty="0"/>
              <a:t>being </a:t>
            </a:r>
            <a:r>
              <a:rPr lang="en-US" dirty="0" smtClean="0"/>
              <a:t>a</a:t>
            </a:r>
            <a:r>
              <a:rPr lang="en-US" dirty="0" smtClean="0"/>
              <a:t> PT faculty </a:t>
            </a:r>
            <a:r>
              <a:rPr lang="en-US" dirty="0" smtClean="0"/>
              <a:t>member more </a:t>
            </a:r>
            <a:r>
              <a:rPr lang="en-US" dirty="0"/>
              <a:t>difficult?</a:t>
            </a:r>
          </a:p>
          <a:p>
            <a:pPr>
              <a:buNone/>
            </a:pPr>
            <a:r>
              <a:rPr lang="en-US" dirty="0"/>
              <a:t> </a:t>
            </a:r>
          </a:p>
          <a:p>
            <a:pPr lvl="0"/>
            <a:r>
              <a:rPr lang="en-US" dirty="0"/>
              <a:t>Is anyone asking</a:t>
            </a:r>
            <a:r>
              <a:rPr lang="en-US" dirty="0" smtClean="0"/>
              <a:t> what</a:t>
            </a:r>
            <a:r>
              <a:rPr lang="en-US" dirty="0" smtClean="0"/>
              <a:t> PT faculty need</a:t>
            </a:r>
            <a:r>
              <a:rPr lang="en-US" dirty="0"/>
              <a:t>? When is the last time you asked or were asked?</a:t>
            </a:r>
            <a:endParaRPr lang="en-US" dirty="0" smtClean="0"/>
          </a:p>
          <a:p>
            <a:pPr>
              <a:buNone/>
            </a:pPr>
            <a:endParaRPr lang="en-US" dirty="0" smtClean="0"/>
          </a:p>
          <a:p>
            <a:pPr lvl="0"/>
            <a:r>
              <a:rPr lang="en-US" dirty="0"/>
              <a:t>In what ways are </a:t>
            </a:r>
            <a:r>
              <a:rPr lang="en-US" dirty="0" smtClean="0"/>
              <a:t>we collectively and individually contributing to the issues?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 part-time faculty</a:t>
            </a:r>
            <a:r>
              <a:rPr lang="en-US" dirty="0"/>
              <a:t> </a:t>
            </a:r>
            <a:r>
              <a:rPr lang="en-US" dirty="0" smtClean="0"/>
              <a:t>for…</a:t>
            </a:r>
            <a:endParaRPr lang="en-US" dirty="0"/>
          </a:p>
        </p:txBody>
      </p:sp>
      <p:sp>
        <p:nvSpPr>
          <p:cNvPr id="3" name="Content Placeholder 2"/>
          <p:cNvSpPr>
            <a:spLocks noGrp="1"/>
          </p:cNvSpPr>
          <p:nvPr>
            <p:ph sz="quarter" idx="1"/>
          </p:nvPr>
        </p:nvSpPr>
        <p:spPr/>
        <p:txBody>
          <a:bodyPr>
            <a:normAutofit fontScale="92500"/>
          </a:bodyPr>
          <a:lstStyle/>
          <a:p>
            <a:r>
              <a:rPr lang="en-US" dirty="0"/>
              <a:t>P</a:t>
            </a:r>
            <a:r>
              <a:rPr lang="en-US" dirty="0" smtClean="0"/>
              <a:t>roject-funded positions</a:t>
            </a:r>
          </a:p>
          <a:p>
            <a:r>
              <a:rPr lang="en-US" dirty="0" smtClean="0"/>
              <a:t>Accreditation process</a:t>
            </a:r>
          </a:p>
          <a:p>
            <a:r>
              <a:rPr lang="en-US" dirty="0" smtClean="0"/>
              <a:t>SLO’s</a:t>
            </a:r>
          </a:p>
          <a:p>
            <a:r>
              <a:rPr lang="en-US" dirty="0" smtClean="0"/>
              <a:t>Curriculum-mapping / Course sequencing</a:t>
            </a:r>
          </a:p>
          <a:p>
            <a:r>
              <a:rPr lang="en-US" dirty="0" smtClean="0"/>
              <a:t>Academic Senate</a:t>
            </a:r>
          </a:p>
          <a:p>
            <a:r>
              <a:rPr lang="en-US" dirty="0" smtClean="0"/>
              <a:t>Campus/District/State Committee appointments </a:t>
            </a:r>
          </a:p>
          <a:p>
            <a:r>
              <a:rPr lang="en-US" dirty="0" smtClean="0"/>
              <a:t>Creating/Developing/Planning campus-wide cultural events </a:t>
            </a:r>
          </a:p>
          <a:p>
            <a:r>
              <a:rPr lang="en-US" dirty="0" smtClean="0"/>
              <a:t>Collaboration between Unions and Academic Senates to fund limited assignments for part-time faculty </a:t>
            </a:r>
          </a:p>
          <a:p>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Creative Examples at West LA College</a:t>
            </a:r>
            <a:endParaRPr lang="en-US" sz="3200" dirty="0"/>
          </a:p>
        </p:txBody>
      </p:sp>
      <p:sp>
        <p:nvSpPr>
          <p:cNvPr id="3" name="Content Placeholder 2"/>
          <p:cNvSpPr>
            <a:spLocks noGrp="1"/>
          </p:cNvSpPr>
          <p:nvPr>
            <p:ph sz="quarter" idx="1"/>
          </p:nvPr>
        </p:nvSpPr>
        <p:spPr/>
        <p:txBody>
          <a:bodyPr>
            <a:normAutofit fontScale="77500" lnSpcReduction="20000"/>
          </a:bodyPr>
          <a:lstStyle/>
          <a:p>
            <a:r>
              <a:rPr lang="en-US" dirty="0" smtClean="0"/>
              <a:t>Curriculum Mapping / Course Sequencing - hired to meet with Chairs, lead faculty, and articulation to determine discipline course sequencing. </a:t>
            </a:r>
          </a:p>
          <a:p>
            <a:r>
              <a:rPr lang="en-US" dirty="0" smtClean="0"/>
              <a:t>Accreditation Report Writing Assignment -  trained in standard writing and  assigned standards to complete the self-evaluation report.  Were paid for training workshops and writing. </a:t>
            </a:r>
            <a:endParaRPr lang="en-US" dirty="0"/>
          </a:p>
          <a:p>
            <a:r>
              <a:rPr lang="en-US" dirty="0" smtClean="0"/>
              <a:t>SLO Facilitators </a:t>
            </a:r>
          </a:p>
          <a:p>
            <a:r>
              <a:rPr lang="en-US" dirty="0" smtClean="0"/>
              <a:t>Poster Showcase Director –limited assignment to coordinate the event </a:t>
            </a:r>
          </a:p>
          <a:p>
            <a:r>
              <a:rPr lang="en-US" dirty="0" smtClean="0"/>
              <a:t>Project LEARN - provide academic and life-skills workshops, tutoring in basic skills, transfer level courses and online courses, resume writing, and program development </a:t>
            </a:r>
          </a:p>
          <a:p>
            <a:r>
              <a:rPr lang="en-US" dirty="0"/>
              <a:t>Committees –Stipend </a:t>
            </a:r>
            <a:r>
              <a:rPr lang="en-US" dirty="0" smtClean="0"/>
              <a:t>given for local, district and statewide committees. Course Evaluators –for Distance Learning </a:t>
            </a:r>
            <a:endParaRPr lang="en-US" dirty="0"/>
          </a:p>
          <a:p>
            <a:r>
              <a:rPr lang="en-US" dirty="0" smtClean="0"/>
              <a:t>Participation in </a:t>
            </a:r>
            <a:r>
              <a:rPr lang="en-US" dirty="0"/>
              <a:t>the Academic </a:t>
            </a:r>
            <a:r>
              <a:rPr lang="en-US" dirty="0" smtClean="0"/>
              <a:t>Senate</a:t>
            </a:r>
          </a:p>
          <a:p>
            <a:pPr marL="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831884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SJCC PT Engagement Example</a:t>
            </a:r>
            <a:endParaRPr lang="en-US" dirty="0"/>
          </a:p>
        </p:txBody>
      </p:sp>
      <p:sp>
        <p:nvSpPr>
          <p:cNvPr id="3" name="Content Placeholder 2"/>
          <p:cNvSpPr>
            <a:spLocks noGrp="1"/>
          </p:cNvSpPr>
          <p:nvPr>
            <p:ph sz="quarter" idx="1"/>
          </p:nvPr>
        </p:nvSpPr>
        <p:spPr/>
        <p:txBody>
          <a:bodyPr>
            <a:normAutofit/>
          </a:bodyPr>
          <a:lstStyle/>
          <a:p>
            <a:r>
              <a:rPr lang="en-US" dirty="0" smtClean="0"/>
              <a:t>Opened up all campus positions that offer load</a:t>
            </a:r>
          </a:p>
          <a:p>
            <a:r>
              <a:rPr lang="en-US" dirty="0" smtClean="0"/>
              <a:t>Currently 10</a:t>
            </a:r>
            <a:r>
              <a:rPr lang="en-US" dirty="0" smtClean="0"/>
              <a:t> PT faculty in </a:t>
            </a:r>
            <a:r>
              <a:rPr lang="en-US" dirty="0" smtClean="0"/>
              <a:t>these positions</a:t>
            </a:r>
          </a:p>
          <a:p>
            <a:endParaRPr lang="en-US" dirty="0" smtClean="0"/>
          </a:p>
          <a:p>
            <a:r>
              <a:rPr lang="en-US" dirty="0" smtClean="0"/>
              <a:t>Dean of Math and Science held a 2 hour meeting to find out what the major issues are, and find solutions.</a:t>
            </a:r>
          </a:p>
          <a:p>
            <a:r>
              <a:rPr lang="en-US" dirty="0" smtClean="0"/>
              <a:t>Method: Targeted questions in small groups, larger group discussions, verbal and written summaries presented to the whole room, followed by voting to prioritize the issues.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SJCC Meeting 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538123772"/>
              </p:ext>
            </p:extLst>
          </p:nvPr>
        </p:nvGraphicFramePr>
        <p:xfrm>
          <a:off x="457200" y="1425222"/>
          <a:ext cx="8229600" cy="4861560"/>
        </p:xfrm>
        <a:graphic>
          <a:graphicData uri="http://schemas.openxmlformats.org/drawingml/2006/table">
            <a:tbl>
              <a:tblPr firstRow="1" bandRow="1">
                <a:tableStyleId>{5C22544A-7EE6-4342-B048-85BDC9FD1C3A}</a:tableStyleId>
              </a:tblPr>
              <a:tblGrid>
                <a:gridCol w="2743200"/>
                <a:gridCol w="2743200"/>
                <a:gridCol w="2743200"/>
              </a:tblGrid>
              <a:tr h="93910">
                <a:tc>
                  <a:txBody>
                    <a:bodyPr/>
                    <a:lstStyle/>
                    <a:p>
                      <a:pPr algn="ctr" fontAlgn="ctr"/>
                      <a:r>
                        <a:rPr lang="en-US" sz="1100" b="1" i="0" u="none" strike="noStrike" dirty="0">
                          <a:solidFill>
                            <a:srgbClr val="FFFFFF"/>
                          </a:solidFill>
                          <a:latin typeface="Calibri"/>
                        </a:rPr>
                        <a:t>Original Text</a:t>
                      </a:r>
                    </a:p>
                  </a:txBody>
                  <a:tcPr marL="0" marR="0" marT="0" marB="0" anchor="ctr"/>
                </a:tc>
                <a:tc>
                  <a:txBody>
                    <a:bodyPr/>
                    <a:lstStyle/>
                    <a:p>
                      <a:pPr algn="ctr" fontAlgn="ctr"/>
                      <a:r>
                        <a:rPr lang="en-US" sz="1100" b="1" i="0" u="none" strike="noStrike">
                          <a:solidFill>
                            <a:srgbClr val="FFFFFF"/>
                          </a:solidFill>
                          <a:latin typeface="Calibri"/>
                        </a:rPr>
                        <a:t>Text as Reinterpreted for Survey</a:t>
                      </a:r>
                    </a:p>
                  </a:txBody>
                  <a:tcPr marL="0" marR="0" marT="0" marB="0" anchor="ctr"/>
                </a:tc>
                <a:tc>
                  <a:txBody>
                    <a:bodyPr/>
                    <a:lstStyle/>
                    <a:p>
                      <a:pPr algn="ctr" fontAlgn="ctr"/>
                      <a:r>
                        <a:rPr lang="en-US" sz="1100" b="1" i="0" u="none" strike="noStrike" dirty="0">
                          <a:solidFill>
                            <a:srgbClr val="FFFFFF"/>
                          </a:solidFill>
                          <a:latin typeface="Calibri"/>
                        </a:rPr>
                        <a:t>Administrative Entity Bearing Responsibility</a:t>
                      </a:r>
                    </a:p>
                  </a:txBody>
                  <a:tcPr marL="0" marR="0" marT="0" marB="0" anchor="ctr"/>
                </a:tc>
              </a:tr>
              <a:tr h="183643">
                <a:tc>
                  <a:txBody>
                    <a:bodyPr/>
                    <a:lstStyle/>
                    <a:p>
                      <a:pPr algn="l" fontAlgn="ctr"/>
                      <a:r>
                        <a:rPr lang="en-US" sz="1100" b="0" i="0" u="none" strike="noStrike" dirty="0">
                          <a:solidFill>
                            <a:srgbClr val="000000"/>
                          </a:solidFill>
                          <a:latin typeface="Calibri"/>
                        </a:rPr>
                        <a:t>Tech Support (IT not available especially in the evening / on weekends)</a:t>
                      </a:r>
                    </a:p>
                  </a:txBody>
                  <a:tcPr marL="0" marR="0" marT="0" marB="0" anchor="ctr"/>
                </a:tc>
                <a:tc>
                  <a:txBody>
                    <a:bodyPr/>
                    <a:lstStyle/>
                    <a:p>
                      <a:pPr algn="l" fontAlgn="ctr"/>
                      <a:r>
                        <a:rPr lang="en-US" sz="1100" b="0" i="0" u="none" strike="noStrike">
                          <a:solidFill>
                            <a:srgbClr val="000000"/>
                          </a:solidFill>
                          <a:latin typeface="Calibri"/>
                        </a:rPr>
                        <a:t>Improved weekend and evening support (e.g. IT, lab support)</a:t>
                      </a:r>
                    </a:p>
                  </a:txBody>
                  <a:tcPr marL="0" marR="0" marT="0" marB="0" anchor="ctr"/>
                </a:tc>
                <a:tc>
                  <a:txBody>
                    <a:bodyPr/>
                    <a:lstStyle/>
                    <a:p>
                      <a:pPr algn="l" fontAlgn="ctr"/>
                      <a:r>
                        <a:rPr lang="en-US" sz="1100" b="0" i="0" u="none" strike="noStrike">
                          <a:solidFill>
                            <a:srgbClr val="000000"/>
                          </a:solidFill>
                          <a:latin typeface="Calibri"/>
                        </a:rPr>
                        <a:t>SJCC/Div</a:t>
                      </a:r>
                    </a:p>
                  </a:txBody>
                  <a:tcPr marL="0" marR="0" marT="0" marB="0" anchor="ctr"/>
                </a:tc>
              </a:tr>
              <a:tr h="183643">
                <a:tc>
                  <a:txBody>
                    <a:bodyPr/>
                    <a:lstStyle/>
                    <a:p>
                      <a:pPr algn="l" fontAlgn="ctr"/>
                      <a:r>
                        <a:rPr lang="en-US" sz="1100" b="0" i="0" u="none" strike="noStrike">
                          <a:solidFill>
                            <a:srgbClr val="000000"/>
                          </a:solidFill>
                          <a:latin typeface="Calibri"/>
                        </a:rPr>
                        <a:t>Security Issues (rooms, copy machines, reporgraphics, Moodle, email, etc…)</a:t>
                      </a:r>
                    </a:p>
                  </a:txBody>
                  <a:tcPr marL="0" marR="0" marT="0" marB="0" anchor="ctr"/>
                </a:tc>
                <a:tc>
                  <a:txBody>
                    <a:bodyPr/>
                    <a:lstStyle/>
                    <a:p>
                      <a:pPr algn="l" fontAlgn="ctr"/>
                      <a:r>
                        <a:rPr lang="en-US" sz="1100" b="0" i="0" u="none" strike="noStrike">
                          <a:solidFill>
                            <a:srgbClr val="000000"/>
                          </a:solidFill>
                          <a:latin typeface="Calibri"/>
                        </a:rPr>
                        <a:t>Not clear - As interpreted, I believe this has been addressed elsewhere</a:t>
                      </a:r>
                    </a:p>
                  </a:txBody>
                  <a:tcPr marL="0" marR="0" marT="0" marB="0" anchor="ctr"/>
                </a:tc>
                <a:tc>
                  <a:txBody>
                    <a:bodyPr/>
                    <a:lstStyle/>
                    <a:p>
                      <a:pPr algn="l" fontAlgn="ctr"/>
                      <a:r>
                        <a:rPr lang="en-US" sz="1100" b="0" i="0" u="none" strike="noStrike">
                          <a:solidFill>
                            <a:srgbClr val="000000"/>
                          </a:solidFill>
                          <a:latin typeface="Calibri"/>
                        </a:rPr>
                        <a:t>N/A</a:t>
                      </a:r>
                    </a:p>
                  </a:txBody>
                  <a:tcPr marL="0" marR="0" marT="0" marB="0" anchor="ctr"/>
                </a:tc>
              </a:tr>
              <a:tr h="275465">
                <a:tc>
                  <a:txBody>
                    <a:bodyPr/>
                    <a:lstStyle/>
                    <a:p>
                      <a:pPr algn="l" fontAlgn="ctr"/>
                      <a:r>
                        <a:rPr lang="en-US" sz="1100" b="0" i="0" u="none" strike="noStrike" dirty="0">
                          <a:solidFill>
                            <a:srgbClr val="000000"/>
                          </a:solidFill>
                          <a:latin typeface="Calibri"/>
                        </a:rPr>
                        <a:t>Walking Tour of the Campus (who/where to go to for what, library, tutoring center, campus police, cafeteria, etc…)</a:t>
                      </a:r>
                    </a:p>
                  </a:txBody>
                  <a:tcPr marL="0" marR="0" marT="0" marB="0" anchor="ctr"/>
                </a:tc>
                <a:tc>
                  <a:txBody>
                    <a:bodyPr/>
                    <a:lstStyle/>
                    <a:p>
                      <a:pPr algn="l" fontAlgn="ctr"/>
                      <a:r>
                        <a:rPr lang="en-US" sz="1100" b="0" i="0" u="none" strike="noStrike">
                          <a:solidFill>
                            <a:srgbClr val="000000"/>
                          </a:solidFill>
                          <a:latin typeface="Calibri"/>
                        </a:rPr>
                        <a:t>Addressed elsewhere</a:t>
                      </a:r>
                    </a:p>
                  </a:txBody>
                  <a:tcPr marL="0" marR="0" marT="0" marB="0" anchor="ctr"/>
                </a:tc>
                <a:tc>
                  <a:txBody>
                    <a:bodyPr/>
                    <a:lstStyle/>
                    <a:p>
                      <a:pPr algn="l" fontAlgn="ctr"/>
                      <a:r>
                        <a:rPr lang="en-US" sz="1100" b="0" i="0" u="none" strike="noStrike">
                          <a:solidFill>
                            <a:srgbClr val="000000"/>
                          </a:solidFill>
                          <a:latin typeface="Calibri"/>
                        </a:rPr>
                        <a:t>N/A</a:t>
                      </a:r>
                    </a:p>
                  </a:txBody>
                  <a:tcPr marL="0" marR="0" marT="0" marB="0" anchor="ctr"/>
                </a:tc>
              </a:tr>
              <a:tr h="183643">
                <a:tc>
                  <a:txBody>
                    <a:bodyPr/>
                    <a:lstStyle/>
                    <a:p>
                      <a:pPr algn="l" fontAlgn="ctr"/>
                      <a:r>
                        <a:rPr lang="en-US" sz="1100" b="0" i="0" u="none" strike="noStrike">
                          <a:solidFill>
                            <a:srgbClr val="000000"/>
                          </a:solidFill>
                          <a:latin typeface="Calibri"/>
                        </a:rPr>
                        <a:t>One-on-one trainings for Moodle and other resources; after login is established.</a:t>
                      </a:r>
                    </a:p>
                  </a:txBody>
                  <a:tcPr marL="0" marR="0" marT="0" marB="0" anchor="ctr"/>
                </a:tc>
                <a:tc>
                  <a:txBody>
                    <a:bodyPr/>
                    <a:lstStyle/>
                    <a:p>
                      <a:pPr algn="l" fontAlgn="ctr"/>
                      <a:r>
                        <a:rPr lang="en-US" sz="1100" b="0" i="0" u="none" strike="noStrike">
                          <a:solidFill>
                            <a:srgbClr val="000000"/>
                          </a:solidFill>
                          <a:latin typeface="Calibri"/>
                        </a:rPr>
                        <a:t>Adjunct faculty need available one-on-one training for Moodle. </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275465">
                <a:tc>
                  <a:txBody>
                    <a:bodyPr/>
                    <a:lstStyle/>
                    <a:p>
                      <a:pPr algn="l" fontAlgn="ctr"/>
                      <a:r>
                        <a:rPr lang="en-US" sz="1100" b="0" i="0" u="none" strike="noStrike">
                          <a:solidFill>
                            <a:srgbClr val="000000"/>
                          </a:solidFill>
                          <a:latin typeface="Calibri"/>
                        </a:rPr>
                        <a:t>Inform faculty about registration for classes</a:t>
                      </a:r>
                    </a:p>
                  </a:txBody>
                  <a:tcPr marL="0" marR="0" marT="0" marB="0" anchor="ctr"/>
                </a:tc>
                <a:tc>
                  <a:txBody>
                    <a:bodyPr/>
                    <a:lstStyle/>
                    <a:p>
                      <a:pPr algn="l" fontAlgn="ctr"/>
                      <a:r>
                        <a:rPr lang="en-US" sz="1100" b="0" i="0" u="none" strike="noStrike">
                          <a:solidFill>
                            <a:srgbClr val="000000"/>
                          </a:solidFill>
                          <a:latin typeface="Calibri"/>
                        </a:rPr>
                        <a:t>Adjunct faculty would like more information regarding benefits associated with registering for classes.</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93910">
                <a:tc>
                  <a:txBody>
                    <a:bodyPr/>
                    <a:lstStyle/>
                    <a:p>
                      <a:pPr algn="l" fontAlgn="ctr"/>
                      <a:r>
                        <a:rPr lang="en-US" sz="1100" b="0" i="0" u="none" strike="noStrike">
                          <a:solidFill>
                            <a:srgbClr val="000000"/>
                          </a:solidFill>
                          <a:latin typeface="Calibri"/>
                        </a:rPr>
                        <a:t>More tutors for the courses.</a:t>
                      </a:r>
                    </a:p>
                  </a:txBody>
                  <a:tcPr marL="0" marR="0" marT="0" marB="0" anchor="ctr"/>
                </a:tc>
                <a:tc>
                  <a:txBody>
                    <a:bodyPr/>
                    <a:lstStyle/>
                    <a:p>
                      <a:pPr algn="l" fontAlgn="ctr"/>
                      <a:r>
                        <a:rPr lang="en-US" sz="1100" b="0" i="0" u="none" strike="noStrike">
                          <a:solidFill>
                            <a:srgbClr val="000000"/>
                          </a:solidFill>
                          <a:latin typeface="Calibri"/>
                        </a:rPr>
                        <a:t>We need more tutors for more courses.</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183643">
                <a:tc>
                  <a:txBody>
                    <a:bodyPr/>
                    <a:lstStyle/>
                    <a:p>
                      <a:pPr algn="l" fontAlgn="ctr"/>
                      <a:r>
                        <a:rPr lang="en-US" sz="1100" b="0" i="0" u="none" strike="noStrike">
                          <a:solidFill>
                            <a:srgbClr val="000000"/>
                          </a:solidFill>
                          <a:latin typeface="Calibri"/>
                        </a:rPr>
                        <a:t>More PLTL workshops for the courses.</a:t>
                      </a:r>
                    </a:p>
                  </a:txBody>
                  <a:tcPr marL="0" marR="0" marT="0" marB="0" anchor="ctr"/>
                </a:tc>
                <a:tc>
                  <a:txBody>
                    <a:bodyPr/>
                    <a:lstStyle/>
                    <a:p>
                      <a:pPr algn="l" fontAlgn="ctr"/>
                      <a:r>
                        <a:rPr lang="en-US" sz="1100" b="0" i="0" u="none" strike="noStrike">
                          <a:solidFill>
                            <a:srgbClr val="000000"/>
                          </a:solidFill>
                          <a:latin typeface="Calibri"/>
                        </a:rPr>
                        <a:t>We need PLTL to be available to more math and science courses.</a:t>
                      </a:r>
                    </a:p>
                  </a:txBody>
                  <a:tcPr marL="0" marR="0" marT="0" marB="0" anchor="ctr"/>
                </a:tc>
                <a:tc>
                  <a:txBody>
                    <a:bodyPr/>
                    <a:lstStyle/>
                    <a:p>
                      <a:pPr algn="l" fontAlgn="ctr"/>
                      <a:r>
                        <a:rPr lang="en-US" sz="1100" b="0" i="0" u="none" strike="noStrike">
                          <a:solidFill>
                            <a:srgbClr val="000000"/>
                          </a:solidFill>
                          <a:latin typeface="Calibri"/>
                        </a:rPr>
                        <a:t>SJCC/Div</a:t>
                      </a:r>
                    </a:p>
                  </a:txBody>
                  <a:tcPr marL="0" marR="0" marT="0" marB="0" anchor="ctr"/>
                </a:tc>
              </a:tr>
              <a:tr h="275465">
                <a:tc>
                  <a:txBody>
                    <a:bodyPr/>
                    <a:lstStyle/>
                    <a:p>
                      <a:pPr algn="l" fontAlgn="ctr"/>
                      <a:r>
                        <a:rPr lang="en-US" sz="1100" b="0" i="0" u="none" strike="noStrike" dirty="0">
                          <a:solidFill>
                            <a:srgbClr val="000000"/>
                          </a:solidFill>
                          <a:latin typeface="Calibri"/>
                        </a:rPr>
                        <a:t>Rotate days and times of adjunct meetings / Flexibility in meeting schedule - Rotate time and day</a:t>
                      </a:r>
                    </a:p>
                  </a:txBody>
                  <a:tcPr marL="0" marR="0" marT="0" marB="0" anchor="ctr"/>
                </a:tc>
                <a:tc>
                  <a:txBody>
                    <a:bodyPr/>
                    <a:lstStyle/>
                    <a:p>
                      <a:pPr algn="l" fontAlgn="ctr"/>
                      <a:r>
                        <a:rPr lang="en-US" sz="1100" b="0" i="0" u="none" strike="noStrike" dirty="0">
                          <a:solidFill>
                            <a:srgbClr val="000000"/>
                          </a:solidFill>
                          <a:latin typeface="Calibri"/>
                        </a:rPr>
                        <a:t>The department and division meeting schedules should be rotated to better accommodate adjunct faculty schedules. </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275465">
                <a:tc>
                  <a:txBody>
                    <a:bodyPr/>
                    <a:lstStyle/>
                    <a:p>
                      <a:pPr algn="l" fontAlgn="ctr"/>
                      <a:r>
                        <a:rPr lang="en-US" sz="1100" b="0" i="0" u="none" strike="noStrike">
                          <a:solidFill>
                            <a:srgbClr val="000000"/>
                          </a:solidFill>
                          <a:latin typeface="Calibri"/>
                        </a:rPr>
                        <a:t>Better info about unemployment during breaks. </a:t>
                      </a:r>
                    </a:p>
                  </a:txBody>
                  <a:tcPr marL="0" marR="0" marT="0" marB="0" anchor="ctr"/>
                </a:tc>
                <a:tc>
                  <a:txBody>
                    <a:bodyPr/>
                    <a:lstStyle/>
                    <a:p>
                      <a:pPr algn="l" fontAlgn="ctr"/>
                      <a:r>
                        <a:rPr lang="en-US" sz="1100" b="0" i="0" u="none" strike="noStrike">
                          <a:solidFill>
                            <a:srgbClr val="000000"/>
                          </a:solidFill>
                          <a:latin typeface="Calibri"/>
                        </a:rPr>
                        <a:t>Adjunct faculty need more and better information regarding how to collect unemployment benefits during breaks. </a:t>
                      </a:r>
                    </a:p>
                  </a:txBody>
                  <a:tcPr marL="0" marR="0" marT="0" marB="0" anchor="ctr"/>
                </a:tc>
                <a:tc>
                  <a:txBody>
                    <a:bodyPr/>
                    <a:lstStyle/>
                    <a:p>
                      <a:pPr algn="l" fontAlgn="ctr"/>
                      <a:r>
                        <a:rPr lang="en-US" sz="1100" b="0" i="0" u="none" strike="noStrike" dirty="0">
                          <a:solidFill>
                            <a:srgbClr val="000000"/>
                          </a:solidFill>
                          <a:latin typeface="Calibri"/>
                        </a:rPr>
                        <a:t>DO</a:t>
                      </a:r>
                    </a:p>
                  </a:txBody>
                  <a:tcPr marL="0" marR="0" marT="0" marB="0" anchor="ctr"/>
                </a:tc>
              </a:tr>
              <a:tr h="183643">
                <a:tc>
                  <a:txBody>
                    <a:bodyPr/>
                    <a:lstStyle/>
                    <a:p>
                      <a:pPr algn="l" fontAlgn="ctr"/>
                      <a:r>
                        <a:rPr lang="en-US" sz="1100" b="0" i="0" u="none" strike="noStrike" dirty="0">
                          <a:solidFill>
                            <a:srgbClr val="000000"/>
                          </a:solidFill>
                          <a:latin typeface="Calibri"/>
                        </a:rPr>
                        <a:t>M-Building needs "grabbers" for black hole behind boards. </a:t>
                      </a:r>
                    </a:p>
                  </a:txBody>
                  <a:tcPr marL="0" marR="0" marT="0" marB="0" anchor="ctr"/>
                </a:tc>
                <a:tc>
                  <a:txBody>
                    <a:bodyPr/>
                    <a:lstStyle/>
                    <a:p>
                      <a:pPr algn="l" fontAlgn="ctr"/>
                      <a:r>
                        <a:rPr lang="en-US" sz="1100" b="0" i="0" u="none" strike="noStrike">
                          <a:solidFill>
                            <a:srgbClr val="000000"/>
                          </a:solidFill>
                          <a:latin typeface="Calibri"/>
                        </a:rPr>
                        <a:t>We need a solution for items dropped behind the whiteboards in the 'M' building. </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275465">
                <a:tc>
                  <a:txBody>
                    <a:bodyPr/>
                    <a:lstStyle/>
                    <a:p>
                      <a:pPr algn="l" fontAlgn="ctr"/>
                      <a:r>
                        <a:rPr lang="en-US" sz="1100" b="0" i="0" u="none" strike="noStrike">
                          <a:solidFill>
                            <a:srgbClr val="000000"/>
                          </a:solidFill>
                          <a:latin typeface="Calibri"/>
                        </a:rPr>
                        <a:t>Fix screws on the back of the tray on the white boards in the M building. </a:t>
                      </a:r>
                    </a:p>
                  </a:txBody>
                  <a:tcPr marL="0" marR="0" marT="0" marB="0" anchor="ctr"/>
                </a:tc>
                <a:tc>
                  <a:txBody>
                    <a:bodyPr/>
                    <a:lstStyle/>
                    <a:p>
                      <a:pPr algn="l" fontAlgn="ctr"/>
                      <a:r>
                        <a:rPr lang="en-US" sz="1100" b="0" i="0" u="none" strike="noStrike">
                          <a:solidFill>
                            <a:srgbClr val="000000"/>
                          </a:solidFill>
                          <a:latin typeface="Calibri"/>
                        </a:rPr>
                        <a:t>The whiteboard trays in the 'M' building have screws on the back that can cut your hands when they are being manipulated. </a:t>
                      </a:r>
                    </a:p>
                  </a:txBody>
                  <a:tcPr marL="0" marR="0" marT="0" marB="0" anchor="ctr"/>
                </a:tc>
                <a:tc>
                  <a:txBody>
                    <a:bodyPr/>
                    <a:lstStyle/>
                    <a:p>
                      <a:pPr algn="l" fontAlgn="ctr"/>
                      <a:r>
                        <a:rPr lang="en-US" sz="1100" b="0" i="0" u="none" strike="noStrike">
                          <a:solidFill>
                            <a:srgbClr val="000000"/>
                          </a:solidFill>
                          <a:latin typeface="Calibri"/>
                        </a:rPr>
                        <a:t>Div</a:t>
                      </a:r>
                    </a:p>
                  </a:txBody>
                  <a:tcPr marL="0" marR="0" marT="0" marB="0" anchor="ctr"/>
                </a:tc>
              </a:tr>
              <a:tr h="183643">
                <a:tc>
                  <a:txBody>
                    <a:bodyPr/>
                    <a:lstStyle/>
                    <a:p>
                      <a:pPr algn="l" fontAlgn="ctr"/>
                      <a:r>
                        <a:rPr lang="en-US" sz="1100" b="0" i="0" u="none" strike="noStrike">
                          <a:solidFill>
                            <a:srgbClr val="000000"/>
                          </a:solidFill>
                          <a:latin typeface="Calibri"/>
                        </a:rPr>
                        <a:t>Separate rooms for anatomy and physiology.</a:t>
                      </a:r>
                    </a:p>
                  </a:txBody>
                  <a:tcPr marL="0" marR="0" marT="0" marB="0" anchor="ctr"/>
                </a:tc>
                <a:tc>
                  <a:txBody>
                    <a:bodyPr/>
                    <a:lstStyle/>
                    <a:p>
                      <a:pPr algn="l" fontAlgn="ctr"/>
                      <a:r>
                        <a:rPr lang="en-US" sz="1100" b="0" i="0" u="none" strike="noStrike">
                          <a:solidFill>
                            <a:srgbClr val="000000"/>
                          </a:solidFill>
                          <a:latin typeface="Calibri"/>
                        </a:rPr>
                        <a:t>Anatomy and physiology need their own separate classrooms.</a:t>
                      </a:r>
                    </a:p>
                  </a:txBody>
                  <a:tcPr marL="0" marR="0" marT="0" marB="0" anchor="ctr"/>
                </a:tc>
                <a:tc>
                  <a:txBody>
                    <a:bodyPr/>
                    <a:lstStyle/>
                    <a:p>
                      <a:pPr algn="l" fontAlgn="ctr"/>
                      <a:r>
                        <a:rPr lang="en-US" sz="1100" b="0" i="0" u="none" strike="noStrike" dirty="0">
                          <a:solidFill>
                            <a:srgbClr val="000000"/>
                          </a:solidFill>
                          <a:latin typeface="Calibri"/>
                        </a:rPr>
                        <a:t>Div</a:t>
                      </a:r>
                    </a:p>
                  </a:txBody>
                  <a:tcPr marL="0" marR="0" marT="0" marB="0" anchor="ct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482</TotalTime>
  <Words>1557</Words>
  <Application>Microsoft Macintosh PowerPoint</Application>
  <PresentationFormat>On-screen Show (4:3)</PresentationFormat>
  <Paragraphs>169</Paragraphs>
  <Slides>15</Slides>
  <Notes>1</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Civic</vt:lpstr>
      <vt:lpstr>Empowering Part-Time Faculty</vt:lpstr>
      <vt:lpstr>Breakout Context</vt:lpstr>
      <vt:lpstr>Global Challenges</vt:lpstr>
      <vt:lpstr>Local Challenges</vt:lpstr>
      <vt:lpstr>In small groups, consider the following:  </vt:lpstr>
      <vt:lpstr>Consider part-time faculty for…</vt:lpstr>
      <vt:lpstr>Creative Examples at West LA College</vt:lpstr>
      <vt:lpstr>SJCC PT Engagement Example</vt:lpstr>
      <vt:lpstr>SJCC Meeting Results</vt:lpstr>
      <vt:lpstr>Results Cont.  </vt:lpstr>
      <vt:lpstr>Follow Through</vt:lpstr>
      <vt:lpstr>Follow-up Strategy</vt:lpstr>
      <vt:lpstr>SJCC is ONE example… What are yours? </vt:lpstr>
      <vt:lpstr>Other factors to consider:</vt:lpstr>
      <vt:lpstr>Summary</vt:lpstr>
    </vt:vector>
  </TitlesOfParts>
  <Company>Foothill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Part-Time Task Force presentation for fall plenary</dc:title>
  <dc:creator>Roseann Berg</dc:creator>
  <cp:lastModifiedBy>Roseann Berg</cp:lastModifiedBy>
  <cp:revision>25</cp:revision>
  <dcterms:created xsi:type="dcterms:W3CDTF">2015-11-04T16:31:49Z</dcterms:created>
  <dcterms:modified xsi:type="dcterms:W3CDTF">2015-11-04T16:36:21Z</dcterms:modified>
</cp:coreProperties>
</file>