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3"/>
  </p:notesMasterIdLst>
  <p:handoutMasterIdLst>
    <p:handoutMasterId r:id="rId24"/>
  </p:handoutMasterIdLst>
  <p:sldIdLst>
    <p:sldId id="256" r:id="rId2"/>
    <p:sldId id="274" r:id="rId3"/>
    <p:sldId id="258" r:id="rId4"/>
    <p:sldId id="268" r:id="rId5"/>
    <p:sldId id="273" r:id="rId6"/>
    <p:sldId id="272" r:id="rId7"/>
    <p:sldId id="269" r:id="rId8"/>
    <p:sldId id="271" r:id="rId9"/>
    <p:sldId id="270" r:id="rId10"/>
    <p:sldId id="259" r:id="rId11"/>
    <p:sldId id="260" r:id="rId12"/>
    <p:sldId id="261" r:id="rId13"/>
    <p:sldId id="262" r:id="rId14"/>
    <p:sldId id="263" r:id="rId15"/>
    <p:sldId id="265" r:id="rId16"/>
    <p:sldId id="257" r:id="rId17"/>
    <p:sldId id="275" r:id="rId18"/>
    <p:sldId id="266" r:id="rId19"/>
    <p:sldId id="264" r:id="rId20"/>
    <p:sldId id="276" r:id="rId21"/>
    <p:sldId id="26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00" autoAdjust="0"/>
  </p:normalViewPr>
  <p:slideViewPr>
    <p:cSldViewPr snapToGrid="0" snapToObjects="1">
      <p:cViewPr>
        <p:scale>
          <a:sx n="75" d="100"/>
          <a:sy n="75" d="100"/>
        </p:scale>
        <p:origin x="-1464"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69C9EC-5296-D44A-A7E3-9D50F2CBDD28}" type="datetimeFigureOut">
              <a:rPr lang="en-US" smtClean="0"/>
              <a:t>11/4/15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AE1346-2993-0F4D-AEB3-7C0F53CDDF6D}" type="slidenum">
              <a:rPr lang="en-US" smtClean="0"/>
              <a:t>‹#›</a:t>
            </a:fld>
            <a:endParaRPr lang="en-US"/>
          </a:p>
        </p:txBody>
      </p:sp>
    </p:spTree>
    <p:extLst>
      <p:ext uri="{BB962C8B-B14F-4D97-AF65-F5344CB8AC3E}">
        <p14:creationId xmlns:p14="http://schemas.microsoft.com/office/powerpoint/2010/main" val="109397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8C79D6-1503-7C47-8D3D-9B8B046E9A19}" type="datetimeFigureOut">
              <a:rPr lang="en-US" smtClean="0"/>
              <a:t>11/4/15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98C551-7708-9B49-90E3-D153F408E572}" type="slidenum">
              <a:rPr lang="en-US" smtClean="0"/>
              <a:t>‹#›</a:t>
            </a:fld>
            <a:endParaRPr lang="en-US"/>
          </a:p>
        </p:txBody>
      </p:sp>
    </p:spTree>
    <p:extLst>
      <p:ext uri="{BB962C8B-B14F-4D97-AF65-F5344CB8AC3E}">
        <p14:creationId xmlns:p14="http://schemas.microsoft.com/office/powerpoint/2010/main" val="5880962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do you want</a:t>
            </a:r>
            <a:r>
              <a:rPr lang="en-US" baseline="0" dirty="0" smtClean="0"/>
              <a:t> to have a picture of the real trophy? </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a:t>
            </a:fld>
            <a:endParaRPr lang="en-US"/>
          </a:p>
        </p:txBody>
      </p:sp>
    </p:spTree>
    <p:extLst>
      <p:ext uri="{BB962C8B-B14F-4D97-AF65-F5344CB8AC3E}">
        <p14:creationId xmlns:p14="http://schemas.microsoft.com/office/powerpoint/2010/main" val="57717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Reformatted</a:t>
            </a:r>
            <a:r>
              <a:rPr lang="en-US" baseline="0" dirty="0" smtClean="0"/>
              <a:t> for larger font</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6</a:t>
            </a:fld>
            <a:endParaRPr lang="en-US"/>
          </a:p>
        </p:txBody>
      </p:sp>
    </p:spTree>
    <p:extLst>
      <p:ext uri="{BB962C8B-B14F-4D97-AF65-F5344CB8AC3E}">
        <p14:creationId xmlns:p14="http://schemas.microsoft.com/office/powerpoint/2010/main" val="999043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an “and”</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7</a:t>
            </a:fld>
            <a:endParaRPr lang="en-US"/>
          </a:p>
        </p:txBody>
      </p:sp>
    </p:spTree>
    <p:extLst>
      <p:ext uri="{BB962C8B-B14F-4D97-AF65-F5344CB8AC3E}">
        <p14:creationId xmlns:p14="http://schemas.microsoft.com/office/powerpoint/2010/main" val="599133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9</a:t>
            </a:fld>
            <a:endParaRPr lang="en-US"/>
          </a:p>
        </p:txBody>
      </p:sp>
    </p:spTree>
    <p:extLst>
      <p:ext uri="{BB962C8B-B14F-4D97-AF65-F5344CB8AC3E}">
        <p14:creationId xmlns:p14="http://schemas.microsoft.com/office/powerpoint/2010/main" val="242803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font size</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11</a:t>
            </a:fld>
            <a:endParaRPr lang="en-US"/>
          </a:p>
        </p:txBody>
      </p:sp>
    </p:spTree>
    <p:extLst>
      <p:ext uri="{BB962C8B-B14F-4D97-AF65-F5344CB8AC3E}">
        <p14:creationId xmlns:p14="http://schemas.microsoft.com/office/powerpoint/2010/main" val="1094569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Reformatted</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15</a:t>
            </a:fld>
            <a:endParaRPr lang="en-US"/>
          </a:p>
        </p:txBody>
      </p:sp>
    </p:spTree>
    <p:extLst>
      <p:ext uri="{BB962C8B-B14F-4D97-AF65-F5344CB8AC3E}">
        <p14:creationId xmlns:p14="http://schemas.microsoft.com/office/powerpoint/2010/main" val="12125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Reversed order of slides 16 and 17…seemed</a:t>
            </a:r>
            <a:r>
              <a:rPr lang="en-US" baseline="0" dirty="0" smtClean="0"/>
              <a:t> to make more sense to cover 2014 before 2015</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17</a:t>
            </a:fld>
            <a:endParaRPr lang="en-US"/>
          </a:p>
        </p:txBody>
      </p:sp>
    </p:spTree>
    <p:extLst>
      <p:ext uri="{BB962C8B-B14F-4D97-AF65-F5344CB8AC3E}">
        <p14:creationId xmlns:p14="http://schemas.microsoft.com/office/powerpoint/2010/main" val="2689483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font size</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18</a:t>
            </a:fld>
            <a:endParaRPr lang="en-US"/>
          </a:p>
        </p:txBody>
      </p:sp>
    </p:spTree>
    <p:extLst>
      <p:ext uri="{BB962C8B-B14F-4D97-AF65-F5344CB8AC3E}">
        <p14:creationId xmlns:p14="http://schemas.microsoft.com/office/powerpoint/2010/main" val="3932163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Reformatted – picture cut off words</a:t>
            </a:r>
            <a:endParaRPr lang="en-US" dirty="0"/>
          </a:p>
        </p:txBody>
      </p:sp>
      <p:sp>
        <p:nvSpPr>
          <p:cNvPr id="4" name="Slide Number Placeholder 3"/>
          <p:cNvSpPr>
            <a:spLocks noGrp="1"/>
          </p:cNvSpPr>
          <p:nvPr>
            <p:ph type="sldNum" sz="quarter" idx="10"/>
          </p:nvPr>
        </p:nvSpPr>
        <p:spPr/>
        <p:txBody>
          <a:bodyPr/>
          <a:lstStyle/>
          <a:p>
            <a:fld id="{A898C551-7708-9B49-90E3-D153F408E572}" type="slidenum">
              <a:rPr lang="en-US" smtClean="0"/>
              <a:t>20</a:t>
            </a:fld>
            <a:endParaRPr lang="en-US"/>
          </a:p>
        </p:txBody>
      </p:sp>
    </p:spTree>
    <p:extLst>
      <p:ext uri="{BB962C8B-B14F-4D97-AF65-F5344CB8AC3E}">
        <p14:creationId xmlns:p14="http://schemas.microsoft.com/office/powerpoint/2010/main" val="3855366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Wednesday, November 4,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Wednesday, November 4,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Wednesday, November 4,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Wednesday, November 4,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Wednesday, November 4, 15</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Wednesday, November 4, 15</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Wednesday, November 4, 15</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Wednesday, November 4, 15</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Wednesday, November 4, 15</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Wednesday, November 4, 15</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November 4, 15</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Wednesday, November 4, 15</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mailto:info@asccc.org" TargetMode="Externa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www.asfccc.com" TargetMode="External"/><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hyperlink" Target="mailto:fosteraa@wlac.edu" TargetMode="External"/><Relationship Id="rId4" Type="http://schemas.openxmlformats.org/officeDocument/2006/relationships/hyperlink" Target="mailto:rutan_craig@sccollege.edu" TargetMode="External"/><Relationship Id="rId5" Type="http://schemas.openxmlformats.org/officeDocument/2006/relationships/hyperlink" Target="mailto:richard.mahon@rcc.edu" TargetMode="External"/><Relationship Id="rId6" Type="http://schemas.openxmlformats.org/officeDocument/2006/relationships/hyperlink" Target="mailto:lfarrell@msjc.edu" TargetMode="External"/><Relationship Id="rId7" Type="http://schemas.openxmlformats.org/officeDocument/2006/relationships/hyperlink" Target="mailto:julie@asccc.org" TargetMode="External"/><Relationship Id="rId1" Type="http://schemas.openxmlformats.org/officeDocument/2006/relationships/slideLayout" Target="../slideLayouts/slideLayout2.xml"/><Relationship Id="rId2" Type="http://schemas.openxmlformats.org/officeDocument/2006/relationships/hyperlink" Target="mailto:mayv@scc.losrios.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lstStyle/>
          <a:p>
            <a:pPr algn="ctr"/>
            <a:r>
              <a:rPr lang="en-US" sz="4000" cap="none" dirty="0" smtClean="0">
                <a:latin typeface="Times New Roman"/>
                <a:cs typeface="Times New Roman"/>
              </a:rPr>
              <a:t>Supporting the Work of the </a:t>
            </a:r>
            <a:br>
              <a:rPr lang="en-US" sz="4000" cap="none" dirty="0" smtClean="0">
                <a:latin typeface="Times New Roman"/>
                <a:cs typeface="Times New Roman"/>
              </a:rPr>
            </a:br>
            <a:r>
              <a:rPr lang="en-US" sz="4000" cap="none" dirty="0" smtClean="0">
                <a:latin typeface="Times New Roman"/>
                <a:cs typeface="Times New Roman"/>
              </a:rPr>
              <a:t>Academic Senate for California Community Colleges</a:t>
            </a:r>
            <a:endParaRPr lang="en-US" sz="2800" cap="none" dirty="0">
              <a:latin typeface="Times New Roman"/>
              <a:cs typeface="Times New Roman"/>
            </a:endParaRPr>
          </a:p>
        </p:txBody>
      </p:sp>
      <p:sp>
        <p:nvSpPr>
          <p:cNvPr id="3" name="Subtitle 2"/>
          <p:cNvSpPr>
            <a:spLocks noGrp="1"/>
          </p:cNvSpPr>
          <p:nvPr>
            <p:ph type="subTitle" idx="1"/>
          </p:nvPr>
        </p:nvSpPr>
        <p:spPr>
          <a:xfrm>
            <a:off x="685800" y="3451225"/>
            <a:ext cx="7848600" cy="2983442"/>
          </a:xfrm>
        </p:spPr>
        <p:txBody>
          <a:bodyPr>
            <a:normAutofit/>
          </a:bodyPr>
          <a:lstStyle/>
          <a:p>
            <a:endParaRPr lang="en-US" sz="2800" i="1" dirty="0" smtClean="0">
              <a:solidFill>
                <a:schemeClr val="accent1">
                  <a:lumMod val="75000"/>
                </a:schemeClr>
              </a:solidFill>
              <a:latin typeface="Times New Roman"/>
              <a:cs typeface="Times New Roman"/>
            </a:endParaRPr>
          </a:p>
          <a:p>
            <a:r>
              <a:rPr lang="en-US" sz="2800" i="1" dirty="0" err="1" smtClean="0">
                <a:solidFill>
                  <a:schemeClr val="accent1">
                    <a:lumMod val="75000"/>
                  </a:schemeClr>
                </a:solidFill>
                <a:latin typeface="Times New Roman"/>
                <a:cs typeface="Times New Roman"/>
              </a:rPr>
              <a:t>Ginni</a:t>
            </a:r>
            <a:r>
              <a:rPr lang="en-US" sz="2800" i="1" dirty="0" smtClean="0">
                <a:solidFill>
                  <a:schemeClr val="accent1">
                    <a:lumMod val="75000"/>
                  </a:schemeClr>
                </a:solidFill>
                <a:latin typeface="Times New Roman"/>
                <a:cs typeface="Times New Roman"/>
              </a:rPr>
              <a:t> May, AS Foundation President</a:t>
            </a:r>
          </a:p>
          <a:p>
            <a:r>
              <a:rPr lang="en-US" sz="2800" dirty="0" smtClean="0">
                <a:latin typeface="Times New Roman"/>
                <a:cs typeface="Times New Roman"/>
              </a:rPr>
              <a:t>2015 Fall Plenary Session</a:t>
            </a:r>
          </a:p>
          <a:p>
            <a:r>
              <a:rPr lang="en-US" sz="2800" dirty="0" smtClean="0">
                <a:latin typeface="Times New Roman"/>
                <a:cs typeface="Times New Roman"/>
              </a:rPr>
              <a:t>Irvine, Marriott</a:t>
            </a:r>
            <a:endParaRPr lang="en-US" sz="2800" dirty="0"/>
          </a:p>
          <a:p>
            <a:endParaRPr lang="en-US" sz="2800" dirty="0">
              <a:latin typeface="Times New Roman"/>
              <a:cs typeface="Times New Roman"/>
            </a:endParaRPr>
          </a:p>
        </p:txBody>
      </p:sp>
      <p:pic>
        <p:nvPicPr>
          <p:cNvPr id="7" name="Picture 6"/>
          <p:cNvPicPr>
            <a:picLocks noChangeAspect="1"/>
          </p:cNvPicPr>
          <p:nvPr/>
        </p:nvPicPr>
        <p:blipFill>
          <a:blip r:embed="rId3"/>
          <a:stretch>
            <a:fillRect/>
          </a:stretch>
        </p:blipFill>
        <p:spPr>
          <a:xfrm>
            <a:off x="128059" y="448734"/>
            <a:ext cx="3568700" cy="1092200"/>
          </a:xfrm>
          <a:prstGeom prst="rect">
            <a:avLst/>
          </a:prstGeom>
        </p:spPr>
      </p:pic>
      <p:pic>
        <p:nvPicPr>
          <p:cNvPr id="4" name="Picture 3"/>
          <p:cNvPicPr>
            <a:picLocks noChangeAspect="1"/>
          </p:cNvPicPr>
          <p:nvPr/>
        </p:nvPicPr>
        <p:blipFill>
          <a:blip r:embed="rId4"/>
          <a:stretch>
            <a:fillRect/>
          </a:stretch>
        </p:blipFill>
        <p:spPr>
          <a:xfrm>
            <a:off x="6824133" y="4555066"/>
            <a:ext cx="1710267" cy="1710267"/>
          </a:xfrm>
          <a:prstGeom prst="rect">
            <a:avLst/>
          </a:prstGeom>
        </p:spPr>
      </p:pic>
    </p:spTree>
    <p:extLst>
      <p:ext uri="{BB962C8B-B14F-4D97-AF65-F5344CB8AC3E}">
        <p14:creationId xmlns:p14="http://schemas.microsoft.com/office/powerpoint/2010/main" val="2571385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rPr>
              <a:t>Scholarships</a:t>
            </a:r>
            <a:endParaRPr lang="en-US" dirty="0">
              <a:latin typeface="Times New Roman"/>
            </a:endParaRPr>
          </a:p>
        </p:txBody>
      </p:sp>
      <p:sp>
        <p:nvSpPr>
          <p:cNvPr id="3" name="Content Placeholder 2"/>
          <p:cNvSpPr>
            <a:spLocks noGrp="1"/>
          </p:cNvSpPr>
          <p:nvPr>
            <p:ph idx="1"/>
          </p:nvPr>
        </p:nvSpPr>
        <p:spPr/>
        <p:txBody>
          <a:bodyPr>
            <a:normAutofit lnSpcReduction="10000"/>
          </a:bodyPr>
          <a:lstStyle/>
          <a:p>
            <a:pPr marL="0" indent="0">
              <a:buNone/>
            </a:pPr>
            <a:r>
              <a:rPr lang="en-US" sz="2800" dirty="0" smtClean="0">
                <a:latin typeface="Times New Roman"/>
                <a:cs typeface="Times New Roman"/>
              </a:rPr>
              <a:t>Part-time Scholarship winner </a:t>
            </a:r>
          </a:p>
          <a:p>
            <a:pPr marL="0" indent="0">
              <a:buNone/>
            </a:pPr>
            <a:r>
              <a:rPr lang="en-US" sz="2800" dirty="0">
                <a:latin typeface="Times New Roman"/>
                <a:cs typeface="Times New Roman"/>
              </a:rPr>
              <a:t> </a:t>
            </a:r>
            <a:r>
              <a:rPr lang="en-US" sz="2800" dirty="0" smtClean="0">
                <a:latin typeface="Times New Roman"/>
                <a:cs typeface="Times New Roman"/>
              </a:rPr>
              <a:t>  2015 Fall Plenary Session:</a:t>
            </a:r>
          </a:p>
          <a:p>
            <a:pPr marL="0" indent="0">
              <a:buNone/>
            </a:pPr>
            <a:r>
              <a:rPr lang="en-US" sz="2800" b="1" dirty="0">
                <a:latin typeface="Times New Roman"/>
                <a:cs typeface="Times New Roman"/>
              </a:rPr>
              <a:t> </a:t>
            </a:r>
            <a:r>
              <a:rPr lang="en-US" sz="2800" b="1" dirty="0" smtClean="0">
                <a:latin typeface="Times New Roman"/>
                <a:cs typeface="Times New Roman"/>
              </a:rPr>
              <a:t>      </a:t>
            </a:r>
            <a:r>
              <a:rPr lang="en-US" sz="2800" b="1" i="1" dirty="0" smtClean="0">
                <a:latin typeface="Times New Roman"/>
                <a:cs typeface="Times New Roman"/>
              </a:rPr>
              <a:t>Michelle </a:t>
            </a:r>
            <a:r>
              <a:rPr lang="en-US" sz="2800" b="1" i="1" dirty="0" err="1" smtClean="0">
                <a:latin typeface="Times New Roman"/>
                <a:cs typeface="Times New Roman"/>
              </a:rPr>
              <a:t>Livote</a:t>
            </a:r>
            <a:r>
              <a:rPr lang="en-US" sz="2800" i="1" dirty="0" smtClean="0">
                <a:latin typeface="Times New Roman"/>
                <a:cs typeface="Times New Roman"/>
              </a:rPr>
              <a:t>, ESL, </a:t>
            </a:r>
          </a:p>
          <a:p>
            <a:pPr marL="0" indent="0">
              <a:buNone/>
            </a:pPr>
            <a:r>
              <a:rPr lang="en-US" sz="2800" i="1" dirty="0">
                <a:latin typeface="Times New Roman"/>
                <a:cs typeface="Times New Roman"/>
              </a:rPr>
              <a:t> </a:t>
            </a:r>
            <a:r>
              <a:rPr lang="en-US" sz="2800" i="1" dirty="0" smtClean="0">
                <a:latin typeface="Times New Roman"/>
                <a:cs typeface="Times New Roman"/>
              </a:rPr>
              <a:t>      Orange </a:t>
            </a:r>
            <a:r>
              <a:rPr lang="en-US" sz="2800" i="1" dirty="0">
                <a:latin typeface="Times New Roman"/>
                <a:cs typeface="Times New Roman"/>
              </a:rPr>
              <a:t>Coast </a:t>
            </a:r>
            <a:r>
              <a:rPr lang="en-US" sz="2800" i="1" dirty="0" smtClean="0">
                <a:latin typeface="Times New Roman"/>
                <a:cs typeface="Times New Roman"/>
              </a:rPr>
              <a:t>College </a:t>
            </a:r>
          </a:p>
          <a:p>
            <a:pPr marL="0" indent="0">
              <a:buNone/>
            </a:pPr>
            <a:endParaRPr lang="en-US" sz="2800" i="1" dirty="0" smtClean="0">
              <a:latin typeface="Times New Roman"/>
              <a:cs typeface="Times New Roman"/>
            </a:endParaRPr>
          </a:p>
          <a:p>
            <a:r>
              <a:rPr lang="en-US" dirty="0">
                <a:latin typeface="Times New Roman"/>
                <a:cs typeface="Times New Roman"/>
              </a:rPr>
              <a:t>Scholarships are available for part time faculty members to Senate Institutes and Plenary Sessions. </a:t>
            </a:r>
          </a:p>
          <a:p>
            <a:pPr marL="0" indent="0">
              <a:buNone/>
            </a:pPr>
            <a:endParaRPr lang="en-US" dirty="0">
              <a:latin typeface="Times New Roman"/>
              <a:cs typeface="Times New Roman"/>
            </a:endParaRPr>
          </a:p>
          <a:p>
            <a:r>
              <a:rPr lang="en-US" dirty="0">
                <a:latin typeface="Times New Roman"/>
                <a:cs typeface="Times New Roman"/>
              </a:rPr>
              <a:t>Each local senate may nominate one part time faculty who has shown an interest in college governance and participated locally in professional activities.</a:t>
            </a:r>
          </a:p>
          <a:p>
            <a:pPr marL="0" indent="0">
              <a:buNone/>
            </a:pPr>
            <a:endParaRPr lang="en-US" dirty="0">
              <a:latin typeface="Times New Roman"/>
              <a:cs typeface="Times New Roman"/>
            </a:endParaRPr>
          </a:p>
          <a:p>
            <a:pPr marL="0" indent="0">
              <a:buNone/>
            </a:pPr>
            <a:endParaRPr lang="en-US" dirty="0">
              <a:latin typeface="Times New Roman"/>
              <a:cs typeface="Times New Roman"/>
            </a:endParaRPr>
          </a:p>
        </p:txBody>
      </p:sp>
      <p:pic>
        <p:nvPicPr>
          <p:cNvPr id="5" name="Picture 4"/>
          <p:cNvPicPr>
            <a:picLocks noChangeAspect="1"/>
          </p:cNvPicPr>
          <p:nvPr/>
        </p:nvPicPr>
        <p:blipFill>
          <a:blip r:embed="rId2"/>
          <a:stretch>
            <a:fillRect/>
          </a:stretch>
        </p:blipFill>
        <p:spPr>
          <a:xfrm>
            <a:off x="5139266" y="1397000"/>
            <a:ext cx="3327400" cy="2438400"/>
          </a:xfrm>
          <a:prstGeom prst="rect">
            <a:avLst/>
          </a:prstGeom>
        </p:spPr>
      </p:pic>
    </p:spTree>
    <p:extLst>
      <p:ext uri="{BB962C8B-B14F-4D97-AF65-F5344CB8AC3E}">
        <p14:creationId xmlns:p14="http://schemas.microsoft.com/office/powerpoint/2010/main" val="1021113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472"/>
            <a:ext cx="8229600" cy="990600"/>
          </a:xfrm>
        </p:spPr>
        <p:txBody>
          <a:bodyPr/>
          <a:lstStyle/>
          <a:p>
            <a:pPr algn="ctr"/>
            <a:r>
              <a:rPr lang="en-US" dirty="0" smtClean="0">
                <a:latin typeface="Times New Roman"/>
              </a:rPr>
              <a:t>Research</a:t>
            </a:r>
            <a:endParaRPr lang="en-US" dirty="0">
              <a:latin typeface="Times New Roman"/>
            </a:endParaRPr>
          </a:p>
        </p:txBody>
      </p:sp>
      <p:sp>
        <p:nvSpPr>
          <p:cNvPr id="3" name="Content Placeholder 2"/>
          <p:cNvSpPr>
            <a:spLocks noGrp="1"/>
          </p:cNvSpPr>
          <p:nvPr>
            <p:ph idx="1"/>
          </p:nvPr>
        </p:nvSpPr>
        <p:spPr>
          <a:xfrm>
            <a:off x="457200" y="1286931"/>
            <a:ext cx="8229600" cy="5359400"/>
          </a:xfrm>
        </p:spPr>
        <p:txBody>
          <a:bodyPr>
            <a:normAutofit lnSpcReduction="10000"/>
          </a:bodyPr>
          <a:lstStyle/>
          <a:p>
            <a:r>
              <a:rPr lang="en-US" u="sng" dirty="0">
                <a:latin typeface="Times New Roman"/>
                <a:cs typeface="Times New Roman"/>
              </a:rPr>
              <a:t>Impact of Full-time Faculty on Student Success</a:t>
            </a:r>
            <a:r>
              <a:rPr lang="en-US" u="sng" dirty="0" smtClean="0">
                <a:latin typeface="Times New Roman"/>
                <a:cs typeface="Times New Roman"/>
              </a:rPr>
              <a:t>:</a:t>
            </a:r>
            <a:r>
              <a:rPr lang="en-US" dirty="0">
                <a:latin typeface="Times New Roman"/>
                <a:cs typeface="Times New Roman"/>
              </a:rPr>
              <a:t> </a:t>
            </a:r>
            <a:endParaRPr lang="en-US" dirty="0" smtClean="0">
              <a:latin typeface="Times New Roman"/>
              <a:cs typeface="Times New Roman"/>
            </a:endParaRPr>
          </a:p>
          <a:p>
            <a:pPr lvl="1"/>
            <a:r>
              <a:rPr lang="en-US" sz="2200" dirty="0" smtClean="0">
                <a:latin typeface="Times New Roman"/>
                <a:cs typeface="Times New Roman"/>
              </a:rPr>
              <a:t>In </a:t>
            </a:r>
            <a:r>
              <a:rPr lang="en-US" sz="2200" dirty="0">
                <a:latin typeface="Times New Roman"/>
                <a:cs typeface="Times New Roman"/>
              </a:rPr>
              <a:t>partnership with </a:t>
            </a:r>
            <a:r>
              <a:rPr lang="en-US" sz="2200" dirty="0" smtClean="0">
                <a:latin typeface="Times New Roman"/>
                <a:cs typeface="Times New Roman"/>
              </a:rPr>
              <a:t>the Faculty Association for California </a:t>
            </a:r>
            <a:r>
              <a:rPr lang="en-US" sz="2200" dirty="0">
                <a:latin typeface="Times New Roman"/>
                <a:cs typeface="Times New Roman"/>
              </a:rPr>
              <a:t>Community Colleges (</a:t>
            </a:r>
            <a:r>
              <a:rPr lang="en-US" sz="2200" dirty="0" smtClean="0">
                <a:latin typeface="Times New Roman"/>
                <a:cs typeface="Times New Roman"/>
              </a:rPr>
              <a:t>FACCC).</a:t>
            </a:r>
          </a:p>
          <a:p>
            <a:pPr lvl="1"/>
            <a:r>
              <a:rPr lang="en-US" sz="2200" dirty="0" smtClean="0">
                <a:latin typeface="Times New Roman"/>
                <a:cs typeface="Times New Roman"/>
              </a:rPr>
              <a:t>Ian </a:t>
            </a:r>
            <a:r>
              <a:rPr lang="en-US" sz="2200" dirty="0">
                <a:latin typeface="Times New Roman"/>
                <a:cs typeface="Times New Roman"/>
              </a:rPr>
              <a:t>Walton, past ASCCC President and Greg Gilbert, past ASCCC Executive Committee Member are spearheading the </a:t>
            </a:r>
            <a:r>
              <a:rPr lang="en-US" sz="2200" dirty="0" smtClean="0">
                <a:latin typeface="Times New Roman"/>
                <a:cs typeface="Times New Roman"/>
              </a:rPr>
              <a:t>project.</a:t>
            </a:r>
          </a:p>
          <a:p>
            <a:endParaRPr lang="en-US" dirty="0">
              <a:latin typeface="Times New Roman"/>
              <a:cs typeface="Times New Roman"/>
            </a:endParaRPr>
          </a:p>
          <a:p>
            <a:r>
              <a:rPr lang="en-US" u="sng" dirty="0">
                <a:latin typeface="Times New Roman"/>
                <a:cs typeface="Times New Roman"/>
              </a:rPr>
              <a:t>Effective Practices for Hiring Diverse Faculty:</a:t>
            </a:r>
            <a:r>
              <a:rPr lang="en-US" b="1" dirty="0">
                <a:latin typeface="Times New Roman"/>
                <a:cs typeface="Times New Roman"/>
              </a:rPr>
              <a:t>  </a:t>
            </a:r>
            <a:endParaRPr lang="en-US" b="1" dirty="0" smtClean="0">
              <a:latin typeface="Times New Roman"/>
              <a:cs typeface="Times New Roman"/>
            </a:endParaRPr>
          </a:p>
          <a:p>
            <a:pPr lvl="1"/>
            <a:r>
              <a:rPr lang="en-US" sz="2200" dirty="0" smtClean="0">
                <a:latin typeface="Times New Roman"/>
                <a:cs typeface="Times New Roman"/>
              </a:rPr>
              <a:t>Initiated by ASCCC’s </a:t>
            </a:r>
            <a:r>
              <a:rPr lang="en-US" sz="2200" dirty="0">
                <a:latin typeface="Times New Roman"/>
                <a:cs typeface="Times New Roman"/>
              </a:rPr>
              <a:t>Equity and Diversity Action Committee (EDAC). </a:t>
            </a:r>
          </a:p>
          <a:p>
            <a:endParaRPr lang="en-US" dirty="0" smtClean="0">
              <a:latin typeface="Times New Roman"/>
              <a:cs typeface="Times New Roman"/>
            </a:endParaRPr>
          </a:p>
          <a:p>
            <a:r>
              <a:rPr lang="en-US" dirty="0" smtClean="0">
                <a:latin typeface="Times New Roman"/>
                <a:cs typeface="Times New Roman"/>
              </a:rPr>
              <a:t>Process:</a:t>
            </a:r>
          </a:p>
          <a:p>
            <a:pPr lvl="1"/>
            <a:r>
              <a:rPr lang="en-US" sz="2200" dirty="0">
                <a:latin typeface="Times New Roman"/>
                <a:cs typeface="Times New Roman"/>
              </a:rPr>
              <a:t>L</a:t>
            </a:r>
            <a:r>
              <a:rPr lang="en-US" sz="2200" dirty="0" smtClean="0">
                <a:latin typeface="Times New Roman"/>
                <a:cs typeface="Times New Roman"/>
              </a:rPr>
              <a:t>iterature review </a:t>
            </a:r>
            <a:endParaRPr lang="en-US" sz="2200" dirty="0">
              <a:latin typeface="Times New Roman"/>
              <a:cs typeface="Times New Roman"/>
            </a:endParaRPr>
          </a:p>
          <a:p>
            <a:pPr lvl="1"/>
            <a:r>
              <a:rPr lang="en-US" sz="2200" dirty="0" smtClean="0">
                <a:latin typeface="Times New Roman"/>
                <a:cs typeface="Times New Roman"/>
              </a:rPr>
              <a:t>Write grant for further research </a:t>
            </a:r>
            <a:endParaRPr lang="en-US" sz="2200" dirty="0">
              <a:latin typeface="Times New Roman"/>
              <a:cs typeface="Times New Roman"/>
            </a:endParaRPr>
          </a:p>
          <a:p>
            <a:pPr lvl="1"/>
            <a:r>
              <a:rPr lang="en-US" sz="2200" dirty="0" smtClean="0">
                <a:latin typeface="Times New Roman"/>
                <a:cs typeface="Times New Roman"/>
              </a:rPr>
              <a:t>Interested… email to </a:t>
            </a:r>
            <a:r>
              <a:rPr lang="en-US" sz="2200" dirty="0">
                <a:hlinkClick r:id="rId3"/>
              </a:rPr>
              <a:t>info@</a:t>
            </a:r>
            <a:r>
              <a:rPr lang="en-US" sz="2200" dirty="0" smtClean="0">
                <a:hlinkClick r:id="rId3"/>
              </a:rPr>
              <a:t>asccc.org</a:t>
            </a:r>
            <a:r>
              <a:rPr lang="en-US" sz="2200" dirty="0" smtClean="0"/>
              <a:t>.</a:t>
            </a:r>
            <a:endParaRPr lang="en-US" sz="2200" dirty="0">
              <a:latin typeface="Times New Roman"/>
              <a:cs typeface="Times New Roman"/>
            </a:endParaRPr>
          </a:p>
        </p:txBody>
      </p:sp>
      <p:pic>
        <p:nvPicPr>
          <p:cNvPr id="4" name="Picture 3"/>
          <p:cNvPicPr>
            <a:picLocks noChangeAspect="1"/>
          </p:cNvPicPr>
          <p:nvPr/>
        </p:nvPicPr>
        <p:blipFill>
          <a:blip r:embed="rId4"/>
          <a:stretch>
            <a:fillRect/>
          </a:stretch>
        </p:blipFill>
        <p:spPr>
          <a:xfrm>
            <a:off x="6451600" y="4461933"/>
            <a:ext cx="1828800" cy="1828800"/>
          </a:xfrm>
          <a:prstGeom prst="rect">
            <a:avLst/>
          </a:prstGeom>
        </p:spPr>
      </p:pic>
    </p:spTree>
    <p:extLst>
      <p:ext uri="{BB962C8B-B14F-4D97-AF65-F5344CB8AC3E}">
        <p14:creationId xmlns:p14="http://schemas.microsoft.com/office/powerpoint/2010/main" val="3776670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rPr>
              <a:t>AS Foundation Reception</a:t>
            </a:r>
            <a:endParaRPr lang="en-US" dirty="0">
              <a:latin typeface="Times New Roman"/>
            </a:endParaRPr>
          </a:p>
        </p:txBody>
      </p:sp>
      <p:sp>
        <p:nvSpPr>
          <p:cNvPr id="3" name="Content Placeholder 2"/>
          <p:cNvSpPr>
            <a:spLocks noGrp="1"/>
          </p:cNvSpPr>
          <p:nvPr>
            <p:ph idx="1"/>
          </p:nvPr>
        </p:nvSpPr>
        <p:spPr/>
        <p:txBody>
          <a:bodyPr/>
          <a:lstStyle/>
          <a:p>
            <a:pPr marL="0" indent="0">
              <a:buNone/>
            </a:pPr>
            <a:r>
              <a:rPr lang="en-US" dirty="0" smtClean="0">
                <a:latin typeface="Times New Roman"/>
              </a:rPr>
              <a:t>The AS Foundation sponsors a reception at each of the ASCCC plenary sessions, institutes, and academies.</a:t>
            </a:r>
          </a:p>
          <a:p>
            <a:pPr marL="0" indent="0">
              <a:buNone/>
            </a:pPr>
            <a:endParaRPr lang="en-US" dirty="0" smtClean="0">
              <a:latin typeface="Times New Roman"/>
            </a:endParaRPr>
          </a:p>
          <a:p>
            <a:r>
              <a:rPr lang="en-US" dirty="0">
                <a:latin typeface="Times New Roman"/>
              </a:rPr>
              <a:t>If you have donated to the AS Foundation or are wearing a foundation badge or T-shirt, you are invited to join the Foundation Directors for </a:t>
            </a:r>
            <a:r>
              <a:rPr lang="en-US" dirty="0" smtClean="0">
                <a:latin typeface="Times New Roman"/>
              </a:rPr>
              <a:t>hors </a:t>
            </a:r>
            <a:r>
              <a:rPr lang="en-US" dirty="0" err="1" smtClean="0">
                <a:latin typeface="Times New Roman"/>
              </a:rPr>
              <a:t>d’oevres</a:t>
            </a:r>
            <a:r>
              <a:rPr lang="en-US" dirty="0">
                <a:latin typeface="Times New Roman"/>
              </a:rPr>
              <a:t>, drinks, and </a:t>
            </a:r>
            <a:r>
              <a:rPr lang="en-US" dirty="0" smtClean="0">
                <a:latin typeface="Times New Roman"/>
              </a:rPr>
              <a:t>conversation</a:t>
            </a:r>
            <a:r>
              <a:rPr lang="en-US" b="1" dirty="0">
                <a:solidFill>
                  <a:srgbClr val="FF0000"/>
                </a:solidFill>
                <a:latin typeface="Times New Roman"/>
              </a:rPr>
              <a:t> </a:t>
            </a:r>
            <a:r>
              <a:rPr lang="en-US" b="1" dirty="0" smtClean="0">
                <a:solidFill>
                  <a:srgbClr val="FF0000"/>
                </a:solidFill>
                <a:latin typeface="Times New Roman"/>
              </a:rPr>
              <a:t>Friday evening</a:t>
            </a:r>
            <a:r>
              <a:rPr lang="en-US" dirty="0" smtClean="0">
                <a:latin typeface="Times New Roman"/>
              </a:rPr>
              <a:t>, November 6, </a:t>
            </a:r>
            <a:r>
              <a:rPr lang="en-US" dirty="0">
                <a:latin typeface="Times New Roman"/>
              </a:rPr>
              <a:t>5</a:t>
            </a:r>
            <a:r>
              <a:rPr lang="en-US" dirty="0" smtClean="0">
                <a:latin typeface="Times New Roman"/>
              </a:rPr>
              <a:t>:00 p.m.-6:00 p.m. </a:t>
            </a:r>
          </a:p>
        </p:txBody>
      </p:sp>
      <p:pic>
        <p:nvPicPr>
          <p:cNvPr id="4" name="Picture 3"/>
          <p:cNvPicPr>
            <a:picLocks noChangeAspect="1"/>
          </p:cNvPicPr>
          <p:nvPr/>
        </p:nvPicPr>
        <p:blipFill>
          <a:blip r:embed="rId2"/>
          <a:stretch>
            <a:fillRect/>
          </a:stretch>
        </p:blipFill>
        <p:spPr>
          <a:xfrm>
            <a:off x="2336800" y="4648200"/>
            <a:ext cx="4457700" cy="1828800"/>
          </a:xfrm>
          <a:prstGeom prst="rect">
            <a:avLst/>
          </a:prstGeom>
        </p:spPr>
      </p:pic>
    </p:spTree>
    <p:extLst>
      <p:ext uri="{BB962C8B-B14F-4D97-AF65-F5344CB8AC3E}">
        <p14:creationId xmlns:p14="http://schemas.microsoft.com/office/powerpoint/2010/main" val="2377028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latin typeface="Times New Roman"/>
              </a:rPr>
              <a:t>Area Competition for the Monkey Trophy!</a:t>
            </a:r>
            <a:endParaRPr lang="en-US" dirty="0">
              <a:latin typeface="Times New Roman"/>
            </a:endParaRPr>
          </a:p>
        </p:txBody>
      </p:sp>
      <p:sp>
        <p:nvSpPr>
          <p:cNvPr id="3" name="Content Placeholder 2"/>
          <p:cNvSpPr>
            <a:spLocks noGrp="1"/>
          </p:cNvSpPr>
          <p:nvPr>
            <p:ph idx="1"/>
          </p:nvPr>
        </p:nvSpPr>
        <p:spPr/>
        <p:txBody>
          <a:bodyPr>
            <a:normAutofit fontScale="92500" lnSpcReduction="10000"/>
          </a:bodyPr>
          <a:lstStyle/>
          <a:p>
            <a:pPr marL="0" lvl="0" indent="0">
              <a:buNone/>
            </a:pPr>
            <a:r>
              <a:rPr lang="en-US" dirty="0">
                <a:latin typeface="Times New Roman"/>
                <a:cs typeface="Times New Roman"/>
              </a:rPr>
              <a:t>R</a:t>
            </a:r>
            <a:r>
              <a:rPr lang="en-US" dirty="0" smtClean="0">
                <a:latin typeface="Times New Roman"/>
                <a:cs typeface="Times New Roman"/>
              </a:rPr>
              <a:t>affle </a:t>
            </a:r>
            <a:r>
              <a:rPr lang="en-US" dirty="0">
                <a:latin typeface="Times New Roman"/>
                <a:cs typeface="Times New Roman"/>
              </a:rPr>
              <a:t>drawing for each of the following </a:t>
            </a:r>
            <a:r>
              <a:rPr lang="en-US" b="1" dirty="0">
                <a:latin typeface="Times New Roman"/>
                <a:cs typeface="Times New Roman"/>
              </a:rPr>
              <a:t>5 prizes</a:t>
            </a:r>
            <a:r>
              <a:rPr lang="en-US" dirty="0">
                <a:latin typeface="Times New Roman"/>
                <a:cs typeface="Times New Roman"/>
              </a:rPr>
              <a:t>:</a:t>
            </a:r>
          </a:p>
          <a:p>
            <a:pPr lvl="0"/>
            <a:r>
              <a:rPr lang="en-US" dirty="0">
                <a:latin typeface="Times New Roman"/>
                <a:cs typeface="Times New Roman"/>
              </a:rPr>
              <a:t>Registration to any three ASCCC events through July 2016</a:t>
            </a:r>
          </a:p>
          <a:p>
            <a:pPr lvl="0"/>
            <a:r>
              <a:rPr lang="en-US" dirty="0">
                <a:latin typeface="Times New Roman"/>
                <a:cs typeface="Times New Roman"/>
              </a:rPr>
              <a:t>Registration to the 2016 Curriculum Institute</a:t>
            </a:r>
          </a:p>
          <a:p>
            <a:pPr lvl="0"/>
            <a:r>
              <a:rPr lang="en-US" dirty="0">
                <a:latin typeface="Times New Roman"/>
                <a:cs typeface="Times New Roman"/>
              </a:rPr>
              <a:t>Registration to the 2016 Accreditation Institute </a:t>
            </a:r>
          </a:p>
          <a:p>
            <a:pPr lvl="0"/>
            <a:r>
              <a:rPr lang="en-US" dirty="0">
                <a:latin typeface="Times New Roman"/>
                <a:cs typeface="Times New Roman"/>
              </a:rPr>
              <a:t>Registration to the 2016 Academic Academy </a:t>
            </a:r>
          </a:p>
          <a:p>
            <a:pPr lvl="0"/>
            <a:r>
              <a:rPr lang="en-US" dirty="0">
                <a:latin typeface="Times New Roman"/>
                <a:cs typeface="Times New Roman"/>
              </a:rPr>
              <a:t>Registration to the 2016 Faculty Leadership </a:t>
            </a:r>
            <a:r>
              <a:rPr lang="en-US" dirty="0" smtClean="0">
                <a:latin typeface="Times New Roman"/>
                <a:cs typeface="Times New Roman"/>
              </a:rPr>
              <a:t>Institute</a:t>
            </a:r>
          </a:p>
          <a:p>
            <a:pPr marL="0" lvl="0" indent="0">
              <a:buNone/>
            </a:pPr>
            <a:endParaRPr lang="en-US" dirty="0" smtClean="0">
              <a:latin typeface="Times New Roman"/>
              <a:cs typeface="Times New Roman"/>
            </a:endParaRPr>
          </a:p>
          <a:p>
            <a:pPr marL="0" lvl="0" indent="0">
              <a:buNone/>
            </a:pPr>
            <a:r>
              <a:rPr lang="en-US" dirty="0" smtClean="0">
                <a:latin typeface="Times New Roman"/>
                <a:cs typeface="Times New Roman"/>
              </a:rPr>
              <a:t>Raffle Tickets at Foundation Table:</a:t>
            </a:r>
          </a:p>
          <a:p>
            <a:pPr lvl="0"/>
            <a:r>
              <a:rPr lang="en-US" dirty="0">
                <a:latin typeface="Times New Roman"/>
                <a:cs typeface="Times New Roman"/>
              </a:rPr>
              <a:t>1 raffle ticket for $5</a:t>
            </a:r>
          </a:p>
          <a:p>
            <a:pPr lvl="0"/>
            <a:r>
              <a:rPr lang="en-US" dirty="0">
                <a:latin typeface="Times New Roman"/>
                <a:cs typeface="Times New Roman"/>
              </a:rPr>
              <a:t>5 raffle tickets for $20 </a:t>
            </a:r>
          </a:p>
          <a:p>
            <a:pPr lvl="0"/>
            <a:r>
              <a:rPr lang="en-US" sz="2800" b="1" dirty="0" smtClean="0">
                <a:latin typeface="Times New Roman"/>
                <a:cs typeface="Times New Roman"/>
              </a:rPr>
              <a:t>“10</a:t>
            </a:r>
            <a:r>
              <a:rPr lang="en-US" sz="2800" b="1" dirty="0">
                <a:latin typeface="Times New Roman"/>
                <a:cs typeface="Times New Roman"/>
              </a:rPr>
              <a:t>+</a:t>
            </a:r>
            <a:r>
              <a:rPr lang="en-US" sz="2800" b="1" dirty="0" smtClean="0">
                <a:latin typeface="Times New Roman"/>
                <a:cs typeface="Times New Roman"/>
              </a:rPr>
              <a:t>1” </a:t>
            </a:r>
            <a:r>
              <a:rPr lang="en-US" sz="2800" dirty="0">
                <a:latin typeface="Times New Roman"/>
                <a:cs typeface="Times New Roman"/>
              </a:rPr>
              <a:t>raffle tickets for $40</a:t>
            </a:r>
          </a:p>
          <a:p>
            <a:pPr marL="0" lvl="0" indent="0">
              <a:buNone/>
            </a:pPr>
            <a:r>
              <a:rPr lang="en-US" i="1" dirty="0" smtClean="0">
                <a:solidFill>
                  <a:srgbClr val="FF0000"/>
                </a:solidFill>
                <a:latin typeface="Times New Roman"/>
                <a:cs typeface="Times New Roman"/>
              </a:rPr>
              <a:t>                What a deal!</a:t>
            </a:r>
            <a:endParaRPr lang="en-US" i="1" dirty="0">
              <a:solidFill>
                <a:srgbClr val="FF0000"/>
              </a:solidFill>
              <a:latin typeface="Times New Roman"/>
              <a:cs typeface="Times New Roman"/>
            </a:endParaRPr>
          </a:p>
          <a:p>
            <a:pPr marL="0" indent="0">
              <a:buNone/>
            </a:pPr>
            <a:endParaRPr lang="en-US" dirty="0">
              <a:latin typeface="Times New Roman"/>
              <a:cs typeface="Times New Roman"/>
            </a:endParaRPr>
          </a:p>
        </p:txBody>
      </p:sp>
      <p:pic>
        <p:nvPicPr>
          <p:cNvPr id="5" name="Picture 4"/>
          <p:cNvPicPr>
            <a:picLocks noChangeAspect="1"/>
          </p:cNvPicPr>
          <p:nvPr/>
        </p:nvPicPr>
        <p:blipFill>
          <a:blip r:embed="rId2"/>
          <a:stretch>
            <a:fillRect/>
          </a:stretch>
        </p:blipFill>
        <p:spPr>
          <a:xfrm>
            <a:off x="5590235" y="4304103"/>
            <a:ext cx="2934481" cy="1952764"/>
          </a:xfrm>
          <a:prstGeom prst="rect">
            <a:avLst/>
          </a:prstGeom>
        </p:spPr>
      </p:pic>
    </p:spTree>
    <p:extLst>
      <p:ext uri="{BB962C8B-B14F-4D97-AF65-F5344CB8AC3E}">
        <p14:creationId xmlns:p14="http://schemas.microsoft.com/office/powerpoint/2010/main" val="1972303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rPr>
              <a:t>ASCCC and AS Foundation Logo Items</a:t>
            </a:r>
            <a:endParaRPr lang="en-US" dirty="0">
              <a:latin typeface="Times New Roman"/>
            </a:endParaRPr>
          </a:p>
        </p:txBody>
      </p:sp>
      <p:sp>
        <p:nvSpPr>
          <p:cNvPr id="3" name="Content Placeholder 2"/>
          <p:cNvSpPr>
            <a:spLocks noGrp="1"/>
          </p:cNvSpPr>
          <p:nvPr>
            <p:ph idx="1"/>
          </p:nvPr>
        </p:nvSpPr>
        <p:spPr/>
        <p:txBody>
          <a:bodyPr/>
          <a:lstStyle/>
          <a:p>
            <a:pPr marL="0" lvl="0" indent="0">
              <a:buNone/>
            </a:pPr>
            <a:r>
              <a:rPr lang="en-US" dirty="0" smtClean="0">
                <a:latin typeface="Times New Roman"/>
                <a:cs typeface="Times New Roman"/>
              </a:rPr>
              <a:t>Support the AS Foundation and enjoy your logo items with a recommended minimum donation:</a:t>
            </a:r>
          </a:p>
          <a:p>
            <a:pPr marL="0" lvl="0" indent="0">
              <a:buNone/>
            </a:pPr>
            <a:endParaRPr lang="en-US" dirty="0" smtClean="0">
              <a:latin typeface="Times New Roman"/>
              <a:cs typeface="Times New Roman"/>
            </a:endParaRPr>
          </a:p>
          <a:p>
            <a:pPr lvl="0"/>
            <a:r>
              <a:rPr lang="en-US" dirty="0" smtClean="0">
                <a:latin typeface="Times New Roman"/>
                <a:cs typeface="Times New Roman"/>
              </a:rPr>
              <a:t>T</a:t>
            </a:r>
            <a:r>
              <a:rPr lang="en-US" dirty="0">
                <a:latin typeface="Times New Roman"/>
                <a:cs typeface="Times New Roman"/>
              </a:rPr>
              <a:t>-Shirts - $20 donation</a:t>
            </a:r>
          </a:p>
          <a:p>
            <a:pPr lvl="0"/>
            <a:r>
              <a:rPr lang="en-US" dirty="0">
                <a:latin typeface="Times New Roman"/>
                <a:cs typeface="Times New Roman"/>
              </a:rPr>
              <a:t>Lanyards - $5 donation</a:t>
            </a:r>
          </a:p>
          <a:p>
            <a:pPr lvl="0"/>
            <a:r>
              <a:rPr lang="en-US" dirty="0">
                <a:latin typeface="Times New Roman"/>
                <a:cs typeface="Times New Roman"/>
              </a:rPr>
              <a:t>Pins - $10 donation</a:t>
            </a:r>
          </a:p>
          <a:p>
            <a:pPr lvl="0"/>
            <a:r>
              <a:rPr lang="en-US" dirty="0">
                <a:latin typeface="Times New Roman"/>
                <a:cs typeface="Times New Roman"/>
              </a:rPr>
              <a:t>and more…</a:t>
            </a:r>
          </a:p>
          <a:p>
            <a:pPr marL="0" indent="0">
              <a:buNone/>
            </a:pPr>
            <a:endParaRPr lang="en-US" dirty="0">
              <a:latin typeface="Times New Roman"/>
              <a:cs typeface="Times New Roman"/>
            </a:endParaRPr>
          </a:p>
        </p:txBody>
      </p:sp>
      <p:pic>
        <p:nvPicPr>
          <p:cNvPr id="4" name="Picture 3" descr="IMG_018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8247" y="2426167"/>
            <a:ext cx="2804040" cy="1751667"/>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IMG_018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782" y="4479570"/>
            <a:ext cx="3564435"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rot lat="0" lon="0" rev="1014000"/>
            </a:camera>
            <a:lightRig rig="contrasting" dir="t">
              <a:rot lat="0" lon="0" rev="3000000"/>
            </a:lightRig>
          </a:scene3d>
          <a:sp3d contourW="7620">
            <a:bevelT w="95250" h="31750"/>
            <a:contourClr>
              <a:srgbClr val="333333"/>
            </a:contourClr>
          </a:sp3d>
        </p:spPr>
      </p:pic>
      <p:pic>
        <p:nvPicPr>
          <p:cNvPr id="6" name="Content Placeholder 3" descr="IMG_0311.jpg"/>
          <p:cNvPicPr>
            <a:picLocks noGrp="1" noChangeAspect="1"/>
          </p:cNvPicPr>
          <p:nvPr/>
        </p:nvPicPr>
        <p:blipFill>
          <a:blip r:embed="rId4">
            <a:extLst>
              <a:ext uri="{28A0092B-C50C-407E-A947-70E740481C1C}">
                <a14:useLocalDpi xmlns:a14="http://schemas.microsoft.com/office/drawing/2010/main" val="0"/>
              </a:ext>
            </a:extLst>
          </a:blip>
          <a:srcRect l="6141" r="6141"/>
          <a:stretch>
            <a:fillRect/>
          </a:stretch>
        </p:blipFill>
        <p:spPr>
          <a:xfrm>
            <a:off x="5879443" y="4479570"/>
            <a:ext cx="1821034" cy="1997430"/>
          </a:xfrm>
          <a:prstGeom prst="rect">
            <a:avLst/>
          </a:prstGeom>
        </p:spPr>
      </p:pic>
    </p:spTree>
    <p:extLst>
      <p:ext uri="{BB962C8B-B14F-4D97-AF65-F5344CB8AC3E}">
        <p14:creationId xmlns:p14="http://schemas.microsoft.com/office/powerpoint/2010/main" val="3808020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rPr>
              <a:t>Spring Fling 2016</a:t>
            </a:r>
            <a:endParaRPr lang="en-US" dirty="0">
              <a:latin typeface="Times New Roman"/>
            </a:endParaRPr>
          </a:p>
        </p:txBody>
      </p:sp>
      <p:sp>
        <p:nvSpPr>
          <p:cNvPr id="3" name="Content Placeholder 2"/>
          <p:cNvSpPr>
            <a:spLocks noGrp="1"/>
          </p:cNvSpPr>
          <p:nvPr>
            <p:ph idx="1"/>
          </p:nvPr>
        </p:nvSpPr>
        <p:spPr>
          <a:xfrm>
            <a:off x="457200" y="1388533"/>
            <a:ext cx="8229600" cy="5088467"/>
          </a:xfrm>
        </p:spPr>
        <p:txBody>
          <a:bodyPr>
            <a:normAutofit/>
          </a:bodyPr>
          <a:lstStyle/>
          <a:p>
            <a:pPr marL="0" indent="0">
              <a:buNone/>
            </a:pPr>
            <a:r>
              <a:rPr lang="en-US" sz="2800" dirty="0" smtClean="0">
                <a:latin typeface="Times New Roman"/>
              </a:rPr>
              <a:t>AS Foundation event to take place at the 2016 Spring Plenary Session in Sacramento, CA…</a:t>
            </a:r>
          </a:p>
          <a:p>
            <a:pPr marL="0" indent="0" algn="ctr">
              <a:buNone/>
            </a:pPr>
            <a:r>
              <a:rPr lang="en-US" sz="2800" dirty="0" smtClean="0">
                <a:latin typeface="Times New Roman"/>
              </a:rPr>
              <a:t>Details coming soon!</a:t>
            </a:r>
            <a:endParaRPr lang="en-US" sz="2800" dirty="0">
              <a:latin typeface="Times New Roman"/>
            </a:endParaRPr>
          </a:p>
        </p:txBody>
      </p:sp>
      <p:pic>
        <p:nvPicPr>
          <p:cNvPr id="4" name="Picture 3"/>
          <p:cNvPicPr>
            <a:picLocks noChangeAspect="1"/>
          </p:cNvPicPr>
          <p:nvPr/>
        </p:nvPicPr>
        <p:blipFill>
          <a:blip r:embed="rId3"/>
          <a:stretch>
            <a:fillRect/>
          </a:stretch>
        </p:blipFill>
        <p:spPr>
          <a:xfrm>
            <a:off x="2644258" y="2997418"/>
            <a:ext cx="3913442" cy="3532047"/>
          </a:xfrm>
          <a:prstGeom prst="rect">
            <a:avLst/>
          </a:prstGeom>
        </p:spPr>
      </p:pic>
    </p:spTree>
    <p:extLst>
      <p:ext uri="{BB962C8B-B14F-4D97-AF65-F5344CB8AC3E}">
        <p14:creationId xmlns:p14="http://schemas.microsoft.com/office/powerpoint/2010/main" val="2025245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rPr>
              <a:t>Spring Fling 2015</a:t>
            </a:r>
            <a:endParaRPr lang="en-US" dirty="0">
              <a:latin typeface="Times New Roman"/>
            </a:endParaRPr>
          </a:p>
        </p:txBody>
      </p:sp>
      <p:pic>
        <p:nvPicPr>
          <p:cNvPr id="4" name="Content Placeholder 3"/>
          <p:cNvPicPr>
            <a:picLocks noGrp="1" noChangeAspect="1"/>
          </p:cNvPicPr>
          <p:nvPr>
            <p:ph idx="1"/>
          </p:nvPr>
        </p:nvPicPr>
        <p:blipFill>
          <a:blip r:embed="rId2"/>
          <a:srcRect t="5528" b="5528"/>
          <a:stretch>
            <a:fillRect/>
          </a:stretch>
        </p:blipFill>
        <p:spPr/>
      </p:pic>
    </p:spTree>
    <p:extLst>
      <p:ext uri="{BB962C8B-B14F-4D97-AF65-F5344CB8AC3E}">
        <p14:creationId xmlns:p14="http://schemas.microsoft.com/office/powerpoint/2010/main" val="2762427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rPr>
              <a:t>Spring Fling 2014</a:t>
            </a:r>
            <a:endParaRPr lang="en-US" dirty="0">
              <a:latin typeface="Times New Roman"/>
            </a:endParaRPr>
          </a:p>
        </p:txBody>
      </p:sp>
      <p:sp>
        <p:nvSpPr>
          <p:cNvPr id="3" name="Content Placeholder 2"/>
          <p:cNvSpPr>
            <a:spLocks noGrp="1"/>
          </p:cNvSpPr>
          <p:nvPr>
            <p:ph idx="1"/>
          </p:nvPr>
        </p:nvSpPr>
        <p:spPr>
          <a:xfrm>
            <a:off x="457199" y="2133600"/>
            <a:ext cx="8365067" cy="3522134"/>
          </a:xfrm>
        </p:spPr>
        <p:txBody>
          <a:bodyPr/>
          <a:lstStyle/>
          <a:p>
            <a:pPr marL="0" indent="0">
              <a:buNone/>
            </a:pPr>
            <a:endParaRPr lang="en-US" dirty="0"/>
          </a:p>
        </p:txBody>
      </p:sp>
      <p:pic>
        <p:nvPicPr>
          <p:cNvPr id="5" name="Content Placeholder 4" descr="Fling 3.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3000"/>
                    </a14:imgEffect>
                  </a14:imgLayer>
                </a14:imgProps>
              </a:ext>
              <a:ext uri="{28A0092B-C50C-407E-A947-70E740481C1C}">
                <a14:useLocalDpi xmlns:a14="http://schemas.microsoft.com/office/drawing/2010/main" val="0"/>
              </a:ext>
            </a:extLst>
          </a:blip>
          <a:srcRect l="-30624" r="-30624"/>
          <a:stretch>
            <a:fillRect/>
          </a:stretch>
        </p:blipFill>
        <p:spPr>
          <a:xfrm>
            <a:off x="-2196002" y="2133600"/>
            <a:ext cx="13580597" cy="3522134"/>
          </a:xfrm>
          <a:prstGeom prst="rect">
            <a:avLst/>
          </a:prstGeom>
        </p:spPr>
      </p:pic>
    </p:spTree>
    <p:extLst>
      <p:ext uri="{BB962C8B-B14F-4D97-AF65-F5344CB8AC3E}">
        <p14:creationId xmlns:p14="http://schemas.microsoft.com/office/powerpoint/2010/main" val="1580868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sz="4000" dirty="0" smtClean="0">
                <a:latin typeface="Times New Roman"/>
                <a:cs typeface="Times New Roman"/>
              </a:rPr>
              <a:t>$20,000					</a:t>
            </a:r>
            <a:r>
              <a:rPr lang="en-US" sz="1800" dirty="0" smtClean="0">
                <a:latin typeface="Times New Roman"/>
                <a:cs typeface="Times New Roman"/>
              </a:rPr>
              <a:t>     $20,000</a:t>
            </a:r>
            <a:endParaRPr lang="en-US" sz="4000" dirty="0" smtClean="0">
              <a:latin typeface="Times New Roman"/>
              <a:cs typeface="Times New Roman"/>
            </a:endParaRPr>
          </a:p>
          <a:p>
            <a:pPr marL="0" indent="0">
              <a:buNone/>
            </a:pPr>
            <a:endParaRPr lang="en-US" sz="1800" dirty="0" smtClean="0">
              <a:latin typeface="Times New Roman"/>
              <a:cs typeface="Times New Roman"/>
            </a:endParaRPr>
          </a:p>
          <a:p>
            <a:pPr marL="0" indent="0">
              <a:buNone/>
            </a:pPr>
            <a:endParaRPr lang="en-US" sz="2800" dirty="0" smtClean="0">
              <a:latin typeface="Times New Roman"/>
              <a:cs typeface="Times New Roman"/>
            </a:endParaRPr>
          </a:p>
          <a:p>
            <a:pPr marL="0" indent="0">
              <a:buNone/>
            </a:pPr>
            <a:r>
              <a:rPr lang="en-US" sz="1800" dirty="0">
                <a:latin typeface="Times New Roman"/>
                <a:cs typeface="Times New Roman"/>
              </a:rPr>
              <a:t>	</a:t>
            </a:r>
            <a:r>
              <a:rPr lang="en-US" sz="1800" dirty="0" smtClean="0">
                <a:latin typeface="Times New Roman"/>
                <a:cs typeface="Times New Roman"/>
              </a:rPr>
              <a:t>						     $10,000</a:t>
            </a:r>
          </a:p>
          <a:p>
            <a:pPr marL="0" indent="0">
              <a:buNone/>
            </a:pPr>
            <a:endParaRPr lang="en-US" sz="2800" dirty="0">
              <a:latin typeface="Times New Roman"/>
              <a:cs typeface="Times New Roman"/>
            </a:endParaRPr>
          </a:p>
          <a:p>
            <a:pPr marL="0" indent="0">
              <a:buNone/>
            </a:pPr>
            <a:endParaRPr lang="en-US" sz="2800" dirty="0" smtClean="0">
              <a:latin typeface="Times New Roman"/>
              <a:cs typeface="Times New Roman"/>
            </a:endParaRPr>
          </a:p>
          <a:p>
            <a:pPr marL="0" indent="0">
              <a:buNone/>
            </a:pPr>
            <a:endParaRPr lang="en-US" sz="2800" dirty="0">
              <a:latin typeface="Times New Roman"/>
              <a:cs typeface="Times New Roman"/>
            </a:endParaRPr>
          </a:p>
          <a:p>
            <a:pPr marL="0" indent="0">
              <a:buNone/>
            </a:pPr>
            <a:endParaRPr lang="en-US" sz="2800" dirty="0" smtClean="0">
              <a:latin typeface="Times New Roman"/>
              <a:cs typeface="Times New Roman"/>
            </a:endParaRPr>
          </a:p>
          <a:p>
            <a:r>
              <a:rPr lang="en-US" sz="3600" dirty="0" smtClean="0">
                <a:latin typeface="Times New Roman"/>
                <a:cs typeface="Times New Roman"/>
              </a:rPr>
              <a:t>Help us reach our goal…</a:t>
            </a:r>
            <a:endParaRPr lang="en-US" sz="3600" dirty="0">
              <a:latin typeface="Times New Roman"/>
              <a:cs typeface="Times New Roman"/>
            </a:endParaRPr>
          </a:p>
        </p:txBody>
      </p:sp>
      <p:pic>
        <p:nvPicPr>
          <p:cNvPr id="3" name="Picture 2"/>
          <p:cNvPicPr>
            <a:picLocks noChangeAspect="1"/>
          </p:cNvPicPr>
          <p:nvPr/>
        </p:nvPicPr>
        <p:blipFill>
          <a:blip r:embed="rId3"/>
          <a:stretch>
            <a:fillRect/>
          </a:stretch>
        </p:blipFill>
        <p:spPr>
          <a:xfrm>
            <a:off x="5181600" y="1600200"/>
            <a:ext cx="2019300" cy="4038600"/>
          </a:xfrm>
          <a:prstGeom prst="rect">
            <a:avLst/>
          </a:prstGeom>
        </p:spPr>
      </p:pic>
      <p:sp>
        <p:nvSpPr>
          <p:cNvPr id="9" name="Magnetic Disk 8"/>
          <p:cNvSpPr/>
          <p:nvPr/>
        </p:nvSpPr>
        <p:spPr>
          <a:xfrm>
            <a:off x="5712458" y="4245187"/>
            <a:ext cx="603675" cy="665480"/>
          </a:xfrm>
          <a:prstGeom prst="flowChartMagneticDisk">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Connector 6"/>
          <p:cNvSpPr/>
          <p:nvPr/>
        </p:nvSpPr>
        <p:spPr>
          <a:xfrm>
            <a:off x="5418667" y="4792980"/>
            <a:ext cx="1173480" cy="563880"/>
          </a:xfrm>
          <a:prstGeom prst="flowChartConnector">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pPr algn="ctr"/>
            <a:r>
              <a:rPr lang="en-US" dirty="0" smtClean="0">
                <a:latin typeface="Times New Roman"/>
              </a:rPr>
              <a:t>Fundraising Goal for 2015-16</a:t>
            </a:r>
            <a:endParaRPr lang="en-US" dirty="0">
              <a:latin typeface="Times New Roman"/>
            </a:endParaRPr>
          </a:p>
        </p:txBody>
      </p:sp>
      <p:pic>
        <p:nvPicPr>
          <p:cNvPr id="12" name="Picture 11"/>
          <p:cNvPicPr>
            <a:picLocks noChangeAspect="1"/>
          </p:cNvPicPr>
          <p:nvPr/>
        </p:nvPicPr>
        <p:blipFill>
          <a:blip r:embed="rId4"/>
          <a:stretch>
            <a:fillRect/>
          </a:stretch>
        </p:blipFill>
        <p:spPr>
          <a:xfrm>
            <a:off x="846667" y="2726691"/>
            <a:ext cx="3911599" cy="2183976"/>
          </a:xfrm>
          <a:prstGeom prst="rect">
            <a:avLst/>
          </a:prstGeom>
        </p:spPr>
      </p:pic>
    </p:spTree>
    <p:extLst>
      <p:ext uri="{BB962C8B-B14F-4D97-AF65-F5344CB8AC3E}">
        <p14:creationId xmlns:p14="http://schemas.microsoft.com/office/powerpoint/2010/main" val="66934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Times New Roman"/>
              </a:rPr>
              <a:t>Support the AS Foundation</a:t>
            </a:r>
            <a:endParaRPr lang="en-US" dirty="0">
              <a:latin typeface="Times New Roman"/>
            </a:endParaRPr>
          </a:p>
        </p:txBody>
      </p:sp>
      <p:sp>
        <p:nvSpPr>
          <p:cNvPr id="3" name="Content Placeholder 2"/>
          <p:cNvSpPr>
            <a:spLocks noGrp="1"/>
          </p:cNvSpPr>
          <p:nvPr>
            <p:ph idx="1"/>
          </p:nvPr>
        </p:nvSpPr>
        <p:spPr>
          <a:xfrm>
            <a:off x="338667" y="1381377"/>
            <a:ext cx="4792133" cy="5122333"/>
          </a:xfrm>
        </p:spPr>
        <p:txBody>
          <a:bodyPr>
            <a:normAutofit/>
          </a:bodyPr>
          <a:lstStyle/>
          <a:p>
            <a:pPr marL="0" indent="0" algn="ctr">
              <a:buNone/>
            </a:pPr>
            <a:r>
              <a:rPr lang="en-US" dirty="0" smtClean="0">
                <a:latin typeface="Times New Roman"/>
                <a:cs typeface="Times New Roman"/>
              </a:rPr>
              <a:t>Your generosity empowers faculty voice, facilitates ongoing professional development, and supports the broad engagement of the Academic Senate on issues facing our colleges and students.</a:t>
            </a:r>
            <a:endParaRPr lang="en-US" dirty="0">
              <a:latin typeface="Times New Roman"/>
              <a:cs typeface="Times New Roman"/>
            </a:endParaRPr>
          </a:p>
        </p:txBody>
      </p:sp>
      <p:pic>
        <p:nvPicPr>
          <p:cNvPr id="4" name="Picture 3"/>
          <p:cNvPicPr>
            <a:picLocks noChangeAspect="1"/>
          </p:cNvPicPr>
          <p:nvPr/>
        </p:nvPicPr>
        <p:blipFill>
          <a:blip r:embed="rId2"/>
          <a:stretch>
            <a:fillRect/>
          </a:stretch>
        </p:blipFill>
        <p:spPr>
          <a:xfrm>
            <a:off x="457200" y="3778753"/>
            <a:ext cx="4546188" cy="2724957"/>
          </a:xfrm>
          <a:prstGeom prst="rect">
            <a:avLst/>
          </a:prstGeom>
        </p:spPr>
      </p:pic>
      <p:pic>
        <p:nvPicPr>
          <p:cNvPr id="6" name="Picture 5"/>
          <p:cNvPicPr>
            <a:picLocks noChangeAspect="1"/>
          </p:cNvPicPr>
          <p:nvPr/>
        </p:nvPicPr>
        <p:blipFill>
          <a:blip r:embed="rId3"/>
          <a:stretch>
            <a:fillRect/>
          </a:stretch>
        </p:blipFill>
        <p:spPr>
          <a:xfrm>
            <a:off x="5274045" y="1381377"/>
            <a:ext cx="3412755" cy="5122333"/>
          </a:xfrm>
          <a:prstGeom prst="rect">
            <a:avLst/>
          </a:prstGeom>
        </p:spPr>
      </p:pic>
    </p:spTree>
    <p:extLst>
      <p:ext uri="{BB962C8B-B14F-4D97-AF65-F5344CB8AC3E}">
        <p14:creationId xmlns:p14="http://schemas.microsoft.com/office/powerpoint/2010/main" val="2695151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Times New Roman"/>
              </a:rPr>
              <a:t>Our Mission</a:t>
            </a:r>
            <a:endParaRPr lang="en-US" dirty="0">
              <a:latin typeface="Times New Roman"/>
            </a:endParaRPr>
          </a:p>
        </p:txBody>
      </p:sp>
      <p:sp>
        <p:nvSpPr>
          <p:cNvPr id="3" name="Content Placeholder 2"/>
          <p:cNvSpPr>
            <a:spLocks noGrp="1"/>
          </p:cNvSpPr>
          <p:nvPr>
            <p:ph idx="1"/>
          </p:nvPr>
        </p:nvSpPr>
        <p:spPr>
          <a:xfrm>
            <a:off x="4244730" y="1600200"/>
            <a:ext cx="4442070" cy="4876800"/>
          </a:xfrm>
        </p:spPr>
        <p:txBody>
          <a:bodyPr>
            <a:normAutofit/>
          </a:bodyPr>
          <a:lstStyle/>
          <a:p>
            <a:pPr marL="0" indent="0">
              <a:buNone/>
            </a:pPr>
            <a:r>
              <a:rPr lang="en-US" sz="2800" dirty="0">
                <a:latin typeface="Times New Roman"/>
                <a:cs typeface="Times New Roman"/>
              </a:rPr>
              <a:t>The mission of the Academic Senate Foundation for California Community Colleges is to enhance the excellence of the California community colleges by sustained support for professional development of the faculty in the furtherance of effective teaching and learning practices.</a:t>
            </a:r>
          </a:p>
        </p:txBody>
      </p:sp>
      <p:pic>
        <p:nvPicPr>
          <p:cNvPr id="5" name="Picture 4"/>
          <p:cNvPicPr>
            <a:picLocks noChangeAspect="1"/>
          </p:cNvPicPr>
          <p:nvPr/>
        </p:nvPicPr>
        <p:blipFill>
          <a:blip r:embed="rId2"/>
          <a:stretch>
            <a:fillRect/>
          </a:stretch>
        </p:blipFill>
        <p:spPr>
          <a:xfrm>
            <a:off x="457200" y="2345111"/>
            <a:ext cx="3547526" cy="3377862"/>
          </a:xfrm>
          <a:prstGeom prst="rect">
            <a:avLst/>
          </a:prstGeom>
        </p:spPr>
      </p:pic>
    </p:spTree>
    <p:extLst>
      <p:ext uri="{BB962C8B-B14F-4D97-AF65-F5344CB8AC3E}">
        <p14:creationId xmlns:p14="http://schemas.microsoft.com/office/powerpoint/2010/main" val="1010662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Times New Roman"/>
              </a:rPr>
              <a:t>Support the AS Foundation</a:t>
            </a:r>
            <a:endParaRPr lang="en-US" dirty="0">
              <a:latin typeface="Times New Roman"/>
            </a:endParaRPr>
          </a:p>
        </p:txBody>
      </p:sp>
      <p:sp>
        <p:nvSpPr>
          <p:cNvPr id="3" name="Content Placeholder 2"/>
          <p:cNvSpPr>
            <a:spLocks noGrp="1"/>
          </p:cNvSpPr>
          <p:nvPr>
            <p:ph idx="1"/>
          </p:nvPr>
        </p:nvSpPr>
        <p:spPr>
          <a:xfrm>
            <a:off x="457200" y="1600199"/>
            <a:ext cx="8229600" cy="5088467"/>
          </a:xfrm>
        </p:spPr>
        <p:txBody>
          <a:bodyPr>
            <a:normAutofit lnSpcReduction="10000"/>
          </a:bodyPr>
          <a:lstStyle/>
          <a:p>
            <a:r>
              <a:rPr lang="en-US" dirty="0" smtClean="0">
                <a:latin typeface="Times New Roman"/>
                <a:cs typeface="Times New Roman"/>
              </a:rPr>
              <a:t>LIFETIME</a:t>
            </a:r>
            <a:r>
              <a:rPr lang="en-US" dirty="0">
                <a:latin typeface="Times New Roman"/>
                <a:cs typeface="Times New Roman"/>
              </a:rPr>
              <a:t> GIVING TO THE FOUNDATION – $10,000</a:t>
            </a:r>
          </a:p>
          <a:p>
            <a:pPr marL="182880" lvl="1"/>
            <a:r>
              <a:rPr lang="en-US" sz="2400" dirty="0" smtClean="0">
                <a:latin typeface="Times New Roman"/>
                <a:cs typeface="Times New Roman"/>
              </a:rPr>
              <a:t>ANNUAL GIVING or </a:t>
            </a:r>
            <a:r>
              <a:rPr lang="en-US" sz="2400" dirty="0">
                <a:latin typeface="Times New Roman"/>
                <a:cs typeface="Times New Roman"/>
              </a:rPr>
              <a:t>MONTHLY ONGOING </a:t>
            </a:r>
            <a:r>
              <a:rPr lang="en-US" sz="2400" dirty="0" smtClean="0">
                <a:latin typeface="Times New Roman"/>
                <a:cs typeface="Times New Roman"/>
              </a:rPr>
              <a:t>GIVING to support the work of the Academic Senate for 2015-</a:t>
            </a:r>
            <a:r>
              <a:rPr lang="en-US" sz="2400" dirty="0">
                <a:latin typeface="Times New Roman"/>
                <a:cs typeface="Times New Roman"/>
              </a:rPr>
              <a:t>16 at </a:t>
            </a:r>
            <a:r>
              <a:rPr lang="en-US" sz="2400" dirty="0" smtClean="0">
                <a:latin typeface="Times New Roman"/>
                <a:cs typeface="Times New Roman"/>
                <a:hlinkClick r:id="rId3"/>
              </a:rPr>
              <a:t>www.asfccc.com</a:t>
            </a:r>
            <a:r>
              <a:rPr lang="en-US" sz="2400" dirty="0" smtClean="0">
                <a:solidFill>
                  <a:srgbClr val="820101"/>
                </a:solidFill>
                <a:latin typeface="Times New Roman"/>
                <a:cs typeface="Times New Roman"/>
              </a:rPr>
              <a:t>.</a:t>
            </a:r>
            <a:endParaRPr lang="en-US" sz="2400" dirty="0" smtClean="0">
              <a:latin typeface="Times New Roman"/>
              <a:cs typeface="Times New Roman"/>
            </a:endParaRPr>
          </a:p>
          <a:p>
            <a:pPr lvl="1"/>
            <a:r>
              <a:rPr lang="en-US" dirty="0" smtClean="0">
                <a:latin typeface="Times New Roman"/>
                <a:cs typeface="Times New Roman"/>
              </a:rPr>
              <a:t>Platinum</a:t>
            </a:r>
            <a:r>
              <a:rPr lang="en-US" dirty="0">
                <a:latin typeface="Times New Roman"/>
                <a:cs typeface="Times New Roman"/>
              </a:rPr>
              <a:t> – $1,000 donation</a:t>
            </a:r>
          </a:p>
          <a:p>
            <a:pPr lvl="1"/>
            <a:r>
              <a:rPr lang="en-US" dirty="0">
                <a:latin typeface="Times New Roman"/>
                <a:cs typeface="Times New Roman"/>
              </a:rPr>
              <a:t>Gold – $500 donation</a:t>
            </a:r>
          </a:p>
          <a:p>
            <a:pPr lvl="1"/>
            <a:r>
              <a:rPr lang="en-US" dirty="0">
                <a:latin typeface="Times New Roman"/>
                <a:cs typeface="Times New Roman"/>
              </a:rPr>
              <a:t>Silver – $250 donation</a:t>
            </a:r>
          </a:p>
          <a:p>
            <a:pPr lvl="1"/>
            <a:r>
              <a:rPr lang="en-US" dirty="0" smtClean="0">
                <a:solidFill>
                  <a:schemeClr val="accent1">
                    <a:lumMod val="75000"/>
                  </a:schemeClr>
                </a:solidFill>
                <a:latin typeface="Times New Roman"/>
                <a:cs typeface="Times New Roman"/>
              </a:rPr>
              <a:t>“10+1” </a:t>
            </a:r>
            <a:r>
              <a:rPr lang="en-US" dirty="0">
                <a:solidFill>
                  <a:schemeClr val="accent1">
                    <a:lumMod val="75000"/>
                  </a:schemeClr>
                </a:solidFill>
                <a:latin typeface="Times New Roman"/>
                <a:cs typeface="Times New Roman"/>
              </a:rPr>
              <a:t>M</a:t>
            </a:r>
            <a:r>
              <a:rPr lang="en-US" dirty="0" smtClean="0">
                <a:solidFill>
                  <a:schemeClr val="accent1">
                    <a:lumMod val="75000"/>
                  </a:schemeClr>
                </a:solidFill>
                <a:latin typeface="Times New Roman"/>
                <a:cs typeface="Times New Roman"/>
              </a:rPr>
              <a:t>onthly </a:t>
            </a:r>
            <a:r>
              <a:rPr lang="en-US" dirty="0">
                <a:solidFill>
                  <a:schemeClr val="accent1">
                    <a:lumMod val="75000"/>
                  </a:schemeClr>
                </a:solidFill>
                <a:latin typeface="Times New Roman"/>
                <a:cs typeface="Times New Roman"/>
              </a:rPr>
              <a:t>O</a:t>
            </a:r>
            <a:r>
              <a:rPr lang="en-US" dirty="0" smtClean="0">
                <a:solidFill>
                  <a:schemeClr val="accent1">
                    <a:lumMod val="75000"/>
                  </a:schemeClr>
                </a:solidFill>
                <a:latin typeface="Times New Roman"/>
                <a:cs typeface="Times New Roman"/>
              </a:rPr>
              <a:t>ngoing </a:t>
            </a:r>
            <a:r>
              <a:rPr lang="en-US" dirty="0">
                <a:solidFill>
                  <a:schemeClr val="accent1">
                    <a:lumMod val="75000"/>
                  </a:schemeClr>
                </a:solidFill>
                <a:latin typeface="Times New Roman"/>
                <a:cs typeface="Times New Roman"/>
              </a:rPr>
              <a:t>G</a:t>
            </a:r>
            <a:r>
              <a:rPr lang="en-US" dirty="0" smtClean="0">
                <a:solidFill>
                  <a:schemeClr val="accent1">
                    <a:lumMod val="75000"/>
                  </a:schemeClr>
                </a:solidFill>
                <a:latin typeface="Times New Roman"/>
                <a:cs typeface="Times New Roman"/>
              </a:rPr>
              <a:t>iving</a:t>
            </a:r>
          </a:p>
          <a:p>
            <a:pPr marL="182880" lvl="1"/>
            <a:r>
              <a:rPr lang="en-US" sz="2400" dirty="0" smtClean="0">
                <a:latin typeface="Times New Roman"/>
                <a:cs typeface="Times New Roman"/>
              </a:rPr>
              <a:t>Area </a:t>
            </a:r>
            <a:r>
              <a:rPr lang="en-US" sz="2400" dirty="0">
                <a:latin typeface="Times New Roman"/>
                <a:cs typeface="Times New Roman"/>
              </a:rPr>
              <a:t>Competition </a:t>
            </a:r>
            <a:r>
              <a:rPr lang="en-US" sz="2400" dirty="0" smtClean="0">
                <a:latin typeface="Times New Roman"/>
                <a:cs typeface="Times New Roman"/>
              </a:rPr>
              <a:t>(Monkey </a:t>
            </a:r>
            <a:r>
              <a:rPr lang="en-US" sz="2400" dirty="0">
                <a:latin typeface="Times New Roman"/>
                <a:cs typeface="Times New Roman"/>
              </a:rPr>
              <a:t>Trophy</a:t>
            </a:r>
            <a:r>
              <a:rPr lang="en-US" sz="2400" dirty="0" smtClean="0">
                <a:latin typeface="Times New Roman"/>
                <a:cs typeface="Times New Roman"/>
              </a:rPr>
              <a:t>! – Get your raffle tickets…) </a:t>
            </a:r>
          </a:p>
          <a:p>
            <a:pPr marL="182880" lvl="1"/>
            <a:r>
              <a:rPr lang="en-US" sz="2400" dirty="0" smtClean="0">
                <a:latin typeface="Times New Roman"/>
                <a:cs typeface="Times New Roman"/>
              </a:rPr>
              <a:t>Spring Fling (Stay Tuned…!)</a:t>
            </a:r>
          </a:p>
          <a:p>
            <a:pPr marL="182880" lvl="1"/>
            <a:r>
              <a:rPr lang="en-US" sz="2400" dirty="0" smtClean="0">
                <a:latin typeface="Times New Roman"/>
                <a:cs typeface="Times New Roman"/>
              </a:rPr>
              <a:t>Logo items (at the Foundation Table!)</a:t>
            </a:r>
          </a:p>
          <a:p>
            <a:pPr marL="182880" lvl="1"/>
            <a:r>
              <a:rPr lang="en-US" sz="2400" dirty="0" smtClean="0">
                <a:latin typeface="Times New Roman"/>
                <a:cs typeface="Times New Roman"/>
              </a:rPr>
              <a:t>Join FACCC (see </a:t>
            </a:r>
            <a:r>
              <a:rPr lang="en-US" sz="2400" dirty="0" err="1" smtClean="0">
                <a:latin typeface="Times New Roman"/>
                <a:cs typeface="Times New Roman"/>
              </a:rPr>
              <a:t>Shaaron</a:t>
            </a:r>
            <a:r>
              <a:rPr lang="en-US" sz="2400" dirty="0" smtClean="0">
                <a:latin typeface="Times New Roman"/>
                <a:cs typeface="Times New Roman"/>
              </a:rPr>
              <a:t> Vogel)</a:t>
            </a:r>
          </a:p>
          <a:p>
            <a:pPr marL="0" indent="0" algn="ctr">
              <a:buNone/>
            </a:pPr>
            <a:r>
              <a:rPr lang="en-US" sz="2800" i="1" dirty="0" smtClean="0">
                <a:solidFill>
                  <a:srgbClr val="820101"/>
                </a:solidFill>
                <a:latin typeface="Times New Roman"/>
                <a:cs typeface="Times New Roman"/>
              </a:rPr>
              <a:t>Contact any one of the Board of Directors</a:t>
            </a:r>
          </a:p>
          <a:p>
            <a:endParaRPr lang="en-US" dirty="0" smtClean="0">
              <a:latin typeface="Times New Roman"/>
              <a:cs typeface="Times New Roman"/>
            </a:endParaRPr>
          </a:p>
          <a:p>
            <a:endParaRPr lang="en-US" dirty="0">
              <a:latin typeface="Times New Roman"/>
              <a:cs typeface="Times New Roman"/>
            </a:endParaRPr>
          </a:p>
        </p:txBody>
      </p:sp>
      <p:pic>
        <p:nvPicPr>
          <p:cNvPr id="4" name="Picture 3"/>
          <p:cNvPicPr>
            <a:picLocks noChangeAspect="1"/>
          </p:cNvPicPr>
          <p:nvPr/>
        </p:nvPicPr>
        <p:blipFill>
          <a:blip r:embed="rId4"/>
          <a:stretch>
            <a:fillRect/>
          </a:stretch>
        </p:blipFill>
        <p:spPr>
          <a:xfrm>
            <a:off x="6137272" y="2887134"/>
            <a:ext cx="1664759" cy="1430867"/>
          </a:xfrm>
          <a:prstGeom prst="rect">
            <a:avLst/>
          </a:prstGeom>
        </p:spPr>
      </p:pic>
    </p:spTree>
    <p:extLst>
      <p:ext uri="{BB962C8B-B14F-4D97-AF65-F5344CB8AC3E}">
        <p14:creationId xmlns:p14="http://schemas.microsoft.com/office/powerpoint/2010/main" val="2466545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latin typeface="Times New Roman"/>
              </a:rPr>
              <a:t>Thank you!</a:t>
            </a:r>
            <a:endParaRPr lang="en-US" dirty="0">
              <a:latin typeface="Times New Roman"/>
            </a:endParaRPr>
          </a:p>
        </p:txBody>
      </p:sp>
      <p:sp>
        <p:nvSpPr>
          <p:cNvPr id="3" name="Content Placeholder 2"/>
          <p:cNvSpPr>
            <a:spLocks noGrp="1"/>
          </p:cNvSpPr>
          <p:nvPr>
            <p:ph idx="1"/>
          </p:nvPr>
        </p:nvSpPr>
        <p:spPr/>
        <p:txBody>
          <a:bodyPr>
            <a:normAutofit/>
          </a:bodyPr>
          <a:lstStyle/>
          <a:p>
            <a:pPr marL="0" indent="0" algn="ctr">
              <a:buNone/>
            </a:pPr>
            <a:r>
              <a:rPr lang="en-US" sz="2800" i="1" dirty="0" smtClean="0">
                <a:solidFill>
                  <a:srgbClr val="FF0000"/>
                </a:solidFill>
                <a:latin typeface="Times New Roman"/>
              </a:rPr>
              <a:t>Now, how many raffle tickets do </a:t>
            </a:r>
            <a:r>
              <a:rPr lang="en-US" sz="2800" b="1" i="1" dirty="0" smtClean="0">
                <a:solidFill>
                  <a:srgbClr val="FF0000"/>
                </a:solidFill>
                <a:latin typeface="Times New Roman"/>
              </a:rPr>
              <a:t>you</a:t>
            </a:r>
            <a:r>
              <a:rPr lang="en-US" sz="2800" i="1" dirty="0" smtClean="0">
                <a:solidFill>
                  <a:srgbClr val="FF0000"/>
                </a:solidFill>
                <a:latin typeface="Times New Roman"/>
              </a:rPr>
              <a:t> want?</a:t>
            </a:r>
          </a:p>
          <a:p>
            <a:pPr marL="0" indent="0" algn="ctr">
              <a:buNone/>
            </a:pPr>
            <a:endParaRPr lang="en-US" sz="2800" i="1" dirty="0">
              <a:solidFill>
                <a:srgbClr val="FF0000"/>
              </a:solidFill>
              <a:latin typeface="Times New Roman"/>
            </a:endParaRPr>
          </a:p>
          <a:p>
            <a:pPr marL="0" indent="0">
              <a:buNone/>
            </a:pPr>
            <a:r>
              <a:rPr lang="en-US" sz="2800" i="1" dirty="0">
                <a:solidFill>
                  <a:srgbClr val="FF0000"/>
                </a:solidFill>
                <a:latin typeface="Times New Roman"/>
              </a:rPr>
              <a:t>	</a:t>
            </a:r>
            <a:endParaRPr lang="en-US" sz="2800" b="1" i="1" dirty="0">
              <a:latin typeface="Times New Roman"/>
            </a:endParaRPr>
          </a:p>
          <a:p>
            <a:pPr marL="0" indent="0">
              <a:buNone/>
            </a:pPr>
            <a:endParaRPr lang="en-US" sz="2800" i="1" dirty="0">
              <a:solidFill>
                <a:srgbClr val="FF0000"/>
              </a:solidFill>
              <a:latin typeface="Times New Roman"/>
            </a:endParaRPr>
          </a:p>
        </p:txBody>
      </p:sp>
      <p:pic>
        <p:nvPicPr>
          <p:cNvPr id="6" name="Picture 5"/>
          <p:cNvPicPr>
            <a:picLocks noChangeAspect="1"/>
          </p:cNvPicPr>
          <p:nvPr/>
        </p:nvPicPr>
        <p:blipFill>
          <a:blip r:embed="rId2"/>
          <a:stretch>
            <a:fillRect/>
          </a:stretch>
        </p:blipFill>
        <p:spPr>
          <a:xfrm>
            <a:off x="3751105" y="4999567"/>
            <a:ext cx="4978400" cy="1638300"/>
          </a:xfrm>
          <a:prstGeom prst="rect">
            <a:avLst/>
          </a:prstGeom>
        </p:spPr>
      </p:pic>
      <p:pic>
        <p:nvPicPr>
          <p:cNvPr id="4" name="Picture 3"/>
          <p:cNvPicPr>
            <a:picLocks noChangeAspect="1"/>
          </p:cNvPicPr>
          <p:nvPr/>
        </p:nvPicPr>
        <p:blipFill>
          <a:blip r:embed="rId3"/>
          <a:stretch>
            <a:fillRect/>
          </a:stretch>
        </p:blipFill>
        <p:spPr>
          <a:xfrm>
            <a:off x="757767" y="3251200"/>
            <a:ext cx="2514600" cy="3225800"/>
          </a:xfrm>
          <a:prstGeom prst="rect">
            <a:avLst/>
          </a:prstGeom>
        </p:spPr>
      </p:pic>
      <p:sp>
        <p:nvSpPr>
          <p:cNvPr id="8" name="Oval Callout 7"/>
          <p:cNvSpPr/>
          <p:nvPr/>
        </p:nvSpPr>
        <p:spPr>
          <a:xfrm>
            <a:off x="1607821" y="2413000"/>
            <a:ext cx="1664546" cy="838200"/>
          </a:xfrm>
          <a:prstGeom prst="wedgeEllipseCallout">
            <a:avLst/>
          </a:prstGeom>
          <a:ln/>
        </p:spPr>
        <p:style>
          <a:lnRef idx="1">
            <a:schemeClr val="accent1"/>
          </a:lnRef>
          <a:fillRef idx="3">
            <a:schemeClr val="accent1"/>
          </a:fillRef>
          <a:effectRef idx="2">
            <a:schemeClr val="accent1"/>
          </a:effectRef>
          <a:fontRef idx="minor">
            <a:schemeClr val="lt1"/>
          </a:fontRef>
        </p:style>
        <p:txBody>
          <a:bodyPr/>
          <a:lstStyle/>
          <a:p>
            <a:r>
              <a:rPr lang="en-US" sz="2400" b="1" dirty="0">
                <a:latin typeface="Times New Roman"/>
              </a:rPr>
              <a:t>“10+1”</a:t>
            </a:r>
          </a:p>
        </p:txBody>
      </p:sp>
      <p:pic>
        <p:nvPicPr>
          <p:cNvPr id="10" name="Picture 9"/>
          <p:cNvPicPr>
            <a:picLocks noChangeAspect="1"/>
          </p:cNvPicPr>
          <p:nvPr/>
        </p:nvPicPr>
        <p:blipFill>
          <a:blip r:embed="rId4"/>
          <a:stretch>
            <a:fillRect/>
          </a:stretch>
        </p:blipFill>
        <p:spPr>
          <a:xfrm>
            <a:off x="5020733" y="2709333"/>
            <a:ext cx="2895600" cy="1879600"/>
          </a:xfrm>
          <a:prstGeom prst="rect">
            <a:avLst/>
          </a:prstGeom>
        </p:spPr>
      </p:pic>
    </p:spTree>
    <p:extLst>
      <p:ext uri="{BB962C8B-B14F-4D97-AF65-F5344CB8AC3E}">
        <p14:creationId xmlns:p14="http://schemas.microsoft.com/office/powerpoint/2010/main" val="393885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rPr>
              <a:t>Board of Directors</a:t>
            </a:r>
            <a:endParaRPr lang="en-US" dirty="0">
              <a:latin typeface="Times New Roman"/>
            </a:endParaRPr>
          </a:p>
        </p:txBody>
      </p:sp>
      <p:sp>
        <p:nvSpPr>
          <p:cNvPr id="3" name="Content Placeholder 2"/>
          <p:cNvSpPr>
            <a:spLocks noGrp="1"/>
          </p:cNvSpPr>
          <p:nvPr>
            <p:ph idx="1"/>
          </p:nvPr>
        </p:nvSpPr>
        <p:spPr>
          <a:xfrm>
            <a:off x="457200" y="1600199"/>
            <a:ext cx="8229600" cy="4651591"/>
          </a:xfrm>
        </p:spPr>
        <p:txBody>
          <a:bodyPr numCol="2">
            <a:normAutofit fontScale="85000" lnSpcReduction="20000"/>
          </a:bodyPr>
          <a:lstStyle/>
          <a:p>
            <a:pPr marL="0" indent="0">
              <a:buNone/>
            </a:pPr>
            <a:r>
              <a:rPr lang="en-US" i="1" dirty="0">
                <a:latin typeface="Times New Roman"/>
                <a:cs typeface="Times New Roman"/>
              </a:rPr>
              <a:t>President</a:t>
            </a:r>
            <a:r>
              <a:rPr lang="en-US" dirty="0">
                <a:latin typeface="Times New Roman"/>
                <a:cs typeface="Times New Roman"/>
              </a:rPr>
              <a:t>: </a:t>
            </a:r>
          </a:p>
          <a:p>
            <a:pPr marL="0" indent="0">
              <a:buNone/>
            </a:pPr>
            <a:r>
              <a:rPr lang="en-US" dirty="0" err="1">
                <a:latin typeface="Times New Roman"/>
                <a:cs typeface="Times New Roman"/>
              </a:rPr>
              <a:t>Ginni</a:t>
            </a:r>
            <a:r>
              <a:rPr lang="en-US" dirty="0">
                <a:latin typeface="Times New Roman"/>
                <a:cs typeface="Times New Roman"/>
              </a:rPr>
              <a:t> </a:t>
            </a:r>
            <a:r>
              <a:rPr lang="en-US" dirty="0" smtClean="0">
                <a:latin typeface="Times New Roman"/>
                <a:cs typeface="Times New Roman"/>
              </a:rPr>
              <a:t>May</a:t>
            </a:r>
          </a:p>
          <a:p>
            <a:pPr marL="0" indent="0">
              <a:buNone/>
            </a:pPr>
            <a:r>
              <a:rPr lang="en-US" dirty="0" smtClean="0">
                <a:latin typeface="Times New Roman"/>
                <a:cs typeface="Times New Roman"/>
                <a:hlinkClick r:id="rId2"/>
              </a:rPr>
              <a:t>mayv@scc.losrios.edu</a:t>
            </a:r>
            <a:endParaRPr lang="en-US" dirty="0" smtClean="0">
              <a:latin typeface="Times New Roman"/>
              <a:cs typeface="Times New Roman"/>
            </a:endParaRPr>
          </a:p>
          <a:p>
            <a:pPr marL="0" indent="0">
              <a:buNone/>
            </a:pPr>
            <a:r>
              <a:rPr lang="en-US" dirty="0" smtClean="0">
                <a:latin typeface="Times New Roman"/>
                <a:cs typeface="Times New Roman"/>
              </a:rPr>
              <a:t>ASCCC </a:t>
            </a:r>
            <a:r>
              <a:rPr lang="en-US" dirty="0">
                <a:latin typeface="Times New Roman"/>
                <a:cs typeface="Times New Roman"/>
              </a:rPr>
              <a:t>North Representative</a:t>
            </a:r>
          </a:p>
          <a:p>
            <a:pPr marL="0" indent="0">
              <a:buNone/>
            </a:pPr>
            <a:r>
              <a:rPr lang="en-US" dirty="0">
                <a:latin typeface="Times New Roman"/>
                <a:cs typeface="Times New Roman"/>
              </a:rPr>
              <a:t> </a:t>
            </a:r>
          </a:p>
          <a:p>
            <a:pPr marL="0" indent="0">
              <a:buNone/>
            </a:pPr>
            <a:r>
              <a:rPr lang="en-US" i="1" dirty="0">
                <a:latin typeface="Times New Roman"/>
                <a:cs typeface="Times New Roman"/>
              </a:rPr>
              <a:t>Secretary</a:t>
            </a:r>
            <a:r>
              <a:rPr lang="en-US" dirty="0">
                <a:latin typeface="Times New Roman"/>
                <a:cs typeface="Times New Roman"/>
              </a:rPr>
              <a:t>: </a:t>
            </a:r>
          </a:p>
          <a:p>
            <a:pPr marL="0" indent="0">
              <a:buNone/>
            </a:pPr>
            <a:r>
              <a:rPr lang="en-US" dirty="0">
                <a:latin typeface="Times New Roman"/>
                <a:cs typeface="Times New Roman"/>
              </a:rPr>
              <a:t>Adrienne </a:t>
            </a:r>
            <a:r>
              <a:rPr lang="en-US" dirty="0" smtClean="0">
                <a:latin typeface="Times New Roman"/>
                <a:cs typeface="Times New Roman"/>
              </a:rPr>
              <a:t>Foster</a:t>
            </a:r>
          </a:p>
          <a:p>
            <a:pPr marL="0" indent="0">
              <a:buNone/>
            </a:pPr>
            <a:r>
              <a:rPr lang="en-US" dirty="0">
                <a:latin typeface="Times New Roman"/>
                <a:cs typeface="Times New Roman"/>
                <a:hlinkClick r:id="rId3"/>
              </a:rPr>
              <a:t>fosteraa@</a:t>
            </a:r>
            <a:r>
              <a:rPr lang="en-US" dirty="0" smtClean="0">
                <a:latin typeface="Times New Roman"/>
                <a:cs typeface="Times New Roman"/>
                <a:hlinkClick r:id="rId3"/>
              </a:rPr>
              <a:t>wlac.edu</a:t>
            </a:r>
            <a:endParaRPr lang="en-US" dirty="0" smtClean="0">
              <a:latin typeface="Times New Roman"/>
              <a:cs typeface="Times New Roman"/>
            </a:endParaRPr>
          </a:p>
          <a:p>
            <a:pPr marL="0" indent="0">
              <a:buNone/>
            </a:pPr>
            <a:r>
              <a:rPr lang="en-US" dirty="0" smtClean="0">
                <a:latin typeface="Times New Roman"/>
                <a:cs typeface="Times New Roman"/>
              </a:rPr>
              <a:t>ASCCC </a:t>
            </a:r>
            <a:r>
              <a:rPr lang="en-US" dirty="0">
                <a:latin typeface="Times New Roman"/>
                <a:cs typeface="Times New Roman"/>
              </a:rPr>
              <a:t>South Representative</a:t>
            </a:r>
          </a:p>
          <a:p>
            <a:pPr marL="0" indent="0">
              <a:buNone/>
            </a:pPr>
            <a:r>
              <a:rPr lang="en-US" dirty="0">
                <a:latin typeface="Times New Roman"/>
                <a:cs typeface="Times New Roman"/>
              </a:rPr>
              <a:t> </a:t>
            </a:r>
          </a:p>
          <a:p>
            <a:pPr marL="0" indent="0">
              <a:buNone/>
            </a:pPr>
            <a:r>
              <a:rPr lang="en-US" i="1" dirty="0" smtClean="0">
                <a:latin typeface="Times New Roman"/>
                <a:cs typeface="Times New Roman"/>
              </a:rPr>
              <a:t>Treasurer</a:t>
            </a:r>
            <a:r>
              <a:rPr lang="en-US" dirty="0" smtClean="0">
                <a:latin typeface="Times New Roman"/>
                <a:cs typeface="Times New Roman"/>
              </a:rPr>
              <a:t>: </a:t>
            </a:r>
            <a:endParaRPr lang="en-US" dirty="0">
              <a:latin typeface="Times New Roman"/>
              <a:cs typeface="Times New Roman"/>
            </a:endParaRPr>
          </a:p>
          <a:p>
            <a:pPr marL="0" indent="0">
              <a:buNone/>
            </a:pPr>
            <a:r>
              <a:rPr lang="en-US" dirty="0">
                <a:latin typeface="Times New Roman"/>
                <a:cs typeface="Times New Roman"/>
              </a:rPr>
              <a:t>Craig </a:t>
            </a:r>
            <a:r>
              <a:rPr lang="en-US" dirty="0" err="1" smtClean="0">
                <a:latin typeface="Times New Roman"/>
                <a:cs typeface="Times New Roman"/>
              </a:rPr>
              <a:t>Rutan</a:t>
            </a:r>
            <a:endParaRPr lang="en-US" dirty="0" smtClean="0">
              <a:latin typeface="Times New Roman"/>
              <a:cs typeface="Times New Roman"/>
            </a:endParaRPr>
          </a:p>
          <a:p>
            <a:pPr marL="0" indent="0">
              <a:buNone/>
            </a:pPr>
            <a:r>
              <a:rPr lang="en-US" dirty="0">
                <a:latin typeface="Times New Roman"/>
                <a:cs typeface="Times New Roman"/>
                <a:hlinkClick r:id="rId4"/>
              </a:rPr>
              <a:t>rutan_craig@</a:t>
            </a:r>
            <a:r>
              <a:rPr lang="en-US" dirty="0" smtClean="0">
                <a:latin typeface="Times New Roman"/>
                <a:cs typeface="Times New Roman"/>
                <a:hlinkClick r:id="rId4"/>
              </a:rPr>
              <a:t>sccollege.edu</a:t>
            </a:r>
            <a:endParaRPr lang="en-US" dirty="0" smtClean="0">
              <a:latin typeface="Times New Roman"/>
              <a:cs typeface="Times New Roman"/>
            </a:endParaRPr>
          </a:p>
          <a:p>
            <a:pPr marL="0" indent="0">
              <a:buNone/>
            </a:pPr>
            <a:r>
              <a:rPr lang="en-US" dirty="0" smtClean="0">
                <a:latin typeface="Times New Roman"/>
                <a:cs typeface="Times New Roman"/>
              </a:rPr>
              <a:t>ASCCC </a:t>
            </a:r>
            <a:r>
              <a:rPr lang="en-US" dirty="0">
                <a:latin typeface="Times New Roman"/>
                <a:cs typeface="Times New Roman"/>
              </a:rPr>
              <a:t>Area D Representative</a:t>
            </a:r>
          </a:p>
          <a:p>
            <a:pPr marL="0" indent="0">
              <a:buNone/>
            </a:pPr>
            <a:r>
              <a:rPr lang="en-US" dirty="0">
                <a:latin typeface="Times New Roman"/>
                <a:cs typeface="Times New Roman"/>
              </a:rPr>
              <a:t> </a:t>
            </a:r>
          </a:p>
          <a:p>
            <a:pPr marL="0" indent="0">
              <a:buNone/>
            </a:pPr>
            <a:r>
              <a:rPr lang="en-US" i="1" dirty="0">
                <a:latin typeface="Times New Roman"/>
                <a:cs typeface="Times New Roman"/>
              </a:rPr>
              <a:t>Director</a:t>
            </a:r>
            <a:r>
              <a:rPr lang="en-US" dirty="0">
                <a:latin typeface="Times New Roman"/>
                <a:cs typeface="Times New Roman"/>
              </a:rPr>
              <a:t>: </a:t>
            </a:r>
          </a:p>
          <a:p>
            <a:pPr marL="0" indent="0">
              <a:buNone/>
            </a:pPr>
            <a:r>
              <a:rPr lang="en-US" dirty="0">
                <a:latin typeface="Times New Roman"/>
                <a:cs typeface="Times New Roman"/>
              </a:rPr>
              <a:t>Richard </a:t>
            </a:r>
            <a:r>
              <a:rPr lang="en-US" dirty="0" smtClean="0">
                <a:latin typeface="Times New Roman"/>
                <a:cs typeface="Times New Roman"/>
              </a:rPr>
              <a:t>Mahon</a:t>
            </a:r>
          </a:p>
          <a:p>
            <a:pPr marL="0" indent="0">
              <a:buNone/>
            </a:pPr>
            <a:r>
              <a:rPr lang="en-US" dirty="0">
                <a:latin typeface="Times New Roman"/>
                <a:cs typeface="Times New Roman"/>
                <a:hlinkClick r:id="rId5"/>
              </a:rPr>
              <a:t>richard.mahon@</a:t>
            </a:r>
            <a:r>
              <a:rPr lang="en-US" dirty="0" smtClean="0">
                <a:latin typeface="Times New Roman"/>
                <a:cs typeface="Times New Roman"/>
                <a:hlinkClick r:id="rId5"/>
              </a:rPr>
              <a:t>rcc.edu</a:t>
            </a:r>
            <a:endParaRPr lang="en-US" dirty="0" smtClean="0">
              <a:latin typeface="Times New Roman"/>
              <a:cs typeface="Times New Roman"/>
            </a:endParaRPr>
          </a:p>
          <a:p>
            <a:pPr marL="0" indent="0">
              <a:buNone/>
            </a:pPr>
            <a:r>
              <a:rPr lang="en-US" dirty="0" smtClean="0">
                <a:latin typeface="Times New Roman"/>
                <a:cs typeface="Times New Roman"/>
              </a:rPr>
              <a:t>Riverside </a:t>
            </a:r>
            <a:r>
              <a:rPr lang="en-US" dirty="0">
                <a:latin typeface="Times New Roman"/>
                <a:cs typeface="Times New Roman"/>
              </a:rPr>
              <a:t>City College</a:t>
            </a:r>
          </a:p>
          <a:p>
            <a:pPr marL="0" indent="0">
              <a:buNone/>
            </a:pPr>
            <a:r>
              <a:rPr lang="en-US" dirty="0">
                <a:latin typeface="Times New Roman"/>
                <a:cs typeface="Times New Roman"/>
              </a:rPr>
              <a:t> </a:t>
            </a:r>
          </a:p>
          <a:p>
            <a:pPr marL="0" indent="0">
              <a:buNone/>
            </a:pPr>
            <a:r>
              <a:rPr lang="en-US" i="1" dirty="0">
                <a:latin typeface="Times New Roman"/>
                <a:cs typeface="Times New Roman"/>
              </a:rPr>
              <a:t>Director</a:t>
            </a:r>
            <a:r>
              <a:rPr lang="en-US" dirty="0">
                <a:latin typeface="Times New Roman"/>
                <a:cs typeface="Times New Roman"/>
              </a:rPr>
              <a:t>: </a:t>
            </a:r>
          </a:p>
          <a:p>
            <a:pPr marL="0" indent="0">
              <a:buNone/>
            </a:pPr>
            <a:r>
              <a:rPr lang="en-US" dirty="0">
                <a:latin typeface="Times New Roman"/>
                <a:cs typeface="Times New Roman"/>
              </a:rPr>
              <a:t>Lorraine Slattery-</a:t>
            </a:r>
            <a:r>
              <a:rPr lang="en-US" dirty="0" smtClean="0">
                <a:latin typeface="Times New Roman"/>
                <a:cs typeface="Times New Roman"/>
              </a:rPr>
              <a:t>Farrell</a:t>
            </a:r>
          </a:p>
          <a:p>
            <a:pPr marL="0" indent="0">
              <a:buNone/>
            </a:pPr>
            <a:r>
              <a:rPr lang="en-US" dirty="0">
                <a:latin typeface="Times New Roman"/>
                <a:cs typeface="Times New Roman"/>
                <a:hlinkClick r:id="rId6"/>
              </a:rPr>
              <a:t>lfarrell@</a:t>
            </a:r>
            <a:r>
              <a:rPr lang="en-US" dirty="0" smtClean="0">
                <a:latin typeface="Times New Roman"/>
                <a:cs typeface="Times New Roman"/>
                <a:hlinkClick r:id="rId6"/>
              </a:rPr>
              <a:t>msjc.edu</a:t>
            </a:r>
            <a:endParaRPr lang="en-US" dirty="0">
              <a:latin typeface="Times New Roman"/>
              <a:cs typeface="Times New Roman"/>
            </a:endParaRPr>
          </a:p>
          <a:p>
            <a:pPr marL="0" indent="0">
              <a:buNone/>
            </a:pPr>
            <a:r>
              <a:rPr lang="en-US" dirty="0">
                <a:latin typeface="Times New Roman"/>
                <a:cs typeface="Times New Roman"/>
              </a:rPr>
              <a:t> </a:t>
            </a:r>
            <a:r>
              <a:rPr lang="en-US" dirty="0" smtClean="0">
                <a:latin typeface="Times New Roman"/>
                <a:cs typeface="Times New Roman"/>
              </a:rPr>
              <a:t>Mt</a:t>
            </a:r>
            <a:r>
              <a:rPr lang="en-US" dirty="0">
                <a:latin typeface="Times New Roman"/>
                <a:cs typeface="Times New Roman"/>
              </a:rPr>
              <a:t>. San Jacinto College</a:t>
            </a:r>
          </a:p>
          <a:p>
            <a:pPr marL="0" indent="0">
              <a:buNone/>
            </a:pPr>
            <a:r>
              <a:rPr lang="en-US" dirty="0">
                <a:latin typeface="Times New Roman"/>
                <a:cs typeface="Times New Roman"/>
              </a:rPr>
              <a:t> </a:t>
            </a:r>
          </a:p>
          <a:p>
            <a:pPr marL="0" indent="0">
              <a:buNone/>
            </a:pPr>
            <a:r>
              <a:rPr lang="en-US" i="1" dirty="0">
                <a:latin typeface="Times New Roman"/>
                <a:cs typeface="Times New Roman"/>
              </a:rPr>
              <a:t>Executive Director</a:t>
            </a:r>
            <a:r>
              <a:rPr lang="en-US" dirty="0">
                <a:latin typeface="Times New Roman"/>
                <a:cs typeface="Times New Roman"/>
              </a:rPr>
              <a:t>: </a:t>
            </a:r>
          </a:p>
          <a:p>
            <a:pPr marL="0" indent="0">
              <a:buNone/>
            </a:pPr>
            <a:r>
              <a:rPr lang="en-US" dirty="0">
                <a:latin typeface="Times New Roman"/>
                <a:cs typeface="Times New Roman"/>
              </a:rPr>
              <a:t>Julie </a:t>
            </a:r>
            <a:r>
              <a:rPr lang="en-US" dirty="0" smtClean="0">
                <a:latin typeface="Times New Roman"/>
                <a:cs typeface="Times New Roman"/>
              </a:rPr>
              <a:t>Adams</a:t>
            </a:r>
          </a:p>
          <a:p>
            <a:pPr marL="0" indent="0">
              <a:buNone/>
            </a:pPr>
            <a:r>
              <a:rPr lang="en-US" dirty="0">
                <a:latin typeface="Times New Roman"/>
                <a:cs typeface="Times New Roman"/>
                <a:hlinkClick r:id="rId7"/>
              </a:rPr>
              <a:t>julie@</a:t>
            </a:r>
            <a:r>
              <a:rPr lang="en-US" dirty="0" smtClean="0">
                <a:latin typeface="Times New Roman"/>
                <a:cs typeface="Times New Roman"/>
                <a:hlinkClick r:id="rId7"/>
              </a:rPr>
              <a:t>asccc.org</a:t>
            </a:r>
            <a:endParaRPr lang="en-US" dirty="0" smtClean="0">
              <a:latin typeface="Times New Roman"/>
              <a:cs typeface="Times New Roman"/>
            </a:endParaRPr>
          </a:p>
          <a:p>
            <a:pPr marL="0" indent="0">
              <a:buNone/>
            </a:pPr>
            <a:r>
              <a:rPr lang="en-US" dirty="0" smtClean="0">
                <a:latin typeface="Times New Roman"/>
                <a:cs typeface="Times New Roman"/>
              </a:rPr>
              <a:t>ASCCC </a:t>
            </a:r>
            <a:r>
              <a:rPr lang="en-US" dirty="0">
                <a:latin typeface="Times New Roman"/>
                <a:cs typeface="Times New Roman"/>
              </a:rPr>
              <a:t>Executive Director </a:t>
            </a:r>
          </a:p>
        </p:txBody>
      </p:sp>
    </p:spTree>
    <p:extLst>
      <p:ext uri="{BB962C8B-B14F-4D97-AF65-F5344CB8AC3E}">
        <p14:creationId xmlns:p14="http://schemas.microsoft.com/office/powerpoint/2010/main" val="1097397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Times New Roman"/>
              </a:rPr>
              <a:t>Sneak Preview</a:t>
            </a:r>
            <a:endParaRPr lang="en-US" dirty="0">
              <a:latin typeface="Times New Roman"/>
            </a:endParaRPr>
          </a:p>
        </p:txBody>
      </p:sp>
      <p:sp>
        <p:nvSpPr>
          <p:cNvPr id="3" name="Content Placeholder 2"/>
          <p:cNvSpPr>
            <a:spLocks noGrp="1"/>
          </p:cNvSpPr>
          <p:nvPr>
            <p:ph idx="1"/>
          </p:nvPr>
        </p:nvSpPr>
        <p:spPr>
          <a:xfrm>
            <a:off x="457200" y="1532467"/>
            <a:ext cx="3810000" cy="4876800"/>
          </a:xfrm>
        </p:spPr>
        <p:txBody>
          <a:bodyPr>
            <a:normAutofit/>
          </a:bodyPr>
          <a:lstStyle/>
          <a:p>
            <a:pPr marL="0" indent="0" algn="ctr">
              <a:buNone/>
            </a:pPr>
            <a:endParaRPr lang="en-US" sz="2800" dirty="0" smtClean="0">
              <a:latin typeface="Times New Roman"/>
              <a:cs typeface="Times New Roman"/>
            </a:endParaRPr>
          </a:p>
          <a:p>
            <a:pPr marL="0" indent="0" algn="ctr">
              <a:buNone/>
            </a:pPr>
            <a:r>
              <a:rPr lang="en-US" sz="3200" b="1" dirty="0" smtClean="0">
                <a:latin typeface="Times New Roman"/>
                <a:cs typeface="Times New Roman"/>
              </a:rPr>
              <a:t>Area Competition</a:t>
            </a:r>
          </a:p>
          <a:p>
            <a:pPr marL="0" indent="0" algn="ctr">
              <a:buNone/>
            </a:pPr>
            <a:endParaRPr lang="en-US" sz="2800" dirty="0" smtClean="0">
              <a:latin typeface="Times New Roman"/>
              <a:cs typeface="Times New Roman"/>
            </a:endParaRPr>
          </a:p>
          <a:p>
            <a:pPr marL="0" indent="0" algn="ctr">
              <a:buNone/>
            </a:pPr>
            <a:r>
              <a:rPr lang="en-US" sz="3200" b="1" dirty="0" smtClean="0">
                <a:solidFill>
                  <a:schemeClr val="accent6">
                    <a:lumMod val="60000"/>
                    <a:lumOff val="40000"/>
                  </a:schemeClr>
                </a:solidFill>
                <a:latin typeface="Times New Roman"/>
                <a:cs typeface="Times New Roman"/>
              </a:rPr>
              <a:t>Monkey Trophy</a:t>
            </a:r>
          </a:p>
          <a:p>
            <a:pPr marL="0" indent="0" algn="ctr">
              <a:buNone/>
            </a:pPr>
            <a:endParaRPr lang="en-US" sz="2800" dirty="0" smtClean="0">
              <a:latin typeface="Times New Roman"/>
              <a:cs typeface="Times New Roman"/>
            </a:endParaRPr>
          </a:p>
          <a:p>
            <a:pPr marL="0" indent="0" algn="ctr">
              <a:buNone/>
            </a:pPr>
            <a:r>
              <a:rPr lang="en-US" sz="2800" i="1" dirty="0" smtClean="0">
                <a:latin typeface="Times New Roman"/>
                <a:cs typeface="Times New Roman"/>
              </a:rPr>
              <a:t>Which </a:t>
            </a:r>
            <a:r>
              <a:rPr lang="en-US" sz="2800" i="1" dirty="0">
                <a:latin typeface="Times New Roman"/>
                <a:cs typeface="Times New Roman"/>
              </a:rPr>
              <a:t>area will it be this year? </a:t>
            </a:r>
          </a:p>
          <a:p>
            <a:pPr marL="0" indent="0" algn="ctr">
              <a:buNone/>
            </a:pPr>
            <a:endParaRPr lang="en-US" sz="2800" dirty="0" smtClean="0">
              <a:latin typeface="Times New Roman"/>
              <a:cs typeface="Times New Roman"/>
            </a:endParaRPr>
          </a:p>
          <a:p>
            <a:pPr marL="0" indent="0" algn="ctr">
              <a:buNone/>
            </a:pPr>
            <a:r>
              <a:rPr lang="en-US" sz="2800" dirty="0" smtClean="0">
                <a:latin typeface="Times New Roman"/>
                <a:cs typeface="Times New Roman"/>
              </a:rPr>
              <a:t>A</a:t>
            </a:r>
            <a:r>
              <a:rPr lang="en-US" sz="2800" dirty="0">
                <a:latin typeface="Times New Roman"/>
                <a:cs typeface="Times New Roman"/>
              </a:rPr>
              <a:t>, B, C, or D?</a:t>
            </a:r>
          </a:p>
          <a:p>
            <a:pPr marL="0" indent="0">
              <a:buNone/>
            </a:pPr>
            <a:endParaRPr lang="en-US" sz="2800" dirty="0">
              <a:latin typeface="Times New Roman"/>
              <a:cs typeface="Times New Roman"/>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53467" y="1848786"/>
            <a:ext cx="4413849" cy="4712881"/>
          </a:xfrm>
          <a:prstGeom prst="rect">
            <a:avLst/>
          </a:prstGeom>
        </p:spPr>
      </p:pic>
    </p:spTree>
    <p:extLst>
      <p:ext uri="{BB962C8B-B14F-4D97-AF65-F5344CB8AC3E}">
        <p14:creationId xmlns:p14="http://schemas.microsoft.com/office/powerpoint/2010/main" val="1045998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Times New Roman"/>
              </a:rPr>
              <a:t>What we do</a:t>
            </a:r>
            <a:endParaRPr lang="en-US" dirty="0">
              <a:latin typeface="Times New Roman"/>
            </a:endParaRPr>
          </a:p>
        </p:txBody>
      </p:sp>
      <p:sp>
        <p:nvSpPr>
          <p:cNvPr id="3" name="Content Placeholder 2"/>
          <p:cNvSpPr>
            <a:spLocks noGrp="1"/>
          </p:cNvSpPr>
          <p:nvPr>
            <p:ph idx="1"/>
          </p:nvPr>
        </p:nvSpPr>
        <p:spPr/>
        <p:txBody>
          <a:bodyPr>
            <a:normAutofit lnSpcReduction="10000"/>
          </a:bodyPr>
          <a:lstStyle/>
          <a:p>
            <a:r>
              <a:rPr lang="en-US" sz="2800" dirty="0" smtClean="0">
                <a:latin typeface="Times New Roman"/>
                <a:cs typeface="Times New Roman"/>
              </a:rPr>
              <a:t>Professional Development College (PDC)</a:t>
            </a:r>
          </a:p>
          <a:p>
            <a:r>
              <a:rPr lang="en-US" sz="2800" dirty="0" smtClean="0">
                <a:latin typeface="Times New Roman"/>
                <a:cs typeface="Times New Roman"/>
              </a:rPr>
              <a:t>Scholarships</a:t>
            </a:r>
          </a:p>
          <a:p>
            <a:r>
              <a:rPr lang="en-US" sz="2800" dirty="0" smtClean="0">
                <a:latin typeface="Times New Roman"/>
                <a:cs typeface="Times New Roman"/>
              </a:rPr>
              <a:t>Research</a:t>
            </a:r>
          </a:p>
          <a:p>
            <a:endParaRPr lang="en-US" sz="2800" dirty="0" smtClean="0">
              <a:latin typeface="Times New Roman"/>
              <a:cs typeface="Times New Roman"/>
            </a:endParaRPr>
          </a:p>
          <a:p>
            <a:endParaRPr lang="en-US" sz="2800" dirty="0">
              <a:latin typeface="Times New Roman"/>
              <a:cs typeface="Times New Roman"/>
            </a:endParaRPr>
          </a:p>
          <a:p>
            <a:pPr marL="0" indent="0">
              <a:buNone/>
            </a:pPr>
            <a:endParaRPr lang="en-US" sz="2800" dirty="0">
              <a:latin typeface="Times New Roman"/>
              <a:cs typeface="Times New Roman"/>
            </a:endParaRPr>
          </a:p>
          <a:p>
            <a:r>
              <a:rPr lang="en-US" sz="2800" dirty="0" smtClean="0">
                <a:latin typeface="Times New Roman"/>
                <a:cs typeface="Times New Roman"/>
              </a:rPr>
              <a:t>Receptions</a:t>
            </a:r>
          </a:p>
          <a:p>
            <a:r>
              <a:rPr lang="en-US" sz="2800" dirty="0" smtClean="0">
                <a:latin typeface="Times New Roman"/>
                <a:cs typeface="Times New Roman"/>
              </a:rPr>
              <a:t>Area Competition</a:t>
            </a:r>
          </a:p>
          <a:p>
            <a:r>
              <a:rPr lang="en-US" sz="2800" dirty="0">
                <a:latin typeface="Times New Roman"/>
                <a:cs typeface="Times New Roman"/>
              </a:rPr>
              <a:t>Logo Items</a:t>
            </a:r>
          </a:p>
          <a:p>
            <a:r>
              <a:rPr lang="en-US" sz="2800" dirty="0" smtClean="0">
                <a:latin typeface="Times New Roman"/>
                <a:cs typeface="Times New Roman"/>
              </a:rPr>
              <a:t>Spring Fling</a:t>
            </a:r>
            <a:endParaRPr lang="en-US" sz="2800" dirty="0">
              <a:latin typeface="Times New Roman"/>
              <a:cs typeface="Times New Roman"/>
            </a:endParaRPr>
          </a:p>
        </p:txBody>
      </p:sp>
      <p:pic>
        <p:nvPicPr>
          <p:cNvPr id="4" name="Picture 3"/>
          <p:cNvPicPr>
            <a:picLocks noChangeAspect="1"/>
          </p:cNvPicPr>
          <p:nvPr/>
        </p:nvPicPr>
        <p:blipFill>
          <a:blip r:embed="rId2"/>
          <a:stretch>
            <a:fillRect/>
          </a:stretch>
        </p:blipFill>
        <p:spPr>
          <a:xfrm>
            <a:off x="4416148" y="2644500"/>
            <a:ext cx="3321293" cy="3078967"/>
          </a:xfrm>
          <a:prstGeom prst="rect">
            <a:avLst/>
          </a:prstGeom>
        </p:spPr>
      </p:pic>
    </p:spTree>
    <p:extLst>
      <p:ext uri="{BB962C8B-B14F-4D97-AF65-F5344CB8AC3E}">
        <p14:creationId xmlns:p14="http://schemas.microsoft.com/office/powerpoint/2010/main" val="3512278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a:rPr>
              <a:t>Professional Development College (PDC)</a:t>
            </a:r>
            <a:endParaRPr lang="en-US" dirty="0">
              <a:latin typeface="Times New Roman"/>
            </a:endParaRPr>
          </a:p>
        </p:txBody>
      </p:sp>
      <p:sp>
        <p:nvSpPr>
          <p:cNvPr id="3" name="Content Placeholder 2"/>
          <p:cNvSpPr>
            <a:spLocks noGrp="1"/>
          </p:cNvSpPr>
          <p:nvPr>
            <p:ph idx="1"/>
          </p:nvPr>
        </p:nvSpPr>
        <p:spPr>
          <a:xfrm>
            <a:off x="457200" y="1430869"/>
            <a:ext cx="8229600" cy="5105397"/>
          </a:xfrm>
        </p:spPr>
        <p:txBody>
          <a:bodyPr>
            <a:normAutofit lnSpcReduction="10000"/>
          </a:bodyPr>
          <a:lstStyle/>
          <a:p>
            <a:pPr marL="0" indent="0">
              <a:buNone/>
            </a:pPr>
            <a:r>
              <a:rPr lang="en-US" sz="2800" dirty="0" smtClean="0">
                <a:latin typeface="Times New Roman"/>
                <a:cs typeface="Times New Roman"/>
              </a:rPr>
              <a:t>What is it?</a:t>
            </a:r>
          </a:p>
          <a:p>
            <a:pPr marL="0" indent="0">
              <a:buNone/>
            </a:pPr>
            <a:r>
              <a:rPr lang="en-US" dirty="0" smtClean="0">
                <a:latin typeface="Times New Roman"/>
                <a:cs typeface="Times New Roman"/>
              </a:rPr>
              <a:t>A resource to assist </a:t>
            </a:r>
            <a:r>
              <a:rPr lang="en-US" dirty="0">
                <a:latin typeface="Times New Roman"/>
                <a:cs typeface="Times New Roman"/>
              </a:rPr>
              <a:t>faculty in developing the knowledge and skills necessary to become strong academic leaders for their colleges and districts as well as for the California Community College </a:t>
            </a:r>
            <a:r>
              <a:rPr lang="en-US" dirty="0" smtClean="0">
                <a:latin typeface="Times New Roman"/>
                <a:cs typeface="Times New Roman"/>
              </a:rPr>
              <a:t>system</a:t>
            </a:r>
          </a:p>
          <a:p>
            <a:endParaRPr lang="en-US" dirty="0">
              <a:latin typeface="Times New Roman"/>
              <a:cs typeface="Times New Roman"/>
            </a:endParaRPr>
          </a:p>
          <a:p>
            <a:pPr marL="0" indent="0">
              <a:buNone/>
            </a:pPr>
            <a:r>
              <a:rPr lang="en-US" sz="2600" dirty="0" smtClean="0">
                <a:latin typeface="Times New Roman"/>
                <a:cs typeface="Times New Roman"/>
              </a:rPr>
              <a:t>What does it do?</a:t>
            </a:r>
          </a:p>
          <a:p>
            <a:pPr marL="0" indent="0">
              <a:buNone/>
            </a:pPr>
            <a:r>
              <a:rPr lang="en-US" dirty="0">
                <a:latin typeface="Times New Roman"/>
                <a:cs typeface="Times New Roman"/>
              </a:rPr>
              <a:t>P</a:t>
            </a:r>
            <a:r>
              <a:rPr lang="en-US" dirty="0" smtClean="0">
                <a:latin typeface="Times New Roman"/>
                <a:cs typeface="Times New Roman"/>
              </a:rPr>
              <a:t>rovides </a:t>
            </a:r>
            <a:r>
              <a:rPr lang="en-US" dirty="0">
                <a:latin typeface="Times New Roman"/>
                <a:cs typeface="Times New Roman"/>
              </a:rPr>
              <a:t>opportunities for faculty </a:t>
            </a:r>
            <a:r>
              <a:rPr lang="en-US" dirty="0" smtClean="0">
                <a:latin typeface="Times New Roman"/>
                <a:cs typeface="Times New Roman"/>
              </a:rPr>
              <a:t>to</a:t>
            </a:r>
          </a:p>
          <a:p>
            <a:pPr lvl="1"/>
            <a:r>
              <a:rPr lang="en-US" sz="2200" dirty="0" smtClean="0">
                <a:latin typeface="Times New Roman"/>
                <a:cs typeface="Times New Roman"/>
              </a:rPr>
              <a:t>expand </a:t>
            </a:r>
            <a:r>
              <a:rPr lang="en-US" sz="2200" dirty="0">
                <a:latin typeface="Times New Roman"/>
                <a:cs typeface="Times New Roman"/>
              </a:rPr>
              <a:t>and improve their </a:t>
            </a:r>
            <a:r>
              <a:rPr lang="en-US" sz="2200" dirty="0" smtClean="0">
                <a:latin typeface="Times New Roman"/>
                <a:cs typeface="Times New Roman"/>
              </a:rPr>
              <a:t>skills </a:t>
            </a:r>
          </a:p>
          <a:p>
            <a:pPr lvl="1"/>
            <a:r>
              <a:rPr lang="en-US" sz="2200" dirty="0" smtClean="0">
                <a:latin typeface="Times New Roman"/>
                <a:cs typeface="Times New Roman"/>
              </a:rPr>
              <a:t>gain </a:t>
            </a:r>
            <a:r>
              <a:rPr lang="en-US" sz="2200" dirty="0">
                <a:latin typeface="Times New Roman"/>
                <a:cs typeface="Times New Roman"/>
              </a:rPr>
              <a:t>valuable insight into their chosen position on their own </a:t>
            </a:r>
            <a:r>
              <a:rPr lang="en-US" sz="2200" dirty="0" smtClean="0">
                <a:latin typeface="Times New Roman"/>
                <a:cs typeface="Times New Roman"/>
              </a:rPr>
              <a:t>campuses </a:t>
            </a:r>
          </a:p>
          <a:p>
            <a:pPr lvl="1"/>
            <a:r>
              <a:rPr lang="en-US" sz="2200" dirty="0" smtClean="0">
                <a:latin typeface="Times New Roman"/>
                <a:cs typeface="Times New Roman"/>
              </a:rPr>
              <a:t>receive </a:t>
            </a:r>
            <a:r>
              <a:rPr lang="en-US" sz="2200" dirty="0">
                <a:latin typeface="Times New Roman"/>
                <a:cs typeface="Times New Roman"/>
              </a:rPr>
              <a:t>certification and/or continuing education units as well </a:t>
            </a:r>
            <a:r>
              <a:rPr lang="en-US" sz="2200" dirty="0" smtClean="0">
                <a:latin typeface="Times New Roman"/>
                <a:cs typeface="Times New Roman"/>
              </a:rPr>
              <a:t>as</a:t>
            </a:r>
          </a:p>
          <a:p>
            <a:pPr lvl="1"/>
            <a:r>
              <a:rPr lang="en-US" sz="2200" dirty="0" smtClean="0">
                <a:latin typeface="Times New Roman"/>
                <a:cs typeface="Times New Roman"/>
              </a:rPr>
              <a:t>develop </a:t>
            </a:r>
            <a:r>
              <a:rPr lang="en-US" sz="2200" dirty="0">
                <a:latin typeface="Times New Roman"/>
                <a:cs typeface="Times New Roman"/>
              </a:rPr>
              <a:t>a</a:t>
            </a:r>
            <a:r>
              <a:rPr lang="en-US" sz="2200" dirty="0" smtClean="0">
                <a:latin typeface="Times New Roman"/>
                <a:cs typeface="Times New Roman"/>
              </a:rPr>
              <a:t> </a:t>
            </a:r>
            <a:r>
              <a:rPr lang="en-US" sz="2200" dirty="0">
                <a:latin typeface="Times New Roman"/>
                <a:cs typeface="Times New Roman"/>
              </a:rPr>
              <a:t>cohort of fellow learners and </a:t>
            </a:r>
            <a:r>
              <a:rPr lang="en-US" sz="2200" dirty="0" smtClean="0">
                <a:latin typeface="Times New Roman"/>
                <a:cs typeface="Times New Roman"/>
              </a:rPr>
              <a:t>leaders </a:t>
            </a:r>
            <a:endParaRPr lang="en-US" sz="2200" dirty="0">
              <a:latin typeface="Times New Roman"/>
              <a:cs typeface="Times New Roman"/>
            </a:endParaRPr>
          </a:p>
        </p:txBody>
      </p:sp>
      <p:pic>
        <p:nvPicPr>
          <p:cNvPr id="4" name="Picture 3"/>
          <p:cNvPicPr>
            <a:picLocks noChangeAspect="1"/>
          </p:cNvPicPr>
          <p:nvPr/>
        </p:nvPicPr>
        <p:blipFill>
          <a:blip r:embed="rId3"/>
          <a:stretch>
            <a:fillRect/>
          </a:stretch>
        </p:blipFill>
        <p:spPr>
          <a:xfrm>
            <a:off x="5994400" y="3234272"/>
            <a:ext cx="2057400" cy="1443251"/>
          </a:xfrm>
          <a:prstGeom prst="rect">
            <a:avLst/>
          </a:prstGeom>
        </p:spPr>
      </p:pic>
    </p:spTree>
    <p:extLst>
      <p:ext uri="{BB962C8B-B14F-4D97-AF65-F5344CB8AC3E}">
        <p14:creationId xmlns:p14="http://schemas.microsoft.com/office/powerpoint/2010/main" val="1532673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a:rPr>
              <a:t>Professional Development College (PDC)</a:t>
            </a:r>
            <a:endParaRPr lang="en-US" dirty="0">
              <a:latin typeface="Times New Roman"/>
            </a:endParaRPr>
          </a:p>
        </p:txBody>
      </p:sp>
      <p:sp>
        <p:nvSpPr>
          <p:cNvPr id="3" name="Content Placeholder 2"/>
          <p:cNvSpPr>
            <a:spLocks noGrp="1"/>
          </p:cNvSpPr>
          <p:nvPr>
            <p:ph idx="1"/>
          </p:nvPr>
        </p:nvSpPr>
        <p:spPr/>
        <p:txBody>
          <a:bodyPr>
            <a:normAutofit/>
          </a:bodyPr>
          <a:lstStyle/>
          <a:p>
            <a:pPr marL="0" indent="0" algn="ctr">
              <a:buNone/>
            </a:pPr>
            <a:r>
              <a:rPr lang="en-US" sz="2800" dirty="0" smtClean="0">
                <a:latin typeface="Times New Roman"/>
                <a:cs typeface="Times New Roman"/>
              </a:rPr>
              <a:t>Leadership Academy</a:t>
            </a:r>
          </a:p>
          <a:p>
            <a:pPr marL="0" indent="0">
              <a:buNone/>
            </a:pPr>
            <a:r>
              <a:rPr lang="en-US" dirty="0">
                <a:latin typeface="Times New Roman"/>
                <a:cs typeface="Times New Roman"/>
              </a:rPr>
              <a:t>P</a:t>
            </a:r>
            <a:r>
              <a:rPr lang="en-US" dirty="0" smtClean="0">
                <a:latin typeface="Times New Roman"/>
                <a:cs typeface="Times New Roman"/>
              </a:rPr>
              <a:t>articipants </a:t>
            </a:r>
            <a:r>
              <a:rPr lang="en-US" dirty="0">
                <a:latin typeface="Times New Roman"/>
                <a:cs typeface="Times New Roman"/>
              </a:rPr>
              <a:t>in </a:t>
            </a:r>
            <a:r>
              <a:rPr lang="en-US" dirty="0" smtClean="0">
                <a:latin typeface="Times New Roman"/>
                <a:cs typeface="Times New Roman"/>
              </a:rPr>
              <a:t>each cohort will:</a:t>
            </a:r>
          </a:p>
          <a:p>
            <a:r>
              <a:rPr lang="en-US" dirty="0">
                <a:latin typeface="Times New Roman"/>
                <a:cs typeface="Times New Roman"/>
              </a:rPr>
              <a:t>A</a:t>
            </a:r>
            <a:r>
              <a:rPr lang="en-US" dirty="0" smtClean="0">
                <a:latin typeface="Times New Roman"/>
                <a:cs typeface="Times New Roman"/>
              </a:rPr>
              <a:t>ttend</a:t>
            </a:r>
            <a:r>
              <a:rPr lang="en-US" dirty="0">
                <a:latin typeface="Times New Roman"/>
                <a:cs typeface="Times New Roman"/>
              </a:rPr>
              <a:t> plenary sessions, leadership institute, and other ASCCC events, </a:t>
            </a:r>
            <a:endParaRPr lang="en-US" dirty="0" smtClean="0">
              <a:latin typeface="Times New Roman"/>
              <a:cs typeface="Times New Roman"/>
            </a:endParaRPr>
          </a:p>
          <a:p>
            <a:r>
              <a:rPr lang="en-US" dirty="0">
                <a:latin typeface="Times New Roman"/>
                <a:cs typeface="Times New Roman"/>
              </a:rPr>
              <a:t>W</a:t>
            </a:r>
            <a:r>
              <a:rPr lang="en-US" dirty="0" smtClean="0">
                <a:latin typeface="Times New Roman"/>
                <a:cs typeface="Times New Roman"/>
              </a:rPr>
              <a:t>ork </a:t>
            </a:r>
            <a:r>
              <a:rPr lang="en-US" dirty="0">
                <a:latin typeface="Times New Roman"/>
                <a:cs typeface="Times New Roman"/>
              </a:rPr>
              <a:t>with their mentors on particular local senate concerns, and </a:t>
            </a:r>
            <a:endParaRPr lang="en-US" dirty="0" smtClean="0">
              <a:latin typeface="Times New Roman"/>
              <a:cs typeface="Times New Roman"/>
            </a:endParaRPr>
          </a:p>
          <a:p>
            <a:r>
              <a:rPr lang="en-US" dirty="0">
                <a:latin typeface="Times New Roman"/>
                <a:cs typeface="Times New Roman"/>
              </a:rPr>
              <a:t>G</a:t>
            </a:r>
            <a:r>
              <a:rPr lang="en-US" dirty="0" smtClean="0">
                <a:latin typeface="Times New Roman"/>
                <a:cs typeface="Times New Roman"/>
              </a:rPr>
              <a:t>ain </a:t>
            </a:r>
            <a:r>
              <a:rPr lang="en-US" dirty="0">
                <a:latin typeface="Times New Roman"/>
                <a:cs typeface="Times New Roman"/>
              </a:rPr>
              <a:t>insight into effective senate leadership. </a:t>
            </a:r>
            <a:r>
              <a:rPr lang="en-US" dirty="0" smtClean="0">
                <a:latin typeface="Times New Roman"/>
                <a:cs typeface="Times New Roman"/>
              </a:rPr>
              <a:t> </a:t>
            </a:r>
          </a:p>
          <a:p>
            <a:pPr marL="0" indent="0">
              <a:buNone/>
            </a:pPr>
            <a:r>
              <a:rPr lang="en-US" dirty="0" smtClean="0">
                <a:latin typeface="Times New Roman"/>
                <a:cs typeface="Times New Roman"/>
              </a:rPr>
              <a:t>Cohorts will:</a:t>
            </a:r>
          </a:p>
          <a:p>
            <a:r>
              <a:rPr lang="en-US" dirty="0" smtClean="0">
                <a:latin typeface="Times New Roman"/>
                <a:cs typeface="Times New Roman"/>
              </a:rPr>
              <a:t>Graduate at Faculty Leadership Institute in June, and</a:t>
            </a:r>
          </a:p>
          <a:p>
            <a:r>
              <a:rPr lang="en-US" dirty="0">
                <a:latin typeface="Times New Roman"/>
                <a:cs typeface="Times New Roman"/>
              </a:rPr>
              <a:t>S</a:t>
            </a:r>
            <a:r>
              <a:rPr lang="en-US" dirty="0" smtClean="0">
                <a:latin typeface="Times New Roman"/>
                <a:cs typeface="Times New Roman"/>
              </a:rPr>
              <a:t>erve </a:t>
            </a:r>
            <a:r>
              <a:rPr lang="en-US" dirty="0">
                <a:latin typeface="Times New Roman"/>
                <a:cs typeface="Times New Roman"/>
              </a:rPr>
              <a:t>as </a:t>
            </a:r>
            <a:r>
              <a:rPr lang="en-US" dirty="0" smtClean="0">
                <a:latin typeface="Times New Roman"/>
                <a:cs typeface="Times New Roman"/>
              </a:rPr>
              <a:t>a resource </a:t>
            </a:r>
            <a:r>
              <a:rPr lang="en-US" dirty="0">
                <a:latin typeface="Times New Roman"/>
                <a:cs typeface="Times New Roman"/>
              </a:rPr>
              <a:t>for the incoming </a:t>
            </a:r>
            <a:r>
              <a:rPr lang="en-US" dirty="0" smtClean="0">
                <a:latin typeface="Times New Roman"/>
                <a:cs typeface="Times New Roman"/>
              </a:rPr>
              <a:t>cohort.</a:t>
            </a:r>
          </a:p>
          <a:p>
            <a:pPr marL="0" indent="0" algn="ctr">
              <a:buNone/>
            </a:pPr>
            <a:r>
              <a:rPr lang="en-US" dirty="0" smtClean="0">
                <a:latin typeface="Times New Roman"/>
                <a:cs typeface="Times New Roman"/>
              </a:rPr>
              <a:t>Class of 2015 – 10 participants</a:t>
            </a:r>
          </a:p>
          <a:p>
            <a:pPr marL="0" indent="0" algn="ctr">
              <a:buNone/>
            </a:pPr>
            <a:r>
              <a:rPr lang="en-US" dirty="0" smtClean="0">
                <a:latin typeface="Times New Roman"/>
                <a:cs typeface="Times New Roman"/>
              </a:rPr>
              <a:t>Class of 2016 – 12 participants</a:t>
            </a:r>
            <a:endParaRPr lang="en-US" dirty="0">
              <a:latin typeface="Times New Roman"/>
              <a:cs typeface="Times New Roman"/>
            </a:endParaRPr>
          </a:p>
        </p:txBody>
      </p:sp>
      <p:pic>
        <p:nvPicPr>
          <p:cNvPr id="4" name="Picture 3"/>
          <p:cNvPicPr>
            <a:picLocks noChangeAspect="1"/>
          </p:cNvPicPr>
          <p:nvPr/>
        </p:nvPicPr>
        <p:blipFill>
          <a:blip r:embed="rId3"/>
          <a:stretch>
            <a:fillRect/>
          </a:stretch>
        </p:blipFill>
        <p:spPr>
          <a:xfrm>
            <a:off x="7317537" y="4301067"/>
            <a:ext cx="1284593" cy="1930400"/>
          </a:xfrm>
          <a:prstGeom prst="rect">
            <a:avLst/>
          </a:prstGeom>
        </p:spPr>
      </p:pic>
    </p:spTree>
    <p:extLst>
      <p:ext uri="{BB962C8B-B14F-4D97-AF65-F5344CB8AC3E}">
        <p14:creationId xmlns:p14="http://schemas.microsoft.com/office/powerpoint/2010/main" val="1686023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a:rPr>
              <a:t>Professional Development College (PDC)</a:t>
            </a:r>
            <a:endParaRPr lang="en-US" dirty="0">
              <a:latin typeface="Times New Roman"/>
            </a:endParaRPr>
          </a:p>
        </p:txBody>
      </p:sp>
      <p:sp>
        <p:nvSpPr>
          <p:cNvPr id="3" name="Content Placeholder 2"/>
          <p:cNvSpPr>
            <a:spLocks noGrp="1"/>
          </p:cNvSpPr>
          <p:nvPr>
            <p:ph idx="1"/>
          </p:nvPr>
        </p:nvSpPr>
        <p:spPr/>
        <p:txBody>
          <a:bodyPr>
            <a:normAutofit fontScale="92500" lnSpcReduction="20000"/>
          </a:bodyPr>
          <a:lstStyle/>
          <a:p>
            <a:pPr marL="0" indent="0" algn="ctr">
              <a:buNone/>
            </a:pPr>
            <a:r>
              <a:rPr lang="en-US" sz="3300" dirty="0" smtClean="0">
                <a:latin typeface="Times New Roman"/>
                <a:cs typeface="Times New Roman"/>
              </a:rPr>
              <a:t>Leadership Academy – Class of 2016</a:t>
            </a:r>
          </a:p>
          <a:p>
            <a:pPr marL="0" indent="0">
              <a:buNone/>
            </a:pPr>
            <a:endParaRPr lang="en-US" dirty="0" smtClean="0">
              <a:latin typeface="Times New Roman"/>
              <a:cs typeface="Times New Roman"/>
            </a:endParaRPr>
          </a:p>
          <a:p>
            <a:r>
              <a:rPr lang="en-US" b="1" dirty="0" err="1" smtClean="0">
                <a:latin typeface="Times New Roman"/>
                <a:cs typeface="Times New Roman"/>
              </a:rPr>
              <a:t>Kindra</a:t>
            </a:r>
            <a:r>
              <a:rPr lang="en-US" b="1" dirty="0" smtClean="0">
                <a:latin typeface="Times New Roman"/>
                <a:cs typeface="Times New Roman"/>
              </a:rPr>
              <a:t> </a:t>
            </a:r>
            <a:r>
              <a:rPr lang="en-US" b="1" dirty="0">
                <a:latin typeface="Times New Roman"/>
                <a:cs typeface="Times New Roman"/>
              </a:rPr>
              <a:t>Beale</a:t>
            </a:r>
            <a:r>
              <a:rPr lang="en-US" dirty="0">
                <a:latin typeface="Times New Roman"/>
                <a:cs typeface="Times New Roman"/>
              </a:rPr>
              <a:t>, San Joaquin Delta</a:t>
            </a:r>
          </a:p>
          <a:p>
            <a:r>
              <a:rPr lang="en-US" b="1" dirty="0">
                <a:latin typeface="Times New Roman"/>
                <a:cs typeface="Times New Roman"/>
              </a:rPr>
              <a:t>Anna </a:t>
            </a:r>
            <a:r>
              <a:rPr lang="en-US" b="1" dirty="0" err="1">
                <a:latin typeface="Times New Roman"/>
                <a:cs typeface="Times New Roman"/>
              </a:rPr>
              <a:t>Bruzzese</a:t>
            </a:r>
            <a:r>
              <a:rPr lang="en-US" dirty="0">
                <a:latin typeface="Times New Roman"/>
                <a:cs typeface="Times New Roman"/>
              </a:rPr>
              <a:t>, Sociology, Los Angeles Pierce College</a:t>
            </a:r>
          </a:p>
          <a:p>
            <a:r>
              <a:rPr lang="en-US" b="1" dirty="0">
                <a:latin typeface="Times New Roman"/>
                <a:cs typeface="Times New Roman"/>
              </a:rPr>
              <a:t>Jason </a:t>
            </a:r>
            <a:r>
              <a:rPr lang="en-US" b="1" dirty="0" err="1">
                <a:latin typeface="Times New Roman"/>
                <a:cs typeface="Times New Roman"/>
              </a:rPr>
              <a:t>Edington</a:t>
            </a:r>
            <a:r>
              <a:rPr lang="en-US" dirty="0">
                <a:latin typeface="Times New Roman"/>
                <a:cs typeface="Times New Roman"/>
              </a:rPr>
              <a:t>, Math, Mendocino College</a:t>
            </a:r>
          </a:p>
          <a:p>
            <a:r>
              <a:rPr lang="en-US" b="1" dirty="0">
                <a:latin typeface="Times New Roman"/>
                <a:cs typeface="Times New Roman"/>
              </a:rPr>
              <a:t>Steven </a:t>
            </a:r>
            <a:r>
              <a:rPr lang="en-US" b="1" dirty="0" err="1">
                <a:latin typeface="Times New Roman"/>
                <a:cs typeface="Times New Roman"/>
              </a:rPr>
              <a:t>Fredricks</a:t>
            </a:r>
            <a:r>
              <a:rPr lang="en-US" dirty="0">
                <a:latin typeface="Times New Roman"/>
                <a:cs typeface="Times New Roman"/>
              </a:rPr>
              <a:t>, Math, Skyline College</a:t>
            </a:r>
          </a:p>
          <a:p>
            <a:r>
              <a:rPr lang="en-US" b="1" dirty="0">
                <a:latin typeface="Times New Roman"/>
                <a:cs typeface="Times New Roman"/>
              </a:rPr>
              <a:t>Michelle </a:t>
            </a:r>
            <a:r>
              <a:rPr lang="en-US" b="1" dirty="0" err="1">
                <a:latin typeface="Times New Roman"/>
                <a:cs typeface="Times New Roman"/>
              </a:rPr>
              <a:t>Lewellen</a:t>
            </a:r>
            <a:r>
              <a:rPr lang="en-US" dirty="0">
                <a:latin typeface="Times New Roman"/>
                <a:cs typeface="Times New Roman"/>
              </a:rPr>
              <a:t>, Psychology, Cerritos College</a:t>
            </a:r>
          </a:p>
          <a:p>
            <a:r>
              <a:rPr lang="en-US" b="1" dirty="0">
                <a:latin typeface="Times New Roman"/>
                <a:cs typeface="Times New Roman"/>
              </a:rPr>
              <a:t>Mary </a:t>
            </a:r>
            <a:r>
              <a:rPr lang="en-US" b="1" dirty="0" err="1">
                <a:latin typeface="Times New Roman"/>
                <a:cs typeface="Times New Roman"/>
              </a:rPr>
              <a:t>Mettler</a:t>
            </a:r>
            <a:r>
              <a:rPr lang="en-US" dirty="0">
                <a:latin typeface="Times New Roman"/>
                <a:cs typeface="Times New Roman"/>
              </a:rPr>
              <a:t>, DSPS, Santiago Canyon College</a:t>
            </a:r>
          </a:p>
          <a:p>
            <a:r>
              <a:rPr lang="en-US" b="1" dirty="0">
                <a:latin typeface="Times New Roman"/>
                <a:cs typeface="Times New Roman"/>
              </a:rPr>
              <a:t>Conan McKay</a:t>
            </a:r>
            <a:r>
              <a:rPr lang="en-US" dirty="0">
                <a:latin typeface="Times New Roman"/>
                <a:cs typeface="Times New Roman"/>
              </a:rPr>
              <a:t>, Child Development, Mendocino College</a:t>
            </a:r>
          </a:p>
          <a:p>
            <a:r>
              <a:rPr lang="en-US" b="1" dirty="0">
                <a:latin typeface="Times New Roman"/>
                <a:cs typeface="Times New Roman"/>
              </a:rPr>
              <a:t>Eric </a:t>
            </a:r>
            <a:r>
              <a:rPr lang="en-US" b="1" dirty="0" err="1">
                <a:latin typeface="Times New Roman"/>
                <a:cs typeface="Times New Roman"/>
              </a:rPr>
              <a:t>Narveson</a:t>
            </a:r>
            <a:r>
              <a:rPr lang="en-US" dirty="0">
                <a:latin typeface="Times New Roman"/>
                <a:cs typeface="Times New Roman"/>
              </a:rPr>
              <a:t>, History, Evergreen Valley College</a:t>
            </a:r>
          </a:p>
          <a:p>
            <a:r>
              <a:rPr lang="en-US" b="1" dirty="0">
                <a:latin typeface="Times New Roman"/>
                <a:cs typeface="Times New Roman"/>
              </a:rPr>
              <a:t>Rochelle Olive</a:t>
            </a:r>
            <a:r>
              <a:rPr lang="en-US" dirty="0">
                <a:latin typeface="Times New Roman"/>
                <a:cs typeface="Times New Roman"/>
              </a:rPr>
              <a:t>, Accounting/Tax, Alameda College</a:t>
            </a:r>
          </a:p>
          <a:p>
            <a:r>
              <a:rPr lang="en-US" b="1" dirty="0">
                <a:latin typeface="Times New Roman"/>
                <a:cs typeface="Times New Roman"/>
              </a:rPr>
              <a:t>Julie Oliver</a:t>
            </a:r>
            <a:r>
              <a:rPr lang="en-US" dirty="0">
                <a:latin typeface="Times New Roman"/>
                <a:cs typeface="Times New Roman"/>
              </a:rPr>
              <a:t>, Biology </a:t>
            </a:r>
            <a:r>
              <a:rPr lang="en-US" dirty="0" err="1">
                <a:latin typeface="Times New Roman"/>
                <a:cs typeface="Times New Roman"/>
              </a:rPr>
              <a:t>Cosumnes</a:t>
            </a:r>
            <a:r>
              <a:rPr lang="en-US" dirty="0">
                <a:latin typeface="Times New Roman"/>
                <a:cs typeface="Times New Roman"/>
              </a:rPr>
              <a:t> River College</a:t>
            </a:r>
          </a:p>
          <a:p>
            <a:r>
              <a:rPr lang="en-US" b="1" dirty="0" smtClean="0">
                <a:latin typeface="Times New Roman"/>
                <a:cs typeface="Times New Roman"/>
              </a:rPr>
              <a:t>Michelle </a:t>
            </a:r>
            <a:r>
              <a:rPr lang="en-US" b="1" dirty="0" err="1">
                <a:latin typeface="Times New Roman"/>
                <a:cs typeface="Times New Roman"/>
              </a:rPr>
              <a:t>Sampat</a:t>
            </a:r>
            <a:r>
              <a:rPr lang="en-US" dirty="0">
                <a:latin typeface="Times New Roman"/>
                <a:cs typeface="Times New Roman"/>
              </a:rPr>
              <a:t>, Reading, Mt. San Antonio College</a:t>
            </a:r>
          </a:p>
          <a:p>
            <a:r>
              <a:rPr lang="en-US" b="1" dirty="0" smtClean="0">
                <a:latin typeface="Times New Roman"/>
                <a:cs typeface="Times New Roman"/>
              </a:rPr>
              <a:t>Thais </a:t>
            </a:r>
            <a:r>
              <a:rPr lang="en-US" b="1" dirty="0">
                <a:latin typeface="Times New Roman"/>
                <a:cs typeface="Times New Roman"/>
              </a:rPr>
              <a:t>Winsome</a:t>
            </a:r>
            <a:r>
              <a:rPr lang="en-US" dirty="0">
                <a:latin typeface="Times New Roman"/>
                <a:cs typeface="Times New Roman"/>
              </a:rPr>
              <a:t>, Biological Sciences, Mission College</a:t>
            </a:r>
            <a:endParaRPr lang="en-US" dirty="0" smtClean="0">
              <a:latin typeface="Times New Roman"/>
              <a:cs typeface="Times New Roman"/>
            </a:endParaRPr>
          </a:p>
        </p:txBody>
      </p:sp>
    </p:spTree>
    <p:extLst>
      <p:ext uri="{BB962C8B-B14F-4D97-AF65-F5344CB8AC3E}">
        <p14:creationId xmlns:p14="http://schemas.microsoft.com/office/powerpoint/2010/main" val="1040866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a:rPr>
              <a:t>Professional Development College (PDC)</a:t>
            </a:r>
            <a:endParaRPr lang="en-US" dirty="0">
              <a:latin typeface="Times New Roman"/>
            </a:endParaRPr>
          </a:p>
        </p:txBody>
      </p:sp>
      <p:sp>
        <p:nvSpPr>
          <p:cNvPr id="3" name="Content Placeholder 2"/>
          <p:cNvSpPr>
            <a:spLocks noGrp="1"/>
          </p:cNvSpPr>
          <p:nvPr>
            <p:ph idx="1"/>
          </p:nvPr>
        </p:nvSpPr>
        <p:spPr/>
        <p:txBody>
          <a:bodyPr>
            <a:normAutofit fontScale="92500" lnSpcReduction="10000"/>
          </a:bodyPr>
          <a:lstStyle/>
          <a:p>
            <a:pPr marL="0" indent="0" algn="ctr">
              <a:buNone/>
            </a:pPr>
            <a:r>
              <a:rPr lang="en-US" sz="2800" dirty="0" smtClean="0">
                <a:latin typeface="Times New Roman"/>
                <a:cs typeface="Times New Roman"/>
              </a:rPr>
              <a:t>Curriculum Basics 101 </a:t>
            </a:r>
          </a:p>
          <a:p>
            <a:pPr marL="0" indent="0">
              <a:buNone/>
            </a:pPr>
            <a:r>
              <a:rPr lang="en-US" sz="2600" dirty="0" smtClean="0">
                <a:latin typeface="Times New Roman"/>
                <a:cs typeface="Times New Roman"/>
              </a:rPr>
              <a:t>What is it?</a:t>
            </a:r>
          </a:p>
          <a:p>
            <a:pPr marL="0" indent="0">
              <a:buNone/>
            </a:pPr>
            <a:r>
              <a:rPr lang="en-US" dirty="0" smtClean="0">
                <a:latin typeface="Times New Roman"/>
                <a:cs typeface="Times New Roman"/>
              </a:rPr>
              <a:t>Five online modules that provide a basic </a:t>
            </a:r>
            <a:r>
              <a:rPr lang="en-US" dirty="0">
                <a:latin typeface="Times New Roman"/>
                <a:cs typeface="Times New Roman"/>
              </a:rPr>
              <a:t>introduction to the curriculum processes in California community </a:t>
            </a:r>
            <a:r>
              <a:rPr lang="en-US" dirty="0" smtClean="0">
                <a:latin typeface="Times New Roman"/>
                <a:cs typeface="Times New Roman"/>
              </a:rPr>
              <a:t>colleges: </a:t>
            </a:r>
          </a:p>
          <a:p>
            <a:r>
              <a:rPr lang="en-US" dirty="0" smtClean="0">
                <a:latin typeface="Times New Roman"/>
                <a:cs typeface="Times New Roman"/>
              </a:rPr>
              <a:t>course </a:t>
            </a:r>
            <a:r>
              <a:rPr lang="en-US" dirty="0">
                <a:latin typeface="Times New Roman"/>
                <a:cs typeface="Times New Roman"/>
              </a:rPr>
              <a:t>outlines, </a:t>
            </a:r>
            <a:endParaRPr lang="en-US" dirty="0" smtClean="0">
              <a:latin typeface="Times New Roman"/>
              <a:cs typeface="Times New Roman"/>
            </a:endParaRPr>
          </a:p>
          <a:p>
            <a:r>
              <a:rPr lang="en-US" dirty="0" smtClean="0">
                <a:latin typeface="Times New Roman"/>
                <a:cs typeface="Times New Roman"/>
              </a:rPr>
              <a:t>course </a:t>
            </a:r>
            <a:r>
              <a:rPr lang="en-US" dirty="0">
                <a:latin typeface="Times New Roman"/>
                <a:cs typeface="Times New Roman"/>
              </a:rPr>
              <a:t>approval, </a:t>
            </a:r>
            <a:endParaRPr lang="en-US" dirty="0" smtClean="0">
              <a:latin typeface="Times New Roman"/>
              <a:cs typeface="Times New Roman"/>
            </a:endParaRPr>
          </a:p>
          <a:p>
            <a:r>
              <a:rPr lang="en-US" dirty="0" smtClean="0">
                <a:latin typeface="Times New Roman"/>
                <a:cs typeface="Times New Roman"/>
              </a:rPr>
              <a:t>program </a:t>
            </a:r>
            <a:r>
              <a:rPr lang="en-US" dirty="0">
                <a:latin typeface="Times New Roman"/>
                <a:cs typeface="Times New Roman"/>
              </a:rPr>
              <a:t>creation, </a:t>
            </a:r>
            <a:endParaRPr lang="en-US" dirty="0" smtClean="0">
              <a:latin typeface="Times New Roman"/>
              <a:cs typeface="Times New Roman"/>
            </a:endParaRPr>
          </a:p>
          <a:p>
            <a:r>
              <a:rPr lang="en-US" dirty="0" smtClean="0">
                <a:latin typeface="Times New Roman"/>
                <a:cs typeface="Times New Roman"/>
              </a:rPr>
              <a:t>regional </a:t>
            </a:r>
            <a:r>
              <a:rPr lang="en-US" dirty="0">
                <a:latin typeface="Times New Roman"/>
                <a:cs typeface="Times New Roman"/>
              </a:rPr>
              <a:t>consortia, and </a:t>
            </a:r>
            <a:endParaRPr lang="en-US" dirty="0" smtClean="0">
              <a:latin typeface="Times New Roman"/>
              <a:cs typeface="Times New Roman"/>
            </a:endParaRPr>
          </a:p>
          <a:p>
            <a:r>
              <a:rPr lang="en-US" dirty="0" smtClean="0">
                <a:latin typeface="Times New Roman"/>
                <a:cs typeface="Times New Roman"/>
              </a:rPr>
              <a:t>Chancellor’s </a:t>
            </a:r>
            <a:r>
              <a:rPr lang="en-US" dirty="0">
                <a:latin typeface="Times New Roman"/>
                <a:cs typeface="Times New Roman"/>
              </a:rPr>
              <a:t>Office approval. </a:t>
            </a:r>
            <a:endParaRPr lang="en-US" dirty="0" smtClean="0">
              <a:latin typeface="Times New Roman"/>
              <a:cs typeface="Times New Roman"/>
            </a:endParaRPr>
          </a:p>
          <a:p>
            <a:pPr marL="0" indent="0">
              <a:buNone/>
            </a:pPr>
            <a:endParaRPr lang="en-US" dirty="0">
              <a:latin typeface="Times New Roman"/>
              <a:cs typeface="Times New Roman"/>
            </a:endParaRPr>
          </a:p>
          <a:p>
            <a:pPr marL="0" indent="0">
              <a:buNone/>
            </a:pPr>
            <a:r>
              <a:rPr lang="en-US" sz="2600" dirty="0" smtClean="0">
                <a:latin typeface="Times New Roman"/>
                <a:cs typeface="Times New Roman"/>
              </a:rPr>
              <a:t>When will this component of the PDC be available?  </a:t>
            </a:r>
          </a:p>
          <a:p>
            <a:r>
              <a:rPr lang="en-US" dirty="0" smtClean="0">
                <a:latin typeface="Times New Roman"/>
                <a:cs typeface="Times New Roman"/>
              </a:rPr>
              <a:t>We anticipate that Curriculum Basics 101 will be available this month.  </a:t>
            </a:r>
            <a:endParaRPr lang="en-US" dirty="0">
              <a:latin typeface="Times New Roman"/>
              <a:cs typeface="Times New Roman"/>
            </a:endParaRPr>
          </a:p>
        </p:txBody>
      </p:sp>
      <p:pic>
        <p:nvPicPr>
          <p:cNvPr id="5" name="Picture 4"/>
          <p:cNvPicPr>
            <a:picLocks noChangeAspect="1"/>
          </p:cNvPicPr>
          <p:nvPr/>
        </p:nvPicPr>
        <p:blipFill>
          <a:blip r:embed="rId3"/>
          <a:stretch>
            <a:fillRect/>
          </a:stretch>
        </p:blipFill>
        <p:spPr>
          <a:xfrm>
            <a:off x="5613014" y="3153834"/>
            <a:ext cx="2756286" cy="2129366"/>
          </a:xfrm>
          <a:prstGeom prst="rect">
            <a:avLst/>
          </a:prstGeom>
        </p:spPr>
      </p:pic>
    </p:spTree>
    <p:extLst>
      <p:ext uri="{BB962C8B-B14F-4D97-AF65-F5344CB8AC3E}">
        <p14:creationId xmlns:p14="http://schemas.microsoft.com/office/powerpoint/2010/main" val="20538570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2">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2F52D2"/>
      </a:hlink>
      <a:folHlink>
        <a:srgbClr val="D89243"/>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500</TotalTime>
  <Words>816</Words>
  <Application>Microsoft Macintosh PowerPoint</Application>
  <PresentationFormat>On-screen Show (4:3)</PresentationFormat>
  <Paragraphs>201</Paragraphs>
  <Slides>21</Slides>
  <Notes>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Clarity</vt:lpstr>
      <vt:lpstr>Supporting the Work of the  Academic Senate for California Community Colleges</vt:lpstr>
      <vt:lpstr>Our Mission</vt:lpstr>
      <vt:lpstr>Board of Directors</vt:lpstr>
      <vt:lpstr>Sneak Preview</vt:lpstr>
      <vt:lpstr>What we do</vt:lpstr>
      <vt:lpstr>Professional Development College (PDC)</vt:lpstr>
      <vt:lpstr>Professional Development College (PDC)</vt:lpstr>
      <vt:lpstr>Professional Development College (PDC)</vt:lpstr>
      <vt:lpstr>Professional Development College (PDC)</vt:lpstr>
      <vt:lpstr>Scholarships</vt:lpstr>
      <vt:lpstr>Research</vt:lpstr>
      <vt:lpstr>AS Foundation Reception</vt:lpstr>
      <vt:lpstr>Area Competition for the Monkey Trophy!</vt:lpstr>
      <vt:lpstr>ASCCC and AS Foundation Logo Items</vt:lpstr>
      <vt:lpstr>Spring Fling 2016</vt:lpstr>
      <vt:lpstr>Spring Fling 2015</vt:lpstr>
      <vt:lpstr>Spring Fling 2014</vt:lpstr>
      <vt:lpstr>Fundraising Goal for 2015-16</vt:lpstr>
      <vt:lpstr>Support the AS Foundation</vt:lpstr>
      <vt:lpstr>Support the AS Foundation</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May</dc:creator>
  <cp:lastModifiedBy>Virginia May</cp:lastModifiedBy>
  <cp:revision>93</cp:revision>
  <dcterms:created xsi:type="dcterms:W3CDTF">2015-10-21T19:14:41Z</dcterms:created>
  <dcterms:modified xsi:type="dcterms:W3CDTF">2015-11-05T06:24:00Z</dcterms:modified>
</cp:coreProperties>
</file>