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35"/>
  </p:notesMasterIdLst>
  <p:handoutMasterIdLst>
    <p:handoutMasterId r:id="rId36"/>
  </p:handoutMasterIdLst>
  <p:sldIdLst>
    <p:sldId id="256" r:id="rId3"/>
    <p:sldId id="266" r:id="rId4"/>
    <p:sldId id="268" r:id="rId5"/>
    <p:sldId id="276" r:id="rId6"/>
    <p:sldId id="267" r:id="rId7"/>
    <p:sldId id="279" r:id="rId8"/>
    <p:sldId id="308" r:id="rId9"/>
    <p:sldId id="277" r:id="rId10"/>
    <p:sldId id="278" r:id="rId11"/>
    <p:sldId id="307" r:id="rId12"/>
    <p:sldId id="269" r:id="rId13"/>
    <p:sldId id="280" r:id="rId14"/>
    <p:sldId id="272" r:id="rId15"/>
    <p:sldId id="273" r:id="rId16"/>
    <p:sldId id="274" r:id="rId17"/>
    <p:sldId id="275" r:id="rId18"/>
    <p:sldId id="302" r:id="rId19"/>
    <p:sldId id="281" r:id="rId20"/>
    <p:sldId id="300" r:id="rId21"/>
    <p:sldId id="331" r:id="rId22"/>
    <p:sldId id="325" r:id="rId23"/>
    <p:sldId id="326" r:id="rId24"/>
    <p:sldId id="327" r:id="rId25"/>
    <p:sldId id="329" r:id="rId26"/>
    <p:sldId id="330" r:id="rId27"/>
    <p:sldId id="328" r:id="rId28"/>
    <p:sldId id="333" r:id="rId29"/>
    <p:sldId id="332" r:id="rId30"/>
    <p:sldId id="282" r:id="rId31"/>
    <p:sldId id="283" r:id="rId32"/>
    <p:sldId id="301" r:id="rId33"/>
    <p:sldId id="299"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n Reynolds" initials="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15" autoAdjust="0"/>
    <p:restoredTop sz="94291" autoAdjust="0"/>
  </p:normalViewPr>
  <p:slideViewPr>
    <p:cSldViewPr snapToGrid="0">
      <p:cViewPr varScale="1">
        <p:scale>
          <a:sx n="72" d="100"/>
          <a:sy n="72" d="100"/>
        </p:scale>
        <p:origin x="33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F081A9-EB83-4F4B-9C21-0B3FF449C2D0}" type="datetimeFigureOut">
              <a:rPr lang="en-US" smtClean="0"/>
              <a:t>11/13/2018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A9749AF-05A8-43B5-B874-8D1D74463B8C}" type="slidenum">
              <a:rPr lang="en-US" smtClean="0"/>
              <a:t>‹#›</a:t>
            </a:fld>
            <a:endParaRPr lang="en-US" dirty="0"/>
          </a:p>
        </p:txBody>
      </p:sp>
    </p:spTree>
    <p:extLst>
      <p:ext uri="{BB962C8B-B14F-4D97-AF65-F5344CB8AC3E}">
        <p14:creationId xmlns:p14="http://schemas.microsoft.com/office/powerpoint/2010/main" val="3581623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5B517A-71EB-4509-BAE5-189BC8583ACC}" type="datetimeFigureOut">
              <a:rPr lang="en-US" smtClean="0"/>
              <a:t>11/13/2018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a:defRPr sz="1200">
                <a:solidFill>
                  <a:schemeClr val="tx1"/>
                </a:solidFill>
                <a:latin typeface="Times New Roman" charset="0"/>
                <a:ea typeface="ＭＳ Ｐゴシック" charset="0"/>
                <a:cs typeface="ＭＳ Ｐゴシック" charset="0"/>
              </a:defRPr>
            </a:lvl1pPr>
            <a:lvl2pPr marL="730766" indent="-281064" defTabSz="915018">
              <a:defRPr sz="1200">
                <a:solidFill>
                  <a:schemeClr val="tx1"/>
                </a:solidFill>
                <a:latin typeface="Times New Roman" charset="0"/>
                <a:ea typeface="ＭＳ Ｐゴシック" charset="0"/>
              </a:defRPr>
            </a:lvl2pPr>
            <a:lvl3pPr marL="1124255" indent="-224851" defTabSz="915018">
              <a:defRPr sz="1200">
                <a:solidFill>
                  <a:schemeClr val="tx1"/>
                </a:solidFill>
                <a:latin typeface="Times New Roman" charset="0"/>
                <a:ea typeface="ＭＳ Ｐゴシック" charset="0"/>
              </a:defRPr>
            </a:lvl3pPr>
            <a:lvl4pPr marL="1573957" indent="-224851" defTabSz="915018">
              <a:defRPr sz="1200">
                <a:solidFill>
                  <a:schemeClr val="tx1"/>
                </a:solidFill>
                <a:latin typeface="Times New Roman" charset="0"/>
                <a:ea typeface="ＭＳ Ｐゴシック" charset="0"/>
              </a:defRPr>
            </a:lvl4pPr>
            <a:lvl5pPr marL="2023659" indent="-224851" defTabSz="915018">
              <a:defRPr sz="1200">
                <a:solidFill>
                  <a:schemeClr val="tx1"/>
                </a:solidFill>
                <a:latin typeface="Times New Roman" charset="0"/>
                <a:ea typeface="ＭＳ Ｐゴシック" charset="0"/>
              </a:defRPr>
            </a:lvl5pPr>
            <a:lvl6pPr marL="2473361" indent="-224851" defTabSz="915018" eaLnBrk="0" fontAlgn="base" hangingPunct="0">
              <a:spcBef>
                <a:spcPct val="30000"/>
              </a:spcBef>
              <a:spcAft>
                <a:spcPct val="0"/>
              </a:spcAft>
              <a:defRPr sz="1200">
                <a:solidFill>
                  <a:schemeClr val="tx1"/>
                </a:solidFill>
                <a:latin typeface="Times New Roman" charset="0"/>
                <a:ea typeface="ＭＳ Ｐゴシック" charset="0"/>
              </a:defRPr>
            </a:lvl6pPr>
            <a:lvl7pPr marL="2923062" indent="-224851" defTabSz="915018" eaLnBrk="0" fontAlgn="base" hangingPunct="0">
              <a:spcBef>
                <a:spcPct val="30000"/>
              </a:spcBef>
              <a:spcAft>
                <a:spcPct val="0"/>
              </a:spcAft>
              <a:defRPr sz="1200">
                <a:solidFill>
                  <a:schemeClr val="tx1"/>
                </a:solidFill>
                <a:latin typeface="Times New Roman" charset="0"/>
                <a:ea typeface="ＭＳ Ｐゴシック" charset="0"/>
              </a:defRPr>
            </a:lvl7pPr>
            <a:lvl8pPr marL="3372764" indent="-224851" defTabSz="915018" eaLnBrk="0" fontAlgn="base" hangingPunct="0">
              <a:spcBef>
                <a:spcPct val="30000"/>
              </a:spcBef>
              <a:spcAft>
                <a:spcPct val="0"/>
              </a:spcAft>
              <a:defRPr sz="1200">
                <a:solidFill>
                  <a:schemeClr val="tx1"/>
                </a:solidFill>
                <a:latin typeface="Times New Roman" charset="0"/>
                <a:ea typeface="ＭＳ Ｐゴシック" charset="0"/>
              </a:defRPr>
            </a:lvl8pPr>
            <a:lvl9pPr marL="3822466" indent="-224851" defTabSz="915018" eaLnBrk="0" fontAlgn="base" hangingPunct="0">
              <a:spcBef>
                <a:spcPct val="30000"/>
              </a:spcBef>
              <a:spcAft>
                <a:spcPct val="0"/>
              </a:spcAft>
              <a:defRPr sz="1200">
                <a:solidFill>
                  <a:schemeClr val="tx1"/>
                </a:solidFill>
                <a:latin typeface="Times New Roman" charset="0"/>
                <a:ea typeface="ＭＳ Ｐゴシック" charset="0"/>
              </a:defRPr>
            </a:lvl9pPr>
          </a:lstStyle>
          <a:p>
            <a:fld id="{09919E75-648F-A54A-8663-2A5BC34DD2AD}" type="slidenum">
              <a:rPr lang="en-US">
                <a:solidFill>
                  <a:schemeClr val="bg1"/>
                </a:solidFill>
              </a:rPr>
              <a:pPr/>
              <a:t>26</a:t>
            </a:fld>
            <a:endParaRPr lang="en-US">
              <a:solidFill>
                <a:schemeClr val="bg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920" y="4343713"/>
            <a:ext cx="3589539" cy="7395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1027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502092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dirty="0"/>
          </a:p>
        </p:txBody>
      </p:sp>
    </p:spTree>
    <p:extLst>
      <p:ext uri="{BB962C8B-B14F-4D97-AF65-F5344CB8AC3E}">
        <p14:creationId xmlns:p14="http://schemas.microsoft.com/office/powerpoint/2010/main" val="594321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50919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dirty="0"/>
          </a:p>
        </p:txBody>
      </p:sp>
    </p:spTree>
    <p:extLst>
      <p:ext uri="{BB962C8B-B14F-4D97-AF65-F5344CB8AC3E}">
        <p14:creationId xmlns:p14="http://schemas.microsoft.com/office/powerpoint/2010/main" val="27925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19</a:t>
            </a:fld>
            <a:endParaRPr lang="en-US" dirty="0"/>
          </a:p>
        </p:txBody>
      </p:sp>
    </p:spTree>
    <p:extLst>
      <p:ext uri="{BB962C8B-B14F-4D97-AF65-F5344CB8AC3E}">
        <p14:creationId xmlns:p14="http://schemas.microsoft.com/office/powerpoint/2010/main" val="3756240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a:defRPr sz="1200">
                <a:solidFill>
                  <a:schemeClr val="tx1"/>
                </a:solidFill>
                <a:latin typeface="Times New Roman" charset="0"/>
                <a:ea typeface="ＭＳ Ｐゴシック" charset="0"/>
                <a:cs typeface="ＭＳ Ｐゴシック" charset="0"/>
              </a:defRPr>
            </a:lvl1pPr>
            <a:lvl2pPr marL="730766" indent="-281064" defTabSz="915018">
              <a:defRPr sz="1200">
                <a:solidFill>
                  <a:schemeClr val="tx1"/>
                </a:solidFill>
                <a:latin typeface="Times New Roman" charset="0"/>
                <a:ea typeface="ＭＳ Ｐゴシック" charset="0"/>
              </a:defRPr>
            </a:lvl2pPr>
            <a:lvl3pPr marL="1124255" indent="-224851" defTabSz="915018">
              <a:defRPr sz="1200">
                <a:solidFill>
                  <a:schemeClr val="tx1"/>
                </a:solidFill>
                <a:latin typeface="Times New Roman" charset="0"/>
                <a:ea typeface="ＭＳ Ｐゴシック" charset="0"/>
              </a:defRPr>
            </a:lvl3pPr>
            <a:lvl4pPr marL="1573957" indent="-224851" defTabSz="915018">
              <a:defRPr sz="1200">
                <a:solidFill>
                  <a:schemeClr val="tx1"/>
                </a:solidFill>
                <a:latin typeface="Times New Roman" charset="0"/>
                <a:ea typeface="ＭＳ Ｐゴシック" charset="0"/>
              </a:defRPr>
            </a:lvl4pPr>
            <a:lvl5pPr marL="2023659" indent="-224851" defTabSz="915018">
              <a:defRPr sz="1200">
                <a:solidFill>
                  <a:schemeClr val="tx1"/>
                </a:solidFill>
                <a:latin typeface="Times New Roman" charset="0"/>
                <a:ea typeface="ＭＳ Ｐゴシック" charset="0"/>
              </a:defRPr>
            </a:lvl5pPr>
            <a:lvl6pPr marL="2473361" indent="-224851" defTabSz="915018" eaLnBrk="0" fontAlgn="base" hangingPunct="0">
              <a:spcBef>
                <a:spcPct val="30000"/>
              </a:spcBef>
              <a:spcAft>
                <a:spcPct val="0"/>
              </a:spcAft>
              <a:defRPr sz="1200">
                <a:solidFill>
                  <a:schemeClr val="tx1"/>
                </a:solidFill>
                <a:latin typeface="Times New Roman" charset="0"/>
                <a:ea typeface="ＭＳ Ｐゴシック" charset="0"/>
              </a:defRPr>
            </a:lvl6pPr>
            <a:lvl7pPr marL="2923062" indent="-224851" defTabSz="915018" eaLnBrk="0" fontAlgn="base" hangingPunct="0">
              <a:spcBef>
                <a:spcPct val="30000"/>
              </a:spcBef>
              <a:spcAft>
                <a:spcPct val="0"/>
              </a:spcAft>
              <a:defRPr sz="1200">
                <a:solidFill>
                  <a:schemeClr val="tx1"/>
                </a:solidFill>
                <a:latin typeface="Times New Roman" charset="0"/>
                <a:ea typeface="ＭＳ Ｐゴシック" charset="0"/>
              </a:defRPr>
            </a:lvl7pPr>
            <a:lvl8pPr marL="3372764" indent="-224851" defTabSz="915018" eaLnBrk="0" fontAlgn="base" hangingPunct="0">
              <a:spcBef>
                <a:spcPct val="30000"/>
              </a:spcBef>
              <a:spcAft>
                <a:spcPct val="0"/>
              </a:spcAft>
              <a:defRPr sz="1200">
                <a:solidFill>
                  <a:schemeClr val="tx1"/>
                </a:solidFill>
                <a:latin typeface="Times New Roman" charset="0"/>
                <a:ea typeface="ＭＳ Ｐゴシック" charset="0"/>
              </a:defRPr>
            </a:lvl8pPr>
            <a:lvl9pPr marL="3822466" indent="-224851" defTabSz="915018" eaLnBrk="0" fontAlgn="base" hangingPunct="0">
              <a:spcBef>
                <a:spcPct val="30000"/>
              </a:spcBef>
              <a:spcAft>
                <a:spcPct val="0"/>
              </a:spcAft>
              <a:defRPr sz="1200">
                <a:solidFill>
                  <a:schemeClr val="tx1"/>
                </a:solidFill>
                <a:latin typeface="Times New Roman" charset="0"/>
                <a:ea typeface="ＭＳ Ｐゴシック" charset="0"/>
              </a:defRPr>
            </a:lvl9pPr>
          </a:lstStyle>
          <a:p>
            <a:fld id="{09919E75-648F-A54A-8663-2A5BC34DD2AD}" type="slidenum">
              <a:rPr lang="en-US">
                <a:solidFill>
                  <a:schemeClr val="bg1"/>
                </a:solidFill>
              </a:rPr>
              <a:pPr/>
              <a:t>21</a:t>
            </a:fld>
            <a:endParaRPr lang="en-US">
              <a:solidFill>
                <a:schemeClr val="bg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920" y="4343713"/>
            <a:ext cx="3589539" cy="7395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630968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a:defRPr sz="1200">
                <a:solidFill>
                  <a:schemeClr val="tx1"/>
                </a:solidFill>
                <a:latin typeface="Times New Roman" charset="0"/>
                <a:ea typeface="ＭＳ Ｐゴシック" charset="0"/>
                <a:cs typeface="ＭＳ Ｐゴシック" charset="0"/>
              </a:defRPr>
            </a:lvl1pPr>
            <a:lvl2pPr marL="730766" indent="-281064" defTabSz="915018">
              <a:defRPr sz="1200">
                <a:solidFill>
                  <a:schemeClr val="tx1"/>
                </a:solidFill>
                <a:latin typeface="Times New Roman" charset="0"/>
                <a:ea typeface="ＭＳ Ｐゴシック" charset="0"/>
              </a:defRPr>
            </a:lvl2pPr>
            <a:lvl3pPr marL="1124255" indent="-224851" defTabSz="915018">
              <a:defRPr sz="1200">
                <a:solidFill>
                  <a:schemeClr val="tx1"/>
                </a:solidFill>
                <a:latin typeface="Times New Roman" charset="0"/>
                <a:ea typeface="ＭＳ Ｐゴシック" charset="0"/>
              </a:defRPr>
            </a:lvl3pPr>
            <a:lvl4pPr marL="1573957" indent="-224851" defTabSz="915018">
              <a:defRPr sz="1200">
                <a:solidFill>
                  <a:schemeClr val="tx1"/>
                </a:solidFill>
                <a:latin typeface="Times New Roman" charset="0"/>
                <a:ea typeface="ＭＳ Ｐゴシック" charset="0"/>
              </a:defRPr>
            </a:lvl4pPr>
            <a:lvl5pPr marL="2023659" indent="-224851" defTabSz="915018">
              <a:defRPr sz="1200">
                <a:solidFill>
                  <a:schemeClr val="tx1"/>
                </a:solidFill>
                <a:latin typeface="Times New Roman" charset="0"/>
                <a:ea typeface="ＭＳ Ｐゴシック" charset="0"/>
              </a:defRPr>
            </a:lvl5pPr>
            <a:lvl6pPr marL="2473361" indent="-224851" defTabSz="915018" eaLnBrk="0" fontAlgn="base" hangingPunct="0">
              <a:spcBef>
                <a:spcPct val="30000"/>
              </a:spcBef>
              <a:spcAft>
                <a:spcPct val="0"/>
              </a:spcAft>
              <a:defRPr sz="1200">
                <a:solidFill>
                  <a:schemeClr val="tx1"/>
                </a:solidFill>
                <a:latin typeface="Times New Roman" charset="0"/>
                <a:ea typeface="ＭＳ Ｐゴシック" charset="0"/>
              </a:defRPr>
            </a:lvl6pPr>
            <a:lvl7pPr marL="2923062" indent="-224851" defTabSz="915018" eaLnBrk="0" fontAlgn="base" hangingPunct="0">
              <a:spcBef>
                <a:spcPct val="30000"/>
              </a:spcBef>
              <a:spcAft>
                <a:spcPct val="0"/>
              </a:spcAft>
              <a:defRPr sz="1200">
                <a:solidFill>
                  <a:schemeClr val="tx1"/>
                </a:solidFill>
                <a:latin typeface="Times New Roman" charset="0"/>
                <a:ea typeface="ＭＳ Ｐゴシック" charset="0"/>
              </a:defRPr>
            </a:lvl7pPr>
            <a:lvl8pPr marL="3372764" indent="-224851" defTabSz="915018" eaLnBrk="0" fontAlgn="base" hangingPunct="0">
              <a:spcBef>
                <a:spcPct val="30000"/>
              </a:spcBef>
              <a:spcAft>
                <a:spcPct val="0"/>
              </a:spcAft>
              <a:defRPr sz="1200">
                <a:solidFill>
                  <a:schemeClr val="tx1"/>
                </a:solidFill>
                <a:latin typeface="Times New Roman" charset="0"/>
                <a:ea typeface="ＭＳ Ｐゴシック" charset="0"/>
              </a:defRPr>
            </a:lvl8pPr>
            <a:lvl9pPr marL="3822466" indent="-224851" defTabSz="915018" eaLnBrk="0" fontAlgn="base" hangingPunct="0">
              <a:spcBef>
                <a:spcPct val="30000"/>
              </a:spcBef>
              <a:spcAft>
                <a:spcPct val="0"/>
              </a:spcAft>
              <a:defRPr sz="1200">
                <a:solidFill>
                  <a:schemeClr val="tx1"/>
                </a:solidFill>
                <a:latin typeface="Times New Roman" charset="0"/>
                <a:ea typeface="ＭＳ Ｐゴシック" charset="0"/>
              </a:defRPr>
            </a:lvl9pPr>
          </a:lstStyle>
          <a:p>
            <a:fld id="{09919E75-648F-A54A-8663-2A5BC34DD2AD}" type="slidenum">
              <a:rPr lang="en-US">
                <a:solidFill>
                  <a:schemeClr val="bg1"/>
                </a:solidFill>
              </a:rPr>
              <a:pPr/>
              <a:t>22</a:t>
            </a:fld>
            <a:endParaRPr lang="en-US">
              <a:solidFill>
                <a:schemeClr val="bg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920" y="4343713"/>
            <a:ext cx="3589539" cy="7395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778382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a:defRPr sz="1200">
                <a:solidFill>
                  <a:schemeClr val="tx1"/>
                </a:solidFill>
                <a:latin typeface="Times New Roman" charset="0"/>
                <a:ea typeface="ＭＳ Ｐゴシック" charset="0"/>
                <a:cs typeface="ＭＳ Ｐゴシック" charset="0"/>
              </a:defRPr>
            </a:lvl1pPr>
            <a:lvl2pPr marL="730766" indent="-281064" defTabSz="915018">
              <a:defRPr sz="1200">
                <a:solidFill>
                  <a:schemeClr val="tx1"/>
                </a:solidFill>
                <a:latin typeface="Times New Roman" charset="0"/>
                <a:ea typeface="ＭＳ Ｐゴシック" charset="0"/>
              </a:defRPr>
            </a:lvl2pPr>
            <a:lvl3pPr marL="1124255" indent="-224851" defTabSz="915018">
              <a:defRPr sz="1200">
                <a:solidFill>
                  <a:schemeClr val="tx1"/>
                </a:solidFill>
                <a:latin typeface="Times New Roman" charset="0"/>
                <a:ea typeface="ＭＳ Ｐゴシック" charset="0"/>
              </a:defRPr>
            </a:lvl3pPr>
            <a:lvl4pPr marL="1573957" indent="-224851" defTabSz="915018">
              <a:defRPr sz="1200">
                <a:solidFill>
                  <a:schemeClr val="tx1"/>
                </a:solidFill>
                <a:latin typeface="Times New Roman" charset="0"/>
                <a:ea typeface="ＭＳ Ｐゴシック" charset="0"/>
              </a:defRPr>
            </a:lvl4pPr>
            <a:lvl5pPr marL="2023659" indent="-224851" defTabSz="915018">
              <a:defRPr sz="1200">
                <a:solidFill>
                  <a:schemeClr val="tx1"/>
                </a:solidFill>
                <a:latin typeface="Times New Roman" charset="0"/>
                <a:ea typeface="ＭＳ Ｐゴシック" charset="0"/>
              </a:defRPr>
            </a:lvl5pPr>
            <a:lvl6pPr marL="2473361" indent="-224851" defTabSz="915018" eaLnBrk="0" fontAlgn="base" hangingPunct="0">
              <a:spcBef>
                <a:spcPct val="30000"/>
              </a:spcBef>
              <a:spcAft>
                <a:spcPct val="0"/>
              </a:spcAft>
              <a:defRPr sz="1200">
                <a:solidFill>
                  <a:schemeClr val="tx1"/>
                </a:solidFill>
                <a:latin typeface="Times New Roman" charset="0"/>
                <a:ea typeface="ＭＳ Ｐゴシック" charset="0"/>
              </a:defRPr>
            </a:lvl6pPr>
            <a:lvl7pPr marL="2923062" indent="-224851" defTabSz="915018" eaLnBrk="0" fontAlgn="base" hangingPunct="0">
              <a:spcBef>
                <a:spcPct val="30000"/>
              </a:spcBef>
              <a:spcAft>
                <a:spcPct val="0"/>
              </a:spcAft>
              <a:defRPr sz="1200">
                <a:solidFill>
                  <a:schemeClr val="tx1"/>
                </a:solidFill>
                <a:latin typeface="Times New Roman" charset="0"/>
                <a:ea typeface="ＭＳ Ｐゴシック" charset="0"/>
              </a:defRPr>
            </a:lvl7pPr>
            <a:lvl8pPr marL="3372764" indent="-224851" defTabSz="915018" eaLnBrk="0" fontAlgn="base" hangingPunct="0">
              <a:spcBef>
                <a:spcPct val="30000"/>
              </a:spcBef>
              <a:spcAft>
                <a:spcPct val="0"/>
              </a:spcAft>
              <a:defRPr sz="1200">
                <a:solidFill>
                  <a:schemeClr val="tx1"/>
                </a:solidFill>
                <a:latin typeface="Times New Roman" charset="0"/>
                <a:ea typeface="ＭＳ Ｐゴシック" charset="0"/>
              </a:defRPr>
            </a:lvl8pPr>
            <a:lvl9pPr marL="3822466" indent="-224851" defTabSz="915018" eaLnBrk="0" fontAlgn="base" hangingPunct="0">
              <a:spcBef>
                <a:spcPct val="30000"/>
              </a:spcBef>
              <a:spcAft>
                <a:spcPct val="0"/>
              </a:spcAft>
              <a:defRPr sz="1200">
                <a:solidFill>
                  <a:schemeClr val="tx1"/>
                </a:solidFill>
                <a:latin typeface="Times New Roman" charset="0"/>
                <a:ea typeface="ＭＳ Ｐゴシック" charset="0"/>
              </a:defRPr>
            </a:lvl9pPr>
          </a:lstStyle>
          <a:p>
            <a:fld id="{09919E75-648F-A54A-8663-2A5BC34DD2AD}" type="slidenum">
              <a:rPr lang="en-US">
                <a:solidFill>
                  <a:schemeClr val="bg1"/>
                </a:solidFill>
              </a:rPr>
              <a:pPr/>
              <a:t>23</a:t>
            </a:fld>
            <a:endParaRPr lang="en-US">
              <a:solidFill>
                <a:schemeClr val="bg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920" y="4343713"/>
            <a:ext cx="3589539" cy="7395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27842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7C6E4BCF-0D73-447D-A769-9D397D8BA431}" type="datetime1">
              <a:rPr lang="en-US" smtClean="0">
                <a:solidFill>
                  <a:prstClr val="black">
                    <a:tint val="75000"/>
                  </a:prstClr>
                </a:solidFill>
              </a:rPr>
              <a:t>11/13/2018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24CC15-F5FF-477A-9BF5-957363FAD37E}" type="datetime1">
              <a:rPr lang="en-US" smtClean="0">
                <a:solidFill>
                  <a:prstClr val="black">
                    <a:tint val="75000"/>
                  </a:prstClr>
                </a:solidFill>
              </a:rPr>
              <a:t>11/13/2018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86A020-9054-46A6-AAE9-A7F4A5CCE2DA}" type="datetime1">
              <a:rPr lang="en-US" smtClean="0">
                <a:solidFill>
                  <a:prstClr val="black">
                    <a:tint val="75000"/>
                  </a:prstClr>
                </a:solidFill>
              </a:rPr>
              <a:t>11/13/2018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BA3866-8D4E-4C52-BC52-85EA589CD2BC}" type="datetime1">
              <a:rPr lang="en-US" smtClean="0">
                <a:solidFill>
                  <a:prstClr val="black">
                    <a:tint val="75000"/>
                  </a:prstClr>
                </a:solidFill>
              </a:rPr>
              <a:t>11/13/2018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24D62-52F9-4D67-82D9-2B8E8046539A}" type="datetime1">
              <a:rPr lang="en-US" smtClean="0">
                <a:solidFill>
                  <a:prstClr val="black">
                    <a:tint val="75000"/>
                  </a:prstClr>
                </a:solidFill>
              </a:rPr>
              <a:t>11/13/2018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865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7B8BD06-233C-4C14-9342-B8C0D620951E}" type="datetime1">
              <a:rPr lang="en-US" smtClean="0">
                <a:solidFill>
                  <a:prstClr val="black">
                    <a:tint val="75000"/>
                  </a:prstClr>
                </a:solidFill>
              </a:rPr>
              <a:t>11/13/2018</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6EEC52-C2BF-4E34-8728-23C1B0C481C7}" type="datetime1">
              <a:rPr lang="en-US" smtClean="0">
                <a:solidFill>
                  <a:prstClr val="black">
                    <a:tint val="75000"/>
                  </a:prstClr>
                </a:solidFill>
              </a:rPr>
              <a:t>11/13/2018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07374-1050-48E7-8747-FD87D5BA3153}" type="datetime1">
              <a:rPr lang="en-US" smtClean="0">
                <a:solidFill>
                  <a:prstClr val="black">
                    <a:tint val="75000"/>
                  </a:prstClr>
                </a:solidFill>
              </a:rPr>
              <a:t>11/13/2018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94640-29F6-4E72-B8CC-82A25079EF2E}" type="datetime1">
              <a:rPr lang="en-US" smtClean="0">
                <a:solidFill>
                  <a:prstClr val="black">
                    <a:tint val="75000"/>
                  </a:prstClr>
                </a:solidFill>
              </a:rPr>
              <a:t>11/13/2018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F0CF36-01B4-47A5-8B99-221D16434B15}" type="datetime1">
              <a:rPr lang="en-US" smtClean="0">
                <a:solidFill>
                  <a:prstClr val="black">
                    <a:tint val="75000"/>
                  </a:prstClr>
                </a:solidFill>
              </a:rPr>
              <a:t>11/13/2018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95C6F9-8F9F-4F71-A7AA-E0C36BB97070}" type="datetime1">
              <a:rPr lang="en-US" smtClean="0">
                <a:solidFill>
                  <a:prstClr val="black">
                    <a:tint val="75000"/>
                  </a:prstClr>
                </a:solidFill>
              </a:rPr>
              <a:t>11/13/2018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A19D8-82BB-4333-9F02-00FA86027FF5}" type="datetime1">
              <a:rPr lang="en-US" smtClean="0">
                <a:solidFill>
                  <a:prstClr val="black">
                    <a:tint val="75000"/>
                  </a:prstClr>
                </a:solidFill>
              </a:rPr>
              <a:t>11/13/2018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1A3A48-74AA-4158-BA12-97C265AF2444}" type="datetime1">
              <a:rPr lang="en-US" smtClean="0">
                <a:solidFill>
                  <a:prstClr val="black">
                    <a:tint val="75000"/>
                  </a:prstClr>
                </a:solidFill>
              </a:rPr>
              <a:t>11/13/2018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F107E-7CC0-4472-AAE9-30E3CF0EB27C}" type="datetime1">
              <a:rPr lang="en-US" smtClean="0">
                <a:solidFill>
                  <a:prstClr val="black">
                    <a:tint val="75000"/>
                  </a:prstClr>
                </a:solidFill>
              </a:rPr>
              <a:t>11/13/2018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Lst>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19277"/>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51A93-5843-48C6-8CEA-EFE41C22FF00}" type="datetime1">
              <a:rPr lang="en-US" smtClean="0">
                <a:solidFill>
                  <a:prstClr val="black">
                    <a:tint val="75000"/>
                  </a:prstClr>
                </a:solidFill>
              </a:rPr>
              <a:t>11/13/2018</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accjc.org/publications/"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www.asccc.org/directory/accreditation-committee-0" TargetMode="External"/><Relationship Id="rId2" Type="http://schemas.openxmlformats.org/officeDocument/2006/relationships/hyperlink" Target="http://www.asccc.org/sites/default/files/ASCCC%20Accreditation%20Paper%20Final.pdf"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56317"/>
            <a:ext cx="12192000" cy="1197429"/>
          </a:xfrm>
        </p:spPr>
        <p:txBody>
          <a:bodyPr/>
          <a:lstStyle/>
          <a:p>
            <a:r>
              <a:rPr lang="en-US" dirty="0"/>
              <a:t>ACCREDITATION 101</a:t>
            </a:r>
          </a:p>
        </p:txBody>
      </p:sp>
      <p:sp>
        <p:nvSpPr>
          <p:cNvPr id="3" name="Subtitle 2"/>
          <p:cNvSpPr>
            <a:spLocks noGrp="1"/>
          </p:cNvSpPr>
          <p:nvPr>
            <p:ph type="subTitle" idx="1"/>
          </p:nvPr>
        </p:nvSpPr>
        <p:spPr>
          <a:xfrm>
            <a:off x="1664676" y="3889131"/>
            <a:ext cx="7174523" cy="2445408"/>
          </a:xfrm>
        </p:spPr>
        <p:txBody>
          <a:bodyPr>
            <a:normAutofit/>
          </a:bodyPr>
          <a:lstStyle/>
          <a:p>
            <a:pPr algn="r"/>
            <a:r>
              <a:rPr lang="en-US" dirty="0"/>
              <a:t>Sam Foster, ASCCC Area D Representative</a:t>
            </a:r>
          </a:p>
          <a:p>
            <a:r>
              <a:rPr lang="en-US" dirty="0"/>
              <a:t>Christopher Howerton, Woodland College</a:t>
            </a:r>
          </a:p>
          <a:p>
            <a:r>
              <a:rPr lang="en-US" dirty="0"/>
              <a:t>Margarita </a:t>
            </a:r>
            <a:r>
              <a:rPr lang="en-US" dirty="0" err="1"/>
              <a:t>Pillado</a:t>
            </a:r>
            <a:r>
              <a:rPr lang="en-US" dirty="0"/>
              <a:t>, LA Pierce College</a:t>
            </a:r>
          </a:p>
          <a:p>
            <a:r>
              <a:rPr lang="en-US" dirty="0"/>
              <a:t>Steve Reynolds, Vice President, ACCJC</a:t>
            </a:r>
          </a:p>
          <a:p>
            <a:r>
              <a:rPr lang="en-US" dirty="0"/>
              <a:t>Colin Williams, Long Beach City College</a:t>
            </a:r>
          </a:p>
        </p:txBody>
      </p:sp>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 y="904876"/>
            <a:ext cx="12024049" cy="1019458"/>
          </a:xfrm>
        </p:spPr>
        <p:txBody>
          <a:bodyPr>
            <a:noAutofit/>
          </a:bodyPr>
          <a:lstStyle/>
          <a:p>
            <a:pPr algn="ctr"/>
            <a:r>
              <a:rPr lang="en-US" sz="4000" dirty="0"/>
              <a:t>What roles do faculty play in the accreditation process?</a:t>
            </a:r>
          </a:p>
        </p:txBody>
      </p:sp>
      <p:sp>
        <p:nvSpPr>
          <p:cNvPr id="3" name="Content Placeholder 2"/>
          <p:cNvSpPr>
            <a:spLocks noGrp="1"/>
          </p:cNvSpPr>
          <p:nvPr>
            <p:ph idx="1"/>
          </p:nvPr>
        </p:nvSpPr>
        <p:spPr>
          <a:xfrm>
            <a:off x="838200" y="2261443"/>
            <a:ext cx="10515600" cy="4460034"/>
          </a:xfrm>
        </p:spPr>
        <p:txBody>
          <a:bodyPr>
            <a:normAutofit fontScale="92500" lnSpcReduction="10000"/>
          </a:bodyPr>
          <a:lstStyle/>
          <a:p>
            <a:pPr marL="514350" indent="-514350">
              <a:buFont typeface="+mj-lt"/>
              <a:buAutoNum type="alphaUcPeriod"/>
            </a:pPr>
            <a:r>
              <a:rPr lang="en-US" sz="3600" b="0" i="0" dirty="0"/>
              <a:t>Representation on committees</a:t>
            </a:r>
          </a:p>
          <a:p>
            <a:pPr marL="514350" indent="-514350">
              <a:buFont typeface="+mj-lt"/>
              <a:buAutoNum type="alphaUcPeriod"/>
            </a:pPr>
            <a:r>
              <a:rPr lang="en-US" sz="3600" b="0" i="0" dirty="0"/>
              <a:t>Writing the Institutional Self Evaluation</a:t>
            </a:r>
          </a:p>
          <a:p>
            <a:pPr marL="514350" indent="-514350">
              <a:buFont typeface="+mj-lt"/>
              <a:buAutoNum type="alphaUcPeriod"/>
            </a:pPr>
            <a:r>
              <a:rPr lang="en-US" sz="3600" b="0" i="0" dirty="0"/>
              <a:t>Serving as the Accreditation Liaison Officer (ALO)</a:t>
            </a:r>
          </a:p>
          <a:p>
            <a:pPr marL="514350" indent="-514350">
              <a:buFont typeface="+mj-lt"/>
              <a:buAutoNum type="alphaUcPeriod"/>
            </a:pPr>
            <a:r>
              <a:rPr lang="en-US" sz="3600" b="0" i="0" dirty="0"/>
              <a:t>Validating the accuracy of the report to the student perspective</a:t>
            </a:r>
          </a:p>
          <a:p>
            <a:pPr marL="514350" indent="-514350">
              <a:buFont typeface="+mj-lt"/>
              <a:buAutoNum type="alphaUcPeriod"/>
            </a:pPr>
            <a:r>
              <a:rPr lang="en-US" sz="3600" b="0" i="0" dirty="0"/>
              <a:t>Meeting with Accreditation team visitors</a:t>
            </a:r>
          </a:p>
          <a:p>
            <a:pPr marL="514350" indent="-514350">
              <a:buFont typeface="+mj-lt"/>
              <a:buAutoNum type="alphaUcPeriod"/>
            </a:pPr>
            <a:r>
              <a:rPr lang="en-US" sz="3600" b="0" i="0" dirty="0">
                <a:solidFill>
                  <a:schemeClr val="tx1"/>
                </a:solidFill>
              </a:rPr>
              <a:t>Participate on Visiting Teams</a:t>
            </a:r>
          </a:p>
          <a:p>
            <a:pPr marL="514350" indent="-514350">
              <a:buFont typeface="+mj-lt"/>
              <a:buAutoNum type="alphaUcPeriod"/>
            </a:pPr>
            <a:r>
              <a:rPr lang="en-US" sz="3600" b="0" i="0" dirty="0"/>
              <a:t>All of the above</a:t>
            </a:r>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0452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4876"/>
            <a:ext cx="8286750" cy="914401"/>
          </a:xfrm>
        </p:spPr>
        <p:txBody>
          <a:bodyPr>
            <a:normAutofit/>
          </a:bodyPr>
          <a:lstStyle/>
          <a:p>
            <a:pPr algn="ctr"/>
            <a:r>
              <a:rPr lang="en-US" sz="4000" dirty="0">
                <a:solidFill>
                  <a:srgbClr val="0070C0"/>
                </a:solidFill>
              </a:rPr>
              <a:t>Accrediting Commission </a:t>
            </a:r>
          </a:p>
        </p:txBody>
      </p:sp>
      <p:sp>
        <p:nvSpPr>
          <p:cNvPr id="3" name="Content Placeholder 2"/>
          <p:cNvSpPr>
            <a:spLocks noGrp="1"/>
          </p:cNvSpPr>
          <p:nvPr>
            <p:ph idx="1"/>
          </p:nvPr>
        </p:nvSpPr>
        <p:spPr>
          <a:xfrm>
            <a:off x="597159" y="1959429"/>
            <a:ext cx="11066105" cy="4579485"/>
          </a:xfrm>
        </p:spPr>
        <p:txBody>
          <a:bodyPr>
            <a:noAutofit/>
          </a:bodyPr>
          <a:lstStyle/>
          <a:p>
            <a:r>
              <a:rPr lang="en-US" sz="3600" b="0" i="0" dirty="0"/>
              <a:t>The California community colleges are accredited by the Accrediting Commission for Community and Junior Colleges (ACCJC)</a:t>
            </a:r>
          </a:p>
          <a:p>
            <a:r>
              <a:rPr lang="en-US" sz="3600" b="0" i="0" dirty="0"/>
              <a:t>Each of our colleges is a member of ACCJC and has a role in electing the members of the commission.</a:t>
            </a:r>
          </a:p>
          <a:p>
            <a:r>
              <a:rPr lang="en-US" sz="3600" b="0" i="0" dirty="0"/>
              <a:t>The commissioners are administrators, faculty, and members of the public, not only from our system but from Hawai’i and the Pacific as well.</a:t>
            </a: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pic>
        <p:nvPicPr>
          <p:cNvPr id="12292" name="Picture 4" descr="Best pract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00" y="228600"/>
            <a:ext cx="2819400" cy="1548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054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9567"/>
            <a:ext cx="12192000" cy="914401"/>
          </a:xfrm>
        </p:spPr>
        <p:txBody>
          <a:bodyPr>
            <a:normAutofit/>
          </a:bodyPr>
          <a:lstStyle/>
          <a:p>
            <a:pPr algn="ctr"/>
            <a:r>
              <a:rPr lang="en-US" sz="4000" dirty="0">
                <a:solidFill>
                  <a:srgbClr val="0070C0"/>
                </a:solidFill>
              </a:rPr>
              <a:t>The Role of the ACCJC</a:t>
            </a:r>
          </a:p>
        </p:txBody>
      </p:sp>
      <p:sp>
        <p:nvSpPr>
          <p:cNvPr id="3" name="Content Placeholder 2"/>
          <p:cNvSpPr>
            <a:spLocks noGrp="1"/>
          </p:cNvSpPr>
          <p:nvPr>
            <p:ph idx="1"/>
          </p:nvPr>
        </p:nvSpPr>
        <p:spPr>
          <a:xfrm>
            <a:off x="838200" y="2051475"/>
            <a:ext cx="10515600" cy="4351338"/>
          </a:xfrm>
        </p:spPr>
        <p:txBody>
          <a:bodyPr>
            <a:normAutofit fontScale="92500" lnSpcReduction="20000"/>
          </a:bodyPr>
          <a:lstStyle/>
          <a:p>
            <a:pPr marL="0" indent="0">
              <a:buNone/>
            </a:pPr>
            <a:r>
              <a:rPr lang="en-US" sz="3200" b="0" i="0" dirty="0"/>
              <a:t>ACCJC assures the educational community, the general public, and other organizations and agencies that an institution…</a:t>
            </a:r>
          </a:p>
          <a:p>
            <a:pPr lvl="1"/>
            <a:r>
              <a:rPr lang="en-US" sz="3200" b="0" i="0" dirty="0"/>
              <a:t>has </a:t>
            </a:r>
            <a:r>
              <a:rPr lang="en-US" sz="3200" b="0" i="0" dirty="0">
                <a:solidFill>
                  <a:schemeClr val="tx1"/>
                </a:solidFill>
              </a:rPr>
              <a:t>a clearly defined mission </a:t>
            </a:r>
            <a:r>
              <a:rPr lang="en-US" sz="3200" b="0" i="0" dirty="0"/>
              <a:t>appropriate to higher education </a:t>
            </a:r>
          </a:p>
          <a:p>
            <a:pPr lvl="1"/>
            <a:r>
              <a:rPr lang="en-US" sz="3200" b="0" i="0" dirty="0"/>
              <a:t>has established conditions under which </a:t>
            </a:r>
            <a:r>
              <a:rPr lang="en-US" sz="3200" b="0" i="0" dirty="0">
                <a:solidFill>
                  <a:schemeClr val="tx1"/>
                </a:solidFill>
              </a:rPr>
              <a:t>its</a:t>
            </a:r>
            <a:r>
              <a:rPr lang="en-US" sz="3200" b="0" i="0" dirty="0"/>
              <a:t> achievement can reasonably be expected</a:t>
            </a:r>
          </a:p>
          <a:p>
            <a:pPr lvl="1"/>
            <a:r>
              <a:rPr lang="en-US" sz="3200" b="0" i="0" dirty="0"/>
              <a:t>appears in fact to be accomplishing </a:t>
            </a:r>
            <a:r>
              <a:rPr lang="en-US" sz="3200" b="0" i="0" dirty="0">
                <a:solidFill>
                  <a:schemeClr val="tx1"/>
                </a:solidFill>
              </a:rPr>
              <a:t>it</a:t>
            </a:r>
            <a:r>
              <a:rPr lang="en-US" sz="3200" b="0" i="0" dirty="0"/>
              <a:t> substantially</a:t>
            </a:r>
          </a:p>
          <a:p>
            <a:pPr lvl="1"/>
            <a:r>
              <a:rPr lang="en-US" sz="3200" b="0" i="0" dirty="0"/>
              <a:t>is so organized, staffed, and supported that it can be expected to continue to do so; and demonstrates that it meets Accreditation Standards</a:t>
            </a:r>
          </a:p>
          <a:p>
            <a:pPr marL="0" indent="0">
              <a:buNone/>
            </a:pPr>
            <a:endParaRPr lang="en-US" b="0" i="0"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919610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7892"/>
            <a:ext cx="12192000" cy="1324608"/>
          </a:xfrm>
        </p:spPr>
        <p:txBody>
          <a:bodyPr>
            <a:normAutofit fontScale="90000"/>
          </a:bodyPr>
          <a:lstStyle/>
          <a:p>
            <a:pPr algn="ctr"/>
            <a:br>
              <a:rPr lang="en-US" sz="2700" dirty="0"/>
            </a:br>
            <a:r>
              <a:rPr lang="en-US" sz="4000" dirty="0">
                <a:solidFill>
                  <a:srgbClr val="0070C0"/>
                </a:solidFill>
              </a:rPr>
              <a:t>Standard I: Mission, Academic Quality and Institutional Effectiveness, and Integrity </a:t>
            </a:r>
            <a:br>
              <a:rPr lang="en-US" dirty="0">
                <a:solidFill>
                  <a:srgbClr val="0070C0"/>
                </a:solidFill>
              </a:rPr>
            </a:br>
            <a:endParaRPr lang="en-US"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023312"/>
              </p:ext>
            </p:extLst>
          </p:nvPr>
        </p:nvGraphicFramePr>
        <p:xfrm>
          <a:off x="205273" y="2485392"/>
          <a:ext cx="11986727" cy="3870960"/>
        </p:xfrm>
        <a:graphic>
          <a:graphicData uri="http://schemas.openxmlformats.org/drawingml/2006/table">
            <a:tbl>
              <a:tblPr firstRow="1" bandRow="1">
                <a:tableStyleId>{5C22544A-7EE6-4342-B048-85BDC9FD1C3A}</a:tableStyleId>
              </a:tblPr>
              <a:tblGrid>
                <a:gridCol w="1804454">
                  <a:extLst>
                    <a:ext uri="{9D8B030D-6E8A-4147-A177-3AD203B41FA5}">
                      <a16:colId xmlns:a16="http://schemas.microsoft.com/office/drawing/2014/main" val="20000"/>
                    </a:ext>
                  </a:extLst>
                </a:gridCol>
                <a:gridCol w="10182273">
                  <a:extLst>
                    <a:ext uri="{9D8B030D-6E8A-4147-A177-3AD203B41FA5}">
                      <a16:colId xmlns:a16="http://schemas.microsoft.com/office/drawing/2014/main" val="20001"/>
                    </a:ext>
                  </a:extLst>
                </a:gridCol>
              </a:tblGrid>
              <a:tr h="565150">
                <a:tc>
                  <a:txBody>
                    <a:bodyPr/>
                    <a:lstStyle/>
                    <a:p>
                      <a:r>
                        <a:rPr lang="en-US" sz="3200" dirty="0"/>
                        <a:t>Standard</a:t>
                      </a:r>
                    </a:p>
                  </a:txBody>
                  <a:tcPr/>
                </a:tc>
                <a:tc>
                  <a:txBody>
                    <a:bodyPr/>
                    <a:lstStyle/>
                    <a:p>
                      <a:pPr algn="ctr"/>
                      <a:r>
                        <a:rPr lang="en-US" sz="3200" dirty="0"/>
                        <a:t>Description</a:t>
                      </a:r>
                    </a:p>
                  </a:txBody>
                  <a:tcPr/>
                </a:tc>
                <a:extLst>
                  <a:ext uri="{0D108BD9-81ED-4DB2-BD59-A6C34878D82A}">
                    <a16:rowId xmlns:a16="http://schemas.microsoft.com/office/drawing/2014/main" val="10000"/>
                  </a:ext>
                </a:extLst>
              </a:tr>
              <a:tr h="565150">
                <a:tc>
                  <a:txBody>
                    <a:bodyPr/>
                    <a:lstStyle/>
                    <a:p>
                      <a:r>
                        <a:rPr lang="en-US" sz="3200" dirty="0"/>
                        <a:t>I.A</a:t>
                      </a:r>
                    </a:p>
                  </a:txBody>
                  <a:tcPr/>
                </a:tc>
                <a:tc>
                  <a:txBody>
                    <a:bodyPr/>
                    <a:lstStyle/>
                    <a:p>
                      <a:r>
                        <a:rPr lang="en-US" sz="3200" dirty="0"/>
                        <a:t>Mission</a:t>
                      </a:r>
                    </a:p>
                  </a:txBody>
                  <a:tcPr/>
                </a:tc>
                <a:extLst>
                  <a:ext uri="{0D108BD9-81ED-4DB2-BD59-A6C34878D82A}">
                    <a16:rowId xmlns:a16="http://schemas.microsoft.com/office/drawing/2014/main" val="10001"/>
                  </a:ext>
                </a:extLst>
              </a:tr>
              <a:tr h="1016001">
                <a:tc>
                  <a:txBody>
                    <a:bodyPr/>
                    <a:lstStyle/>
                    <a:p>
                      <a:r>
                        <a:rPr lang="en-US" sz="3200" dirty="0"/>
                        <a:t>I.B.1-4</a:t>
                      </a:r>
                    </a:p>
                  </a:txBody>
                  <a:tcPr/>
                </a:tc>
                <a:tc>
                  <a:txBody>
                    <a:bodyPr/>
                    <a:lstStyle/>
                    <a:p>
                      <a:r>
                        <a:rPr lang="en-US" sz="3200" dirty="0"/>
                        <a:t>Assuring Academic Quality and Institutional Effectiveness: Academic Quality</a:t>
                      </a:r>
                    </a:p>
                  </a:txBody>
                  <a:tcPr/>
                </a:tc>
                <a:extLst>
                  <a:ext uri="{0D108BD9-81ED-4DB2-BD59-A6C34878D82A}">
                    <a16:rowId xmlns:a16="http://schemas.microsoft.com/office/drawing/2014/main" val="10002"/>
                  </a:ext>
                </a:extLst>
              </a:tr>
              <a:tr h="1016001">
                <a:tc>
                  <a:txBody>
                    <a:bodyPr/>
                    <a:lstStyle/>
                    <a:p>
                      <a:r>
                        <a:rPr lang="en-US" sz="3200" dirty="0"/>
                        <a:t>I.B.5-9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Assuring Academic Quality and Institutional Effectiveness: Institutional</a:t>
                      </a:r>
                      <a:r>
                        <a:rPr lang="en-US" sz="3200" baseline="0" dirty="0"/>
                        <a:t> Effectiveness</a:t>
                      </a:r>
                      <a:endParaRPr lang="en-US" sz="3200" dirty="0"/>
                    </a:p>
                  </a:txBody>
                  <a:tcPr/>
                </a:tc>
                <a:extLst>
                  <a:ext uri="{0D108BD9-81ED-4DB2-BD59-A6C34878D82A}">
                    <a16:rowId xmlns:a16="http://schemas.microsoft.com/office/drawing/2014/main" val="10003"/>
                  </a:ext>
                </a:extLst>
              </a:tr>
              <a:tr h="565150">
                <a:tc>
                  <a:txBody>
                    <a:bodyPr/>
                    <a:lstStyle/>
                    <a:p>
                      <a:r>
                        <a:rPr lang="en-US" sz="3200" dirty="0"/>
                        <a:t>I.C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Institutional</a:t>
                      </a:r>
                      <a:r>
                        <a:rPr lang="en-US" sz="3200" baseline="0" dirty="0"/>
                        <a:t> Integrity</a:t>
                      </a:r>
                      <a:endParaRPr lang="en-US" sz="3200" dirty="0"/>
                    </a:p>
                  </a:txBody>
                  <a:tcPr/>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1675264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4876"/>
            <a:ext cx="12192000" cy="1147079"/>
          </a:xfrm>
        </p:spPr>
        <p:txBody>
          <a:bodyPr>
            <a:normAutofit fontScale="90000"/>
          </a:bodyPr>
          <a:lstStyle/>
          <a:p>
            <a:pPr algn="ctr"/>
            <a:br>
              <a:rPr lang="en-US" dirty="0">
                <a:solidFill>
                  <a:srgbClr val="0070C0"/>
                </a:solidFill>
              </a:rPr>
            </a:br>
            <a:r>
              <a:rPr lang="en-US" dirty="0">
                <a:solidFill>
                  <a:srgbClr val="0070C0"/>
                </a:solidFill>
              </a:rPr>
              <a:t>Standard II: Student Learning Programs and </a:t>
            </a:r>
            <a:br>
              <a:rPr lang="en-US" dirty="0">
                <a:solidFill>
                  <a:srgbClr val="0070C0"/>
                </a:solidFill>
              </a:rPr>
            </a:br>
            <a:r>
              <a:rPr lang="en-US" dirty="0">
                <a:solidFill>
                  <a:srgbClr val="0070C0"/>
                </a:solidFill>
              </a:rPr>
              <a:t>Support Services </a:t>
            </a:r>
            <a:br>
              <a:rPr lang="en-US" dirty="0">
                <a:solidFill>
                  <a:srgbClr val="0070C0"/>
                </a:solidFill>
              </a:rPr>
            </a:br>
            <a:endParaRPr lang="en-US"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7131588"/>
              </p:ext>
            </p:extLst>
          </p:nvPr>
        </p:nvGraphicFramePr>
        <p:xfrm>
          <a:off x="317241" y="2417080"/>
          <a:ext cx="11036559" cy="3939272"/>
        </p:xfrm>
        <a:graphic>
          <a:graphicData uri="http://schemas.openxmlformats.org/drawingml/2006/table">
            <a:tbl>
              <a:tblPr firstRow="1" bandRow="1">
                <a:tableStyleId>{5C22544A-7EE6-4342-B048-85BDC9FD1C3A}</a:tableStyleId>
              </a:tblPr>
              <a:tblGrid>
                <a:gridCol w="1978090">
                  <a:extLst>
                    <a:ext uri="{9D8B030D-6E8A-4147-A177-3AD203B41FA5}">
                      <a16:colId xmlns:a16="http://schemas.microsoft.com/office/drawing/2014/main" val="20000"/>
                    </a:ext>
                  </a:extLst>
                </a:gridCol>
                <a:gridCol w="9058469">
                  <a:extLst>
                    <a:ext uri="{9D8B030D-6E8A-4147-A177-3AD203B41FA5}">
                      <a16:colId xmlns:a16="http://schemas.microsoft.com/office/drawing/2014/main" val="20001"/>
                    </a:ext>
                  </a:extLst>
                </a:gridCol>
              </a:tblGrid>
              <a:tr h="984818">
                <a:tc>
                  <a:txBody>
                    <a:bodyPr/>
                    <a:lstStyle/>
                    <a:p>
                      <a:r>
                        <a:rPr lang="en-US" sz="3200" dirty="0"/>
                        <a:t>Standard</a:t>
                      </a:r>
                    </a:p>
                  </a:txBody>
                  <a:tcPr/>
                </a:tc>
                <a:tc>
                  <a:txBody>
                    <a:bodyPr/>
                    <a:lstStyle/>
                    <a:p>
                      <a:pPr algn="ctr"/>
                      <a:r>
                        <a:rPr lang="en-US" sz="3200" dirty="0"/>
                        <a:t>Description</a:t>
                      </a:r>
                    </a:p>
                  </a:txBody>
                  <a:tcPr/>
                </a:tc>
                <a:extLst>
                  <a:ext uri="{0D108BD9-81ED-4DB2-BD59-A6C34878D82A}">
                    <a16:rowId xmlns:a16="http://schemas.microsoft.com/office/drawing/2014/main" val="10000"/>
                  </a:ext>
                </a:extLst>
              </a:tr>
              <a:tr h="984818">
                <a:tc>
                  <a:txBody>
                    <a:bodyPr/>
                    <a:lstStyle/>
                    <a:p>
                      <a:r>
                        <a:rPr lang="en-US" sz="3200" dirty="0"/>
                        <a:t>II.A</a:t>
                      </a:r>
                    </a:p>
                  </a:txBody>
                  <a:tcPr/>
                </a:tc>
                <a:tc>
                  <a:txBody>
                    <a:bodyPr/>
                    <a:lstStyle/>
                    <a:p>
                      <a:r>
                        <a:rPr lang="en-US" sz="3200" dirty="0"/>
                        <a:t>Instructional Programs</a:t>
                      </a:r>
                    </a:p>
                  </a:txBody>
                  <a:tcPr/>
                </a:tc>
                <a:extLst>
                  <a:ext uri="{0D108BD9-81ED-4DB2-BD59-A6C34878D82A}">
                    <a16:rowId xmlns:a16="http://schemas.microsoft.com/office/drawing/2014/main" val="10001"/>
                  </a:ext>
                </a:extLst>
              </a:tr>
              <a:tr h="984818">
                <a:tc>
                  <a:txBody>
                    <a:bodyPr/>
                    <a:lstStyle/>
                    <a:p>
                      <a:r>
                        <a:rPr lang="en-US" sz="3200" dirty="0"/>
                        <a:t>II.B</a:t>
                      </a:r>
                    </a:p>
                  </a:txBody>
                  <a:tcPr/>
                </a:tc>
                <a:tc>
                  <a:txBody>
                    <a:bodyPr/>
                    <a:lstStyle/>
                    <a:p>
                      <a:r>
                        <a:rPr lang="en-US" sz="3200" dirty="0"/>
                        <a:t>Library and Learning Support Services</a:t>
                      </a:r>
                    </a:p>
                  </a:txBody>
                  <a:tcPr/>
                </a:tc>
                <a:extLst>
                  <a:ext uri="{0D108BD9-81ED-4DB2-BD59-A6C34878D82A}">
                    <a16:rowId xmlns:a16="http://schemas.microsoft.com/office/drawing/2014/main" val="10002"/>
                  </a:ext>
                </a:extLst>
              </a:tr>
              <a:tr h="984818">
                <a:tc>
                  <a:txBody>
                    <a:bodyPr/>
                    <a:lstStyle/>
                    <a:p>
                      <a:r>
                        <a:rPr lang="en-US" sz="3200" dirty="0"/>
                        <a:t>II.C</a:t>
                      </a:r>
                    </a:p>
                  </a:txBody>
                  <a:tcPr/>
                </a:tc>
                <a:tc>
                  <a:txBody>
                    <a:bodyPr/>
                    <a:lstStyle/>
                    <a:p>
                      <a:r>
                        <a:rPr lang="en-US" sz="3200" dirty="0"/>
                        <a:t>Student Support Services</a:t>
                      </a:r>
                    </a:p>
                  </a:txBody>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921271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26"/>
            <a:ext cx="8858250" cy="914401"/>
          </a:xfrm>
        </p:spPr>
        <p:txBody>
          <a:bodyPr>
            <a:normAutofit fontScale="90000"/>
          </a:bodyPr>
          <a:lstStyle/>
          <a:p>
            <a:pPr algn="ctr"/>
            <a:br>
              <a:rPr lang="en-US" dirty="0">
                <a:solidFill>
                  <a:srgbClr val="0070C0"/>
                </a:solidFill>
              </a:rPr>
            </a:br>
            <a:r>
              <a:rPr lang="en-US" sz="4400" dirty="0">
                <a:solidFill>
                  <a:srgbClr val="0070C0"/>
                </a:solidFill>
              </a:rPr>
              <a:t>Standard III: Resources </a:t>
            </a:r>
            <a:br>
              <a:rPr lang="en-US" sz="4400" dirty="0">
                <a:solidFill>
                  <a:srgbClr val="0070C0"/>
                </a:solidFill>
              </a:rPr>
            </a:br>
            <a:endParaRPr lang="en-US" sz="4400"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425773"/>
              </p:ext>
            </p:extLst>
          </p:nvPr>
        </p:nvGraphicFramePr>
        <p:xfrm>
          <a:off x="-1" y="2111375"/>
          <a:ext cx="12055151" cy="3383280"/>
        </p:xfrm>
        <a:graphic>
          <a:graphicData uri="http://schemas.openxmlformats.org/drawingml/2006/table">
            <a:tbl>
              <a:tblPr firstRow="1" bandRow="1">
                <a:tableStyleId>{5C22544A-7EE6-4342-B048-85BDC9FD1C3A}</a:tableStyleId>
              </a:tblPr>
              <a:tblGrid>
                <a:gridCol w="2402295">
                  <a:extLst>
                    <a:ext uri="{9D8B030D-6E8A-4147-A177-3AD203B41FA5}">
                      <a16:colId xmlns:a16="http://schemas.microsoft.com/office/drawing/2014/main" val="20000"/>
                    </a:ext>
                  </a:extLst>
                </a:gridCol>
                <a:gridCol w="9652856">
                  <a:extLst>
                    <a:ext uri="{9D8B030D-6E8A-4147-A177-3AD203B41FA5}">
                      <a16:colId xmlns:a16="http://schemas.microsoft.com/office/drawing/2014/main" val="20001"/>
                    </a:ext>
                  </a:extLst>
                </a:gridCol>
              </a:tblGrid>
              <a:tr h="676656">
                <a:tc>
                  <a:txBody>
                    <a:bodyPr/>
                    <a:lstStyle/>
                    <a:p>
                      <a:pPr algn="ctr"/>
                      <a:r>
                        <a:rPr lang="en-US" sz="2800" dirty="0"/>
                        <a:t>Standard</a:t>
                      </a:r>
                    </a:p>
                  </a:txBody>
                  <a:tcPr/>
                </a:tc>
                <a:tc>
                  <a:txBody>
                    <a:bodyPr/>
                    <a:lstStyle/>
                    <a:p>
                      <a:pPr algn="ctr"/>
                      <a:r>
                        <a:rPr lang="en-US" sz="2800" dirty="0"/>
                        <a:t>Description</a:t>
                      </a:r>
                    </a:p>
                  </a:txBody>
                  <a:tcPr/>
                </a:tc>
                <a:extLst>
                  <a:ext uri="{0D108BD9-81ED-4DB2-BD59-A6C34878D82A}">
                    <a16:rowId xmlns:a16="http://schemas.microsoft.com/office/drawing/2014/main" val="10000"/>
                  </a:ext>
                </a:extLst>
              </a:tr>
              <a:tr h="676656">
                <a:tc>
                  <a:txBody>
                    <a:bodyPr/>
                    <a:lstStyle/>
                    <a:p>
                      <a:r>
                        <a:rPr lang="en-US" sz="2800" dirty="0"/>
                        <a:t>III.A</a:t>
                      </a:r>
                    </a:p>
                  </a:txBody>
                  <a:tcPr/>
                </a:tc>
                <a:tc>
                  <a:txBody>
                    <a:bodyPr/>
                    <a:lstStyle/>
                    <a:p>
                      <a:r>
                        <a:rPr lang="en-US" sz="2800" dirty="0"/>
                        <a:t>Human Resources</a:t>
                      </a:r>
                    </a:p>
                  </a:txBody>
                  <a:tcPr/>
                </a:tc>
                <a:extLst>
                  <a:ext uri="{0D108BD9-81ED-4DB2-BD59-A6C34878D82A}">
                    <a16:rowId xmlns:a16="http://schemas.microsoft.com/office/drawing/2014/main" val="10001"/>
                  </a:ext>
                </a:extLst>
              </a:tr>
              <a:tr h="676656">
                <a:tc>
                  <a:txBody>
                    <a:bodyPr/>
                    <a:lstStyle/>
                    <a:p>
                      <a:r>
                        <a:rPr lang="en-US" sz="2800" dirty="0"/>
                        <a:t>III.B</a:t>
                      </a:r>
                    </a:p>
                  </a:txBody>
                  <a:tcPr/>
                </a:tc>
                <a:tc>
                  <a:txBody>
                    <a:bodyPr/>
                    <a:lstStyle/>
                    <a:p>
                      <a:r>
                        <a:rPr lang="en-US" sz="2800" dirty="0"/>
                        <a:t>Physical Resources</a:t>
                      </a:r>
                    </a:p>
                  </a:txBody>
                  <a:tcPr/>
                </a:tc>
                <a:extLst>
                  <a:ext uri="{0D108BD9-81ED-4DB2-BD59-A6C34878D82A}">
                    <a16:rowId xmlns:a16="http://schemas.microsoft.com/office/drawing/2014/main" val="10002"/>
                  </a:ext>
                </a:extLst>
              </a:tr>
              <a:tr h="676656">
                <a:tc>
                  <a:txBody>
                    <a:bodyPr/>
                    <a:lstStyle/>
                    <a:p>
                      <a:r>
                        <a:rPr lang="en-US" sz="2800" dirty="0"/>
                        <a:t>III.C</a:t>
                      </a:r>
                    </a:p>
                  </a:txBody>
                  <a:tcPr/>
                </a:tc>
                <a:tc>
                  <a:txBody>
                    <a:bodyPr/>
                    <a:lstStyle/>
                    <a:p>
                      <a:r>
                        <a:rPr lang="en-US" sz="2800" dirty="0"/>
                        <a:t>Technology Resources</a:t>
                      </a:r>
                    </a:p>
                  </a:txBody>
                  <a:tcPr/>
                </a:tc>
                <a:extLst>
                  <a:ext uri="{0D108BD9-81ED-4DB2-BD59-A6C34878D82A}">
                    <a16:rowId xmlns:a16="http://schemas.microsoft.com/office/drawing/2014/main" val="10003"/>
                  </a:ext>
                </a:extLst>
              </a:tr>
              <a:tr h="676656">
                <a:tc>
                  <a:txBody>
                    <a:bodyPr/>
                    <a:lstStyle/>
                    <a:p>
                      <a:r>
                        <a:rPr lang="en-US" sz="2800" dirty="0"/>
                        <a:t>III.D</a:t>
                      </a:r>
                    </a:p>
                  </a:txBody>
                  <a:tcPr/>
                </a:tc>
                <a:tc>
                  <a:txBody>
                    <a:bodyPr/>
                    <a:lstStyle/>
                    <a:p>
                      <a:r>
                        <a:rPr lang="en-US" sz="2800" dirty="0"/>
                        <a:t>Fiscal Resources</a:t>
                      </a:r>
                    </a:p>
                  </a:txBody>
                  <a:tcPr/>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1934188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1009650"/>
            <a:ext cx="11824810" cy="1059867"/>
          </a:xfrm>
        </p:spPr>
        <p:txBody>
          <a:bodyPr>
            <a:normAutofit fontScale="90000"/>
          </a:bodyPr>
          <a:lstStyle/>
          <a:p>
            <a:pPr algn="ctr"/>
            <a:br>
              <a:rPr lang="en-US" dirty="0">
                <a:solidFill>
                  <a:srgbClr val="0070C0"/>
                </a:solidFill>
              </a:rPr>
            </a:br>
            <a:r>
              <a:rPr lang="en-US" sz="4400" dirty="0">
                <a:solidFill>
                  <a:srgbClr val="0070C0"/>
                </a:solidFill>
              </a:rPr>
              <a:t>Standard IV: Leadership and Governance </a:t>
            </a:r>
            <a:br>
              <a:rPr lang="en-US" dirty="0">
                <a:solidFill>
                  <a:srgbClr val="0070C0"/>
                </a:solidFill>
              </a:rPr>
            </a:br>
            <a:endParaRPr lang="en-US" dirty="0">
              <a:solidFill>
                <a:srgbClr val="0070C0"/>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pic>
        <p:nvPicPr>
          <p:cNvPr id="2050" name="Picture 2" descr="Compliance Concept on İnterface Touch Sc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4878" y="1973667"/>
            <a:ext cx="5856311" cy="474781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56071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1009650"/>
            <a:ext cx="11824810" cy="1059867"/>
          </a:xfrm>
        </p:spPr>
        <p:txBody>
          <a:bodyPr>
            <a:normAutofit fontScale="90000"/>
          </a:bodyPr>
          <a:lstStyle/>
          <a:p>
            <a:pPr algn="ctr"/>
            <a:br>
              <a:rPr lang="en-US" dirty="0">
                <a:solidFill>
                  <a:srgbClr val="0070C0"/>
                </a:solidFill>
              </a:rPr>
            </a:br>
            <a:r>
              <a:rPr lang="en-US" sz="4400" dirty="0">
                <a:solidFill>
                  <a:srgbClr val="0070C0"/>
                </a:solidFill>
              </a:rPr>
              <a:t>Standard IV: Leadership and Governance </a:t>
            </a:r>
            <a:br>
              <a:rPr lang="en-US" dirty="0">
                <a:solidFill>
                  <a:srgbClr val="0070C0"/>
                </a:solidFill>
              </a:rPr>
            </a:br>
            <a:endParaRPr lang="en-US"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9189362"/>
              </p:ext>
            </p:extLst>
          </p:nvPr>
        </p:nvGraphicFramePr>
        <p:xfrm>
          <a:off x="130629" y="2454277"/>
          <a:ext cx="11719249" cy="3517315"/>
        </p:xfrm>
        <a:graphic>
          <a:graphicData uri="http://schemas.openxmlformats.org/drawingml/2006/table">
            <a:tbl>
              <a:tblPr firstRow="1" bandRow="1">
                <a:tableStyleId>{5C22544A-7EE6-4342-B048-85BDC9FD1C3A}</a:tableStyleId>
              </a:tblPr>
              <a:tblGrid>
                <a:gridCol w="2483971">
                  <a:extLst>
                    <a:ext uri="{9D8B030D-6E8A-4147-A177-3AD203B41FA5}">
                      <a16:colId xmlns:a16="http://schemas.microsoft.com/office/drawing/2014/main" val="20000"/>
                    </a:ext>
                  </a:extLst>
                </a:gridCol>
                <a:gridCol w="9235278">
                  <a:extLst>
                    <a:ext uri="{9D8B030D-6E8A-4147-A177-3AD203B41FA5}">
                      <a16:colId xmlns:a16="http://schemas.microsoft.com/office/drawing/2014/main" val="20001"/>
                    </a:ext>
                  </a:extLst>
                </a:gridCol>
              </a:tblGrid>
              <a:tr h="703463">
                <a:tc>
                  <a:txBody>
                    <a:bodyPr/>
                    <a:lstStyle/>
                    <a:p>
                      <a:pPr algn="ctr"/>
                      <a:r>
                        <a:rPr lang="en-US" sz="3600" dirty="0"/>
                        <a:t>Standard</a:t>
                      </a:r>
                    </a:p>
                  </a:txBody>
                  <a:tcPr/>
                </a:tc>
                <a:tc>
                  <a:txBody>
                    <a:bodyPr/>
                    <a:lstStyle/>
                    <a:p>
                      <a:pPr algn="ctr"/>
                      <a:r>
                        <a:rPr lang="en-US" sz="3600" dirty="0"/>
                        <a:t>Description</a:t>
                      </a:r>
                    </a:p>
                  </a:txBody>
                  <a:tcPr/>
                </a:tc>
                <a:extLst>
                  <a:ext uri="{0D108BD9-81ED-4DB2-BD59-A6C34878D82A}">
                    <a16:rowId xmlns:a16="http://schemas.microsoft.com/office/drawing/2014/main" val="10000"/>
                  </a:ext>
                </a:extLst>
              </a:tr>
              <a:tr h="703463">
                <a:tc>
                  <a:txBody>
                    <a:bodyPr/>
                    <a:lstStyle/>
                    <a:p>
                      <a:r>
                        <a:rPr lang="en-US" sz="3600" dirty="0"/>
                        <a:t>IV.A</a:t>
                      </a:r>
                    </a:p>
                  </a:txBody>
                  <a:tcPr/>
                </a:tc>
                <a:tc>
                  <a:txBody>
                    <a:bodyPr/>
                    <a:lstStyle/>
                    <a:p>
                      <a:r>
                        <a:rPr lang="en-US" sz="3600" dirty="0"/>
                        <a:t>Decision-Making Roles and Processes</a:t>
                      </a:r>
                    </a:p>
                  </a:txBody>
                  <a:tcPr/>
                </a:tc>
                <a:extLst>
                  <a:ext uri="{0D108BD9-81ED-4DB2-BD59-A6C34878D82A}">
                    <a16:rowId xmlns:a16="http://schemas.microsoft.com/office/drawing/2014/main" val="10001"/>
                  </a:ext>
                </a:extLst>
              </a:tr>
              <a:tr h="703463">
                <a:tc>
                  <a:txBody>
                    <a:bodyPr/>
                    <a:lstStyle/>
                    <a:p>
                      <a:r>
                        <a:rPr lang="en-US" sz="3600" dirty="0"/>
                        <a:t>IV.B</a:t>
                      </a:r>
                    </a:p>
                  </a:txBody>
                  <a:tcPr/>
                </a:tc>
                <a:tc>
                  <a:txBody>
                    <a:bodyPr/>
                    <a:lstStyle/>
                    <a:p>
                      <a:r>
                        <a:rPr lang="en-US" sz="3600" dirty="0"/>
                        <a:t>Chief Executive Officer (College President)</a:t>
                      </a:r>
                    </a:p>
                  </a:txBody>
                  <a:tcPr/>
                </a:tc>
                <a:extLst>
                  <a:ext uri="{0D108BD9-81ED-4DB2-BD59-A6C34878D82A}">
                    <a16:rowId xmlns:a16="http://schemas.microsoft.com/office/drawing/2014/main" val="10002"/>
                  </a:ext>
                </a:extLst>
              </a:tr>
              <a:tr h="703463">
                <a:tc>
                  <a:txBody>
                    <a:bodyPr/>
                    <a:lstStyle/>
                    <a:p>
                      <a:r>
                        <a:rPr lang="en-US" sz="3600" dirty="0"/>
                        <a:t>IV.C</a:t>
                      </a:r>
                    </a:p>
                  </a:txBody>
                  <a:tcPr/>
                </a:tc>
                <a:tc>
                  <a:txBody>
                    <a:bodyPr/>
                    <a:lstStyle/>
                    <a:p>
                      <a:r>
                        <a:rPr lang="en-US" sz="3600" dirty="0"/>
                        <a:t>Governing Board (Board of Trustees)</a:t>
                      </a:r>
                    </a:p>
                  </a:txBody>
                  <a:tcPr/>
                </a:tc>
                <a:extLst>
                  <a:ext uri="{0D108BD9-81ED-4DB2-BD59-A6C34878D82A}">
                    <a16:rowId xmlns:a16="http://schemas.microsoft.com/office/drawing/2014/main" val="10003"/>
                  </a:ext>
                </a:extLst>
              </a:tr>
              <a:tr h="703463">
                <a:tc>
                  <a:txBody>
                    <a:bodyPr/>
                    <a:lstStyle/>
                    <a:p>
                      <a:r>
                        <a:rPr lang="en-US" sz="3600" dirty="0"/>
                        <a:t>IV.D</a:t>
                      </a:r>
                    </a:p>
                  </a:txBody>
                  <a:tcPr/>
                </a:tc>
                <a:tc>
                  <a:txBody>
                    <a:bodyPr/>
                    <a:lstStyle/>
                    <a:p>
                      <a:r>
                        <a:rPr lang="en-US" sz="3600" dirty="0"/>
                        <a:t>Multi-College Districts or Systems</a:t>
                      </a:r>
                    </a:p>
                  </a:txBody>
                  <a:tcPr/>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85483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904876"/>
            <a:ext cx="10861343" cy="914401"/>
          </a:xfrm>
        </p:spPr>
        <p:txBody>
          <a:bodyPr/>
          <a:lstStyle/>
          <a:p>
            <a:pPr algn="ctr"/>
            <a:r>
              <a:rPr lang="en-US" sz="4000" dirty="0">
                <a:solidFill>
                  <a:srgbClr val="0070C0"/>
                </a:solidFill>
              </a:rPr>
              <a:t>Accreditation Focuses On</a:t>
            </a:r>
            <a:r>
              <a:rPr lang="en-US" dirty="0">
                <a:solidFill>
                  <a:srgbClr val="0070C0"/>
                </a:solidFill>
              </a:rPr>
              <a:t>	</a:t>
            </a:r>
          </a:p>
        </p:txBody>
      </p:sp>
      <p:sp>
        <p:nvSpPr>
          <p:cNvPr id="3" name="Content Placeholder 2"/>
          <p:cNvSpPr>
            <a:spLocks noGrp="1"/>
          </p:cNvSpPr>
          <p:nvPr>
            <p:ph idx="1"/>
          </p:nvPr>
        </p:nvSpPr>
        <p:spPr>
          <a:xfrm>
            <a:off x="460310" y="1958606"/>
            <a:ext cx="11271380" cy="4351338"/>
          </a:xfrm>
        </p:spPr>
        <p:txBody>
          <a:bodyPr>
            <a:normAutofit fontScale="92500" lnSpcReduction="20000"/>
          </a:bodyPr>
          <a:lstStyle/>
          <a:p>
            <a:r>
              <a:rPr lang="en-US" sz="3200" b="0" i="0" dirty="0"/>
              <a:t>Institutional commitments</a:t>
            </a:r>
          </a:p>
          <a:p>
            <a:r>
              <a:rPr lang="en-US" sz="3200" b="0" i="0" dirty="0"/>
              <a:t>Evaluation planning and improvement</a:t>
            </a:r>
          </a:p>
          <a:p>
            <a:r>
              <a:rPr lang="en-US" sz="3200" b="0" i="0" dirty="0"/>
              <a:t>Student learning </a:t>
            </a:r>
            <a:r>
              <a:rPr lang="en-US" sz="3200" b="0" i="0" dirty="0">
                <a:solidFill>
                  <a:schemeClr val="tx1"/>
                </a:solidFill>
              </a:rPr>
              <a:t>and student </a:t>
            </a:r>
            <a:br>
              <a:rPr lang="en-US" sz="3200" b="0" i="0" dirty="0">
                <a:solidFill>
                  <a:schemeClr val="tx1"/>
                </a:solidFill>
              </a:rPr>
            </a:br>
            <a:r>
              <a:rPr lang="en-US" sz="3200" b="0" i="0" dirty="0">
                <a:solidFill>
                  <a:schemeClr val="tx1"/>
                </a:solidFill>
              </a:rPr>
              <a:t>achievement</a:t>
            </a:r>
          </a:p>
          <a:p>
            <a:r>
              <a:rPr lang="en-US" sz="3200" b="0" i="0" dirty="0"/>
              <a:t>Organization</a:t>
            </a:r>
          </a:p>
          <a:p>
            <a:r>
              <a:rPr lang="en-US" sz="3200" b="0" i="0" dirty="0"/>
              <a:t>Dialogue</a:t>
            </a:r>
          </a:p>
          <a:p>
            <a:r>
              <a:rPr lang="en-US" sz="3200" b="0" i="0" dirty="0"/>
              <a:t>Institutional integrity</a:t>
            </a:r>
          </a:p>
          <a:p>
            <a:endParaRPr lang="en-US" sz="3200" b="0" i="0" dirty="0"/>
          </a:p>
          <a:p>
            <a:r>
              <a:rPr lang="en-US" sz="3200" i="0" dirty="0"/>
              <a:t>Your college must provide clear evidence for anything that is claimed. Claims without evidence won’t work!</a:t>
            </a:r>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dirty="0">
              <a:solidFill>
                <a:prstClr val="black">
                  <a:tint val="75000"/>
                </a:prstClr>
              </a:solidFill>
            </a:endParaRPr>
          </a:p>
        </p:txBody>
      </p:sp>
      <p:pic>
        <p:nvPicPr>
          <p:cNvPr id="3074" name="Picture 2" descr="Through the l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0334" y="2283452"/>
            <a:ext cx="3901356" cy="2302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62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25" y="895350"/>
            <a:ext cx="9261475" cy="1525633"/>
          </a:xfrm>
        </p:spPr>
        <p:txBody>
          <a:bodyPr>
            <a:normAutofit/>
          </a:bodyPr>
          <a:lstStyle/>
          <a:p>
            <a:r>
              <a:rPr lang="en-US" dirty="0">
                <a:solidFill>
                  <a:srgbClr val="0070C0"/>
                </a:solidFill>
              </a:rPr>
              <a:t>What about Distance Education (DE) and Correspondence Education(CE)?</a:t>
            </a:r>
          </a:p>
        </p:txBody>
      </p:sp>
      <p:sp>
        <p:nvSpPr>
          <p:cNvPr id="3" name="Content Placeholder 2"/>
          <p:cNvSpPr>
            <a:spLocks noGrp="1"/>
          </p:cNvSpPr>
          <p:nvPr>
            <p:ph idx="1"/>
          </p:nvPr>
        </p:nvSpPr>
        <p:spPr>
          <a:xfrm>
            <a:off x="838200" y="2606721"/>
            <a:ext cx="10515600" cy="3563893"/>
          </a:xfrm>
        </p:spPr>
        <p:txBody>
          <a:bodyPr>
            <a:normAutofit/>
          </a:bodyPr>
          <a:lstStyle/>
          <a:p>
            <a:r>
              <a:rPr lang="en-US" sz="3200" b="0" i="0" dirty="0"/>
              <a:t>Distance Education courses and programs </a:t>
            </a:r>
            <a:r>
              <a:rPr lang="en-US" sz="3200" b="0" i="0" dirty="0">
                <a:solidFill>
                  <a:schemeClr val="tx1"/>
                </a:solidFill>
              </a:rPr>
              <a:t>are addressed with slightly more scrutiny than </a:t>
            </a:r>
            <a:r>
              <a:rPr lang="en-US" sz="3200" b="0" i="0" dirty="0"/>
              <a:t>face-to-face offerings</a:t>
            </a:r>
          </a:p>
          <a:p>
            <a:pPr>
              <a:spcBef>
                <a:spcPts val="2400"/>
              </a:spcBef>
            </a:pPr>
            <a:r>
              <a:rPr lang="en-US" sz="3200" b="0" i="0" dirty="0"/>
              <a:t>DE/CE are addressed in all sections of the accreditation standards</a:t>
            </a: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19</a:t>
            </a:fld>
            <a:endParaRPr lang="en-US" dirty="0">
              <a:solidFill>
                <a:prstClr val="black">
                  <a:tint val="75000"/>
                </a:prstClr>
              </a:solidFill>
            </a:endParaRPr>
          </a:p>
        </p:txBody>
      </p:sp>
      <p:pic>
        <p:nvPicPr>
          <p:cNvPr id="13314" name="Picture 2" descr="Blue distance learning butt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3100" y="180974"/>
            <a:ext cx="2441575" cy="2240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942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0070C0"/>
                </a:solidFill>
              </a:rPr>
              <a:t>Temperature Check</a:t>
            </a:r>
          </a:p>
        </p:txBody>
      </p:sp>
      <p:sp>
        <p:nvSpPr>
          <p:cNvPr id="3" name="Content Placeholder 2"/>
          <p:cNvSpPr>
            <a:spLocks noGrp="1"/>
          </p:cNvSpPr>
          <p:nvPr>
            <p:ph idx="1"/>
          </p:nvPr>
        </p:nvSpPr>
        <p:spPr>
          <a:xfrm>
            <a:off x="838200" y="2070136"/>
            <a:ext cx="10515600" cy="4351338"/>
          </a:xfrm>
        </p:spPr>
        <p:txBody>
          <a:bodyPr>
            <a:normAutofit/>
          </a:bodyPr>
          <a:lstStyle/>
          <a:p>
            <a:r>
              <a:rPr lang="en-US" sz="3600" dirty="0"/>
              <a:t>What is your role on your local campus?</a:t>
            </a:r>
          </a:p>
          <a:p>
            <a:r>
              <a:rPr lang="en-US" sz="3600" dirty="0"/>
              <a:t>How familiar are you with the </a:t>
            </a:r>
            <a:r>
              <a:rPr lang="en-US" sz="3600"/>
              <a:t>accreditation process?</a:t>
            </a:r>
            <a:endParaRPr lang="en-US" sz="3600" dirty="0"/>
          </a:p>
          <a:p>
            <a:r>
              <a:rPr lang="en-US" sz="3600" dirty="0"/>
              <a:t>Is your accreditation visit scheduled within the next 2 years?</a:t>
            </a: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582320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0070C0"/>
                </a:solidFill>
              </a:rPr>
              <a:t>What’s New in Accreditation?</a:t>
            </a:r>
          </a:p>
        </p:txBody>
      </p:sp>
      <p:sp>
        <p:nvSpPr>
          <p:cNvPr id="6" name="Content Placeholder 5">
            <a:extLst>
              <a:ext uri="{FF2B5EF4-FFF2-40B4-BE49-F238E27FC236}">
                <a16:creationId xmlns:a16="http://schemas.microsoft.com/office/drawing/2014/main" id="{D02CB88B-D370-48DD-BB1F-D2316070E0C0}"/>
              </a:ext>
            </a:extLst>
          </p:cNvPr>
          <p:cNvSpPr>
            <a:spLocks noGrp="1"/>
          </p:cNvSpPr>
          <p:nvPr>
            <p:ph idx="1"/>
          </p:nvPr>
        </p:nvSpPr>
        <p:spPr>
          <a:xfrm>
            <a:off x="838200" y="2362199"/>
            <a:ext cx="10515600" cy="3808415"/>
          </a:xfrm>
        </p:spPr>
        <p:txBody>
          <a:bodyPr>
            <a:normAutofit/>
          </a:bodyPr>
          <a:lstStyle/>
          <a:p>
            <a:r>
              <a:rPr lang="en-US" sz="3200" dirty="0"/>
              <a:t>Changes in Standards</a:t>
            </a:r>
          </a:p>
          <a:p>
            <a:r>
              <a:rPr lang="en-US" sz="3200" dirty="0"/>
              <a:t>Training</a:t>
            </a:r>
          </a:p>
          <a:p>
            <a:r>
              <a:rPr lang="en-US" sz="3200" dirty="0"/>
              <a:t>Changes in ACCJC Organization and Operations</a:t>
            </a:r>
          </a:p>
          <a:p>
            <a:r>
              <a:rPr lang="en-US" sz="3200" dirty="0"/>
              <a:t>Revised Templates</a:t>
            </a:r>
          </a:p>
          <a:p>
            <a:endParaRPr lang="en-US" sz="3200" dirty="0"/>
          </a:p>
        </p:txBody>
      </p:sp>
      <p:sp>
        <p:nvSpPr>
          <p:cNvPr id="3" name="Footer Placeholder 2">
            <a:extLst>
              <a:ext uri="{FF2B5EF4-FFF2-40B4-BE49-F238E27FC236}">
                <a16:creationId xmlns:a16="http://schemas.microsoft.com/office/drawing/2014/main" id="{4ACF6DB4-E5A1-47EF-8983-CA42EF480653}"/>
              </a:ext>
            </a:extLst>
          </p:cNvPr>
          <p:cNvSpPr>
            <a:spLocks noGrp="1"/>
          </p:cNvSpPr>
          <p:nvPr>
            <p:ph type="ftr" sz="quarter" idx="11"/>
          </p:nvPr>
        </p:nvSpPr>
        <p:spPr/>
        <p:txBody>
          <a:bodyPr/>
          <a:lstStyle/>
          <a:p>
            <a:r>
              <a:rPr lang="en-US"/>
              <a:t>2018 ASCCC Fall Pleneary Session, Irvine, CA</a:t>
            </a:r>
          </a:p>
        </p:txBody>
      </p:sp>
      <p:sp>
        <p:nvSpPr>
          <p:cNvPr id="4" name="Slide Number Placeholder 3">
            <a:extLst>
              <a:ext uri="{FF2B5EF4-FFF2-40B4-BE49-F238E27FC236}">
                <a16:creationId xmlns:a16="http://schemas.microsoft.com/office/drawing/2014/main" id="{A331035F-0333-4984-909C-90CC73B50DB3}"/>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530005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8200" y="1020761"/>
            <a:ext cx="10265229" cy="852031"/>
          </a:xfrm>
        </p:spPr>
        <p:txBody>
          <a:bodyPr>
            <a:normAutofit fontScale="90000"/>
          </a:bodyPr>
          <a:lstStyle/>
          <a:p>
            <a:pPr algn="ctr" eaLnBrk="1" hangingPunct="1"/>
            <a:r>
              <a:rPr lang="en-US" sz="5400" b="1" dirty="0">
                <a:solidFill>
                  <a:srgbClr val="0070C0"/>
                </a:solidFill>
                <a:latin typeface="Times New Roman" charset="0"/>
                <a:ea typeface="Times New Roman" charset="0"/>
                <a:cs typeface="Times New Roman" charset="0"/>
              </a:rPr>
              <a:t>Standard II.A.2</a:t>
            </a:r>
            <a:br>
              <a:rPr lang="en-US" sz="5400" b="1" dirty="0">
                <a:solidFill>
                  <a:srgbClr val="0070C0"/>
                </a:solidFill>
                <a:latin typeface="Times New Roman" charset="0"/>
                <a:ea typeface="Times New Roman" charset="0"/>
                <a:cs typeface="Times New Roman" charset="0"/>
              </a:rPr>
            </a:br>
            <a:r>
              <a:rPr lang="en-US" sz="2700" b="1" dirty="0">
                <a:solidFill>
                  <a:srgbClr val="0070C0"/>
                </a:solidFill>
                <a:latin typeface="Times New Roman" charset="0"/>
                <a:ea typeface="Times New Roman" charset="0"/>
                <a:cs typeface="Times New Roman" charset="0"/>
              </a:rPr>
              <a:t>(prior to January 2018) </a:t>
            </a:r>
          </a:p>
        </p:txBody>
      </p:sp>
      <p:sp>
        <p:nvSpPr>
          <p:cNvPr id="8196" name="Text Box 4"/>
          <p:cNvSpPr txBox="1">
            <a:spLocks noChangeArrowheads="1"/>
          </p:cNvSpPr>
          <p:nvPr/>
        </p:nvSpPr>
        <p:spPr bwMode="auto">
          <a:xfrm>
            <a:off x="2438400" y="4876801"/>
            <a:ext cx="731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600">
                <a:solidFill>
                  <a:schemeClr val="tx1"/>
                </a:solidFill>
                <a:latin typeface="Perpetua" charset="0"/>
                <a:ea typeface="ＭＳ Ｐゴシック" charset="0"/>
                <a:cs typeface="ＭＳ Ｐゴシック" charset="0"/>
              </a:defRPr>
            </a:lvl1pPr>
            <a:lvl2pPr marL="742950" indent="-285750">
              <a:defRPr sz="2400">
                <a:solidFill>
                  <a:schemeClr val="tx1"/>
                </a:solidFill>
                <a:latin typeface="Perpetua" charset="0"/>
                <a:ea typeface="ＭＳ Ｐゴシック" charset="0"/>
              </a:defRPr>
            </a:lvl2pPr>
            <a:lvl3pPr marL="1143000">
              <a:defRPr sz="2000">
                <a:solidFill>
                  <a:schemeClr val="tx1"/>
                </a:solidFill>
                <a:latin typeface="Perpetua" charset="0"/>
                <a:ea typeface="ＭＳ Ｐゴシック" charset="0"/>
              </a:defRPr>
            </a:lvl3pPr>
            <a:lvl4pPr marL="1600200">
              <a:defRPr sz="2000">
                <a:solidFill>
                  <a:schemeClr val="tx1"/>
                </a:solidFill>
                <a:latin typeface="Perpetua" charset="0"/>
                <a:ea typeface="ＭＳ Ｐゴシック" charset="0"/>
              </a:defRPr>
            </a:lvl4pPr>
            <a:lvl5pPr marL="2057400">
              <a:defRPr sz="2000">
                <a:solidFill>
                  <a:schemeClr val="tx1"/>
                </a:solidFill>
                <a:latin typeface="Perpetua" charset="0"/>
                <a:ea typeface="ＭＳ Ｐゴシック" charset="0"/>
              </a:defRPr>
            </a:lvl5pPr>
            <a:lvl6pPr marL="25146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6pPr>
            <a:lvl7pPr marL="29718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7pPr>
            <a:lvl8pPr marL="34290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8pPr>
            <a:lvl9pPr marL="38862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9pPr>
          </a:lstStyle>
          <a:p>
            <a:pPr algn="ctr" eaLnBrk="0" hangingPunct="0">
              <a:spcBef>
                <a:spcPct val="50000"/>
              </a:spcBef>
            </a:pPr>
            <a:endParaRPr lang="en-US" sz="2800" dirty="0">
              <a:latin typeface="Arial" charset="0"/>
            </a:endParaRPr>
          </a:p>
        </p:txBody>
      </p:sp>
      <p:sp>
        <p:nvSpPr>
          <p:cNvPr id="2" name="Content Placeholder 1"/>
          <p:cNvSpPr>
            <a:spLocks noGrp="1"/>
          </p:cNvSpPr>
          <p:nvPr>
            <p:ph idx="1"/>
          </p:nvPr>
        </p:nvSpPr>
        <p:spPr>
          <a:xfrm>
            <a:off x="326571" y="1981199"/>
            <a:ext cx="11511643" cy="4631871"/>
          </a:xfrm>
        </p:spPr>
        <p:txBody>
          <a:bodyPr>
            <a:normAutofit/>
          </a:bodyPr>
          <a:lstStyle/>
          <a:p>
            <a:pPr marL="0" lvl="0" indent="0">
              <a:lnSpc>
                <a:spcPct val="110000"/>
              </a:lnSpc>
              <a:spcBef>
                <a:spcPts val="600"/>
              </a:spcBef>
              <a:buClr>
                <a:srgbClr val="0070C0"/>
              </a:buClr>
              <a:buNone/>
              <a:defRPr/>
            </a:pPr>
            <a:r>
              <a:rPr lang="en-US" b="1" dirty="0">
                <a:solidFill>
                  <a:srgbClr val="0070C0"/>
                </a:solidFill>
                <a:latin typeface="Times New Roman" charset="0"/>
                <a:ea typeface="Times New Roman" charset="0"/>
                <a:cs typeface="Times New Roman" charset="0"/>
              </a:rPr>
              <a:t>with edits approved at January 2018 ACCJC Meeting:</a:t>
            </a:r>
            <a:endParaRPr lang="en-US" b="1" dirty="0">
              <a:latin typeface="Times New Roman" charset="0"/>
              <a:ea typeface="Times New Roman" charset="0"/>
              <a:cs typeface="Times New Roman" charset="0"/>
            </a:endParaRPr>
          </a:p>
          <a:p>
            <a:pPr marL="0" lvl="0" indent="0">
              <a:lnSpc>
                <a:spcPct val="110000"/>
              </a:lnSpc>
              <a:spcBef>
                <a:spcPts val="600"/>
              </a:spcBef>
              <a:buClr>
                <a:srgbClr val="0070C0"/>
              </a:buClr>
              <a:buNone/>
              <a:defRPr/>
            </a:pPr>
            <a:r>
              <a:rPr lang="en-US" b="1" dirty="0">
                <a:latin typeface="Times New Roman" charset="0"/>
                <a:ea typeface="Times New Roman" charset="0"/>
                <a:cs typeface="Times New Roman" charset="0"/>
              </a:rPr>
              <a:t>Standard II.A.2</a:t>
            </a:r>
            <a:r>
              <a:rPr lang="en-US" dirty="0">
                <a:latin typeface="Times New Roman" charset="0"/>
                <a:ea typeface="Times New Roman" charset="0"/>
                <a:cs typeface="Times New Roman" charset="0"/>
              </a:rPr>
              <a:t>. Faculty, including full time, part time, and adjunct faculty, </a:t>
            </a:r>
            <a:r>
              <a:rPr lang="en-US" b="1" u="sng" dirty="0">
                <a:latin typeface="Times New Roman" charset="0"/>
                <a:ea typeface="Times New Roman" charset="0"/>
                <a:cs typeface="Times New Roman" charset="0"/>
              </a:rPr>
              <a:t>regularly engage in</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ensur</a:t>
            </a:r>
            <a:r>
              <a:rPr lang="en-US" b="1" u="sng" dirty="0" err="1">
                <a:latin typeface="Times New Roman" charset="0"/>
                <a:ea typeface="Times New Roman" charset="0"/>
                <a:cs typeface="Times New Roman" charset="0"/>
              </a:rPr>
              <a:t>ing</a:t>
            </a:r>
            <a:r>
              <a:rPr lang="en-US" strike="sngStrike" dirty="0" err="1">
                <a:solidFill>
                  <a:srgbClr val="FF0000"/>
                </a:solidFill>
                <a:latin typeface="Times New Roman" charset="0"/>
                <a:ea typeface="Times New Roman" charset="0"/>
                <a:cs typeface="Times New Roman" charset="0"/>
              </a:rPr>
              <a:t>e</a:t>
            </a:r>
            <a:r>
              <a:rPr lang="en-US" dirty="0">
                <a:latin typeface="Times New Roman" charset="0"/>
                <a:ea typeface="Times New Roman" charset="0"/>
                <a:cs typeface="Times New Roman" charset="0"/>
              </a:rPr>
              <a:t> that the content and methods of instruction meet generally accepted academic and professional standards and expectations. </a:t>
            </a:r>
            <a:r>
              <a:rPr lang="en-US" b="1" u="sng" dirty="0">
                <a:latin typeface="Times New Roman" charset="0"/>
                <a:ea typeface="Times New Roman" charset="0"/>
                <a:cs typeface="Times New Roman" charset="0"/>
              </a:rPr>
              <a:t>In exercising collective ownership over the design and improvement of the learning experience, </a:t>
            </a:r>
            <a:r>
              <a:rPr lang="en-US" b="1" u="sng" dirty="0" err="1">
                <a:latin typeface="Times New Roman" charset="0"/>
                <a:ea typeface="Times New Roman" charset="0"/>
                <a:cs typeface="Times New Roman" charset="0"/>
              </a:rPr>
              <a:t>f</a:t>
            </a:r>
            <a:r>
              <a:rPr lang="en-US" strike="sngStrike" dirty="0" err="1">
                <a:solidFill>
                  <a:srgbClr val="FF0000"/>
                </a:solidFill>
                <a:latin typeface="Times New Roman" charset="0"/>
                <a:ea typeface="Times New Roman" charset="0"/>
                <a:cs typeface="Times New Roman" charset="0"/>
              </a:rPr>
              <a:t>F</a:t>
            </a:r>
            <a:r>
              <a:rPr lang="en-US" dirty="0" err="1">
                <a:latin typeface="Times New Roman" charset="0"/>
                <a:ea typeface="Times New Roman" charset="0"/>
                <a:cs typeface="Times New Roman" charset="0"/>
              </a:rPr>
              <a:t>aculty</a:t>
            </a:r>
            <a:r>
              <a:rPr lang="en-US" dirty="0">
                <a:solidFill>
                  <a:srgbClr val="FF0000"/>
                </a:solidFill>
                <a:latin typeface="Times New Roman" charset="0"/>
                <a:ea typeface="Times New Roman" charset="0"/>
                <a:cs typeface="Times New Roman" charset="0"/>
              </a:rPr>
              <a:t> </a:t>
            </a:r>
            <a:r>
              <a:rPr lang="en-US" strike="sngStrike" dirty="0">
                <a:solidFill>
                  <a:srgbClr val="FF0000"/>
                </a:solidFill>
                <a:latin typeface="Times New Roman" charset="0"/>
                <a:ea typeface="Times New Roman" charset="0"/>
                <a:cs typeface="Times New Roman" charset="0"/>
              </a:rPr>
              <a:t>and others responsible act to</a:t>
            </a:r>
            <a:r>
              <a:rPr lang="en-US" dirty="0">
                <a:latin typeface="Times New Roman" charset="0"/>
                <a:ea typeface="Times New Roman" charset="0"/>
                <a:cs typeface="Times New Roman" charset="0"/>
              </a:rPr>
              <a:t> </a:t>
            </a:r>
            <a:r>
              <a:rPr lang="en-US" b="1" u="sng" dirty="0">
                <a:latin typeface="Times New Roman" charset="0"/>
                <a:ea typeface="Times New Roman" charset="0"/>
                <a:cs typeface="Times New Roman" charset="0"/>
              </a:rPr>
              <a:t>conduct systematic and inclusive program review, using student achievement data, in order to</a:t>
            </a:r>
            <a:r>
              <a:rPr lang="en-US" dirty="0">
                <a:latin typeface="Times New Roman" charset="0"/>
                <a:ea typeface="Times New Roman" charset="0"/>
                <a:cs typeface="Times New Roman" charset="0"/>
              </a:rPr>
              <a:t> continuously improve instructional courses and</a:t>
            </a:r>
            <a:r>
              <a:rPr lang="en-US" strike="sngStrike" dirty="0">
                <a:latin typeface="Times New Roman" charset="0"/>
                <a:ea typeface="Times New Roman" charset="0"/>
                <a:cs typeface="Times New Roman" charset="0"/>
              </a:rPr>
              <a:t>,</a:t>
            </a:r>
            <a:r>
              <a:rPr lang="en-US" dirty="0">
                <a:latin typeface="Times New Roman" charset="0"/>
                <a:ea typeface="Times New Roman" charset="0"/>
                <a:cs typeface="Times New Roman" charset="0"/>
              </a:rPr>
              <a:t> programs</a:t>
            </a:r>
            <a:r>
              <a:rPr lang="en-US" dirty="0">
                <a:solidFill>
                  <a:srgbClr val="FF0000"/>
                </a:solidFill>
                <a:latin typeface="Times New Roman" charset="0"/>
                <a:ea typeface="Times New Roman" charset="0"/>
                <a:cs typeface="Times New Roman" charset="0"/>
              </a:rPr>
              <a:t> </a:t>
            </a:r>
            <a:r>
              <a:rPr lang="en-US" strike="sngStrike" dirty="0">
                <a:solidFill>
                  <a:srgbClr val="FF0000"/>
                </a:solidFill>
                <a:latin typeface="Times New Roman" charset="0"/>
                <a:ea typeface="Times New Roman" charset="0"/>
                <a:cs typeface="Times New Roman" charset="0"/>
              </a:rPr>
              <a:t>and directly related services through systematic evaluation to assure</a:t>
            </a:r>
            <a:r>
              <a:rPr lang="en-US" dirty="0">
                <a:latin typeface="Times New Roman" charset="0"/>
                <a:ea typeface="Times New Roman" charset="0"/>
                <a:cs typeface="Times New Roman" charset="0"/>
              </a:rPr>
              <a:t> </a:t>
            </a:r>
            <a:r>
              <a:rPr lang="en-US" b="1" u="sng" dirty="0">
                <a:latin typeface="Times New Roman" charset="0"/>
                <a:ea typeface="Times New Roman" charset="0"/>
                <a:cs typeface="Times New Roman" charset="0"/>
              </a:rPr>
              <a:t>thereby ensuring program</a:t>
            </a:r>
            <a:r>
              <a:rPr lang="en-US" dirty="0">
                <a:latin typeface="Times New Roman" charset="0"/>
                <a:ea typeface="Times New Roman" charset="0"/>
                <a:cs typeface="Times New Roman" charset="0"/>
              </a:rPr>
              <a:t> currency, </a:t>
            </a:r>
            <a:r>
              <a:rPr lang="en-US" dirty="0" err="1">
                <a:latin typeface="Times New Roman" charset="0"/>
                <a:ea typeface="Times New Roman" charset="0"/>
                <a:cs typeface="Times New Roman" charset="0"/>
              </a:rPr>
              <a:t>improv</a:t>
            </a:r>
            <a:r>
              <a:rPr lang="en-US" b="1" u="sng" dirty="0" err="1">
                <a:latin typeface="Times New Roman" charset="0"/>
                <a:ea typeface="Times New Roman" charset="0"/>
                <a:cs typeface="Times New Roman" charset="0"/>
              </a:rPr>
              <a:t>ing</a:t>
            </a:r>
            <a:r>
              <a:rPr lang="en-US" strike="sngStrike" dirty="0" err="1">
                <a:solidFill>
                  <a:srgbClr val="FF0000"/>
                </a:solidFill>
                <a:latin typeface="Times New Roman" charset="0"/>
                <a:ea typeface="Times New Roman" charset="0"/>
                <a:cs typeface="Times New Roman" charset="0"/>
              </a:rPr>
              <a:t>e</a:t>
            </a:r>
            <a:r>
              <a:rPr lang="en-US" dirty="0">
                <a:latin typeface="Times New Roman" charset="0"/>
                <a:ea typeface="Times New Roman" charset="0"/>
                <a:cs typeface="Times New Roman" charset="0"/>
              </a:rPr>
              <a:t> teaching and learning strategies, and </a:t>
            </a:r>
            <a:r>
              <a:rPr lang="en-US" dirty="0" err="1">
                <a:latin typeface="Times New Roman" charset="0"/>
                <a:ea typeface="Times New Roman" charset="0"/>
                <a:cs typeface="Times New Roman" charset="0"/>
              </a:rPr>
              <a:t>promot</a:t>
            </a:r>
            <a:r>
              <a:rPr lang="en-US" b="1" u="sng" dirty="0" err="1">
                <a:latin typeface="Times New Roman" charset="0"/>
                <a:ea typeface="Times New Roman" charset="0"/>
                <a:cs typeface="Times New Roman" charset="0"/>
              </a:rPr>
              <a:t>ing</a:t>
            </a:r>
            <a:r>
              <a:rPr lang="en-US" strike="sngStrike" dirty="0" err="1">
                <a:solidFill>
                  <a:srgbClr val="FF0000"/>
                </a:solidFill>
                <a:latin typeface="Times New Roman" charset="0"/>
                <a:ea typeface="Times New Roman" charset="0"/>
                <a:cs typeface="Times New Roman" charset="0"/>
              </a:rPr>
              <a:t>e</a:t>
            </a:r>
            <a:r>
              <a:rPr lang="en-US" dirty="0">
                <a:latin typeface="Times New Roman" charset="0"/>
                <a:ea typeface="Times New Roman" charset="0"/>
                <a:cs typeface="Times New Roman" charset="0"/>
              </a:rPr>
              <a:t> student success.</a:t>
            </a:r>
          </a:p>
          <a:p>
            <a:endParaRPr lang="en-US" dirty="0">
              <a:latin typeface="Times New Roman" charset="0"/>
              <a:ea typeface="Times New Roman" charset="0"/>
              <a:cs typeface="Times New Roman" charset="0"/>
            </a:endParaRPr>
          </a:p>
        </p:txBody>
      </p:sp>
      <p:sp>
        <p:nvSpPr>
          <p:cNvPr id="3" name="Footer Placeholder 2">
            <a:extLst>
              <a:ext uri="{FF2B5EF4-FFF2-40B4-BE49-F238E27FC236}">
                <a16:creationId xmlns:a16="http://schemas.microsoft.com/office/drawing/2014/main" id="{3254115D-ECF7-4A36-B2DB-5F520CEDFE08}"/>
              </a:ext>
            </a:extLst>
          </p:cNvPr>
          <p:cNvSpPr>
            <a:spLocks noGrp="1"/>
          </p:cNvSpPr>
          <p:nvPr>
            <p:ph type="ftr" sz="quarter" idx="11"/>
          </p:nvPr>
        </p:nvSpPr>
        <p:spPr/>
        <p:txBody>
          <a:bodyPr/>
          <a:lstStyle/>
          <a:p>
            <a:r>
              <a:rPr lang="en-US"/>
              <a:t>2018 ASCCC Fall Pleneary Session, Irvine, CA</a:t>
            </a:r>
          </a:p>
        </p:txBody>
      </p:sp>
      <p:sp>
        <p:nvSpPr>
          <p:cNvPr id="4" name="Slide Number Placeholder 3">
            <a:extLst>
              <a:ext uri="{FF2B5EF4-FFF2-40B4-BE49-F238E27FC236}">
                <a16:creationId xmlns:a16="http://schemas.microsoft.com/office/drawing/2014/main" id="{034B2E7A-4CBB-4E0B-A9AB-481FA337B32C}"/>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1646204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algn="ctr" eaLnBrk="1" hangingPunct="1"/>
            <a:r>
              <a:rPr lang="en-US" sz="5400" b="1" dirty="0">
                <a:solidFill>
                  <a:srgbClr val="0070C0"/>
                </a:solidFill>
                <a:latin typeface="Times New Roman" charset="0"/>
                <a:ea typeface="Times New Roman" charset="0"/>
                <a:cs typeface="Times New Roman" charset="0"/>
              </a:rPr>
              <a:t>Standard II.A.2 </a:t>
            </a:r>
            <a:br>
              <a:rPr lang="en-US" sz="5400" b="1" dirty="0">
                <a:solidFill>
                  <a:srgbClr val="0070C0"/>
                </a:solidFill>
                <a:latin typeface="Times New Roman" charset="0"/>
                <a:ea typeface="Times New Roman" charset="0"/>
                <a:cs typeface="Times New Roman" charset="0"/>
              </a:rPr>
            </a:br>
            <a:r>
              <a:rPr lang="en-US" sz="2700" b="1" dirty="0">
                <a:solidFill>
                  <a:srgbClr val="0070C0"/>
                </a:solidFill>
                <a:latin typeface="Times New Roman" charset="0"/>
                <a:ea typeface="Times New Roman" charset="0"/>
                <a:cs typeface="Times New Roman" charset="0"/>
              </a:rPr>
              <a:t>(approved January 2018)</a:t>
            </a:r>
          </a:p>
        </p:txBody>
      </p:sp>
      <p:sp>
        <p:nvSpPr>
          <p:cNvPr id="8196" name="Text Box 4"/>
          <p:cNvSpPr txBox="1">
            <a:spLocks noChangeArrowheads="1"/>
          </p:cNvSpPr>
          <p:nvPr/>
        </p:nvSpPr>
        <p:spPr bwMode="auto">
          <a:xfrm>
            <a:off x="2438400" y="4876801"/>
            <a:ext cx="731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600">
                <a:solidFill>
                  <a:schemeClr val="tx1"/>
                </a:solidFill>
                <a:latin typeface="Perpetua" charset="0"/>
                <a:ea typeface="ＭＳ Ｐゴシック" charset="0"/>
                <a:cs typeface="ＭＳ Ｐゴシック" charset="0"/>
              </a:defRPr>
            </a:lvl1pPr>
            <a:lvl2pPr marL="742950" indent="-285750">
              <a:defRPr sz="2400">
                <a:solidFill>
                  <a:schemeClr val="tx1"/>
                </a:solidFill>
                <a:latin typeface="Perpetua" charset="0"/>
                <a:ea typeface="ＭＳ Ｐゴシック" charset="0"/>
              </a:defRPr>
            </a:lvl2pPr>
            <a:lvl3pPr marL="1143000">
              <a:defRPr sz="2000">
                <a:solidFill>
                  <a:schemeClr val="tx1"/>
                </a:solidFill>
                <a:latin typeface="Perpetua" charset="0"/>
                <a:ea typeface="ＭＳ Ｐゴシック" charset="0"/>
              </a:defRPr>
            </a:lvl3pPr>
            <a:lvl4pPr marL="1600200">
              <a:defRPr sz="2000">
                <a:solidFill>
                  <a:schemeClr val="tx1"/>
                </a:solidFill>
                <a:latin typeface="Perpetua" charset="0"/>
                <a:ea typeface="ＭＳ Ｐゴシック" charset="0"/>
              </a:defRPr>
            </a:lvl4pPr>
            <a:lvl5pPr marL="2057400">
              <a:defRPr sz="2000">
                <a:solidFill>
                  <a:schemeClr val="tx1"/>
                </a:solidFill>
                <a:latin typeface="Perpetua" charset="0"/>
                <a:ea typeface="ＭＳ Ｐゴシック" charset="0"/>
              </a:defRPr>
            </a:lvl5pPr>
            <a:lvl6pPr marL="25146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6pPr>
            <a:lvl7pPr marL="29718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7pPr>
            <a:lvl8pPr marL="34290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8pPr>
            <a:lvl9pPr marL="38862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9pPr>
          </a:lstStyle>
          <a:p>
            <a:pPr algn="ctr" eaLnBrk="0" hangingPunct="0">
              <a:spcBef>
                <a:spcPct val="50000"/>
              </a:spcBef>
            </a:pPr>
            <a:endParaRPr lang="en-US" sz="2800" dirty="0">
              <a:latin typeface="Arial" charset="0"/>
            </a:endParaRPr>
          </a:p>
        </p:txBody>
      </p:sp>
      <p:sp>
        <p:nvSpPr>
          <p:cNvPr id="2" name="Content Placeholder 1"/>
          <p:cNvSpPr>
            <a:spLocks noGrp="1"/>
          </p:cNvSpPr>
          <p:nvPr>
            <p:ph idx="1"/>
          </p:nvPr>
        </p:nvSpPr>
        <p:spPr>
          <a:xfrm>
            <a:off x="838200" y="1943099"/>
            <a:ext cx="10363200" cy="4700589"/>
          </a:xfrm>
        </p:spPr>
        <p:txBody>
          <a:bodyPr>
            <a:normAutofit/>
          </a:bodyPr>
          <a:lstStyle/>
          <a:p>
            <a:pPr marL="182880" lvl="1" indent="0">
              <a:lnSpc>
                <a:spcPct val="100000"/>
              </a:lnSpc>
              <a:spcBef>
                <a:spcPts val="0"/>
              </a:spcBef>
              <a:buClr>
                <a:srgbClr val="0070C0"/>
              </a:buClr>
              <a:buNone/>
            </a:pPr>
            <a:r>
              <a:rPr lang="en-US" b="1" dirty="0">
                <a:latin typeface="Times New Roman" charset="0"/>
                <a:ea typeface="Times New Roman" charset="0"/>
                <a:cs typeface="Times New Roman" charset="0"/>
              </a:rPr>
              <a:t>Standard II.A.2</a:t>
            </a:r>
            <a:r>
              <a:rPr lang="en-US" dirty="0">
                <a:latin typeface="Times New Roman" charset="0"/>
                <a:ea typeface="Times New Roman" charset="0"/>
                <a:cs typeface="Times New Roman" charset="0"/>
              </a:rPr>
              <a:t>. Faculty, including full time, part time, and adjunct faculty, regularly engage in ensuring that the content and methods of instruction meet generally accepted academic and professional standards and expectations. In exercising collective ownership over the design and improvement of the learning experience, faculty conduct systematic and inclusive program review, using student achievement data, in order to continuously improve instructional courses and programs, thereby ensuring program currency, improving teaching and learning strategies, and promoting student success.</a:t>
            </a:r>
          </a:p>
          <a:p>
            <a:pPr marL="182880" indent="-285750">
              <a:lnSpc>
                <a:spcPct val="100000"/>
              </a:lnSpc>
              <a:spcBef>
                <a:spcPts val="0"/>
              </a:spcBef>
              <a:buClr>
                <a:srgbClr val="0070C0"/>
              </a:buClr>
              <a:buFont typeface="Arial" charset="0"/>
              <a:buChar char="•"/>
            </a:pPr>
            <a:endParaRPr lang="en-US" dirty="0">
              <a:latin typeface="Times New Roman" charset="0"/>
              <a:ea typeface="Times New Roman" charset="0"/>
              <a:cs typeface="Times New Roman" charset="0"/>
            </a:endParaRPr>
          </a:p>
          <a:p>
            <a:pPr marL="182880" lvl="0">
              <a:lnSpc>
                <a:spcPct val="100000"/>
              </a:lnSpc>
              <a:spcBef>
                <a:spcPts val="0"/>
              </a:spcBef>
              <a:buClr>
                <a:srgbClr val="0070C0"/>
              </a:buClr>
              <a:defRPr/>
            </a:pPr>
            <a:endParaRPr lang="en-US" dirty="0">
              <a:latin typeface="Times New Roman" charset="0"/>
              <a:ea typeface="Times New Roman" charset="0"/>
              <a:cs typeface="Times New Roman" charset="0"/>
            </a:endParaRPr>
          </a:p>
          <a:p>
            <a:pPr marL="182880">
              <a:lnSpc>
                <a:spcPct val="100000"/>
              </a:lnSpc>
              <a:spcBef>
                <a:spcPts val="0"/>
              </a:spcBef>
            </a:pPr>
            <a:endParaRPr lang="en-US" dirty="0"/>
          </a:p>
        </p:txBody>
      </p:sp>
      <p:sp>
        <p:nvSpPr>
          <p:cNvPr id="3" name="Footer Placeholder 2">
            <a:extLst>
              <a:ext uri="{FF2B5EF4-FFF2-40B4-BE49-F238E27FC236}">
                <a16:creationId xmlns:a16="http://schemas.microsoft.com/office/drawing/2014/main" id="{F2CC51BA-BF67-4E08-9338-70003618D342}"/>
              </a:ext>
            </a:extLst>
          </p:cNvPr>
          <p:cNvSpPr>
            <a:spLocks noGrp="1"/>
          </p:cNvSpPr>
          <p:nvPr>
            <p:ph type="ftr" sz="quarter" idx="11"/>
          </p:nvPr>
        </p:nvSpPr>
        <p:spPr/>
        <p:txBody>
          <a:bodyPr/>
          <a:lstStyle/>
          <a:p>
            <a:r>
              <a:rPr lang="en-US"/>
              <a:t>2018 ASCCC Fall Pleneary Session, Irvine, CA</a:t>
            </a:r>
          </a:p>
        </p:txBody>
      </p:sp>
      <p:sp>
        <p:nvSpPr>
          <p:cNvPr id="4" name="Slide Number Placeholder 3">
            <a:extLst>
              <a:ext uri="{FF2B5EF4-FFF2-40B4-BE49-F238E27FC236}">
                <a16:creationId xmlns:a16="http://schemas.microsoft.com/office/drawing/2014/main" id="{CBAA53C2-1B65-44A2-A299-3D1BFB2A0D6F}"/>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33003874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algn="ctr" eaLnBrk="1" hangingPunct="1"/>
            <a:r>
              <a:rPr lang="en-US" sz="5400" b="1" dirty="0">
                <a:solidFill>
                  <a:srgbClr val="0070C0"/>
                </a:solidFill>
                <a:latin typeface="Times New Roman" charset="0"/>
                <a:ea typeface="Times New Roman" charset="0"/>
                <a:cs typeface="Times New Roman" charset="0"/>
              </a:rPr>
              <a:t>Standard III.A.6 - removed</a:t>
            </a:r>
          </a:p>
        </p:txBody>
      </p:sp>
      <p:sp>
        <p:nvSpPr>
          <p:cNvPr id="8196" name="Text Box 4"/>
          <p:cNvSpPr txBox="1">
            <a:spLocks noChangeArrowheads="1"/>
          </p:cNvSpPr>
          <p:nvPr/>
        </p:nvSpPr>
        <p:spPr bwMode="auto">
          <a:xfrm>
            <a:off x="2438400" y="4876801"/>
            <a:ext cx="731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600">
                <a:solidFill>
                  <a:schemeClr val="tx1"/>
                </a:solidFill>
                <a:latin typeface="Perpetua" charset="0"/>
                <a:ea typeface="ＭＳ Ｐゴシック" charset="0"/>
                <a:cs typeface="ＭＳ Ｐゴシック" charset="0"/>
              </a:defRPr>
            </a:lvl1pPr>
            <a:lvl2pPr marL="742950" indent="-285750">
              <a:defRPr sz="2400">
                <a:solidFill>
                  <a:schemeClr val="tx1"/>
                </a:solidFill>
                <a:latin typeface="Perpetua" charset="0"/>
                <a:ea typeface="ＭＳ Ｐゴシック" charset="0"/>
              </a:defRPr>
            </a:lvl2pPr>
            <a:lvl3pPr marL="1143000">
              <a:defRPr sz="2000">
                <a:solidFill>
                  <a:schemeClr val="tx1"/>
                </a:solidFill>
                <a:latin typeface="Perpetua" charset="0"/>
                <a:ea typeface="ＭＳ Ｐゴシック" charset="0"/>
              </a:defRPr>
            </a:lvl3pPr>
            <a:lvl4pPr marL="1600200">
              <a:defRPr sz="2000">
                <a:solidFill>
                  <a:schemeClr val="tx1"/>
                </a:solidFill>
                <a:latin typeface="Perpetua" charset="0"/>
                <a:ea typeface="ＭＳ Ｐゴシック" charset="0"/>
              </a:defRPr>
            </a:lvl4pPr>
            <a:lvl5pPr marL="2057400">
              <a:defRPr sz="2000">
                <a:solidFill>
                  <a:schemeClr val="tx1"/>
                </a:solidFill>
                <a:latin typeface="Perpetua" charset="0"/>
                <a:ea typeface="ＭＳ Ｐゴシック" charset="0"/>
              </a:defRPr>
            </a:lvl5pPr>
            <a:lvl6pPr marL="25146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6pPr>
            <a:lvl7pPr marL="29718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7pPr>
            <a:lvl8pPr marL="34290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8pPr>
            <a:lvl9pPr marL="38862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9pPr>
          </a:lstStyle>
          <a:p>
            <a:pPr algn="ctr" eaLnBrk="0" hangingPunct="0">
              <a:spcBef>
                <a:spcPct val="50000"/>
              </a:spcBef>
            </a:pPr>
            <a:endParaRPr lang="en-US" sz="2800" dirty="0">
              <a:latin typeface="Arial" charset="0"/>
            </a:endParaRPr>
          </a:p>
        </p:txBody>
      </p:sp>
      <p:sp>
        <p:nvSpPr>
          <p:cNvPr id="2" name="Content Placeholder 1"/>
          <p:cNvSpPr>
            <a:spLocks noGrp="1"/>
          </p:cNvSpPr>
          <p:nvPr>
            <p:ph idx="1"/>
          </p:nvPr>
        </p:nvSpPr>
        <p:spPr>
          <a:xfrm>
            <a:off x="838200" y="1943099"/>
            <a:ext cx="10363200" cy="4700589"/>
          </a:xfrm>
        </p:spPr>
        <p:txBody>
          <a:bodyPr>
            <a:normAutofit/>
          </a:bodyPr>
          <a:lstStyle/>
          <a:p>
            <a:pPr marL="0" indent="0">
              <a:buNone/>
            </a:pPr>
            <a:r>
              <a:rPr lang="en-US" b="1" strike="sngStrike" dirty="0">
                <a:latin typeface="Times New Roman" charset="0"/>
                <a:ea typeface="Times New Roman" charset="0"/>
                <a:cs typeface="Times New Roman" charset="0"/>
              </a:rPr>
              <a:t>Standard III.A.6</a:t>
            </a:r>
            <a:r>
              <a:rPr lang="en-US" strike="sngStrike" dirty="0">
                <a:latin typeface="Times New Roman" charset="0"/>
                <a:ea typeface="Times New Roman" charset="0"/>
                <a:cs typeface="Times New Roman" charset="0"/>
              </a:rPr>
              <a:t>. The evaluation of faculty, academic administrators, and other personnel directly responsible for student learning includes, as a component of that evaluation, consideration of how these employees use the results of the assessment of learning outcomes to improve teaching and learning. </a:t>
            </a:r>
          </a:p>
          <a:p>
            <a:pPr marL="182880" indent="-285750">
              <a:lnSpc>
                <a:spcPct val="100000"/>
              </a:lnSpc>
              <a:spcBef>
                <a:spcPts val="0"/>
              </a:spcBef>
              <a:buClr>
                <a:srgbClr val="0070C0"/>
              </a:buClr>
              <a:buFont typeface="Arial" charset="0"/>
              <a:buChar char="•"/>
            </a:pPr>
            <a:endParaRPr lang="en-US" dirty="0">
              <a:latin typeface="Times New Roman" charset="0"/>
              <a:ea typeface="Times New Roman" charset="0"/>
              <a:cs typeface="Times New Roman" charset="0"/>
            </a:endParaRPr>
          </a:p>
          <a:p>
            <a:pPr marL="182880" lvl="0">
              <a:lnSpc>
                <a:spcPct val="100000"/>
              </a:lnSpc>
              <a:spcBef>
                <a:spcPts val="0"/>
              </a:spcBef>
              <a:buClr>
                <a:srgbClr val="0070C0"/>
              </a:buClr>
              <a:defRPr/>
            </a:pPr>
            <a:endParaRPr lang="en-US" dirty="0">
              <a:latin typeface="Times New Roman" charset="0"/>
              <a:ea typeface="Times New Roman" charset="0"/>
              <a:cs typeface="Times New Roman" charset="0"/>
            </a:endParaRPr>
          </a:p>
        </p:txBody>
      </p:sp>
      <p:sp>
        <p:nvSpPr>
          <p:cNvPr id="4" name="&quot;No&quot; Symbol 3"/>
          <p:cNvSpPr/>
          <p:nvPr/>
        </p:nvSpPr>
        <p:spPr>
          <a:xfrm>
            <a:off x="4705520" y="3851870"/>
            <a:ext cx="2628560" cy="2504480"/>
          </a:xfrm>
          <a:prstGeom prst="noSmoking">
            <a:avLst>
              <a:gd name="adj" fmla="val 7404"/>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r>
              <a:rPr lang="en-US" sz="4400" b="1" dirty="0">
                <a:solidFill>
                  <a:schemeClr val="tx1"/>
                </a:solidFill>
                <a:latin typeface="Times New Roman" charset="0"/>
                <a:ea typeface="Times New Roman" charset="0"/>
                <a:cs typeface="Times New Roman" charset="0"/>
              </a:rPr>
              <a:t>III.A.6</a:t>
            </a:r>
          </a:p>
        </p:txBody>
      </p:sp>
      <p:sp>
        <p:nvSpPr>
          <p:cNvPr id="3" name="Footer Placeholder 2">
            <a:extLst>
              <a:ext uri="{FF2B5EF4-FFF2-40B4-BE49-F238E27FC236}">
                <a16:creationId xmlns:a16="http://schemas.microsoft.com/office/drawing/2014/main" id="{1B5C39E1-1FA6-46B4-9C03-EDD57F2AA5B8}"/>
              </a:ext>
            </a:extLst>
          </p:cNvPr>
          <p:cNvSpPr>
            <a:spLocks noGrp="1"/>
          </p:cNvSpPr>
          <p:nvPr>
            <p:ph type="ftr" sz="quarter" idx="11"/>
          </p:nvPr>
        </p:nvSpPr>
        <p:spPr/>
        <p:txBody>
          <a:bodyPr/>
          <a:lstStyle/>
          <a:p>
            <a:r>
              <a:rPr lang="en-US"/>
              <a:t>2018 ASCCC Fall Pleneary Session, Irvine, CA</a:t>
            </a:r>
          </a:p>
        </p:txBody>
      </p:sp>
      <p:sp>
        <p:nvSpPr>
          <p:cNvPr id="5" name="Slide Number Placeholder 4">
            <a:extLst>
              <a:ext uri="{FF2B5EF4-FFF2-40B4-BE49-F238E27FC236}">
                <a16:creationId xmlns:a16="http://schemas.microsoft.com/office/drawing/2014/main" id="{8F045392-035F-42E0-8399-BD87BDC0FDB3}"/>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6783550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7D4B-C2D4-49F0-AF73-6FFA25CA63E5}"/>
              </a:ext>
            </a:extLst>
          </p:cNvPr>
          <p:cNvSpPr>
            <a:spLocks noGrp="1"/>
          </p:cNvSpPr>
          <p:nvPr>
            <p:ph type="title"/>
          </p:nvPr>
        </p:nvSpPr>
        <p:spPr/>
        <p:txBody>
          <a:bodyPr/>
          <a:lstStyle/>
          <a:p>
            <a:pPr algn="ctr"/>
            <a:r>
              <a:rPr lang="en-US" dirty="0">
                <a:solidFill>
                  <a:srgbClr val="0070C0"/>
                </a:solidFill>
              </a:rPr>
              <a:t>What About Standard I.B.6 ?</a:t>
            </a:r>
          </a:p>
        </p:txBody>
      </p:sp>
      <p:sp>
        <p:nvSpPr>
          <p:cNvPr id="3" name="Content Placeholder 2">
            <a:extLst>
              <a:ext uri="{FF2B5EF4-FFF2-40B4-BE49-F238E27FC236}">
                <a16:creationId xmlns:a16="http://schemas.microsoft.com/office/drawing/2014/main" id="{C63AE7F9-1937-44BD-A4D9-198ABD9A27A4}"/>
              </a:ext>
            </a:extLst>
          </p:cNvPr>
          <p:cNvSpPr>
            <a:spLocks noGrp="1"/>
          </p:cNvSpPr>
          <p:nvPr>
            <p:ph idx="1"/>
          </p:nvPr>
        </p:nvSpPr>
        <p:spPr/>
        <p:txBody>
          <a:bodyPr>
            <a:normAutofit/>
          </a:bodyPr>
          <a:lstStyle/>
          <a:p>
            <a:pPr marL="0" indent="0">
              <a:buNone/>
            </a:pPr>
            <a:r>
              <a:rPr lang="en-US" sz="2800" dirty="0"/>
              <a:t>The institution disaggregates and analyzes learning outcomes and achievement for subpopulations of students. When the institution identifies performance gaps, it implements strategies, which may include allocation or reallocation of human, fiscal and other resources, to mitigate those gaps and evaluates the efficacy of those strategies.</a:t>
            </a:r>
          </a:p>
        </p:txBody>
      </p:sp>
      <p:sp>
        <p:nvSpPr>
          <p:cNvPr id="4" name="Footer Placeholder 3">
            <a:extLst>
              <a:ext uri="{FF2B5EF4-FFF2-40B4-BE49-F238E27FC236}">
                <a16:creationId xmlns:a16="http://schemas.microsoft.com/office/drawing/2014/main" id="{AC7DC8B0-E175-4766-8548-7BCE83AFDB24}"/>
              </a:ext>
            </a:extLst>
          </p:cNvPr>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1591E999-A4AC-4256-9838-58FCF2E5CC2C}"/>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1538516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A207F-864D-4CC4-AA62-C9373982C098}"/>
              </a:ext>
            </a:extLst>
          </p:cNvPr>
          <p:cNvSpPr>
            <a:spLocks noGrp="1"/>
          </p:cNvSpPr>
          <p:nvPr>
            <p:ph type="title"/>
          </p:nvPr>
        </p:nvSpPr>
        <p:spPr/>
        <p:txBody>
          <a:bodyPr/>
          <a:lstStyle/>
          <a:p>
            <a:pPr algn="ctr"/>
            <a:r>
              <a:rPr lang="en-US" dirty="0">
                <a:solidFill>
                  <a:srgbClr val="0070C0"/>
                </a:solidFill>
              </a:rPr>
              <a:t>What About Standard I.B.6 ?</a:t>
            </a:r>
            <a:endParaRPr lang="en-US" dirty="0"/>
          </a:p>
        </p:txBody>
      </p:sp>
      <p:sp>
        <p:nvSpPr>
          <p:cNvPr id="3" name="Content Placeholder 2">
            <a:extLst>
              <a:ext uri="{FF2B5EF4-FFF2-40B4-BE49-F238E27FC236}">
                <a16:creationId xmlns:a16="http://schemas.microsoft.com/office/drawing/2014/main" id="{C26D6E6D-4A6D-4165-AC8A-C33688342134}"/>
              </a:ext>
            </a:extLst>
          </p:cNvPr>
          <p:cNvSpPr>
            <a:spLocks noGrp="1"/>
          </p:cNvSpPr>
          <p:nvPr>
            <p:ph idx="1"/>
          </p:nvPr>
        </p:nvSpPr>
        <p:spPr>
          <a:xfrm>
            <a:off x="838200" y="2233245"/>
            <a:ext cx="10515600" cy="3937369"/>
          </a:xfrm>
        </p:spPr>
        <p:txBody>
          <a:bodyPr>
            <a:normAutofit/>
          </a:bodyPr>
          <a:lstStyle/>
          <a:p>
            <a:pPr marL="0" indent="0">
              <a:buNone/>
            </a:pPr>
            <a:r>
              <a:rPr lang="en-US" sz="2800" i="0" dirty="0"/>
              <a:t>ACCJC gives institutions broad latitude in interpreting Standard I.B.6 in accordance with the institution’s mission, goals and values.</a:t>
            </a:r>
          </a:p>
          <a:p>
            <a:pPr marL="0" indent="0">
              <a:buNone/>
            </a:pPr>
            <a:endParaRPr lang="en-US" sz="2800" i="0" dirty="0"/>
          </a:p>
          <a:p>
            <a:pPr marL="0" indent="0">
              <a:buNone/>
            </a:pPr>
            <a:r>
              <a:rPr lang="en-US" sz="2800" i="0" dirty="0">
                <a:solidFill>
                  <a:schemeClr val="tx1"/>
                </a:solidFill>
              </a:rPr>
              <a:t>Currently ACCJC will not impose compliance requirements because of an institution’s </a:t>
            </a:r>
            <a:r>
              <a:rPr lang="en-US" sz="2800" i="0" dirty="0"/>
              <a:t>interpretation of Standard I.B.6.</a:t>
            </a:r>
          </a:p>
        </p:txBody>
      </p:sp>
      <p:sp>
        <p:nvSpPr>
          <p:cNvPr id="4" name="Footer Placeholder 3">
            <a:extLst>
              <a:ext uri="{FF2B5EF4-FFF2-40B4-BE49-F238E27FC236}">
                <a16:creationId xmlns:a16="http://schemas.microsoft.com/office/drawing/2014/main" id="{8DC1F19B-F3EA-423E-B87B-BA9695516B81}"/>
              </a:ext>
            </a:extLst>
          </p:cNvPr>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EE119251-5BD8-474E-8D52-C88B00C26922}"/>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2329378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algn="ctr" eaLnBrk="1" hangingPunct="1"/>
            <a:r>
              <a:rPr lang="en-US" sz="4800" b="1" dirty="0">
                <a:solidFill>
                  <a:srgbClr val="0070C0"/>
                </a:solidFill>
                <a:latin typeface="Times New Roman" charset="0"/>
                <a:ea typeface="Times New Roman" charset="0"/>
                <a:cs typeface="Times New Roman" charset="0"/>
              </a:rPr>
              <a:t>Training Opportunities</a:t>
            </a:r>
          </a:p>
        </p:txBody>
      </p:sp>
      <p:sp>
        <p:nvSpPr>
          <p:cNvPr id="8196" name="Text Box 4"/>
          <p:cNvSpPr txBox="1">
            <a:spLocks noChangeArrowheads="1"/>
          </p:cNvSpPr>
          <p:nvPr/>
        </p:nvSpPr>
        <p:spPr bwMode="auto">
          <a:xfrm>
            <a:off x="2438400" y="4876801"/>
            <a:ext cx="731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600">
                <a:solidFill>
                  <a:schemeClr val="tx1"/>
                </a:solidFill>
                <a:latin typeface="Perpetua" charset="0"/>
                <a:ea typeface="ＭＳ Ｐゴシック" charset="0"/>
                <a:cs typeface="ＭＳ Ｐゴシック" charset="0"/>
              </a:defRPr>
            </a:lvl1pPr>
            <a:lvl2pPr marL="742950" indent="-285750">
              <a:defRPr sz="2400">
                <a:solidFill>
                  <a:schemeClr val="tx1"/>
                </a:solidFill>
                <a:latin typeface="Perpetua" charset="0"/>
                <a:ea typeface="ＭＳ Ｐゴシック" charset="0"/>
              </a:defRPr>
            </a:lvl2pPr>
            <a:lvl3pPr marL="1143000">
              <a:defRPr sz="2000">
                <a:solidFill>
                  <a:schemeClr val="tx1"/>
                </a:solidFill>
                <a:latin typeface="Perpetua" charset="0"/>
                <a:ea typeface="ＭＳ Ｐゴシック" charset="0"/>
              </a:defRPr>
            </a:lvl3pPr>
            <a:lvl4pPr marL="1600200">
              <a:defRPr sz="2000">
                <a:solidFill>
                  <a:schemeClr val="tx1"/>
                </a:solidFill>
                <a:latin typeface="Perpetua" charset="0"/>
                <a:ea typeface="ＭＳ Ｐゴシック" charset="0"/>
              </a:defRPr>
            </a:lvl4pPr>
            <a:lvl5pPr marL="2057400">
              <a:defRPr sz="2000">
                <a:solidFill>
                  <a:schemeClr val="tx1"/>
                </a:solidFill>
                <a:latin typeface="Perpetua" charset="0"/>
                <a:ea typeface="ＭＳ Ｐゴシック" charset="0"/>
              </a:defRPr>
            </a:lvl5pPr>
            <a:lvl6pPr marL="25146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6pPr>
            <a:lvl7pPr marL="29718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7pPr>
            <a:lvl8pPr marL="34290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8pPr>
            <a:lvl9pPr marL="3886200" eaLnBrk="0" fontAlgn="base" hangingPunct="0">
              <a:spcBef>
                <a:spcPts val="375"/>
              </a:spcBef>
              <a:spcAft>
                <a:spcPct val="0"/>
              </a:spcAft>
              <a:buClr>
                <a:srgbClr val="A28E6A"/>
              </a:buClr>
              <a:buChar char="o"/>
              <a:defRPr sz="2000">
                <a:solidFill>
                  <a:schemeClr val="tx1"/>
                </a:solidFill>
                <a:latin typeface="Perpetua" charset="0"/>
                <a:ea typeface="ＭＳ Ｐゴシック" charset="0"/>
              </a:defRPr>
            </a:lvl9pPr>
          </a:lstStyle>
          <a:p>
            <a:pPr algn="ctr" eaLnBrk="0" hangingPunct="0">
              <a:spcBef>
                <a:spcPct val="50000"/>
              </a:spcBef>
            </a:pPr>
            <a:endParaRPr lang="en-US" sz="2800" dirty="0">
              <a:latin typeface="Arial" charset="0"/>
            </a:endParaRPr>
          </a:p>
        </p:txBody>
      </p:sp>
      <p:sp>
        <p:nvSpPr>
          <p:cNvPr id="2" name="Content Placeholder 1"/>
          <p:cNvSpPr>
            <a:spLocks noGrp="1"/>
          </p:cNvSpPr>
          <p:nvPr>
            <p:ph idx="1"/>
          </p:nvPr>
        </p:nvSpPr>
        <p:spPr>
          <a:xfrm>
            <a:off x="838200" y="2273299"/>
            <a:ext cx="10515600" cy="3897315"/>
          </a:xfrm>
        </p:spPr>
        <p:txBody>
          <a:bodyPr>
            <a:normAutofit/>
          </a:bodyPr>
          <a:lstStyle/>
          <a:p>
            <a:pPr>
              <a:buClr>
                <a:srgbClr val="0070C0"/>
              </a:buClr>
            </a:pPr>
            <a:r>
              <a:rPr lang="en-US" dirty="0">
                <a:latin typeface="Times New Roman" charset="0"/>
                <a:ea typeface="Times New Roman" charset="0"/>
                <a:cs typeface="Times New Roman" charset="0"/>
              </a:rPr>
              <a:t>ACCJC Partners in Excellence Conference in partnership with ASCCC.</a:t>
            </a:r>
          </a:p>
          <a:p>
            <a:pPr lvl="1">
              <a:buClr>
                <a:srgbClr val="0070C0"/>
              </a:buClr>
            </a:pPr>
            <a:r>
              <a:rPr lang="en-US" dirty="0">
                <a:latin typeface="Times New Roman" charset="0"/>
                <a:ea typeface="Times New Roman" charset="0"/>
                <a:cs typeface="Times New Roman" charset="0"/>
              </a:rPr>
              <a:t>May 1-3, 2019 with pre-conference on April 30.</a:t>
            </a:r>
          </a:p>
          <a:p>
            <a:pPr lvl="1">
              <a:buClr>
                <a:srgbClr val="0070C0"/>
              </a:buClr>
            </a:pPr>
            <a:r>
              <a:rPr lang="en-US" dirty="0">
                <a:latin typeface="Times New Roman" charset="0"/>
                <a:ea typeface="Times New Roman" charset="0"/>
                <a:cs typeface="Times New Roman" charset="0"/>
              </a:rPr>
              <a:t>ASCCC will present a significant number of breakouts, especially focused on faculty roles in accreditation</a:t>
            </a:r>
          </a:p>
          <a:p>
            <a:pPr lvl="1">
              <a:buClr>
                <a:srgbClr val="0070C0"/>
              </a:buClr>
            </a:pPr>
            <a:r>
              <a:rPr lang="en-US" dirty="0">
                <a:latin typeface="Times New Roman" charset="0"/>
                <a:ea typeface="Times New Roman" charset="0"/>
                <a:cs typeface="Times New Roman" charset="0"/>
              </a:rPr>
              <a:t>No Accreditation Institute this year</a:t>
            </a:r>
          </a:p>
          <a:p>
            <a:pPr lvl="1">
              <a:buClr>
                <a:srgbClr val="0070C0"/>
              </a:buClr>
            </a:pPr>
            <a:endParaRPr lang="en-US" dirty="0">
              <a:latin typeface="Times New Roman" charset="0"/>
              <a:ea typeface="Times New Roman" charset="0"/>
              <a:cs typeface="Times New Roman" charset="0"/>
            </a:endParaRPr>
          </a:p>
          <a:p>
            <a:pPr>
              <a:buClr>
                <a:srgbClr val="0070C0"/>
              </a:buClr>
            </a:pPr>
            <a:r>
              <a:rPr lang="en-US" dirty="0">
                <a:latin typeface="Times New Roman" charset="0"/>
                <a:ea typeface="Times New Roman" charset="0"/>
                <a:cs typeface="Times New Roman" charset="0"/>
              </a:rPr>
              <a:t>New Peer Reviewer Training and New ALO Training at the </a:t>
            </a:r>
            <a:r>
              <a:rPr lang="en-US" b="1" dirty="0">
                <a:latin typeface="Times New Roman" charset="0"/>
                <a:ea typeface="Times New Roman" charset="0"/>
                <a:cs typeface="Times New Roman" charset="0"/>
              </a:rPr>
              <a:t>ACCJC Accreditation Conference pre-session on April 30, 2019</a:t>
            </a:r>
          </a:p>
          <a:p>
            <a:pPr>
              <a:buClr>
                <a:srgbClr val="0070C0"/>
              </a:buClr>
            </a:pPr>
            <a:endParaRPr lang="en-US" dirty="0">
              <a:latin typeface="Times New Roman" charset="0"/>
              <a:ea typeface="Times New Roman" charset="0"/>
              <a:cs typeface="Times New Roman" charset="0"/>
            </a:endParaRPr>
          </a:p>
          <a:p>
            <a:pPr>
              <a:buClr>
                <a:srgbClr val="0070C0"/>
              </a:buClr>
            </a:pPr>
            <a:endParaRPr lang="en-US" dirty="0">
              <a:latin typeface="Times New Roman" charset="0"/>
              <a:ea typeface="Times New Roman" charset="0"/>
              <a:cs typeface="Times New Roman" charset="0"/>
            </a:endParaRPr>
          </a:p>
        </p:txBody>
      </p:sp>
      <p:sp>
        <p:nvSpPr>
          <p:cNvPr id="3" name="Footer Placeholder 2">
            <a:extLst>
              <a:ext uri="{FF2B5EF4-FFF2-40B4-BE49-F238E27FC236}">
                <a16:creationId xmlns:a16="http://schemas.microsoft.com/office/drawing/2014/main" id="{D2928A77-AC37-4BCA-BA7D-74E026464606}"/>
              </a:ext>
            </a:extLst>
          </p:cNvPr>
          <p:cNvSpPr>
            <a:spLocks noGrp="1"/>
          </p:cNvSpPr>
          <p:nvPr>
            <p:ph type="ftr" sz="quarter" idx="11"/>
          </p:nvPr>
        </p:nvSpPr>
        <p:spPr/>
        <p:txBody>
          <a:bodyPr/>
          <a:lstStyle/>
          <a:p>
            <a:r>
              <a:rPr lang="en-US"/>
              <a:t>2018 ASCCC Fall Pleneary Session, Irvine, CA</a:t>
            </a:r>
          </a:p>
        </p:txBody>
      </p:sp>
      <p:sp>
        <p:nvSpPr>
          <p:cNvPr id="4" name="Slide Number Placeholder 3">
            <a:extLst>
              <a:ext uri="{FF2B5EF4-FFF2-40B4-BE49-F238E27FC236}">
                <a16:creationId xmlns:a16="http://schemas.microsoft.com/office/drawing/2014/main" id="{786FF206-7D03-4878-ACBB-A339126C9FB5}"/>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16217034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87DC-998F-4095-95F7-4981CD2EFAFA}"/>
              </a:ext>
            </a:extLst>
          </p:cNvPr>
          <p:cNvSpPr>
            <a:spLocks noGrp="1"/>
          </p:cNvSpPr>
          <p:nvPr>
            <p:ph type="title"/>
          </p:nvPr>
        </p:nvSpPr>
        <p:spPr/>
        <p:txBody>
          <a:bodyPr/>
          <a:lstStyle/>
          <a:p>
            <a:pPr algn="ctr"/>
            <a:r>
              <a:rPr lang="en-US" dirty="0">
                <a:solidFill>
                  <a:srgbClr val="0070C0"/>
                </a:solidFill>
              </a:rPr>
              <a:t>Changes in ACCJC Operations</a:t>
            </a:r>
          </a:p>
        </p:txBody>
      </p:sp>
      <p:sp>
        <p:nvSpPr>
          <p:cNvPr id="3" name="Content Placeholder 2">
            <a:extLst>
              <a:ext uri="{FF2B5EF4-FFF2-40B4-BE49-F238E27FC236}">
                <a16:creationId xmlns:a16="http://schemas.microsoft.com/office/drawing/2014/main" id="{F66FF974-4BD3-450F-B94C-442EDE2D42F1}"/>
              </a:ext>
            </a:extLst>
          </p:cNvPr>
          <p:cNvSpPr>
            <a:spLocks noGrp="1"/>
          </p:cNvSpPr>
          <p:nvPr>
            <p:ph idx="1"/>
          </p:nvPr>
        </p:nvSpPr>
        <p:spPr/>
        <p:txBody>
          <a:bodyPr/>
          <a:lstStyle/>
          <a:p>
            <a:pPr>
              <a:buClr>
                <a:srgbClr val="0070C0"/>
              </a:buClr>
            </a:pPr>
            <a:r>
              <a:rPr lang="en-US" dirty="0">
                <a:latin typeface="Times New Roman" charset="0"/>
                <a:ea typeface="Times New Roman" charset="0"/>
                <a:cs typeface="Times New Roman" charset="0"/>
              </a:rPr>
              <a:t>A “portfolio model” for the Vice Presidents: Each VP manages a portfolio of colleges with which they:</a:t>
            </a:r>
          </a:p>
          <a:p>
            <a:pPr lvl="1">
              <a:buClr>
                <a:srgbClr val="0070C0"/>
              </a:buClr>
            </a:pPr>
            <a:r>
              <a:rPr lang="en-US" dirty="0">
                <a:latin typeface="Times New Roman" charset="0"/>
                <a:ea typeface="Times New Roman" charset="0"/>
                <a:cs typeface="Times New Roman" charset="0"/>
              </a:rPr>
              <a:t>Develop close, collaborative relationships, </a:t>
            </a:r>
          </a:p>
          <a:p>
            <a:pPr lvl="1">
              <a:buClr>
                <a:srgbClr val="0070C0"/>
              </a:buClr>
            </a:pPr>
            <a:r>
              <a:rPr lang="en-US" dirty="0">
                <a:latin typeface="Times New Roman" charset="0"/>
                <a:ea typeface="Times New Roman" charset="0"/>
                <a:cs typeface="Times New Roman" charset="0"/>
              </a:rPr>
              <a:t>Support each step of the review process, and </a:t>
            </a:r>
          </a:p>
          <a:p>
            <a:pPr lvl="1">
              <a:buClr>
                <a:srgbClr val="0070C0"/>
              </a:buClr>
            </a:pPr>
            <a:r>
              <a:rPr lang="en-US" dirty="0">
                <a:latin typeface="Times New Roman" charset="0"/>
                <a:ea typeface="Times New Roman" charset="0"/>
                <a:cs typeface="Times New Roman" charset="0"/>
              </a:rPr>
              <a:t>Ensure a consistent, thoroughly understood outcome. </a:t>
            </a:r>
          </a:p>
          <a:p>
            <a:pPr>
              <a:buClr>
                <a:srgbClr val="0070C0"/>
              </a:buClr>
            </a:pPr>
            <a:r>
              <a:rPr lang="en-US" dirty="0">
                <a:latin typeface="Times New Roman" charset="0"/>
                <a:ea typeface="Times New Roman" charset="0"/>
                <a:cs typeface="Times New Roman" charset="0"/>
              </a:rPr>
              <a:t>Taxonomy of Standards revision: Consideration of a new “unit of measure” of the Standards for making compliance decisions rather than the current model of 128 Standards, all of which can be considered of equal importance. </a:t>
            </a:r>
          </a:p>
          <a:p>
            <a:pPr>
              <a:buClr>
                <a:srgbClr val="0070C0"/>
              </a:buClr>
            </a:pPr>
            <a:r>
              <a:rPr lang="en-US" dirty="0">
                <a:latin typeface="Times New Roman" charset="0"/>
                <a:ea typeface="Times New Roman" charset="0"/>
                <a:cs typeface="Times New Roman" charset="0"/>
              </a:rPr>
              <a:t>Baccalaureate requirements may be reconsidered…</a:t>
            </a:r>
          </a:p>
          <a:p>
            <a:pPr marL="0" indent="0">
              <a:buNone/>
            </a:pPr>
            <a:endParaRPr lang="en-US" dirty="0"/>
          </a:p>
        </p:txBody>
      </p:sp>
      <p:sp>
        <p:nvSpPr>
          <p:cNvPr id="4" name="Footer Placeholder 3">
            <a:extLst>
              <a:ext uri="{FF2B5EF4-FFF2-40B4-BE49-F238E27FC236}">
                <a16:creationId xmlns:a16="http://schemas.microsoft.com/office/drawing/2014/main" id="{BD1A76F5-CA3F-478C-80FC-A76F8DEC36E2}"/>
              </a:ext>
            </a:extLst>
          </p:cNvPr>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B15C05F0-6A00-446D-A358-399B51E115EA}"/>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3868882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74F9-04B0-4DD5-AF8C-7A2A1B390A37}"/>
              </a:ext>
            </a:extLst>
          </p:cNvPr>
          <p:cNvSpPr>
            <a:spLocks noGrp="1"/>
          </p:cNvSpPr>
          <p:nvPr>
            <p:ph type="title"/>
          </p:nvPr>
        </p:nvSpPr>
        <p:spPr/>
        <p:txBody>
          <a:bodyPr/>
          <a:lstStyle/>
          <a:p>
            <a:pPr algn="ctr"/>
            <a:r>
              <a:rPr lang="en-US" dirty="0">
                <a:solidFill>
                  <a:srgbClr val="0070C0"/>
                </a:solidFill>
              </a:rPr>
              <a:t>Preparing for the Campus Visit</a:t>
            </a:r>
          </a:p>
        </p:txBody>
      </p:sp>
      <p:sp>
        <p:nvSpPr>
          <p:cNvPr id="3" name="Content Placeholder 2">
            <a:extLst>
              <a:ext uri="{FF2B5EF4-FFF2-40B4-BE49-F238E27FC236}">
                <a16:creationId xmlns:a16="http://schemas.microsoft.com/office/drawing/2014/main" id="{ACA03593-1EB0-4F14-AC3C-BEC150D7EDE1}"/>
              </a:ext>
            </a:extLst>
          </p:cNvPr>
          <p:cNvSpPr>
            <a:spLocks noGrp="1"/>
          </p:cNvSpPr>
          <p:nvPr>
            <p:ph idx="1"/>
          </p:nvPr>
        </p:nvSpPr>
        <p:spPr/>
        <p:txBody>
          <a:bodyPr>
            <a:normAutofit/>
          </a:bodyPr>
          <a:lstStyle/>
          <a:p>
            <a:r>
              <a:rPr lang="en-US" sz="3200" b="0" i="0" dirty="0">
                <a:solidFill>
                  <a:schemeClr val="tx1"/>
                </a:solidFill>
              </a:rPr>
              <a:t>Broad campus participation in Institutional Self-Evaluation, especially faculty participation</a:t>
            </a:r>
          </a:p>
          <a:p>
            <a:r>
              <a:rPr lang="en-US" sz="3200" b="0" i="0" dirty="0">
                <a:solidFill>
                  <a:schemeClr val="tx1"/>
                </a:solidFill>
              </a:rPr>
              <a:t>Understanding of the Standards and their application to college policies and practices</a:t>
            </a:r>
          </a:p>
          <a:p>
            <a:r>
              <a:rPr lang="en-US" sz="3200" b="0" i="0" dirty="0">
                <a:solidFill>
                  <a:schemeClr val="tx1"/>
                </a:solidFill>
              </a:rPr>
              <a:t>Appreciative Inquiry as a method of institutional self-evaluation</a:t>
            </a:r>
          </a:p>
          <a:p>
            <a:r>
              <a:rPr lang="en-US" sz="3200" b="0" i="0" dirty="0">
                <a:solidFill>
                  <a:schemeClr val="tx1"/>
                </a:solidFill>
              </a:rPr>
              <a:t>Deliberate, focused evidence (not the “kitchen sink” approach)</a:t>
            </a:r>
          </a:p>
          <a:p>
            <a:endParaRPr lang="en-US" sz="3200" b="0" i="0" dirty="0"/>
          </a:p>
        </p:txBody>
      </p:sp>
      <p:sp>
        <p:nvSpPr>
          <p:cNvPr id="4" name="Footer Placeholder 3">
            <a:extLst>
              <a:ext uri="{FF2B5EF4-FFF2-40B4-BE49-F238E27FC236}">
                <a16:creationId xmlns:a16="http://schemas.microsoft.com/office/drawing/2014/main" id="{09DFF99E-C86B-4CD3-83CF-5FD6216F85F6}"/>
              </a:ext>
            </a:extLst>
          </p:cNvPr>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E79168DA-5BAF-4FA3-AE1D-AD41BD1AB6FA}"/>
              </a:ext>
            </a:extLst>
          </p:cNvPr>
          <p:cNvSpPr>
            <a:spLocks noGrp="1"/>
          </p:cNvSpPr>
          <p:nvPr>
            <p:ph type="sldNum" sz="quarter" idx="12"/>
          </p:nvPr>
        </p:nvSpPr>
        <p:spPr/>
        <p:txBody>
          <a:bodyPr/>
          <a:lstStyle/>
          <a:p>
            <a:fld id="{FFF6F13D-F0A3-46C2-B698-AB3A8038C3A8}"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3098813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Things That Need to be Documented</a:t>
            </a:r>
          </a:p>
        </p:txBody>
      </p:sp>
      <p:sp>
        <p:nvSpPr>
          <p:cNvPr id="3" name="Content Placeholder 2"/>
          <p:cNvSpPr>
            <a:spLocks noGrp="1"/>
          </p:cNvSpPr>
          <p:nvPr>
            <p:ph idx="1"/>
          </p:nvPr>
        </p:nvSpPr>
        <p:spPr>
          <a:xfrm>
            <a:off x="838200" y="1912145"/>
            <a:ext cx="10515600" cy="4351338"/>
          </a:xfrm>
        </p:spPr>
        <p:txBody>
          <a:bodyPr/>
          <a:lstStyle/>
          <a:p>
            <a:r>
              <a:rPr lang="en-US" sz="3200" b="0" i="0" dirty="0"/>
              <a:t>Program Review</a:t>
            </a:r>
          </a:p>
          <a:p>
            <a:r>
              <a:rPr lang="en-US" sz="3200" b="0" i="0" dirty="0">
                <a:solidFill>
                  <a:schemeClr val="tx1"/>
                </a:solidFill>
              </a:rPr>
              <a:t>Evaluation and Planning (E&amp;P)</a:t>
            </a:r>
          </a:p>
          <a:p>
            <a:r>
              <a:rPr lang="en-US" sz="3200" b="0" i="0" dirty="0">
                <a:solidFill>
                  <a:schemeClr val="tx1"/>
                </a:solidFill>
              </a:rPr>
              <a:t>Resource Allocation tied to E&amp;P</a:t>
            </a:r>
          </a:p>
          <a:p>
            <a:r>
              <a:rPr lang="en-US" sz="3200" b="0" i="0" dirty="0">
                <a:solidFill>
                  <a:schemeClr val="tx1"/>
                </a:solidFill>
              </a:rPr>
              <a:t>Decision-Making</a:t>
            </a:r>
          </a:p>
          <a:p>
            <a:r>
              <a:rPr lang="en-US" sz="3200" b="0" i="0" dirty="0">
                <a:solidFill>
                  <a:schemeClr val="tx1"/>
                </a:solidFill>
              </a:rPr>
              <a:t>Outcomes Assessment </a:t>
            </a:r>
          </a:p>
          <a:p>
            <a:r>
              <a:rPr lang="en-US" sz="3200" b="0" i="0" dirty="0"/>
              <a:t>Evaluation of processes</a:t>
            </a:r>
          </a:p>
          <a:p>
            <a:r>
              <a:rPr lang="en-US" sz="3200" b="0" i="0" dirty="0"/>
              <a:t>Improvement</a:t>
            </a:r>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29</a:t>
            </a:fld>
            <a:endParaRPr lang="en-US" dirty="0">
              <a:solidFill>
                <a:prstClr val="black">
                  <a:tint val="75000"/>
                </a:prstClr>
              </a:solidFill>
            </a:endParaRPr>
          </a:p>
        </p:txBody>
      </p:sp>
      <p:pic>
        <p:nvPicPr>
          <p:cNvPr id="10242" name="Picture 2" descr="Docs Online Represents Web Site And Computer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912145"/>
            <a:ext cx="4476749"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79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676"/>
            <a:ext cx="10515600" cy="1752601"/>
          </a:xfrm>
        </p:spPr>
        <p:txBody>
          <a:bodyPr>
            <a:normAutofit/>
          </a:bodyPr>
          <a:lstStyle/>
          <a:p>
            <a:pPr algn="ctr"/>
            <a:br>
              <a:rPr lang="en-US" sz="4000" dirty="0"/>
            </a:br>
            <a:r>
              <a:rPr lang="en-US" sz="4000" dirty="0">
                <a:solidFill>
                  <a:srgbClr val="0070C0"/>
                </a:solidFill>
              </a:rPr>
              <a:t>Objectives</a:t>
            </a:r>
          </a:p>
        </p:txBody>
      </p:sp>
      <p:sp>
        <p:nvSpPr>
          <p:cNvPr id="3" name="Content Placeholder 2"/>
          <p:cNvSpPr>
            <a:spLocks noGrp="1"/>
          </p:cNvSpPr>
          <p:nvPr>
            <p:ph idx="1"/>
          </p:nvPr>
        </p:nvSpPr>
        <p:spPr>
          <a:xfrm>
            <a:off x="838200" y="2014152"/>
            <a:ext cx="10515600" cy="4351338"/>
          </a:xfrm>
        </p:spPr>
        <p:txBody>
          <a:bodyPr/>
          <a:lstStyle/>
          <a:p>
            <a:r>
              <a:rPr lang="en-US" sz="3600" b="0" i="0" dirty="0"/>
              <a:t>This presentation is designed to provide an overview of the ACCJC Accreditation Standards and a basic understanding of the accreditation process </a:t>
            </a:r>
          </a:p>
          <a:p>
            <a:endParaRPr lang="en-US" sz="3600" b="0" i="0" dirty="0"/>
          </a:p>
          <a:p>
            <a:r>
              <a:rPr lang="en-US" sz="3600" b="0" i="0" dirty="0"/>
              <a:t>We also will discuss how distance education is integrated through all four standards</a:t>
            </a:r>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753897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5119"/>
            <a:ext cx="11737075" cy="914401"/>
          </a:xfrm>
        </p:spPr>
        <p:txBody>
          <a:bodyPr>
            <a:normAutofit/>
          </a:bodyPr>
          <a:lstStyle/>
          <a:p>
            <a:pPr algn="ctr"/>
            <a:r>
              <a:rPr lang="en-US" sz="4000" dirty="0"/>
              <a:t>Available Resources from ACCJC</a:t>
            </a:r>
          </a:p>
        </p:txBody>
      </p:sp>
      <p:sp>
        <p:nvSpPr>
          <p:cNvPr id="3" name="Content Placeholder 2"/>
          <p:cNvSpPr>
            <a:spLocks noGrp="1"/>
          </p:cNvSpPr>
          <p:nvPr>
            <p:ph idx="1"/>
          </p:nvPr>
        </p:nvSpPr>
        <p:spPr>
          <a:xfrm>
            <a:off x="838200" y="1977267"/>
            <a:ext cx="10515600" cy="4351338"/>
          </a:xfrm>
        </p:spPr>
        <p:txBody>
          <a:bodyPr>
            <a:normAutofit/>
          </a:bodyPr>
          <a:lstStyle/>
          <a:p>
            <a:r>
              <a:rPr lang="en-US" sz="3200" b="0" i="0" dirty="0"/>
              <a:t>A variety of resources can be found at:  </a:t>
            </a:r>
            <a:r>
              <a:rPr lang="en-US" sz="3200" b="0" i="0" dirty="0">
                <a:hlinkClick r:id="rId2"/>
              </a:rPr>
              <a:t>https://accjc.org/publications/</a:t>
            </a:r>
            <a:endParaRPr lang="en-US" sz="3200" b="0" i="0" dirty="0"/>
          </a:p>
          <a:p>
            <a:pPr marL="0" indent="0">
              <a:buNone/>
            </a:pPr>
            <a:endParaRPr lang="en-US" sz="3200" b="0" i="0"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64191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Available Resources from ASCCC</a:t>
            </a:r>
          </a:p>
        </p:txBody>
      </p:sp>
      <p:sp>
        <p:nvSpPr>
          <p:cNvPr id="3" name="Content Placeholder 2"/>
          <p:cNvSpPr>
            <a:spLocks noGrp="1"/>
          </p:cNvSpPr>
          <p:nvPr>
            <p:ph idx="1"/>
          </p:nvPr>
        </p:nvSpPr>
        <p:spPr>
          <a:xfrm>
            <a:off x="838200" y="1995491"/>
            <a:ext cx="10515600" cy="4351338"/>
          </a:xfrm>
        </p:spPr>
        <p:txBody>
          <a:bodyPr>
            <a:normAutofit/>
          </a:bodyPr>
          <a:lstStyle/>
          <a:p>
            <a:r>
              <a:rPr lang="en-US" sz="3600" b="0" i="0" dirty="0">
                <a:hlinkClick r:id="rId2" invalidUrl="http://www.asccc.org/sites/default/files/ASCCC Accreditation Paper Final.pdf"/>
              </a:rPr>
              <a:t>Effective Practices in Accreditation</a:t>
            </a:r>
            <a:endParaRPr lang="en-US" sz="3600" b="0" i="0" dirty="0"/>
          </a:p>
          <a:p>
            <a:r>
              <a:rPr lang="en-US" sz="3600" b="0" i="0" dirty="0"/>
              <a:t> </a:t>
            </a:r>
            <a:r>
              <a:rPr lang="en-US" sz="3600" b="0" i="0" dirty="0">
                <a:hlinkClick r:id="rId3"/>
              </a:rPr>
              <a:t>ASCCC Accreditation Committee web page</a:t>
            </a:r>
            <a:endParaRPr lang="en-US" sz="3600" b="0" i="0"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1563669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061" y="945357"/>
            <a:ext cx="10122658" cy="970989"/>
          </a:xfrm>
        </p:spPr>
        <p:txBody>
          <a:bodyPr>
            <a:normAutofit/>
          </a:bodyPr>
          <a:lstStyle/>
          <a:p>
            <a:pPr algn="ctr"/>
            <a:r>
              <a:rPr lang="en-US" sz="4400" dirty="0"/>
              <a:t>Questions?</a:t>
            </a: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32</a:t>
            </a:fld>
            <a:endParaRPr lang="en-US" dirty="0">
              <a:solidFill>
                <a:prstClr val="black">
                  <a:tint val="75000"/>
                </a:prstClr>
              </a:solidFill>
            </a:endParaRPr>
          </a:p>
        </p:txBody>
      </p:sp>
      <p:pic>
        <p:nvPicPr>
          <p:cNvPr id="8194" name="Picture 2" descr="Red Question Mark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6326" y="2039177"/>
            <a:ext cx="7026038" cy="3784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72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4876"/>
            <a:ext cx="12192000" cy="914401"/>
          </a:xfrm>
        </p:spPr>
        <p:txBody>
          <a:bodyPr>
            <a:normAutofit/>
          </a:bodyPr>
          <a:lstStyle/>
          <a:p>
            <a:pPr algn="ctr"/>
            <a:r>
              <a:rPr lang="en-US" sz="4000" dirty="0">
                <a:latin typeface="Garamond" pitchFamily="18" charset="0"/>
              </a:rPr>
              <a:t>Who participates in accreditation processes?</a:t>
            </a:r>
            <a:endParaRPr lang="en-US" sz="4000" dirty="0"/>
          </a:p>
        </p:txBody>
      </p:sp>
      <p:sp>
        <p:nvSpPr>
          <p:cNvPr id="3" name="Content Placeholder 2"/>
          <p:cNvSpPr>
            <a:spLocks noGrp="1"/>
          </p:cNvSpPr>
          <p:nvPr>
            <p:ph idx="1"/>
          </p:nvPr>
        </p:nvSpPr>
        <p:spPr>
          <a:xfrm>
            <a:off x="838200" y="1995491"/>
            <a:ext cx="10515600" cy="4351338"/>
          </a:xfrm>
        </p:spPr>
        <p:txBody>
          <a:bodyPr/>
          <a:lstStyle/>
          <a:p>
            <a:pPr marL="514350" indent="-514350">
              <a:buFont typeface="+mj-lt"/>
              <a:buAutoNum type="alphaUcPeriod"/>
            </a:pPr>
            <a:r>
              <a:rPr lang="en-US" sz="3600" b="0" i="0" dirty="0"/>
              <a:t>Faculty</a:t>
            </a:r>
          </a:p>
          <a:p>
            <a:pPr marL="514350" indent="-514350">
              <a:buFont typeface="+mj-lt"/>
              <a:buAutoNum type="alphaUcPeriod"/>
            </a:pPr>
            <a:r>
              <a:rPr lang="en-US" sz="3600" b="0" i="0" dirty="0"/>
              <a:t>Administration</a:t>
            </a:r>
          </a:p>
          <a:p>
            <a:pPr marL="514350" indent="-514350">
              <a:buFont typeface="+mj-lt"/>
              <a:buAutoNum type="alphaUcPeriod"/>
            </a:pPr>
            <a:r>
              <a:rPr lang="en-US" sz="3600" b="0" i="0" dirty="0"/>
              <a:t>Classified Staff</a:t>
            </a:r>
          </a:p>
          <a:p>
            <a:pPr marL="514350" indent="-514350">
              <a:buFont typeface="+mj-lt"/>
              <a:buAutoNum type="alphaUcPeriod"/>
            </a:pPr>
            <a:r>
              <a:rPr lang="en-US" sz="3600" b="0" i="0" dirty="0"/>
              <a:t>Students</a:t>
            </a:r>
          </a:p>
          <a:p>
            <a:pPr marL="514350" indent="-514350">
              <a:buFont typeface="+mj-lt"/>
              <a:buAutoNum type="alphaUcPeriod"/>
            </a:pPr>
            <a:r>
              <a:rPr lang="en-US" sz="3600" b="0" i="0" dirty="0"/>
              <a:t>All of the above</a:t>
            </a:r>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4</a:t>
            </a:fld>
            <a:endParaRPr lang="en-US" dirty="0">
              <a:solidFill>
                <a:prstClr val="black">
                  <a:tint val="75000"/>
                </a:prstClr>
              </a:solidFill>
            </a:endParaRPr>
          </a:p>
        </p:txBody>
      </p:sp>
      <p:pic>
        <p:nvPicPr>
          <p:cNvPr id="5122" name="Picture 2" descr="Team Work Flat Concept Vector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3142" y="1985968"/>
            <a:ext cx="4333306" cy="4308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7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solidFill>
                  <a:srgbClr val="0070C0"/>
                </a:solidFill>
              </a:rPr>
              <a:t>What Is Accreditation?</a:t>
            </a:r>
          </a:p>
        </p:txBody>
      </p:sp>
      <p:sp>
        <p:nvSpPr>
          <p:cNvPr id="3" name="Content Placeholder 2"/>
          <p:cNvSpPr>
            <a:spLocks noGrp="1"/>
          </p:cNvSpPr>
          <p:nvPr>
            <p:ph idx="1"/>
          </p:nvPr>
        </p:nvSpPr>
        <p:spPr>
          <a:xfrm>
            <a:off x="838200" y="1819277"/>
            <a:ext cx="10515600" cy="4537075"/>
          </a:xfrm>
        </p:spPr>
        <p:txBody>
          <a:bodyPr>
            <a:normAutofit/>
          </a:bodyPr>
          <a:lstStyle/>
          <a:p>
            <a:r>
              <a:rPr lang="en-US" sz="3600" b="0" i="0" dirty="0"/>
              <a:t>Accreditation is the process for evaluating and assuring the quality of education used by the American higher education community. </a:t>
            </a:r>
          </a:p>
          <a:p>
            <a:pPr marL="0" indent="0">
              <a:buNone/>
            </a:pPr>
            <a:endParaRPr lang="en-US" sz="3600" b="0" i="0" dirty="0"/>
          </a:p>
          <a:p>
            <a:r>
              <a:rPr lang="en-US" sz="3600" b="0" i="0" dirty="0"/>
              <a:t>Accreditation is a peer driven process where a team of fellow educators come to your campus to evaluate the performance of your college based on established standards.</a:t>
            </a:r>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80446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904876"/>
            <a:ext cx="11797921" cy="914401"/>
          </a:xfrm>
        </p:spPr>
        <p:txBody>
          <a:bodyPr>
            <a:normAutofit/>
          </a:bodyPr>
          <a:lstStyle/>
          <a:p>
            <a:pPr algn="ctr"/>
            <a:r>
              <a:rPr lang="en-US" sz="4000" dirty="0">
                <a:solidFill>
                  <a:srgbClr val="0070C0"/>
                </a:solidFill>
              </a:rPr>
              <a:t>Another Definition</a:t>
            </a:r>
          </a:p>
        </p:txBody>
      </p:sp>
      <p:sp>
        <p:nvSpPr>
          <p:cNvPr id="3" name="Content Placeholder 2"/>
          <p:cNvSpPr>
            <a:spLocks noGrp="1"/>
          </p:cNvSpPr>
          <p:nvPr>
            <p:ph idx="1"/>
          </p:nvPr>
        </p:nvSpPr>
        <p:spPr>
          <a:xfrm>
            <a:off x="838200" y="2034073"/>
            <a:ext cx="10515600" cy="4504841"/>
          </a:xfrm>
        </p:spPr>
        <p:txBody>
          <a:bodyPr/>
          <a:lstStyle/>
          <a:p>
            <a:pPr marL="0" indent="0">
              <a:buNone/>
            </a:pPr>
            <a:r>
              <a:rPr lang="en-US" sz="3200" i="0" dirty="0"/>
              <a:t>Accreditation</a:t>
            </a:r>
            <a:r>
              <a:rPr lang="en-US" sz="3200" b="0" i="0" dirty="0"/>
              <a:t> is a voluntary system of self regulation developed to evaluate overall educational quality and institutional effectiveness and assures</a:t>
            </a:r>
            <a:r>
              <a:rPr lang="is-IS" sz="3200" b="0" i="0" dirty="0"/>
              <a:t>…</a:t>
            </a:r>
          </a:p>
          <a:p>
            <a:pPr lvl="1"/>
            <a:r>
              <a:rPr lang="en-US" sz="3200" b="0" i="0" dirty="0"/>
              <a:t>the public that accredited colleges meet standards </a:t>
            </a:r>
            <a:r>
              <a:rPr lang="en-US" sz="3200" b="0" i="0" dirty="0">
                <a:solidFill>
                  <a:schemeClr val="tx1"/>
                </a:solidFill>
              </a:rPr>
              <a:t>of quality</a:t>
            </a:r>
          </a:p>
          <a:p>
            <a:pPr lvl="1"/>
            <a:r>
              <a:rPr lang="en-US" sz="3200" b="0" i="0" dirty="0"/>
              <a:t>education earned is of value to the student</a:t>
            </a:r>
          </a:p>
          <a:p>
            <a:pPr lvl="1"/>
            <a:r>
              <a:rPr lang="en-US" sz="3200" b="0" i="0" dirty="0"/>
              <a:t>employers, trade or profession-related licensing agencies, and other colleges and universities can accept a student’s credentials as legitimate</a:t>
            </a:r>
          </a:p>
          <a:p>
            <a:endParaRPr lang="en-US" sz="3200" dirty="0"/>
          </a:p>
          <a:p>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49359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4876"/>
            <a:ext cx="10515600" cy="1360652"/>
          </a:xfrm>
        </p:spPr>
        <p:txBody>
          <a:bodyPr>
            <a:normAutofit/>
          </a:bodyPr>
          <a:lstStyle/>
          <a:p>
            <a:pPr algn="ctr"/>
            <a:r>
              <a:rPr lang="en-US" sz="4000" dirty="0">
                <a:solidFill>
                  <a:srgbClr val="0070C0"/>
                </a:solidFill>
              </a:rPr>
              <a:t>Accreditation can be considered quality assurance</a:t>
            </a:r>
            <a:r>
              <a:rPr lang="en-US" sz="4000" dirty="0"/>
              <a:t>.</a:t>
            </a: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pic>
        <p:nvPicPr>
          <p:cNvPr id="6146" name="Picture 2" descr="Premium quality best choice labels set isol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0179" y="2656623"/>
            <a:ext cx="4853177" cy="3525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43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904876"/>
            <a:ext cx="11906250" cy="1203842"/>
          </a:xfrm>
        </p:spPr>
        <p:txBody>
          <a:bodyPr>
            <a:noAutofit/>
          </a:bodyPr>
          <a:lstStyle/>
          <a:p>
            <a:pPr algn="ctr"/>
            <a:r>
              <a:rPr lang="en-US" sz="4000" dirty="0"/>
              <a:t>Role of Local Academic Senates </a:t>
            </a:r>
            <a:br>
              <a:rPr lang="en-US" sz="4000" dirty="0"/>
            </a:br>
            <a:r>
              <a:rPr lang="en-US" sz="4000" dirty="0"/>
              <a:t>in Accreditation</a:t>
            </a:r>
          </a:p>
        </p:txBody>
      </p:sp>
      <p:sp>
        <p:nvSpPr>
          <p:cNvPr id="3" name="Content Placeholder 2"/>
          <p:cNvSpPr>
            <a:spLocks noGrp="1"/>
          </p:cNvSpPr>
          <p:nvPr>
            <p:ph idx="1"/>
          </p:nvPr>
        </p:nvSpPr>
        <p:spPr>
          <a:xfrm>
            <a:off x="838200" y="2108718"/>
            <a:ext cx="10515600" cy="4430196"/>
          </a:xfrm>
        </p:spPr>
        <p:txBody>
          <a:bodyPr/>
          <a:lstStyle/>
          <a:p>
            <a:r>
              <a:rPr lang="en-US" sz="3600" b="0" i="0" dirty="0"/>
              <a:t>Providing and ensuring faculty leadership and involvement in accreditation </a:t>
            </a:r>
          </a:p>
          <a:p>
            <a:r>
              <a:rPr lang="en-US" sz="3600" b="0" i="0" dirty="0"/>
              <a:t>Faculty involvement in accreditation is an academic and professional matter </a:t>
            </a:r>
          </a:p>
          <a:p>
            <a:r>
              <a:rPr lang="en-US" sz="3600" b="0" i="0" dirty="0"/>
              <a:t>From Title 5 §53200(c)(7): Faculty roles and involvement in accreditation processes, including self- study and annual reports </a:t>
            </a:r>
          </a:p>
          <a:p>
            <a:pPr marL="0" indent="0">
              <a:buNone/>
            </a:pPr>
            <a:endParaRPr lang="en-US" dirty="0"/>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26994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 y="904876"/>
            <a:ext cx="12024049" cy="1019458"/>
          </a:xfrm>
        </p:spPr>
        <p:txBody>
          <a:bodyPr>
            <a:noAutofit/>
          </a:bodyPr>
          <a:lstStyle/>
          <a:p>
            <a:pPr algn="ctr"/>
            <a:r>
              <a:rPr lang="en-US" sz="4000" dirty="0"/>
              <a:t>What roles do faculty play in the accreditation process?</a:t>
            </a:r>
          </a:p>
        </p:txBody>
      </p:sp>
      <p:sp>
        <p:nvSpPr>
          <p:cNvPr id="4" name="Footer Placeholder 3"/>
          <p:cNvSpPr>
            <a:spLocks noGrp="1"/>
          </p:cNvSpPr>
          <p:nvPr>
            <p:ph type="ftr" sz="quarter" idx="11"/>
          </p:nvPr>
        </p:nvSpPr>
        <p:spPr/>
        <p:txBody>
          <a:bodyPr/>
          <a:lstStyle/>
          <a:p>
            <a:r>
              <a:rPr lang="en-US">
                <a:solidFill>
                  <a:prstClr val="black">
                    <a:tint val="75000"/>
                  </a:prstClr>
                </a:solidFill>
              </a:rPr>
              <a:t>2018 ASCCC Fall Pleneary Session, Irvine,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pic>
        <p:nvPicPr>
          <p:cNvPr id="8194" name="Picture 2" descr="goal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04" y="2229716"/>
            <a:ext cx="5103196" cy="4126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56259"/>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7075</TotalTime>
  <Words>1577</Words>
  <Application>Microsoft Office PowerPoint</Application>
  <PresentationFormat>Widescreen</PresentationFormat>
  <Paragraphs>233</Paragraphs>
  <Slides>32</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ＭＳ Ｐゴシック</vt:lpstr>
      <vt:lpstr>Arial</vt:lpstr>
      <vt:lpstr>Calibri</vt:lpstr>
      <vt:lpstr>Garamond</vt:lpstr>
      <vt:lpstr>Georgia</vt:lpstr>
      <vt:lpstr>Times New Roman</vt:lpstr>
      <vt:lpstr>1_Office Theme</vt:lpstr>
      <vt:lpstr>Office Theme</vt:lpstr>
      <vt:lpstr>ACCREDITATION 101</vt:lpstr>
      <vt:lpstr>Temperature Check</vt:lpstr>
      <vt:lpstr> Objectives</vt:lpstr>
      <vt:lpstr>Who participates in accreditation processes?</vt:lpstr>
      <vt:lpstr>What Is Accreditation?</vt:lpstr>
      <vt:lpstr>Another Definition</vt:lpstr>
      <vt:lpstr>Accreditation can be considered quality assurance.</vt:lpstr>
      <vt:lpstr>Role of Local Academic Senates  in Accreditation</vt:lpstr>
      <vt:lpstr>What roles do faculty play in the accreditation process?</vt:lpstr>
      <vt:lpstr>What roles do faculty play in the accreditation process?</vt:lpstr>
      <vt:lpstr>Accrediting Commission </vt:lpstr>
      <vt:lpstr>The Role of the ACCJC</vt:lpstr>
      <vt:lpstr> Standard I: Mission, Academic Quality and Institutional Effectiveness, and Integrity  </vt:lpstr>
      <vt:lpstr> Standard II: Student Learning Programs and  Support Services  </vt:lpstr>
      <vt:lpstr> Standard III: Resources  </vt:lpstr>
      <vt:lpstr> Standard IV: Leadership and Governance  </vt:lpstr>
      <vt:lpstr> Standard IV: Leadership and Governance  </vt:lpstr>
      <vt:lpstr>Accreditation Focuses On </vt:lpstr>
      <vt:lpstr>What about Distance Education (DE) and Correspondence Education(CE)?</vt:lpstr>
      <vt:lpstr>What’s New in Accreditation?</vt:lpstr>
      <vt:lpstr>Standard II.A.2 (prior to January 2018) </vt:lpstr>
      <vt:lpstr>Standard II.A.2  (approved January 2018)</vt:lpstr>
      <vt:lpstr>Standard III.A.6 - removed</vt:lpstr>
      <vt:lpstr>What About Standard I.B.6 ?</vt:lpstr>
      <vt:lpstr>What About Standard I.B.6 ?</vt:lpstr>
      <vt:lpstr>Training Opportunities</vt:lpstr>
      <vt:lpstr>Changes in ACCJC Operations</vt:lpstr>
      <vt:lpstr>Preparing for the Campus Visit</vt:lpstr>
      <vt:lpstr>Things That Need to be Documented</vt:lpstr>
      <vt:lpstr>Available Resources from ACCJC</vt:lpstr>
      <vt:lpstr>Available Resources from ASCCC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Sam Foster</cp:lastModifiedBy>
  <cp:revision>116</cp:revision>
  <cp:lastPrinted>2017-02-01T00:12:17Z</cp:lastPrinted>
  <dcterms:created xsi:type="dcterms:W3CDTF">2015-05-02T02:46:00Z</dcterms:created>
  <dcterms:modified xsi:type="dcterms:W3CDTF">2018-11-13T18:23:29Z</dcterms:modified>
</cp:coreProperties>
</file>